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6" r:id="rId6"/>
    <p:sldId id="263" r:id="rId7"/>
    <p:sldId id="261" r:id="rId8"/>
    <p:sldId id="265" r:id="rId9"/>
    <p:sldId id="267" r:id="rId10"/>
    <p:sldId id="269" r:id="rId11"/>
    <p:sldId id="262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FE4B78-BDFD-403D-9EBD-D843E1E5F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33F8B96-5911-4E27-B3EF-7A100EEE9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DBB2A24-18BD-4B58-9908-CD9A85B1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4E8A-AC2E-46F1-AB49-A56C65FD01B1}" type="datetimeFigureOut">
              <a:rPr lang="sk-SK" smtClean="0"/>
              <a:t>11.2.2021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C537D48-ECF8-4E48-98AC-2B91EBE3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BF60A51-CF17-4D80-B5BF-FAF57D1D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72EE-74E9-492E-938E-B33E6CC97B4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637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549C2E-7BA8-4E06-BCA3-74D7AF5E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865257E7-1932-4A90-998C-BE98AB1D8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2F4F028-AABD-4154-9D82-CBE2B6BDE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4E8A-AC2E-46F1-AB49-A56C65FD01B1}" type="datetimeFigureOut">
              <a:rPr lang="sk-SK" smtClean="0"/>
              <a:t>11.2.2021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A62701C-EDB8-43C9-8098-1D87DBDC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84A1538-0B2E-41BC-B3A4-C3E9203E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72EE-74E9-492E-938E-B33E6CC97B4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400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B9C81EC4-2A9E-4C13-B63C-C6B08AF38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252776BF-1AFC-4EAD-9FFF-8CE97F6D8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7AF44C1-B446-4795-9084-B9106B4E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4E8A-AC2E-46F1-AB49-A56C65FD01B1}" type="datetimeFigureOut">
              <a:rPr lang="sk-SK" smtClean="0"/>
              <a:t>11.2.2021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07A2728-0159-4BF8-BAB3-7A7D0BB86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650F8BB-C2BF-4526-8FED-92645B71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72EE-74E9-492E-938E-B33E6CC97B4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93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2E51D5-CCA4-44B1-A15F-F09607BE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80F57E4-1AC5-4637-BF58-F78DC665E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02402E7-62A4-48A1-9342-BD18D53D2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4E8A-AC2E-46F1-AB49-A56C65FD01B1}" type="datetimeFigureOut">
              <a:rPr lang="sk-SK" smtClean="0"/>
              <a:t>11.2.2021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02DD68E-95A9-475A-B743-46DC5991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A037B9E-65B1-4AC0-9B5D-C5BFB1F6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72EE-74E9-492E-938E-B33E6CC97B4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3213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9D67DC-F0E1-4644-A22B-6AEE93C1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A5E0BBF-5126-4346-8AF9-CFD560EFF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C8F8327-C9E5-4A81-AC68-4B18BE3C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4E8A-AC2E-46F1-AB49-A56C65FD01B1}" type="datetimeFigureOut">
              <a:rPr lang="sk-SK" smtClean="0"/>
              <a:t>11.2.2021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1D53A77-F471-4E6A-A1D9-E6698B4A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220A2F3-6056-47E2-958B-84D7CE27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72EE-74E9-492E-938E-B33E6CC97B4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7662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A6ADB1-8D8E-45C2-B76D-00AFA34A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B95513A-48DA-4E13-9B01-565215C2C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D494FA1-1803-4B94-B047-31873D676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8F698C6-07CB-4B3C-87C5-0C5A54D5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4E8A-AC2E-46F1-AB49-A56C65FD01B1}" type="datetimeFigureOut">
              <a:rPr lang="sk-SK" smtClean="0"/>
              <a:t>11.2.2021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6CBDED7-BF31-4D5B-BA6F-DF87B5F1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941B1D5-A10F-4F9D-983C-E22D9E5F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72EE-74E9-492E-938E-B33E6CC97B4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350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12027F-3140-4068-913D-825CE1A48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E35A928-0B46-4E09-812C-ACA091BA5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160C282-4784-496E-8637-99EB3AD0E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50712F2-F9AC-484E-A6A7-CE6F06A44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74E1A1D3-EEEC-435D-9677-47F5F5521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DB8E5563-5C6E-4478-9F37-CCFC3CBA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4E8A-AC2E-46F1-AB49-A56C65FD01B1}" type="datetimeFigureOut">
              <a:rPr lang="sk-SK" smtClean="0"/>
              <a:t>11.2.2021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F0F0E72F-A22F-4210-A564-AAD9DA53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AA983508-C270-4595-AF25-28C4011B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72EE-74E9-492E-938E-B33E6CC97B4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238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5B143C-123C-4B0E-BE42-D4AB84CA8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F1B276F4-5ED6-4028-8AE8-85AFA4CE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4E8A-AC2E-46F1-AB49-A56C65FD01B1}" type="datetimeFigureOut">
              <a:rPr lang="sk-SK" smtClean="0"/>
              <a:t>11.2.2021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9E94082E-9D5E-43C7-909A-00FC88A1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0C6D0D10-643B-419E-A8AE-C4BE8CAB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72EE-74E9-492E-938E-B33E6CC97B4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7825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57159576-959F-445D-B407-544682A2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4E8A-AC2E-46F1-AB49-A56C65FD01B1}" type="datetimeFigureOut">
              <a:rPr lang="sk-SK" smtClean="0"/>
              <a:t>11.2.2021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049D00EA-8E12-4B36-80B3-05D2E24F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7068BF9C-DE2A-4943-AAD1-FFB087DB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72EE-74E9-492E-938E-B33E6CC97B4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104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78A559-EC6E-4478-8C30-6216130DC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10B8851-E6AD-4DEF-A5CF-69A4F1780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3F03860-B106-46D0-B95F-C23E4B5D8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EEBE8FF-7B1E-4AB2-A5DE-EBE9F2974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4E8A-AC2E-46F1-AB49-A56C65FD01B1}" type="datetimeFigureOut">
              <a:rPr lang="sk-SK" smtClean="0"/>
              <a:t>11.2.2021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B41F917-5872-4D56-BDDA-D87216A97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A08F9E0-42DE-4510-8A67-24DBD4FB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72EE-74E9-492E-938E-B33E6CC97B4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299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A3B18D-BE40-40B2-BD36-9418F7A4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0D1ED463-51E7-4905-8B46-84453E1DB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27E408B-6CBF-4122-ABB5-AB7629659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6524C5C-F5A0-45E3-80EF-2F4823B6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4E8A-AC2E-46F1-AB49-A56C65FD01B1}" type="datetimeFigureOut">
              <a:rPr lang="sk-SK" smtClean="0"/>
              <a:t>11.2.2021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A3349F8-3B13-4340-B44D-F6A31ADAD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D3D35B7-4E0E-428C-9145-3717208A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72EE-74E9-492E-938E-B33E6CC97B4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1663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38BAE4F3-E0F8-48E5-8C08-283E467DC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7681D36-63F2-45EC-B986-04B0BE81D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B7C8442-FE0A-40CC-9DBA-1E8193189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D4E8A-AC2E-46F1-AB49-A56C65FD01B1}" type="datetimeFigureOut">
              <a:rPr lang="sk-SK" smtClean="0"/>
              <a:t>11.2.2021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A85658D-B0F8-45ED-BC9D-7FBB2EB70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7F5B262-8BAA-4715-A106-D6D4DE18F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C72EE-74E9-492E-938E-B33E6CC97B4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759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C51B95-9363-4287-A0D1-2737709CC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6383"/>
            <a:ext cx="9144000" cy="2387600"/>
          </a:xfrm>
        </p:spPr>
        <p:txBody>
          <a:bodyPr>
            <a:normAutofit/>
          </a:bodyPr>
          <a:lstStyle/>
          <a:p>
            <a:r>
              <a:rPr lang="sk-SK" sz="7200" dirty="0">
                <a:latin typeface="Agency FB" panose="020B0503020202020204" pitchFamily="34" charset="0"/>
              </a:rPr>
              <a:t>Základná štruktúra života - bunka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F918E35-CD47-4D8B-BF0E-0EB48A928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8D5F81C-685C-44D8-BE11-4058225B6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668"/>
            <a:ext cx="2547154" cy="2506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49FD4B5E-AAC2-49A1-BC28-DB3F3FF9B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509" y="3700088"/>
            <a:ext cx="4057357" cy="3039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5836F47B-69CE-4CAA-B3B4-14D9BF666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553" y="2976668"/>
            <a:ext cx="5099447" cy="2506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F4DE3E7-F3F5-4C0A-8D10-10F44D5C9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866" y="3694569"/>
            <a:ext cx="3840125" cy="3039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024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44015" y="408181"/>
            <a:ext cx="8208912" cy="4555493"/>
          </a:xfrm>
        </p:spPr>
        <p:txBody>
          <a:bodyPr/>
          <a:lstStyle/>
          <a:p>
            <a:pPr marL="0" indent="0">
              <a:buNone/>
            </a:pPr>
            <a:r>
              <a:rPr lang="sk-SK" sz="2400" b="1" dirty="0">
                <a:solidFill>
                  <a:srgbClr val="9900CC"/>
                </a:solidFill>
              </a:rPr>
              <a:t>MITOCHONDRIE</a:t>
            </a:r>
          </a:p>
          <a:p>
            <a:pPr marL="0" indent="0">
              <a:buNone/>
            </a:pPr>
            <a:r>
              <a:rPr lang="sk-SK" sz="2400" b="1" dirty="0"/>
              <a:t>prebieha v nich bunkové dýchanie, pri ktorom sa uvoľňuje energia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927" y="253421"/>
            <a:ext cx="3637578" cy="3742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ástupný symbol obsahu 2">
            <a:extLst>
              <a:ext uri="{FF2B5EF4-FFF2-40B4-BE49-F238E27FC236}">
                <a16:creationId xmlns:a16="http://schemas.microsoft.com/office/drawing/2014/main" id="{B7BDA377-B77C-43CA-87B7-C8646CFF6393}"/>
              </a:ext>
            </a:extLst>
          </p:cNvPr>
          <p:cNvSpPr txBox="1">
            <a:spLocks/>
          </p:cNvSpPr>
          <p:nvPr/>
        </p:nvSpPr>
        <p:spPr>
          <a:xfrm>
            <a:off x="244015" y="2054154"/>
            <a:ext cx="8568952" cy="467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k-SK" sz="2400" b="1" dirty="0">
                <a:solidFill>
                  <a:srgbClr val="9900CC"/>
                </a:solidFill>
              </a:rPr>
              <a:t>VAKUOLY </a:t>
            </a:r>
            <a:r>
              <a:rPr lang="sk-SK" sz="2400" b="1" dirty="0"/>
              <a:t>obsahujú bunkovú šťavu,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k-SK" sz="2400" b="1" dirty="0"/>
              <a:t>sú v nich zásobné látky, cukry, bielkoviny, voda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k-SK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sk-SK" b="1" dirty="0"/>
              <a:t>					VAKUOLY ČRIEVIČKY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k-SK" b="1" dirty="0"/>
              <a:t>					potravové- trávia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k-SK" b="1" dirty="0"/>
              <a:t>					stiahnuteľné- vylučujú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k-SK" b="1" dirty="0"/>
          </a:p>
          <a:p>
            <a:pPr marL="0" indent="0">
              <a:buFont typeface="Arial" panose="020B0604020202020204" pitchFamily="34" charset="0"/>
              <a:buNone/>
            </a:pPr>
            <a:endParaRPr lang="sk-SK" b="1" dirty="0"/>
          </a:p>
          <a:p>
            <a:pPr marL="0" indent="0">
              <a:buFont typeface="Arial" panose="020B0604020202020204" pitchFamily="34" charset="0"/>
              <a:buNone/>
            </a:pPr>
            <a:endParaRPr lang="sk-SK" b="1" dirty="0"/>
          </a:p>
          <a:p>
            <a:pPr marL="0" indent="0">
              <a:buFont typeface="Arial" panose="020B0604020202020204" pitchFamily="34" charset="0"/>
              <a:buNone/>
            </a:pPr>
            <a:endParaRPr lang="sk-SK" b="1" dirty="0"/>
          </a:p>
          <a:p>
            <a:pPr marL="0" indent="0">
              <a:buFont typeface="Arial" panose="020B0604020202020204" pitchFamily="34" charset="0"/>
              <a:buNone/>
            </a:pPr>
            <a:endParaRPr lang="sk-SK" b="1" dirty="0"/>
          </a:p>
          <a:p>
            <a:pPr marL="0" indent="0">
              <a:buFont typeface="Arial" panose="020B0604020202020204" pitchFamily="34" charset="0"/>
              <a:buNone/>
            </a:pPr>
            <a:endParaRPr lang="en-GB" b="1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B505195-FFA7-4523-8D7B-ED9D93567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5" y="3240850"/>
            <a:ext cx="4183472" cy="3208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307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98783" y="476673"/>
            <a:ext cx="11794434" cy="4730451"/>
          </a:xfrm>
        </p:spPr>
        <p:txBody>
          <a:bodyPr/>
          <a:lstStyle/>
          <a:p>
            <a:pPr marL="0" indent="0">
              <a:buNone/>
            </a:pPr>
            <a:r>
              <a:rPr lang="sk-SK" b="1" dirty="0"/>
              <a:t>Bunka obsahuje aj </a:t>
            </a:r>
            <a:r>
              <a:rPr lang="sk-SK" b="1" dirty="0">
                <a:solidFill>
                  <a:srgbClr val="9900CC"/>
                </a:solidFill>
              </a:rPr>
              <a:t>NEŽIVÉ ČASTI (súčasť cytoplazmy):</a:t>
            </a:r>
          </a:p>
          <a:p>
            <a:pPr marL="0" indent="0">
              <a:buNone/>
            </a:pPr>
            <a:r>
              <a:rPr lang="sk-SK" sz="2400" dirty="0">
                <a:solidFill>
                  <a:srgbClr val="9900CC"/>
                </a:solidFill>
              </a:rPr>
              <a:t>1.zásobné látky</a:t>
            </a:r>
          </a:p>
          <a:p>
            <a:pPr marL="0" indent="0">
              <a:buNone/>
            </a:pPr>
            <a:r>
              <a:rPr lang="sk-SK" sz="2400" dirty="0"/>
              <a:t>škrobové, bielkovinové zrná</a:t>
            </a:r>
          </a:p>
          <a:p>
            <a:pPr marL="0" indent="0">
              <a:buNone/>
            </a:pPr>
            <a:r>
              <a:rPr lang="sk-SK" sz="2400" dirty="0"/>
              <a:t>glykogén</a:t>
            </a:r>
          </a:p>
          <a:p>
            <a:pPr marL="0" indent="0">
              <a:buNone/>
            </a:pPr>
            <a:r>
              <a:rPr lang="sk-SK" sz="2400" dirty="0"/>
              <a:t>tukové kvapôčky</a:t>
            </a:r>
          </a:p>
          <a:p>
            <a:pPr marL="0" indent="0">
              <a:buNone/>
            </a:pPr>
            <a:r>
              <a:rPr lang="sk-SK" sz="2400" dirty="0">
                <a:solidFill>
                  <a:srgbClr val="9900CC"/>
                </a:solidFill>
              </a:rPr>
              <a:t>2.kryštáliky anorganických látok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892" y="3655228"/>
            <a:ext cx="3768414" cy="3103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442" y="3655228"/>
            <a:ext cx="5677666" cy="3103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763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FA554D-72A1-40EE-B471-9F83C7398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17" y="203717"/>
            <a:ext cx="10515600" cy="1325563"/>
          </a:xfrm>
        </p:spPr>
        <p:txBody>
          <a:bodyPr/>
          <a:lstStyle/>
          <a:p>
            <a:r>
              <a:rPr lang="sk-SK" b="1" u="sng" dirty="0"/>
              <a:t>Robert </a:t>
            </a:r>
            <a:r>
              <a:rPr lang="sk-SK" b="1" u="sng" dirty="0" err="1"/>
              <a:t>Hooke</a:t>
            </a:r>
            <a:endParaRPr lang="sk-SK" b="1" u="sng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50CA727-CB7E-46C1-9D64-95E090E13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404730"/>
            <a:ext cx="5157939" cy="5125003"/>
          </a:xfrm>
        </p:spPr>
        <p:txBody>
          <a:bodyPr>
            <a:normAutofit lnSpcReduction="10000"/>
          </a:bodyPr>
          <a:lstStyle/>
          <a:p>
            <a:r>
              <a:rPr lang="sk-SK" b="0" i="0" dirty="0">
                <a:effectLst/>
                <a:latin typeface="+mj-lt"/>
              </a:rPr>
              <a:t>Anglický fyzik </a:t>
            </a:r>
          </a:p>
          <a:p>
            <a:r>
              <a:rPr lang="sk-SK" b="0" i="0" dirty="0">
                <a:effectLst/>
                <a:latin typeface="+mj-lt"/>
              </a:rPr>
              <a:t>uskutočnil prvé pozorovania vlastnoručne zhotoveným primitívnym mikroskopom v roku </a:t>
            </a:r>
            <a:r>
              <a:rPr lang="sk-SK" dirty="0">
                <a:latin typeface="+mj-lt"/>
              </a:rPr>
              <a:t>1665</a:t>
            </a:r>
            <a:endParaRPr lang="sk-SK" b="0" i="0" dirty="0">
              <a:effectLst/>
              <a:latin typeface="+mj-lt"/>
            </a:endParaRPr>
          </a:p>
          <a:p>
            <a:r>
              <a:rPr lang="sk-SK" b="0" i="0" dirty="0">
                <a:effectLst/>
                <a:latin typeface="+mj-lt"/>
              </a:rPr>
              <a:t> Vo vzorke korkového dreva pozoroval malé komôrky, ktoré mu pripomínali bunky včelieho plástu, podľa ktorých ich aj pomenoval </a:t>
            </a:r>
            <a:r>
              <a:rPr lang="sk-SK" b="0" i="1" dirty="0" err="1">
                <a:effectLst/>
                <a:latin typeface="+mj-lt"/>
              </a:rPr>
              <a:t>celluly</a:t>
            </a:r>
            <a:r>
              <a:rPr lang="sk-SK" b="0" i="0" dirty="0">
                <a:effectLst/>
                <a:latin typeface="+mj-lt"/>
              </a:rPr>
              <a:t> – bunky. </a:t>
            </a:r>
          </a:p>
          <a:p>
            <a:r>
              <a:rPr lang="sk-SK" b="0" i="0" dirty="0">
                <a:effectLst/>
                <a:latin typeface="+mj-lt"/>
              </a:rPr>
              <a:t>Hoci </a:t>
            </a:r>
            <a:r>
              <a:rPr lang="sk-SK" b="0" i="0" dirty="0" err="1">
                <a:effectLst/>
                <a:latin typeface="+mj-lt"/>
              </a:rPr>
              <a:t>Hook</a:t>
            </a:r>
            <a:r>
              <a:rPr lang="sk-SK" b="0" i="0" dirty="0">
                <a:effectLst/>
                <a:latin typeface="+mj-lt"/>
              </a:rPr>
              <a:t> ako prvý pozoroval bunky, nerozumel ešte ich funkcii ani stavbe.</a:t>
            </a:r>
            <a:endParaRPr lang="sk-SK" dirty="0">
              <a:latin typeface="+mj-lt"/>
            </a:endParaRPr>
          </a:p>
        </p:txBody>
      </p:sp>
      <p:pic>
        <p:nvPicPr>
          <p:cNvPr id="1026" name="Picture 2" descr="Robert Hooke - Enlightenment Period:Philosophes &amp; Ideas">
            <a:extLst>
              <a:ext uri="{FF2B5EF4-FFF2-40B4-BE49-F238E27FC236}">
                <a16:creationId xmlns:a16="http://schemas.microsoft.com/office/drawing/2014/main" id="{F6436F40-633E-4E43-B745-8E139DA2E2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4" r="29453"/>
          <a:stretch/>
        </p:blipFill>
        <p:spPr bwMode="auto">
          <a:xfrm>
            <a:off x="5568756" y="328267"/>
            <a:ext cx="6363936" cy="310073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obert Hooke - Enlightenment Period:Philosophes &amp; Ideas">
            <a:extLst>
              <a:ext uri="{FF2B5EF4-FFF2-40B4-BE49-F238E27FC236}">
                <a16:creationId xmlns:a16="http://schemas.microsoft.com/office/drawing/2014/main" id="{6CA5FF91-3FB8-4163-BA47-C077C2AAFC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5"/>
          <a:stretch/>
        </p:blipFill>
        <p:spPr bwMode="auto">
          <a:xfrm>
            <a:off x="7771955" y="3854450"/>
            <a:ext cx="2312504" cy="26384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5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borovna.sk – portál pre učiteľov">
            <a:extLst>
              <a:ext uri="{FF2B5EF4-FFF2-40B4-BE49-F238E27FC236}">
                <a16:creationId xmlns:a16="http://schemas.microsoft.com/office/drawing/2014/main" id="{C4970533-DB43-48B9-AC32-C37F3AA48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181" y="0"/>
            <a:ext cx="3337819" cy="197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>
            <a:extLst>
              <a:ext uri="{FF2B5EF4-FFF2-40B4-BE49-F238E27FC236}">
                <a16:creationId xmlns:a16="http://schemas.microsoft.com/office/drawing/2014/main" id="{B186D85B-FB5D-4A90-8A06-52FD27BA5DB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85801" y="533400"/>
            <a:ext cx="10942092" cy="5791200"/>
          </a:xfrm>
        </p:spPr>
        <p:txBody>
          <a:bodyPr/>
          <a:lstStyle/>
          <a:p>
            <a:pPr marL="0" indent="0">
              <a:buNone/>
            </a:pPr>
            <a:r>
              <a:rPr lang="sk-SK" altLang="sk-SK" sz="4800" b="1" dirty="0">
                <a:solidFill>
                  <a:schemeClr val="accent2">
                    <a:lumMod val="75000"/>
                  </a:schemeClr>
                </a:solidFill>
              </a:rPr>
              <a:t>Bunka</a:t>
            </a:r>
            <a:r>
              <a:rPr lang="sk-SK" altLang="sk-SK" sz="4800" dirty="0">
                <a:solidFill>
                  <a:schemeClr val="accent2">
                    <a:lumMod val="75000"/>
                  </a:schemeClr>
                </a:solidFill>
              </a:rPr>
              <a:t>  </a:t>
            </a:r>
          </a:p>
          <a:p>
            <a:r>
              <a:rPr lang="sk-SK" sz="2800" b="1" dirty="0"/>
              <a:t>je najmenšia stavebná a funkčná jednotka živých organizmov.</a:t>
            </a:r>
          </a:p>
          <a:p>
            <a:r>
              <a:rPr lang="sk-SK" altLang="sk-SK" dirty="0"/>
              <a:t>je viditeľná len pod mikroskopom </a:t>
            </a:r>
          </a:p>
          <a:p>
            <a:pPr marL="0" indent="0">
              <a:buNone/>
            </a:pPr>
            <a:endParaRPr lang="sk-SK" altLang="sk-SK" dirty="0"/>
          </a:p>
          <a:p>
            <a:pPr marL="0" indent="0">
              <a:buNone/>
            </a:pPr>
            <a:r>
              <a:rPr lang="sk-SK" b="0" i="0" dirty="0">
                <a:effectLst/>
              </a:rPr>
              <a:t>Veda skúmajúca bunky sa nazýva </a:t>
            </a:r>
            <a:r>
              <a:rPr lang="sk-SK" b="1" i="0" dirty="0">
                <a:effectLst/>
              </a:rPr>
              <a:t>cytológia</a:t>
            </a:r>
            <a:r>
              <a:rPr lang="sk-SK" b="0" i="0" dirty="0">
                <a:effectLst/>
              </a:rPr>
              <a:t>.</a:t>
            </a:r>
            <a:endParaRPr lang="sk-SK" altLang="sk-SK" dirty="0"/>
          </a:p>
          <a:p>
            <a:pPr>
              <a:buFont typeface="Wingdings" panose="05000000000000000000" pitchFamily="2" charset="2"/>
              <a:buNone/>
            </a:pPr>
            <a:endParaRPr lang="sk-SK" altLang="sk-SK" sz="2400" dirty="0"/>
          </a:p>
          <a:p>
            <a:pPr>
              <a:buFont typeface="Wingdings" panose="05000000000000000000" pitchFamily="2" charset="2"/>
              <a:buNone/>
            </a:pPr>
            <a:r>
              <a:rPr lang="sk-SK" altLang="sk-SK" b="1" u="sng" dirty="0"/>
              <a:t>Organizmy delíme na:</a:t>
            </a:r>
          </a:p>
          <a:p>
            <a:pPr marL="0" indent="0">
              <a:buNone/>
            </a:pPr>
            <a:r>
              <a:rPr lang="sk-SK" altLang="sk-SK" b="1" dirty="0">
                <a:solidFill>
                  <a:srgbClr val="FF0066"/>
                </a:solidFill>
              </a:rPr>
              <a:t>Jednobunkové</a:t>
            </a:r>
            <a:r>
              <a:rPr lang="sk-SK" altLang="sk-SK" dirty="0"/>
              <a:t> – telo tvorí len jedna bunka</a:t>
            </a:r>
          </a:p>
          <a:p>
            <a:pPr marL="0" indent="0">
              <a:buNone/>
            </a:pPr>
            <a:r>
              <a:rPr lang="sk-SK" altLang="sk-SK" b="1" dirty="0">
                <a:solidFill>
                  <a:srgbClr val="FF0066"/>
                </a:solidFill>
              </a:rPr>
              <a:t>Mnohobunkové</a:t>
            </a:r>
            <a:r>
              <a:rPr lang="sk-SK" altLang="sk-SK" dirty="0">
                <a:solidFill>
                  <a:srgbClr val="FF0066"/>
                </a:solidFill>
              </a:rPr>
              <a:t> </a:t>
            </a:r>
            <a:r>
              <a:rPr lang="sk-SK" altLang="sk-SK" dirty="0"/>
              <a:t>– telo je zložené z veľkého množstva buniek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4682A6C-7158-40DF-AE89-AEDC629D0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751" y="4795117"/>
            <a:ext cx="2694249" cy="20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662388-BB9C-452A-B760-A6FD20534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792" y="2466145"/>
            <a:ext cx="2694248" cy="20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5773" y="1267301"/>
            <a:ext cx="8693426" cy="6377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b="1" u="sng" dirty="0"/>
              <a:t>V bunke prebiehajú</a:t>
            </a:r>
            <a:r>
              <a:rPr lang="sk-SK" b="1" dirty="0"/>
              <a:t>:</a:t>
            </a:r>
          </a:p>
          <a:p>
            <a:pPr marL="514350" indent="-514350">
              <a:buAutoNum type="arabicPeriod"/>
            </a:pPr>
            <a:r>
              <a:rPr lang="sk-SK" b="1" dirty="0">
                <a:solidFill>
                  <a:srgbClr val="9900CC"/>
                </a:solidFill>
              </a:rPr>
              <a:t>všetky životné funkcie: </a:t>
            </a:r>
          </a:p>
          <a:p>
            <a:r>
              <a:rPr lang="sk-SK" dirty="0"/>
              <a:t>dýchanie</a:t>
            </a:r>
          </a:p>
          <a:p>
            <a:r>
              <a:rPr lang="sk-SK" dirty="0"/>
              <a:t>príjem potravy</a:t>
            </a:r>
          </a:p>
          <a:p>
            <a:r>
              <a:rPr lang="sk-SK" dirty="0"/>
              <a:t>vylučovanie odpadových látok</a:t>
            </a:r>
          </a:p>
          <a:p>
            <a:r>
              <a:rPr lang="sk-SK" dirty="0"/>
              <a:t>rozmnožovanie</a:t>
            </a:r>
          </a:p>
          <a:p>
            <a:pPr marL="0" indent="0">
              <a:buNone/>
            </a:pPr>
            <a:r>
              <a:rPr lang="sk-SK" b="1" dirty="0"/>
              <a:t>2. </a:t>
            </a:r>
            <a:r>
              <a:rPr lang="sk-SK" b="1" dirty="0">
                <a:solidFill>
                  <a:srgbClr val="9900CC"/>
                </a:solidFill>
              </a:rPr>
              <a:t>chemické procesy </a:t>
            </a:r>
            <a:r>
              <a:rPr lang="sk-SK" dirty="0"/>
              <a:t>= premena látok (metabolizmus)</a:t>
            </a:r>
          </a:p>
          <a:p>
            <a:pPr marL="0" indent="0">
              <a:buNone/>
            </a:pPr>
            <a:r>
              <a:rPr lang="sk-SK" b="1" dirty="0"/>
              <a:t>3. </a:t>
            </a:r>
            <a:r>
              <a:rPr lang="sk-SK" b="1" dirty="0">
                <a:solidFill>
                  <a:srgbClr val="9900CC"/>
                </a:solidFill>
              </a:rPr>
              <a:t>prenos genetickej informácie</a:t>
            </a:r>
            <a:endParaRPr lang="en-GB" b="1" dirty="0">
              <a:solidFill>
                <a:srgbClr val="9900CC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204" y="3429000"/>
            <a:ext cx="3366053" cy="29845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209" y="318052"/>
            <a:ext cx="4202048" cy="26472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29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94D288-DC70-4E07-8D3C-D4DEF8613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04" y="3200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u="sng" dirty="0"/>
              <a:t>Bunkové povrchy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53D7465-9926-41C8-829C-C73776F56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83" y="2186609"/>
            <a:ext cx="6096000" cy="4351338"/>
          </a:xfrm>
        </p:spPr>
        <p:txBody>
          <a:bodyPr/>
          <a:lstStyle/>
          <a:p>
            <a:pPr marL="0" indent="0">
              <a:buNone/>
            </a:pPr>
            <a:r>
              <a:rPr lang="sk-SK" sz="2800" b="1" dirty="0">
                <a:solidFill>
                  <a:srgbClr val="9900CC"/>
                </a:solidFill>
              </a:rPr>
              <a:t>BUNKOVÁ STENA</a:t>
            </a:r>
          </a:p>
          <a:p>
            <a:pPr marL="0" indent="0">
              <a:buNone/>
            </a:pPr>
            <a:r>
              <a:rPr lang="sk-SK" sz="2800" b="1" dirty="0"/>
              <a:t>je v bunkách rastlín, húb, baktérií</a:t>
            </a:r>
          </a:p>
          <a:p>
            <a:pPr marL="0" indent="0">
              <a:buNone/>
            </a:pPr>
            <a:r>
              <a:rPr lang="sk-SK" sz="2800" b="1" i="1" dirty="0">
                <a:solidFill>
                  <a:schemeClr val="accent5">
                    <a:lumMod val="75000"/>
                  </a:schemeClr>
                </a:solidFill>
              </a:rPr>
              <a:t>FUNKCIA: </a:t>
            </a:r>
          </a:p>
          <a:p>
            <a:r>
              <a:rPr lang="sk-SK" sz="2800" b="1" dirty="0"/>
              <a:t>chráni vnútro bunky</a:t>
            </a:r>
          </a:p>
          <a:p>
            <a:r>
              <a:rPr lang="sk-SK" sz="2800" b="1" dirty="0"/>
              <a:t>dáva jej tvar a pevnosť</a:t>
            </a:r>
          </a:p>
          <a:p>
            <a:r>
              <a:rPr lang="sk-SK" sz="2800" b="1" dirty="0"/>
              <a:t>prepúšťa vodu a iné látky</a:t>
            </a:r>
          </a:p>
          <a:p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052D5552-9EDD-4A73-85BE-5019773C63F6}"/>
              </a:ext>
            </a:extLst>
          </p:cNvPr>
          <p:cNvSpPr txBox="1"/>
          <p:nvPr/>
        </p:nvSpPr>
        <p:spPr>
          <a:xfrm>
            <a:off x="5973417" y="1974574"/>
            <a:ext cx="609600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sk-SK" sz="2800" b="1" dirty="0">
                <a:solidFill>
                  <a:srgbClr val="9900CC"/>
                </a:solidFill>
              </a:rPr>
              <a:t>CYTOPLAZMATICKÁ MEMBRÁNA (blana)</a:t>
            </a:r>
          </a:p>
          <a:p>
            <a:pPr marL="0" indent="0">
              <a:buNone/>
            </a:pPr>
            <a:r>
              <a:rPr lang="sk-SK" sz="2800" b="1" dirty="0"/>
              <a:t>je tvorená z bielkovín, cukrov a tukov</a:t>
            </a:r>
          </a:p>
          <a:p>
            <a:pPr marL="0" indent="0">
              <a:buNone/>
            </a:pPr>
            <a:r>
              <a:rPr lang="sk-SK" sz="2800" b="1" i="1" dirty="0">
                <a:solidFill>
                  <a:srgbClr val="C00000"/>
                </a:solidFill>
              </a:rPr>
              <a:t>FUNKCIA: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sk-SK" sz="2400" b="1" i="1" dirty="0"/>
              <a:t>Pokrýva bunku, prepúšťa látky (najmä vodu) a živiny do jej vnútra a z bunky von do okolia</a:t>
            </a:r>
          </a:p>
          <a:p>
            <a:pPr>
              <a:buFont typeface="Courier New" pitchFamily="49" charset="0"/>
              <a:buChar char="o"/>
            </a:pPr>
            <a:r>
              <a:rPr lang="sk-SK" sz="2400" b="1" dirty="0"/>
              <a:t>je polopriepustná, prepúšťa len niektoré látky</a:t>
            </a:r>
          </a:p>
        </p:txBody>
      </p:sp>
    </p:spTree>
    <p:extLst>
      <p:ext uri="{BB962C8B-B14F-4D97-AF65-F5344CB8AC3E}">
        <p14:creationId xmlns:p14="http://schemas.microsoft.com/office/powerpoint/2010/main" val="348557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07367" y="599304"/>
            <a:ext cx="4615207" cy="10572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sz="3900" b="1" dirty="0">
                <a:solidFill>
                  <a:srgbClr val="9900CC"/>
                </a:solidFill>
              </a:rPr>
              <a:t>BUNKOVÁ STENA</a:t>
            </a:r>
          </a:p>
          <a:p>
            <a:pPr marL="0" indent="0">
              <a:buNone/>
            </a:pPr>
            <a:r>
              <a:rPr lang="sk-SK" sz="2400" b="1" dirty="0"/>
              <a:t>	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7" y="1853608"/>
            <a:ext cx="5256584" cy="315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ástupný symbol obsahu 2">
            <a:extLst>
              <a:ext uri="{FF2B5EF4-FFF2-40B4-BE49-F238E27FC236}">
                <a16:creationId xmlns:a16="http://schemas.microsoft.com/office/drawing/2014/main" id="{D9577E40-D151-4399-8368-AF9757DF7E01}"/>
              </a:ext>
            </a:extLst>
          </p:cNvPr>
          <p:cNvSpPr txBox="1">
            <a:spLocks/>
          </p:cNvSpPr>
          <p:nvPr/>
        </p:nvSpPr>
        <p:spPr>
          <a:xfrm>
            <a:off x="5790929" y="602260"/>
            <a:ext cx="8579867" cy="448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k-SK" b="1" dirty="0">
                <a:solidFill>
                  <a:srgbClr val="9900CC"/>
                </a:solidFill>
              </a:rPr>
              <a:t>CYTOPLAZMATICKÁ MEMBRÁNA (blana)</a:t>
            </a:r>
            <a:endParaRPr lang="sk-SK" b="1" dirty="0"/>
          </a:p>
          <a:p>
            <a:pPr marL="0" indent="0">
              <a:buFont typeface="Arial" panose="020B0604020202020204" pitchFamily="34" charset="0"/>
              <a:buNone/>
            </a:pPr>
            <a:endParaRPr lang="sk-SK" b="1" dirty="0"/>
          </a:p>
          <a:p>
            <a:pPr marL="0" indent="0">
              <a:buFont typeface="Arial" panose="020B0604020202020204" pitchFamily="34" charset="0"/>
              <a:buNone/>
            </a:pPr>
            <a:endParaRPr lang="sk-SK" b="1" dirty="0"/>
          </a:p>
          <a:p>
            <a:pPr marL="0" indent="0">
              <a:buFont typeface="Arial" panose="020B0604020202020204" pitchFamily="34" charset="0"/>
              <a:buNone/>
            </a:pPr>
            <a:endParaRPr lang="sk-SK" b="1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767C2C0-D721-4BB5-85C8-A6C4E6A56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929" y="1853608"/>
            <a:ext cx="5931280" cy="3493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858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791" y="2703442"/>
            <a:ext cx="11648661" cy="37238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sk-SK" sz="5400" b="1" dirty="0"/>
              <a:t>BUNKOVÉ ORGANELY</a:t>
            </a:r>
          </a:p>
          <a:p>
            <a:pPr marL="0" indent="0" algn="ctr">
              <a:buNone/>
            </a:pPr>
            <a:endParaRPr lang="sk-SK" sz="4000" b="1" dirty="0"/>
          </a:p>
        </p:txBody>
      </p:sp>
    </p:spTree>
    <p:extLst>
      <p:ext uri="{BB962C8B-B14F-4D97-AF65-F5344CB8AC3E}">
        <p14:creationId xmlns:p14="http://schemas.microsoft.com/office/powerpoint/2010/main" val="45251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B81854E6-F2EE-4EC4-B457-C26D9CC7C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664" y="433248"/>
            <a:ext cx="1951866" cy="2776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9270" y="537344"/>
            <a:ext cx="10153194" cy="6533321"/>
          </a:xfrm>
        </p:spPr>
        <p:txBody>
          <a:bodyPr/>
          <a:lstStyle/>
          <a:p>
            <a:pPr marL="0" indent="0">
              <a:buNone/>
            </a:pPr>
            <a:r>
              <a:rPr lang="sk-SK" sz="2400" b="1" dirty="0">
                <a:solidFill>
                  <a:srgbClr val="9900CC"/>
                </a:solidFill>
              </a:rPr>
              <a:t>CYTOPLAZMA</a:t>
            </a:r>
          </a:p>
          <a:p>
            <a:pPr marL="0" indent="0">
              <a:buNone/>
            </a:pPr>
            <a:r>
              <a:rPr lang="sk-SK" sz="2400" b="1" dirty="0"/>
              <a:t>je tekutá časť vnútra bunky, </a:t>
            </a:r>
          </a:p>
          <a:p>
            <a:pPr marL="0" indent="0">
              <a:buNone/>
            </a:pPr>
            <a:r>
              <a:rPr lang="sk-SK" sz="2400" b="1" dirty="0"/>
              <a:t>obsahuje zásobné látky, kryštáliky</a:t>
            </a:r>
          </a:p>
          <a:p>
            <a:pPr marL="0" indent="0">
              <a:buNone/>
            </a:pPr>
            <a:r>
              <a:rPr lang="sk-SK" sz="2400" b="1" i="1" dirty="0">
                <a:solidFill>
                  <a:srgbClr val="C00000"/>
                </a:solidFill>
              </a:rPr>
              <a:t>FUNKCIA:</a:t>
            </a:r>
            <a:r>
              <a:rPr lang="sk-SK" sz="2400" b="1" dirty="0"/>
              <a:t> prebiehajú v nej chemické deje, výmena látok</a:t>
            </a:r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695" y="2250934"/>
            <a:ext cx="2862472" cy="2146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530" y="0"/>
            <a:ext cx="2862470" cy="2146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40C9622D-5FF7-4D73-94CC-E87DF3BFE027}"/>
              </a:ext>
            </a:extLst>
          </p:cNvPr>
          <p:cNvSpPr txBox="1"/>
          <p:nvPr/>
        </p:nvSpPr>
        <p:spPr>
          <a:xfrm>
            <a:off x="119270" y="3324361"/>
            <a:ext cx="609600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sk-SK" sz="2400" b="1" dirty="0">
                <a:solidFill>
                  <a:srgbClr val="9900CC"/>
                </a:solidFill>
              </a:rPr>
              <a:t>JADRO</a:t>
            </a:r>
          </a:p>
          <a:p>
            <a:pPr>
              <a:buFont typeface="Courier New" pitchFamily="49" charset="0"/>
              <a:buChar char="o"/>
            </a:pPr>
            <a:r>
              <a:rPr lang="sk-SK" sz="2400" b="1" dirty="0"/>
              <a:t>tvoria ho nukleové kyseliny a bielkoviny</a:t>
            </a:r>
          </a:p>
          <a:p>
            <a:pPr>
              <a:buFont typeface="Courier New" pitchFamily="49" charset="0"/>
              <a:buChar char="o"/>
            </a:pPr>
            <a:r>
              <a:rPr lang="sk-SK" sz="2400" b="1" dirty="0"/>
              <a:t>riadi životné procesy v bunke</a:t>
            </a:r>
          </a:p>
          <a:p>
            <a:pPr>
              <a:buFont typeface="Courier New" pitchFamily="49" charset="0"/>
              <a:buChar char="o"/>
            </a:pPr>
            <a:r>
              <a:rPr lang="sk-SK" sz="2400" b="1" dirty="0"/>
              <a:t>obsahuje chromozómy- útvary </a:t>
            </a:r>
          </a:p>
          <a:p>
            <a:pPr marL="0" indent="0">
              <a:buNone/>
            </a:pPr>
            <a:r>
              <a:rPr lang="sk-SK" sz="2400" b="1" dirty="0"/>
              <a:t> prenášajúce genetické informácie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b="1" dirty="0"/>
              <a:t>Obsahuje jadierko a informácie o dedičných vlastnostiach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60C3FE6-8720-414F-9BD2-CF3D79EA2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530" y="4367234"/>
            <a:ext cx="2862470" cy="235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4D9F6BC3-2A0C-4833-AE3A-64CCE8AAE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262" y="3417395"/>
            <a:ext cx="3657600" cy="3304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225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34456" y="341819"/>
            <a:ext cx="8352928" cy="4051437"/>
          </a:xfrm>
        </p:spPr>
        <p:txBody>
          <a:bodyPr/>
          <a:lstStyle/>
          <a:p>
            <a:pPr marL="0" indent="0">
              <a:buNone/>
            </a:pPr>
            <a:r>
              <a:rPr lang="sk-SK" sz="2400" b="1" dirty="0">
                <a:solidFill>
                  <a:srgbClr val="9900CC"/>
                </a:solidFill>
              </a:rPr>
              <a:t>CHLOROPLASTY</a:t>
            </a:r>
          </a:p>
          <a:p>
            <a:pPr marL="0" indent="0">
              <a:buNone/>
            </a:pPr>
            <a:r>
              <a:rPr lang="sk-SK" sz="2400" b="1" dirty="0"/>
              <a:t>	obsahujú zelené farbivo (chlorofyl)</a:t>
            </a:r>
          </a:p>
          <a:p>
            <a:pPr marL="0" indent="0">
              <a:buNone/>
            </a:pPr>
            <a:r>
              <a:rPr lang="sk-SK" sz="2400" b="1" i="1" dirty="0">
                <a:solidFill>
                  <a:srgbClr val="C00000"/>
                </a:solidFill>
              </a:rPr>
              <a:t>FUNKCIA: </a:t>
            </a:r>
            <a:r>
              <a:rPr lang="sk-SK" sz="2400" b="1" dirty="0"/>
              <a:t>prebieha v nich fotosyntéza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627" y="116382"/>
            <a:ext cx="3230719" cy="310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157" y="923522"/>
            <a:ext cx="2911227" cy="1990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718" y="3217636"/>
            <a:ext cx="2499139" cy="364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10552856" y="463496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bunková stena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10650298" y="5222661"/>
            <a:ext cx="18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err="1"/>
              <a:t>chloroplast</a:t>
            </a:r>
            <a:endParaRPr lang="sk-SK" b="1" dirty="0"/>
          </a:p>
        </p:txBody>
      </p:sp>
      <p:sp>
        <p:nvSpPr>
          <p:cNvPr id="8" name="Zástupný symbol obsahu 2">
            <a:extLst>
              <a:ext uri="{FF2B5EF4-FFF2-40B4-BE49-F238E27FC236}">
                <a16:creationId xmlns:a16="http://schemas.microsoft.com/office/drawing/2014/main" id="{6E2A37B0-E349-447E-90EC-C068106F4382}"/>
              </a:ext>
            </a:extLst>
          </p:cNvPr>
          <p:cNvSpPr txBox="1">
            <a:spLocks/>
          </p:cNvSpPr>
          <p:nvPr/>
        </p:nvSpPr>
        <p:spPr>
          <a:xfrm>
            <a:off x="529881" y="1692953"/>
            <a:ext cx="7776864" cy="4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sk-SK" sz="2400" b="1">
              <a:solidFill>
                <a:srgbClr val="9900CC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sk-SK" sz="2400" b="1">
                <a:solidFill>
                  <a:srgbClr val="9900CC"/>
                </a:solidFill>
              </a:rPr>
              <a:t>RIBOZÓMY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k-SK" sz="2400" b="1"/>
              <a:t>	prebieha v nich tvorba bielkovín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k-SK" sz="2400" b="1"/>
          </a:p>
          <a:p>
            <a:pPr marL="0" indent="0">
              <a:buFont typeface="Arial" panose="020B0604020202020204" pitchFamily="34" charset="0"/>
              <a:buNone/>
            </a:pPr>
            <a:endParaRPr lang="sk-SK" b="1"/>
          </a:p>
          <a:p>
            <a:pPr marL="0" indent="0">
              <a:buFont typeface="Arial" panose="020B0604020202020204" pitchFamily="34" charset="0"/>
              <a:buNone/>
            </a:pPr>
            <a:endParaRPr lang="sk-SK" b="1"/>
          </a:p>
          <a:p>
            <a:pPr marL="0" indent="0">
              <a:buFont typeface="Arial" panose="020B0604020202020204" pitchFamily="34" charset="0"/>
              <a:buNone/>
            </a:pPr>
            <a:endParaRPr lang="sk-SK" b="1"/>
          </a:p>
          <a:p>
            <a:pPr marL="0" indent="0">
              <a:buFont typeface="Arial" panose="020B0604020202020204" pitchFamily="34" charset="0"/>
              <a:buNone/>
            </a:pPr>
            <a:endParaRPr lang="sk-SK" b="1"/>
          </a:p>
          <a:p>
            <a:pPr marL="0" indent="0">
              <a:buFont typeface="Arial" panose="020B0604020202020204" pitchFamily="34" charset="0"/>
              <a:buNone/>
            </a:pPr>
            <a:endParaRPr lang="sk-SK" b="1"/>
          </a:p>
          <a:p>
            <a:pPr marL="0" indent="0">
              <a:buFont typeface="Arial" panose="020B0604020202020204" pitchFamily="34" charset="0"/>
              <a:buNone/>
            </a:pPr>
            <a:endParaRPr lang="en-GB" b="1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2A849235-EF32-4A5A-91F4-CAA70C3AF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4" y="3531375"/>
            <a:ext cx="4787648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9954A634-FBD1-4EEC-B742-4931CFB7C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742" y="4670158"/>
            <a:ext cx="2256722" cy="2256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807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  <p:bldP spid="8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355</Words>
  <Application>Microsoft Office PowerPoint</Application>
  <PresentationFormat>Širokouhlá</PresentationFormat>
  <Paragraphs>94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8" baseType="lpstr">
      <vt:lpstr>Agency FB</vt:lpstr>
      <vt:lpstr>Arial</vt:lpstr>
      <vt:lpstr>Calibri</vt:lpstr>
      <vt:lpstr>Calibri Light</vt:lpstr>
      <vt:lpstr>Courier New</vt:lpstr>
      <vt:lpstr>Wingdings</vt:lpstr>
      <vt:lpstr>Motív Office</vt:lpstr>
      <vt:lpstr>Základná štruktúra života - bunka</vt:lpstr>
      <vt:lpstr>Robert Hooke</vt:lpstr>
      <vt:lpstr>Prezentácia programu PowerPoint</vt:lpstr>
      <vt:lpstr>Prezentácia programu PowerPoint</vt:lpstr>
      <vt:lpstr>Bunkové povrchy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Základná štruktúra života - bunka</dc:title>
  <dc:creator>Terka</dc:creator>
  <cp:lastModifiedBy>Terka</cp:lastModifiedBy>
  <cp:revision>26</cp:revision>
  <dcterms:created xsi:type="dcterms:W3CDTF">2021-01-04T12:15:35Z</dcterms:created>
  <dcterms:modified xsi:type="dcterms:W3CDTF">2021-02-11T16:26:55Z</dcterms:modified>
</cp:coreProperties>
</file>