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7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2.png" ContentType="image/png"/>
  <Override PartName="/ppt/media/image9.jpeg" ContentType="image/jpeg"/>
  <Override PartName="/ppt/media/image13.jpeg" ContentType="image/jpeg"/>
  <Override PartName="/ppt/media/image8.jpeg" ContentType="image/jpeg"/>
  <Override PartName="/ppt/media/image5.png" ContentType="image/png"/>
  <Override PartName="/ppt/media/image18.jpeg" ContentType="image/jpeg"/>
  <Override PartName="/ppt/media/image17.png" ContentType="image/png"/>
  <Override PartName="/ppt/media/image4.jpeg" ContentType="image/jpeg"/>
  <Override PartName="/ppt/media/image16.png" ContentType="image/png"/>
  <Override PartName="/ppt/media/image14.jpeg" ContentType="image/jpeg"/>
  <Override PartName="/ppt/media/image1.jpeg" ContentType="image/jpeg"/>
  <Override PartName="/ppt/media/image11.png" ContentType="image/png"/>
  <Override PartName="/ppt/media/image19.jpeg" ContentType="image/jpeg"/>
  <Override PartName="/ppt/media/image2.jpeg" ContentType="image/jpeg"/>
  <Override PartName="/ppt/media/image15.png" ContentType="image/png"/>
  <Override PartName="/ppt/media/image3.jpeg" ContentType="image/jpeg"/>
  <Override PartName="/ppt/media/image10.png" ContentType="image/png"/>
  <Override PartName="/ppt/media/image6.jpeg" ContentType="image/jpeg"/>
  <Override PartName="/ppt/media/image7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sk-SK" sz="1800" spc="-1" strike="noStrike">
                <a:solidFill>
                  <a:srgbClr val="000000"/>
                </a:solidFill>
                <a:latin typeface="Palatino Linotype"/>
              </a:rPr>
              <a:t>Click to move the slide</a:t>
            </a:r>
            <a:endParaRPr b="0" lang="sk-SK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sk-SK" sz="2000" spc="-1" strike="noStrike">
                <a:latin typeface="Arial"/>
              </a:rPr>
              <a:t>Click to edit the notes format</a:t>
            </a:r>
            <a:endParaRPr b="0" lang="sk-SK" sz="20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sk-SK" sz="1400" spc="-1" strike="noStrike">
                <a:latin typeface="Times New Roman"/>
              </a:rPr>
              <a:t>&lt;header&gt;</a:t>
            </a:r>
            <a:endParaRPr b="0" lang="sk-SK" sz="1400" spc="-1" strike="noStrike"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sk-SK" sz="1400" spc="-1" strike="noStrike">
                <a:latin typeface="Times New Roman"/>
              </a:rPr>
              <a:t>&lt;date/time&gt;</a:t>
            </a:r>
            <a:endParaRPr b="0" lang="sk-SK" sz="1400" spc="-1" strike="noStrike"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sk-SK" sz="1400" spc="-1" strike="noStrike">
                <a:latin typeface="Times New Roman"/>
              </a:rPr>
              <a:t>&lt;footer&gt;</a:t>
            </a:r>
            <a:endParaRPr b="0" lang="sk-SK" sz="1400" spc="-1" strike="noStrike">
              <a:latin typeface="Times New Roman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7944556-CABA-45A4-9574-8BB5359BC733}" type="slidenum">
              <a:rPr b="0" lang="sk-SK" sz="1400" spc="-1" strike="noStrike">
                <a:latin typeface="Times New Roman"/>
              </a:rPr>
              <a:t>&lt;number&gt;</a:t>
            </a:fld>
            <a:endParaRPr b="0" lang="sk-S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sk-SK" sz="2000" spc="-1" strike="noStrike">
              <a:latin typeface="Arial"/>
            </a:endParaRPr>
          </a:p>
        </p:txBody>
      </p:sp>
      <p:sp>
        <p:nvSpPr>
          <p:cNvPr id="235" name="Zástupný symbol čísla snímky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480E63D-0640-4344-9BA9-8FE5B6E8F544}" type="slidenum">
              <a:rPr b="0" lang="sk-SK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sk-SK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sk-SK" sz="2000" spc="-1" strike="noStrike">
              <a:latin typeface="Arial"/>
            </a:endParaRPr>
          </a:p>
        </p:txBody>
      </p:sp>
      <p:sp>
        <p:nvSpPr>
          <p:cNvPr id="238" name="Zástupný symbol čísla snímky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258A3A3-476B-4EF2-A2AC-85B69DCC0ED9}" type="slidenum">
              <a:rPr b="0" lang="sk-SK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sk-SK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9920" cy="2905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1918800"/>
            <a:ext cx="4039920" cy="2905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1360" cy="2905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527560" y="1600200"/>
            <a:ext cx="1971360" cy="2905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1918800"/>
            <a:ext cx="1971360" cy="2905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527560" y="1918800"/>
            <a:ext cx="1971360" cy="2905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300680" cy="2905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823400" y="1600200"/>
            <a:ext cx="1300680" cy="2905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189240" y="1600200"/>
            <a:ext cx="1300680" cy="2905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1918800"/>
            <a:ext cx="1300680" cy="2905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1823400" y="1918800"/>
            <a:ext cx="1300680" cy="2905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3189240" y="1918800"/>
            <a:ext cx="1300680" cy="2905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4039920" cy="60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9920" cy="60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1360" cy="6091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527560" y="1600200"/>
            <a:ext cx="1971360" cy="6091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741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1360" cy="2905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527560" y="1600200"/>
            <a:ext cx="1971360" cy="6091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1918800"/>
            <a:ext cx="1971360" cy="2905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4039920" cy="60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1360" cy="6091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2527560" y="1600200"/>
            <a:ext cx="1971360" cy="2905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527560" y="1918800"/>
            <a:ext cx="1971360" cy="2905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1360" cy="2905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527560" y="1600200"/>
            <a:ext cx="1971360" cy="2905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1918800"/>
            <a:ext cx="4039920" cy="2905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9920" cy="2905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918800"/>
            <a:ext cx="4039920" cy="2905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1360" cy="2905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527560" y="1600200"/>
            <a:ext cx="1971360" cy="2905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1918800"/>
            <a:ext cx="1971360" cy="2905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2527560" y="1918800"/>
            <a:ext cx="1971360" cy="2905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300680" cy="2905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823400" y="1600200"/>
            <a:ext cx="1300680" cy="2905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189240" y="1600200"/>
            <a:ext cx="1300680" cy="2905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1918800"/>
            <a:ext cx="1300680" cy="2905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1823400" y="1918800"/>
            <a:ext cx="1300680" cy="2905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3189240" y="1918800"/>
            <a:ext cx="1300680" cy="2905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4039920" cy="60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9920" cy="60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1360" cy="6091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2527560" y="1600200"/>
            <a:ext cx="1971360" cy="6091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9920" cy="60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741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1360" cy="2905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527560" y="1600200"/>
            <a:ext cx="1971360" cy="6091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1918800"/>
            <a:ext cx="1971360" cy="2905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1360" cy="6091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2527560" y="1600200"/>
            <a:ext cx="1971360" cy="2905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2527560" y="1918800"/>
            <a:ext cx="1971360" cy="2905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1360" cy="2905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2527560" y="1600200"/>
            <a:ext cx="1971360" cy="2905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1918800"/>
            <a:ext cx="4039920" cy="2905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9920" cy="2905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918800"/>
            <a:ext cx="4039920" cy="2905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1360" cy="2905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2527560" y="1600200"/>
            <a:ext cx="1971360" cy="2905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1918800"/>
            <a:ext cx="1971360" cy="2905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2527560" y="1918800"/>
            <a:ext cx="1971360" cy="2905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300680" cy="2905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1823400" y="1600200"/>
            <a:ext cx="1300680" cy="2905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3189240" y="1600200"/>
            <a:ext cx="1300680" cy="2905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57200" y="1918800"/>
            <a:ext cx="1300680" cy="2905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1823400" y="1918800"/>
            <a:ext cx="1300680" cy="2905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3189240" y="1918800"/>
            <a:ext cx="1300680" cy="2905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1360" cy="6091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527560" y="1600200"/>
            <a:ext cx="1971360" cy="6091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Palatino Linotyp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741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1360" cy="2905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527560" y="1600200"/>
            <a:ext cx="1971360" cy="6091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1918800"/>
            <a:ext cx="1971360" cy="2905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1360" cy="60912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527560" y="1600200"/>
            <a:ext cx="1971360" cy="2905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527560" y="1918800"/>
            <a:ext cx="1971360" cy="2905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1360" cy="2905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527560" y="1600200"/>
            <a:ext cx="1971360" cy="29052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1918800"/>
            <a:ext cx="4039920" cy="2905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Oval 6"/>
          <p:cNvSpPr/>
          <p:nvPr/>
        </p:nvSpPr>
        <p:spPr>
          <a:xfrm>
            <a:off x="8457840" y="649944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Oval 7"/>
          <p:cNvSpPr/>
          <p:nvPr/>
        </p:nvSpPr>
        <p:spPr>
          <a:xfrm>
            <a:off x="569160" y="649944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sk-SK" sz="8000" spc="-1" strike="noStrike">
                <a:solidFill>
                  <a:srgbClr val="2f5897"/>
                </a:solidFill>
                <a:latin typeface="Palatino Linotype"/>
              </a:rPr>
              <a:t>Upravte štýly predlohy textu</a:t>
            </a:r>
            <a:endParaRPr b="0" lang="sk-SK" sz="8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6363360" y="6356520"/>
            <a:ext cx="2085480" cy="364680"/>
          </a:xfrm>
          <a:prstGeom prst="rect">
            <a:avLst/>
          </a:prstGeom>
        </p:spPr>
        <p:txBody>
          <a:bodyPr rIns="45720" anchor="ctr">
            <a:noAutofit/>
          </a:bodyPr>
          <a:p>
            <a:pPr algn="r">
              <a:lnSpc>
                <a:spcPct val="100000"/>
              </a:lnSpc>
            </a:pPr>
            <a:fld id="{85D1E132-285A-4D3D-9DC0-D4BE1BB80DB9}" type="datetime">
              <a:rPr b="0" lang="sk-SK" sz="1200" spc="-1" strike="noStrike">
                <a:solidFill>
                  <a:srgbClr val="595959"/>
                </a:solidFill>
                <a:latin typeface="Century Gothic"/>
              </a:rPr>
              <a:t>2. 4. 2021</a:t>
            </a:fld>
            <a:endParaRPr b="0" lang="sk-SK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/>
          </p:nvPr>
        </p:nvSpPr>
        <p:spPr>
          <a:xfrm>
            <a:off x="8543160" y="6356520"/>
            <a:ext cx="561600" cy="364680"/>
          </a:xfrm>
          <a:prstGeom prst="rect">
            <a:avLst/>
          </a:prstGeom>
        </p:spPr>
        <p:txBody>
          <a:bodyPr lIns="27360" rIns="45720" anchor="ctr">
            <a:noAutofit/>
          </a:bodyPr>
          <a:p>
            <a:pPr>
              <a:lnSpc>
                <a:spcPct val="100000"/>
              </a:lnSpc>
            </a:pPr>
            <a:fld id="{90C0C0E1-E6FE-4361-AF4E-EE8B84D2FC16}" type="slidenum">
              <a:rPr b="0" lang="sk-SK" sz="1200" spc="-1" strike="noStrike">
                <a:solidFill>
                  <a:srgbClr val="595959"/>
                </a:solidFill>
                <a:latin typeface="Century Gothic"/>
              </a:rPr>
              <a:t>&lt;number&gt;</a:t>
            </a:fld>
            <a:endParaRPr b="0" lang="sk-SK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/>
          </p:nvPr>
        </p:nvSpPr>
        <p:spPr>
          <a:xfrm>
            <a:off x="659160" y="6356520"/>
            <a:ext cx="2847600" cy="364680"/>
          </a:xfrm>
          <a:prstGeom prst="rect">
            <a:avLst/>
          </a:prstGeom>
        </p:spPr>
        <p:txBody>
          <a:bodyPr lIns="45720" anchor="ctr">
            <a:noAutofit/>
          </a:bodyPr>
          <a:p>
            <a:endParaRPr b="0" lang="sk-SK" sz="2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400" spc="-1" strike="noStrike">
                <a:solidFill>
                  <a:srgbClr val="808080"/>
                </a:solidFill>
                <a:latin typeface="Century Gothic"/>
              </a:rPr>
              <a:t>Click to edit the outline text format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1600" spc="-1" strike="noStrike">
                <a:solidFill>
                  <a:srgbClr val="808080"/>
                </a:solidFill>
                <a:latin typeface="Century Gothic"/>
              </a:rPr>
              <a:t>Second Outline Level</a:t>
            </a:r>
            <a:endParaRPr b="0" lang="sk-SK" sz="1600" spc="-1" strike="noStrike">
              <a:solidFill>
                <a:srgbClr val="80808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1600" spc="-1" strike="noStrike">
                <a:solidFill>
                  <a:srgbClr val="808080"/>
                </a:solidFill>
                <a:latin typeface="Century Gothic"/>
              </a:rPr>
              <a:t>Third Outline Level</a:t>
            </a:r>
            <a:endParaRPr b="0" lang="sk-SK" sz="1600" spc="-1" strike="noStrike">
              <a:solidFill>
                <a:srgbClr val="80808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1600" spc="-1" strike="noStrike">
                <a:solidFill>
                  <a:srgbClr val="808080"/>
                </a:solidFill>
                <a:latin typeface="Century Gothic"/>
              </a:rPr>
              <a:t>Fourth Outline Level</a:t>
            </a:r>
            <a:endParaRPr b="0" lang="sk-SK" sz="1600" spc="-1" strike="noStrike">
              <a:solidFill>
                <a:srgbClr val="80808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808080"/>
                </a:solidFill>
                <a:latin typeface="Century Gothic"/>
              </a:rPr>
              <a:t>Fifth Outline Level</a:t>
            </a:r>
            <a:endParaRPr b="0" lang="sk-SK" sz="2000" spc="-1" strike="noStrike">
              <a:solidFill>
                <a:srgbClr val="80808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808080"/>
                </a:solidFill>
                <a:latin typeface="Century Gothic"/>
              </a:rPr>
              <a:t>Sixth Outline Level</a:t>
            </a:r>
            <a:endParaRPr b="0" lang="sk-SK" sz="2000" spc="-1" strike="noStrike">
              <a:solidFill>
                <a:srgbClr val="80808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808080"/>
                </a:solidFill>
                <a:latin typeface="Century Gothic"/>
              </a:rPr>
              <a:t>Seventh Outline Level</a:t>
            </a:r>
            <a:endParaRPr b="0" lang="sk-SK" sz="20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6"/>
          <p:cNvSpPr/>
          <p:nvPr/>
        </p:nvSpPr>
        <p:spPr>
          <a:xfrm>
            <a:off x="8457840" y="649944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Oval 7"/>
          <p:cNvSpPr/>
          <p:nvPr/>
        </p:nvSpPr>
        <p:spPr>
          <a:xfrm>
            <a:off x="569160" y="649944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sk-SK" sz="5400" spc="-1" strike="noStrike">
                <a:solidFill>
                  <a:srgbClr val="2f5897"/>
                </a:solidFill>
                <a:latin typeface="Palatino Linotype"/>
              </a:rPr>
              <a:t>Upravte štýly predlohy textu</a:t>
            </a:r>
            <a:endParaRPr b="0" lang="sk-SK" sz="54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80808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808080"/>
                </a:solidFill>
                <a:latin typeface="Century Gothic"/>
              </a:rPr>
              <a:t>Upravte štýl predlohy textu.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808080"/>
              </a:buClr>
              <a:buFont typeface="Courier New"/>
              <a:buChar char="o"/>
            </a:pPr>
            <a:r>
              <a:rPr b="0" lang="sk-SK" sz="1600" spc="-1" strike="noStrike">
                <a:solidFill>
                  <a:srgbClr val="808080"/>
                </a:solidFill>
                <a:latin typeface="Century Gothic"/>
              </a:rPr>
              <a:t>Druhá úroveň</a:t>
            </a:r>
            <a:endParaRPr b="0" lang="sk-SK" sz="1600" spc="-1" strike="noStrike">
              <a:solidFill>
                <a:srgbClr val="80808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808080"/>
              </a:buClr>
              <a:buFont typeface="Arial"/>
              <a:buChar char="•"/>
            </a:pPr>
            <a:r>
              <a:rPr b="0" lang="sk-SK" sz="1600" spc="-1" strike="noStrike">
                <a:solidFill>
                  <a:srgbClr val="808080"/>
                </a:solidFill>
                <a:latin typeface="Century Gothic"/>
              </a:rPr>
              <a:t>Tretia úroveň</a:t>
            </a:r>
            <a:endParaRPr b="0" lang="sk-SK" sz="1600" spc="-1" strike="noStrike">
              <a:solidFill>
                <a:srgbClr val="808080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320"/>
              </a:spcBef>
              <a:buClr>
                <a:srgbClr val="808080"/>
              </a:buClr>
              <a:buFont typeface="Courier New"/>
              <a:buChar char="o"/>
            </a:pPr>
            <a:r>
              <a:rPr b="0" lang="sk-SK" sz="1600" spc="-1" strike="noStrike">
                <a:solidFill>
                  <a:srgbClr val="808080"/>
                </a:solidFill>
                <a:latin typeface="Century Gothic"/>
              </a:rPr>
              <a:t>Štvrtá úroveň</a:t>
            </a:r>
            <a:endParaRPr b="0" lang="sk-SK" sz="1600" spc="-1" strike="noStrike">
              <a:solidFill>
                <a:srgbClr val="808080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320"/>
              </a:spcBef>
              <a:buClr>
                <a:srgbClr val="808080"/>
              </a:buClr>
              <a:buFont typeface="Arial"/>
              <a:buChar char="•"/>
            </a:pPr>
            <a:r>
              <a:rPr b="0" lang="sk-SK" sz="1600" spc="-1" strike="noStrike">
                <a:solidFill>
                  <a:srgbClr val="808080"/>
                </a:solidFill>
                <a:latin typeface="Century Gothic"/>
              </a:rPr>
              <a:t>Piata úroveň</a:t>
            </a:r>
            <a:endParaRPr b="0" lang="sk-SK" sz="16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6363360" y="6356520"/>
            <a:ext cx="2085480" cy="364680"/>
          </a:xfrm>
          <a:prstGeom prst="rect">
            <a:avLst/>
          </a:prstGeom>
        </p:spPr>
        <p:txBody>
          <a:bodyPr rIns="45720" anchor="ctr">
            <a:noAutofit/>
          </a:bodyPr>
          <a:p>
            <a:pPr algn="r">
              <a:lnSpc>
                <a:spcPct val="100000"/>
              </a:lnSpc>
            </a:pPr>
            <a:fld id="{A05CB77F-DF5A-491F-8E22-ED6F82DA3577}" type="datetime">
              <a:rPr b="0" lang="sk-SK" sz="1200" spc="-1" strike="noStrike">
                <a:solidFill>
                  <a:srgbClr val="595959"/>
                </a:solidFill>
                <a:latin typeface="Century Gothic"/>
              </a:rPr>
              <a:t>2. 4. 2021</a:t>
            </a:fld>
            <a:endParaRPr b="0" lang="sk-SK" sz="12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659160" y="6356520"/>
            <a:ext cx="2847600" cy="364680"/>
          </a:xfrm>
          <a:prstGeom prst="rect">
            <a:avLst/>
          </a:prstGeom>
        </p:spPr>
        <p:txBody>
          <a:bodyPr lIns="45720" anchor="ctr">
            <a:noAutofit/>
          </a:bodyPr>
          <a:p>
            <a:endParaRPr b="0" lang="sk-SK" sz="24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8543160" y="6356520"/>
            <a:ext cx="561600" cy="364680"/>
          </a:xfrm>
          <a:prstGeom prst="rect">
            <a:avLst/>
          </a:prstGeom>
        </p:spPr>
        <p:txBody>
          <a:bodyPr lIns="27360" rIns="45720" anchor="ctr">
            <a:noAutofit/>
          </a:bodyPr>
          <a:p>
            <a:pPr>
              <a:lnSpc>
                <a:spcPct val="100000"/>
              </a:lnSpc>
            </a:pPr>
            <a:fld id="{8F56CF2C-7B47-46F8-B2A6-3E7030264E62}" type="slidenum">
              <a:rPr b="0" lang="sk-SK" sz="1200" spc="-1" strike="noStrike">
                <a:solidFill>
                  <a:srgbClr val="595959"/>
                </a:solidFill>
                <a:latin typeface="Century Gothic"/>
              </a:rPr>
              <a:t>&lt;number&gt;</a:t>
            </a:fld>
            <a:endParaRPr b="0" lang="sk-SK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6"/>
          <p:cNvSpPr/>
          <p:nvPr/>
        </p:nvSpPr>
        <p:spPr>
          <a:xfrm>
            <a:off x="8457840" y="649944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Oval 7"/>
          <p:cNvSpPr/>
          <p:nvPr/>
        </p:nvSpPr>
        <p:spPr>
          <a:xfrm>
            <a:off x="569160" y="649944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sk-SK" sz="5400" spc="-1" strike="noStrike">
                <a:solidFill>
                  <a:srgbClr val="2f5897"/>
                </a:solidFill>
                <a:latin typeface="Palatino Linotype"/>
              </a:rPr>
              <a:t>Upravte štýly predlohy textu</a:t>
            </a:r>
            <a:endParaRPr b="0" lang="sk-SK" sz="54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9920" cy="60912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sk-SK" sz="2400" spc="-1" strike="noStrike">
                <a:solidFill>
                  <a:srgbClr val="808080"/>
                </a:solidFill>
                <a:latin typeface="Century Gothic"/>
              </a:rPr>
              <a:t>Upravte štýl predlohy textu.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41360" cy="60912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sk-SK" sz="2400" spc="-1" strike="noStrike">
                <a:solidFill>
                  <a:srgbClr val="808080"/>
                </a:solidFill>
                <a:latin typeface="Century Gothic"/>
              </a:rPr>
              <a:t>Upravte štýl predlohy textu.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6363360" y="6356520"/>
            <a:ext cx="2085480" cy="364680"/>
          </a:xfrm>
          <a:prstGeom prst="rect">
            <a:avLst/>
          </a:prstGeom>
        </p:spPr>
        <p:txBody>
          <a:bodyPr rIns="45720" anchor="ctr">
            <a:noAutofit/>
          </a:bodyPr>
          <a:p>
            <a:pPr algn="r">
              <a:lnSpc>
                <a:spcPct val="100000"/>
              </a:lnSpc>
            </a:pPr>
            <a:fld id="{897F3FC5-352E-49C2-AD63-B6C167A08C1E}" type="datetime">
              <a:rPr b="0" lang="sk-SK" sz="1200" spc="-1" strike="noStrike">
                <a:solidFill>
                  <a:srgbClr val="595959"/>
                </a:solidFill>
                <a:latin typeface="Century Gothic"/>
              </a:rPr>
              <a:t>2. 4. 2021</a:t>
            </a:fld>
            <a:endParaRPr b="0" lang="sk-SK" sz="1200" spc="-1" strike="noStrike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659160" y="6356520"/>
            <a:ext cx="2847600" cy="364680"/>
          </a:xfrm>
          <a:prstGeom prst="rect">
            <a:avLst/>
          </a:prstGeom>
        </p:spPr>
        <p:txBody>
          <a:bodyPr lIns="45720" anchor="ctr">
            <a:noAutofit/>
          </a:bodyPr>
          <a:p>
            <a:endParaRPr b="0" lang="sk-SK" sz="2400" spc="-1" strike="noStrike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8543160" y="6356520"/>
            <a:ext cx="561600" cy="364680"/>
          </a:xfrm>
          <a:prstGeom prst="rect">
            <a:avLst/>
          </a:prstGeom>
        </p:spPr>
        <p:txBody>
          <a:bodyPr lIns="27360" rIns="45720" anchor="ctr">
            <a:noAutofit/>
          </a:bodyPr>
          <a:p>
            <a:pPr>
              <a:lnSpc>
                <a:spcPct val="100000"/>
              </a:lnSpc>
            </a:pPr>
            <a:fld id="{6EFF4A85-3AD0-4B9B-AB15-6996E28DF631}" type="slidenum">
              <a:rPr b="0" lang="sk-SK" sz="1200" spc="-1" strike="noStrike">
                <a:solidFill>
                  <a:srgbClr val="595959"/>
                </a:solidFill>
                <a:latin typeface="Century Gothic"/>
              </a:rPr>
              <a:t>&lt;number&gt;</a:t>
            </a:fld>
            <a:endParaRPr b="0" lang="sk-SK" sz="1200" spc="-1" strike="noStrike">
              <a:latin typeface="Times New Roman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457200" y="2212920"/>
            <a:ext cx="4041360" cy="391320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80808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808080"/>
                </a:solidFill>
                <a:latin typeface="Century Gothic"/>
              </a:rPr>
              <a:t>Upravte štýl predlohy textu.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808080"/>
              </a:buClr>
              <a:buFont typeface="Courier New"/>
              <a:buChar char="o"/>
            </a:pPr>
            <a:r>
              <a:rPr b="0" lang="sk-SK" sz="1600" spc="-1" strike="noStrike">
                <a:solidFill>
                  <a:srgbClr val="808080"/>
                </a:solidFill>
                <a:latin typeface="Century Gothic"/>
              </a:rPr>
              <a:t>Druhá úroveň</a:t>
            </a:r>
            <a:endParaRPr b="0" lang="sk-SK" sz="1600" spc="-1" strike="noStrike">
              <a:solidFill>
                <a:srgbClr val="80808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808080"/>
              </a:buClr>
              <a:buFont typeface="Arial"/>
              <a:buChar char="•"/>
            </a:pPr>
            <a:r>
              <a:rPr b="0" lang="sk-SK" sz="1600" spc="-1" strike="noStrike">
                <a:solidFill>
                  <a:srgbClr val="808080"/>
                </a:solidFill>
                <a:latin typeface="Century Gothic"/>
              </a:rPr>
              <a:t>Tretia úroveň</a:t>
            </a:r>
            <a:endParaRPr b="0" lang="sk-SK" sz="1600" spc="-1" strike="noStrike">
              <a:solidFill>
                <a:srgbClr val="808080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320"/>
              </a:spcBef>
              <a:buClr>
                <a:srgbClr val="808080"/>
              </a:buClr>
              <a:buFont typeface="Courier New"/>
              <a:buChar char="o"/>
            </a:pPr>
            <a:r>
              <a:rPr b="0" lang="sk-SK" sz="1600" spc="-1" strike="noStrike">
                <a:solidFill>
                  <a:srgbClr val="808080"/>
                </a:solidFill>
                <a:latin typeface="Century Gothic"/>
              </a:rPr>
              <a:t>Štvrtá úroveň</a:t>
            </a:r>
            <a:endParaRPr b="0" lang="sk-SK" sz="1600" spc="-1" strike="noStrike">
              <a:solidFill>
                <a:srgbClr val="808080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320"/>
              </a:spcBef>
              <a:buClr>
                <a:srgbClr val="808080"/>
              </a:buClr>
              <a:buFont typeface="Arial"/>
              <a:buChar char="•"/>
            </a:pPr>
            <a:r>
              <a:rPr b="0" lang="sk-SK" sz="1600" spc="-1" strike="noStrike">
                <a:solidFill>
                  <a:srgbClr val="808080"/>
                </a:solidFill>
                <a:latin typeface="Century Gothic"/>
              </a:rPr>
              <a:t>Piata úroveň</a:t>
            </a:r>
            <a:endParaRPr b="0" lang="sk-SK" sz="16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95" name="PlaceHolder 8"/>
          <p:cNvSpPr>
            <a:spLocks noGrp="1"/>
          </p:cNvSpPr>
          <p:nvPr>
            <p:ph type="body"/>
          </p:nvPr>
        </p:nvSpPr>
        <p:spPr>
          <a:xfrm>
            <a:off x="4672440" y="2212920"/>
            <a:ext cx="4041360" cy="39128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80808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808080"/>
                </a:solidFill>
                <a:latin typeface="Century Gothic"/>
              </a:rPr>
              <a:t>Upravte štýl predlohy textu.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808080"/>
              </a:buClr>
              <a:buFont typeface="Courier New"/>
              <a:buChar char="o"/>
            </a:pPr>
            <a:r>
              <a:rPr b="0" lang="sk-SK" sz="1600" spc="-1" strike="noStrike">
                <a:solidFill>
                  <a:srgbClr val="808080"/>
                </a:solidFill>
                <a:latin typeface="Century Gothic"/>
              </a:rPr>
              <a:t>Druhá úroveň</a:t>
            </a:r>
            <a:endParaRPr b="0" lang="sk-SK" sz="1600" spc="-1" strike="noStrike">
              <a:solidFill>
                <a:srgbClr val="80808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808080"/>
              </a:buClr>
              <a:buFont typeface="Arial"/>
              <a:buChar char="•"/>
            </a:pPr>
            <a:r>
              <a:rPr b="0" lang="sk-SK" sz="1600" spc="-1" strike="noStrike">
                <a:solidFill>
                  <a:srgbClr val="808080"/>
                </a:solidFill>
                <a:latin typeface="Century Gothic"/>
              </a:rPr>
              <a:t>Tretia úroveň</a:t>
            </a:r>
            <a:endParaRPr b="0" lang="sk-SK" sz="1600" spc="-1" strike="noStrike">
              <a:solidFill>
                <a:srgbClr val="808080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320"/>
              </a:spcBef>
              <a:buClr>
                <a:srgbClr val="808080"/>
              </a:buClr>
              <a:buFont typeface="Courier New"/>
              <a:buChar char="o"/>
            </a:pPr>
            <a:r>
              <a:rPr b="0" lang="sk-SK" sz="1600" spc="-1" strike="noStrike">
                <a:solidFill>
                  <a:srgbClr val="808080"/>
                </a:solidFill>
                <a:latin typeface="Century Gothic"/>
              </a:rPr>
              <a:t>Štvrtá úroveň</a:t>
            </a:r>
            <a:endParaRPr b="0" lang="sk-SK" sz="1600" spc="-1" strike="noStrike">
              <a:solidFill>
                <a:srgbClr val="808080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320"/>
              </a:spcBef>
              <a:buClr>
                <a:srgbClr val="808080"/>
              </a:buClr>
              <a:buFont typeface="Arial"/>
              <a:buChar char="•"/>
            </a:pPr>
            <a:r>
              <a:rPr b="0" lang="sk-SK" sz="1600" spc="-1" strike="noStrike">
                <a:solidFill>
                  <a:srgbClr val="808080"/>
                </a:solidFill>
                <a:latin typeface="Century Gothic"/>
              </a:rPr>
              <a:t>Piata úroveň</a:t>
            </a:r>
            <a:endParaRPr b="0" lang="sk-SK" sz="16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www.youtube.com/watch?feature=player_embedded&amp;v=WFpBRfLtbIo" TargetMode="External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www.youtube.com/watch?feature=player_embedded&amp;v=7pR7TNzJ_pA" TargetMode="External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Nadpis 1"/>
          <p:cNvSpPr txBox="1"/>
          <p:nvPr/>
        </p:nvSpPr>
        <p:spPr>
          <a:xfrm>
            <a:off x="685800" y="609480"/>
            <a:ext cx="7772040" cy="4266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sk-SK" sz="8000" spc="-1" strike="noStrike">
                <a:solidFill>
                  <a:srgbClr val="2f5897"/>
                </a:solidFill>
                <a:latin typeface="Palatino Linotype"/>
              </a:rPr>
              <a:t>Jednobunkové organizmy</a:t>
            </a:r>
            <a:endParaRPr b="0" lang="sk-SK" sz="80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39" name="Podnadpis 2"/>
          <p:cNvSpPr txBox="1"/>
          <p:nvPr/>
        </p:nvSpPr>
        <p:spPr>
          <a:xfrm>
            <a:off x="1371600" y="4952880"/>
            <a:ext cx="6400440" cy="1218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Nadpis 1"/>
          <p:cNvSpPr txBox="1"/>
          <p:nvPr/>
        </p:nvSpPr>
        <p:spPr>
          <a:xfrm>
            <a:off x="323640" y="188640"/>
            <a:ext cx="8229240" cy="79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sk-SK" sz="3600" spc="-1" strike="noStrike">
                <a:solidFill>
                  <a:srgbClr val="2f5897"/>
                </a:solidFill>
                <a:latin typeface="Palatino Linotype"/>
              </a:rPr>
              <a:t>Význam črievičky</a:t>
            </a:r>
            <a:endParaRPr b="0" lang="sk-SK" sz="3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13" name="Zástupný symbol obsahu 4"/>
          <p:cNvSpPr txBox="1"/>
          <p:nvPr/>
        </p:nvSpPr>
        <p:spPr>
          <a:xfrm>
            <a:off x="457200" y="1052640"/>
            <a:ext cx="4041360" cy="50734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4000"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2400" spc="-1" strike="noStrike">
                <a:solidFill>
                  <a:srgbClr val="000000"/>
                </a:solidFill>
                <a:latin typeface="Century Gothic"/>
              </a:rPr>
              <a:t>Črievička sa živí baktériami a čiastočkami rozkladajúcich sa organických látok 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sk-SK" sz="2400" spc="-1" strike="noStrike">
                <a:solidFill>
                  <a:srgbClr val="000000"/>
                </a:solidFill>
                <a:latin typeface="Century Gothic"/>
              </a:rPr>
              <a:t>Pomáha tak pri čistení potokov, riek, vodných nádrží.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sk-SK" sz="2400" spc="-1" strike="noStrike">
                <a:solidFill>
                  <a:srgbClr val="000000"/>
                </a:solidFill>
                <a:latin typeface="Century Gothic"/>
              </a:rPr>
              <a:t>Je potravou pre iné vodné živočíchy napr. nezmara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14" name="Zástupný symbol obsahu 5"/>
          <p:cNvSpPr txBox="1"/>
          <p:nvPr/>
        </p:nvSpPr>
        <p:spPr>
          <a:xfrm>
            <a:off x="4672440" y="1124640"/>
            <a:ext cx="4041360" cy="5000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808080"/>
              </a:buClr>
              <a:buFont typeface="Arial"/>
              <a:buChar char="•"/>
            </a:pPr>
            <a:r>
              <a:rPr b="0" lang="sk-SK" sz="2400" spc="-1" strike="noStrike" u="sng">
                <a:solidFill>
                  <a:srgbClr val="99ccff"/>
                </a:solidFill>
                <a:uFillTx/>
                <a:latin typeface="Century Gothic"/>
                <a:hlinkClick r:id="rId1"/>
              </a:rPr>
              <a:t>http://www.youtube.com/watch?feature=player_embedded&amp;v=WFpBRfLtbIo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pic>
        <p:nvPicPr>
          <p:cNvPr id="215" name="Picture 2" descr="Mikroskopický záber &amp;ccaron;rievi&amp;ccaron;ky"/>
          <p:cNvPicPr/>
          <p:nvPr/>
        </p:nvPicPr>
        <p:blipFill>
          <a:blip r:embed="rId2"/>
          <a:stretch/>
        </p:blipFill>
        <p:spPr>
          <a:xfrm rot="16200000">
            <a:off x="5491800" y="2797560"/>
            <a:ext cx="2732040" cy="356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Nadpis 1"/>
          <p:cNvSpPr txBox="1"/>
          <p:nvPr/>
        </p:nvSpPr>
        <p:spPr>
          <a:xfrm>
            <a:off x="323640" y="260640"/>
            <a:ext cx="8229240" cy="907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1" lang="sk-SK" sz="3600" spc="-1" strike="noStrike">
                <a:solidFill>
                  <a:srgbClr val="000000"/>
                </a:solidFill>
                <a:latin typeface="Palatino Linotype"/>
              </a:rPr>
              <a:t>Stavba tela meňavky veľkej</a:t>
            </a:r>
            <a:endParaRPr b="0" lang="sk-SK" sz="3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17" name="Zástupný symbol obsahu 2"/>
          <p:cNvSpPr txBox="1"/>
          <p:nvPr/>
        </p:nvSpPr>
        <p:spPr>
          <a:xfrm>
            <a:off x="457200" y="1268640"/>
            <a:ext cx="8686440" cy="4857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pic>
        <p:nvPicPr>
          <p:cNvPr id="218" name="Picture 2" descr="http://www.guh.cz/edu/bi/biologie_bezobratli/foto01/foto_008.jpg"/>
          <p:cNvPicPr/>
          <p:nvPr/>
        </p:nvPicPr>
        <p:blipFill>
          <a:blip r:embed="rId1"/>
          <a:stretch/>
        </p:blipFill>
        <p:spPr>
          <a:xfrm rot="16200000">
            <a:off x="3027240" y="1411200"/>
            <a:ext cx="2882880" cy="4104000"/>
          </a:xfrm>
          <a:prstGeom prst="rect">
            <a:avLst/>
          </a:prstGeom>
          <a:ln w="0">
            <a:noFill/>
          </a:ln>
        </p:spPr>
      </p:pic>
      <p:sp>
        <p:nvSpPr>
          <p:cNvPr id="219" name="Rovná spojovacia šípka 4"/>
          <p:cNvSpPr/>
          <p:nvPr/>
        </p:nvSpPr>
        <p:spPr>
          <a:xfrm>
            <a:off x="1907640" y="2471040"/>
            <a:ext cx="273600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Rovná spojovacia šípka 9"/>
          <p:cNvSpPr/>
          <p:nvPr/>
        </p:nvSpPr>
        <p:spPr>
          <a:xfrm>
            <a:off x="1907640" y="3969000"/>
            <a:ext cx="86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Rovná spojovacia šípka 11"/>
          <p:cNvSpPr/>
          <p:nvPr/>
        </p:nvSpPr>
        <p:spPr>
          <a:xfrm>
            <a:off x="1891800" y="3969000"/>
            <a:ext cx="2319840" cy="68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Rovná spojovacia šípka 14"/>
          <p:cNvSpPr/>
          <p:nvPr/>
        </p:nvSpPr>
        <p:spPr>
          <a:xfrm flipH="1">
            <a:off x="5363280" y="2471040"/>
            <a:ext cx="129564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Rovná spojovacia šípka 17"/>
          <p:cNvSpPr/>
          <p:nvPr/>
        </p:nvSpPr>
        <p:spPr>
          <a:xfrm flipH="1" flipV="1">
            <a:off x="5076000" y="3687480"/>
            <a:ext cx="2304000" cy="82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Rovná spojovacia šípka 19"/>
          <p:cNvSpPr/>
          <p:nvPr/>
        </p:nvSpPr>
        <p:spPr>
          <a:xfrm flipH="1" flipV="1">
            <a:off x="4761360" y="4217040"/>
            <a:ext cx="602640" cy="108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BlokTextu 21"/>
          <p:cNvSpPr/>
          <p:nvPr/>
        </p:nvSpPr>
        <p:spPr>
          <a:xfrm>
            <a:off x="755640" y="2270160"/>
            <a:ext cx="129384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k-SK" sz="2000" spc="-1" strike="noStrike">
                <a:solidFill>
                  <a:srgbClr val="000000"/>
                </a:solidFill>
                <a:latin typeface="Palatino Linotype"/>
              </a:rPr>
              <a:t>JADRO</a:t>
            </a:r>
            <a:endParaRPr b="0" lang="sk-SK" sz="2000" spc="-1" strike="noStrike">
              <a:latin typeface="Arial"/>
            </a:endParaRPr>
          </a:p>
        </p:txBody>
      </p:sp>
      <p:sp>
        <p:nvSpPr>
          <p:cNvPr id="226" name="BlokTextu 22"/>
          <p:cNvSpPr/>
          <p:nvPr/>
        </p:nvSpPr>
        <p:spPr>
          <a:xfrm>
            <a:off x="107640" y="3688200"/>
            <a:ext cx="2944080" cy="100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k-SK" sz="2000" spc="-1" strike="noStrike">
                <a:solidFill>
                  <a:srgbClr val="000000"/>
                </a:solidFill>
                <a:latin typeface="Palatino Linotype"/>
              </a:rPr>
              <a:t>PANÔŽKY</a:t>
            </a:r>
            <a:endParaRPr b="0" lang="sk-SK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sk-SK" sz="2000" spc="-1" strike="noStrike">
                <a:solidFill>
                  <a:srgbClr val="000000"/>
                </a:solidFill>
                <a:latin typeface="Palatino Linotype"/>
              </a:rPr>
              <a:t>výbežky cytoplazmy- umožňujú pohyb</a:t>
            </a:r>
            <a:endParaRPr b="0" lang="sk-SK" sz="2000" spc="-1" strike="noStrike">
              <a:latin typeface="Arial"/>
            </a:endParaRPr>
          </a:p>
        </p:txBody>
      </p:sp>
      <p:sp>
        <p:nvSpPr>
          <p:cNvPr id="227" name="BlokTextu 23"/>
          <p:cNvSpPr/>
          <p:nvPr/>
        </p:nvSpPr>
        <p:spPr>
          <a:xfrm>
            <a:off x="4249800" y="5301360"/>
            <a:ext cx="26229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k-SK" sz="2000" spc="-1" strike="noStrike">
                <a:solidFill>
                  <a:srgbClr val="000000"/>
                </a:solidFill>
                <a:latin typeface="Palatino Linotype"/>
              </a:rPr>
              <a:t>CYTOPLAZMA</a:t>
            </a:r>
            <a:endParaRPr b="0" lang="sk-SK" sz="2000" spc="-1" strike="noStrike">
              <a:latin typeface="Arial"/>
            </a:endParaRPr>
          </a:p>
        </p:txBody>
      </p:sp>
      <p:sp>
        <p:nvSpPr>
          <p:cNvPr id="228" name="BlokTextu 24"/>
          <p:cNvSpPr/>
          <p:nvPr/>
        </p:nvSpPr>
        <p:spPr>
          <a:xfrm>
            <a:off x="6660360" y="4509000"/>
            <a:ext cx="237600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sk-SK" sz="2000" spc="-1" strike="noStrike">
                <a:solidFill>
                  <a:srgbClr val="000000"/>
                </a:solidFill>
                <a:latin typeface="Palatino Linotype"/>
              </a:rPr>
              <a:t>STIAHNUTEĽNÁ VAKUOLA</a:t>
            </a:r>
            <a:endParaRPr b="0" lang="sk-SK" sz="2000" spc="-1" strike="noStrike">
              <a:latin typeface="Arial"/>
            </a:endParaRPr>
          </a:p>
        </p:txBody>
      </p:sp>
      <p:sp>
        <p:nvSpPr>
          <p:cNvPr id="229" name="BlokTextu 25"/>
          <p:cNvSpPr/>
          <p:nvPr/>
        </p:nvSpPr>
        <p:spPr>
          <a:xfrm>
            <a:off x="6660360" y="2365920"/>
            <a:ext cx="252000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k-SK" sz="2000" spc="-1" strike="noStrike">
                <a:solidFill>
                  <a:srgbClr val="000000"/>
                </a:solidFill>
                <a:latin typeface="Palatino Linotype"/>
              </a:rPr>
              <a:t>POTRAVOVÁ VAKUOLA</a:t>
            </a:r>
            <a:endParaRPr b="0" lang="sk-SK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Nadpis 1"/>
          <p:cNvSpPr txBox="1"/>
          <p:nvPr/>
        </p:nvSpPr>
        <p:spPr>
          <a:xfrm>
            <a:off x="251640" y="260640"/>
            <a:ext cx="8229240" cy="547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sk-SK" sz="3600" spc="-1" strike="noStrike">
                <a:solidFill>
                  <a:srgbClr val="2f5897"/>
                </a:solidFill>
                <a:latin typeface="Palatino Linotype"/>
              </a:rPr>
              <a:t>Meňavka veľká</a:t>
            </a:r>
            <a:endParaRPr b="0" lang="sk-SK" sz="3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31" name="Zástupný symbol obsahu 4"/>
          <p:cNvSpPr txBox="1"/>
          <p:nvPr/>
        </p:nvSpPr>
        <p:spPr>
          <a:xfrm>
            <a:off x="457200" y="1124640"/>
            <a:ext cx="4041360" cy="5001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2400" spc="-1" strike="noStrike">
                <a:solidFill>
                  <a:srgbClr val="000000"/>
                </a:solidFill>
                <a:latin typeface="Century Gothic"/>
              </a:rPr>
              <a:t>Dosahuje veľkosť 1 mm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2400" spc="-1" strike="noStrike">
                <a:solidFill>
                  <a:srgbClr val="000000"/>
                </a:solidFill>
                <a:latin typeface="Century Gothic"/>
              </a:rPr>
              <a:t>Živí sa baktériami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2400" spc="-1" strike="noStrike">
                <a:solidFill>
                  <a:srgbClr val="000000"/>
                </a:solidFill>
                <a:latin typeface="Century Gothic"/>
              </a:rPr>
              <a:t>Žije vo vode – je súčasťou planktónu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2400" spc="-1" strike="noStrike">
                <a:solidFill>
                  <a:srgbClr val="000000"/>
                </a:solidFill>
                <a:latin typeface="Century Gothic"/>
              </a:rPr>
              <a:t>Má premenlivý tvar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32" name="Zástupný symbol obsahu 5"/>
          <p:cNvSpPr txBox="1"/>
          <p:nvPr/>
        </p:nvSpPr>
        <p:spPr>
          <a:xfrm>
            <a:off x="4672440" y="2212920"/>
            <a:ext cx="4041360" cy="3912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808080"/>
              </a:buClr>
              <a:buFont typeface="Arial"/>
              <a:buChar char="•"/>
            </a:pPr>
            <a:r>
              <a:rPr b="0" lang="sk-SK" sz="2400" spc="-1" strike="noStrike" u="sng">
                <a:solidFill>
                  <a:srgbClr val="99ccff"/>
                </a:solidFill>
                <a:uFillTx/>
                <a:latin typeface="Century Gothic"/>
                <a:hlinkClick r:id="rId1"/>
              </a:rPr>
              <a:t>http://www.youtube.com/watch?feature=player_embedded&amp;v=7pR7TNzJ_pA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Nadpis 1"/>
          <p:cNvSpPr txBox="1"/>
          <p:nvPr/>
        </p:nvSpPr>
        <p:spPr>
          <a:xfrm>
            <a:off x="395640" y="116640"/>
            <a:ext cx="8229240" cy="1456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sk-SK" sz="4400" spc="-1" strike="noStrike">
                <a:solidFill>
                  <a:srgbClr val="2f5897"/>
                </a:solidFill>
                <a:latin typeface="Palatino Linotype"/>
              </a:rPr>
              <a:t>Telo jednobunkových organizmov tvorí jedna bunka</a:t>
            </a:r>
            <a:endParaRPr b="0" lang="sk-SK" sz="44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41" name="Zástupný symbol obsahu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sk-SK" sz="2400" spc="-1" strike="noStrike">
                <a:solidFill>
                  <a:srgbClr val="000000"/>
                </a:solidFill>
                <a:latin typeface="Century Gothic"/>
              </a:rPr>
              <a:t>Jednobunkové organizmy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sk-SK" sz="2400" spc="-1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b="1" lang="sk-SK" sz="2400" spc="-1" strike="noStrike">
                <a:solidFill>
                  <a:srgbClr val="000000"/>
                </a:solidFill>
                <a:latin typeface="Century Gothic"/>
              </a:rPr>
              <a:t>môžu byť: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7030a0"/>
              </a:buClr>
              <a:buFont typeface="Arial"/>
              <a:buChar char="•"/>
              <a:tabLst>
                <a:tab algn="l" pos="0"/>
              </a:tabLst>
            </a:pPr>
            <a:r>
              <a:rPr b="1" lang="sk-SK" sz="2400" spc="-1" strike="noStrike">
                <a:solidFill>
                  <a:srgbClr val="7030a0"/>
                </a:solidFill>
                <a:latin typeface="Century Gothic"/>
              </a:rPr>
              <a:t>rastliny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7030a0"/>
              </a:buClr>
              <a:buFont typeface="Arial"/>
              <a:buChar char="•"/>
              <a:tabLst>
                <a:tab algn="l" pos="0"/>
              </a:tabLst>
            </a:pPr>
            <a:r>
              <a:rPr b="1" lang="sk-SK" sz="2400" spc="-1" strike="noStrike">
                <a:solidFill>
                  <a:srgbClr val="7030a0"/>
                </a:solidFill>
                <a:latin typeface="Century Gothic"/>
              </a:rPr>
              <a:t>živočíchy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7030a0"/>
              </a:buClr>
              <a:buFont typeface="Arial"/>
              <a:buChar char="•"/>
              <a:tabLst>
                <a:tab algn="l" pos="0"/>
              </a:tabLst>
            </a:pPr>
            <a:r>
              <a:rPr b="1" lang="sk-SK" sz="2400" spc="-1" strike="noStrike">
                <a:solidFill>
                  <a:srgbClr val="7030a0"/>
                </a:solidFill>
                <a:latin typeface="Century Gothic"/>
              </a:rPr>
              <a:t>huby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7030a0"/>
              </a:buClr>
              <a:buFont typeface="Arial"/>
              <a:buChar char="•"/>
              <a:tabLst>
                <a:tab algn="l" pos="0"/>
              </a:tabLst>
            </a:pPr>
            <a:r>
              <a:rPr b="1" lang="sk-SK" sz="2400" spc="-1" strike="noStrike">
                <a:solidFill>
                  <a:srgbClr val="7030a0"/>
                </a:solidFill>
                <a:latin typeface="Century Gothic"/>
              </a:rPr>
              <a:t>baktérie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pic>
        <p:nvPicPr>
          <p:cNvPr id="142" name="Picture 2" descr="Súbor:Pediastrum.jpg"/>
          <p:cNvPicPr/>
          <p:nvPr/>
        </p:nvPicPr>
        <p:blipFill>
          <a:blip r:embed="rId1"/>
          <a:stretch/>
        </p:blipFill>
        <p:spPr>
          <a:xfrm>
            <a:off x="539640" y="4509000"/>
            <a:ext cx="2046240" cy="1998360"/>
          </a:xfrm>
          <a:prstGeom prst="rect">
            <a:avLst/>
          </a:prstGeom>
          <a:ln w="0">
            <a:noFill/>
          </a:ln>
        </p:spPr>
      </p:pic>
      <p:pic>
        <p:nvPicPr>
          <p:cNvPr id="143" name="Picture 4" descr="http://biologia.sengym-moodle.sk/image/prvoky/menavkovce1/amoebaproteus1mala.jpg"/>
          <p:cNvPicPr/>
          <p:nvPr/>
        </p:nvPicPr>
        <p:blipFill>
          <a:blip r:embed="rId2"/>
          <a:stretch/>
        </p:blipFill>
        <p:spPr>
          <a:xfrm>
            <a:off x="3522240" y="4509000"/>
            <a:ext cx="2736000" cy="2027160"/>
          </a:xfrm>
          <a:prstGeom prst="rect">
            <a:avLst/>
          </a:prstGeom>
          <a:ln w="0">
            <a:noFill/>
          </a:ln>
        </p:spPr>
      </p:pic>
      <p:pic>
        <p:nvPicPr>
          <p:cNvPr id="144" name="Picture 6" descr="Riasa-Drobnozrnko"/>
          <p:cNvPicPr/>
          <p:nvPr/>
        </p:nvPicPr>
        <p:blipFill>
          <a:blip r:embed="rId3"/>
          <a:stretch/>
        </p:blipFill>
        <p:spPr>
          <a:xfrm>
            <a:off x="2411640" y="2238480"/>
            <a:ext cx="2689920" cy="2126160"/>
          </a:xfrm>
          <a:prstGeom prst="rect">
            <a:avLst/>
          </a:prstGeom>
          <a:ln w="0">
            <a:noFill/>
          </a:ln>
        </p:spPr>
      </p:pic>
      <p:pic>
        <p:nvPicPr>
          <p:cNvPr id="145" name="Picture 8" descr="Janderová B., 1995"/>
          <p:cNvPicPr/>
          <p:nvPr/>
        </p:nvPicPr>
        <p:blipFill>
          <a:blip r:embed="rId4"/>
          <a:stretch/>
        </p:blipFill>
        <p:spPr>
          <a:xfrm>
            <a:off x="6672960" y="4365000"/>
            <a:ext cx="2070000" cy="207000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9" descr=""/>
          <p:cNvPicPr/>
          <p:nvPr/>
        </p:nvPicPr>
        <p:blipFill>
          <a:blip r:embed="rId5"/>
          <a:stretch/>
        </p:blipFill>
        <p:spPr>
          <a:xfrm>
            <a:off x="5292000" y="1858320"/>
            <a:ext cx="3390480" cy="225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Nadpis 1"/>
          <p:cNvSpPr txBox="1"/>
          <p:nvPr/>
        </p:nvSpPr>
        <p:spPr>
          <a:xfrm>
            <a:off x="395640" y="188640"/>
            <a:ext cx="8229240" cy="907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sk-SK" sz="5400" spc="-1" strike="noStrike">
                <a:solidFill>
                  <a:srgbClr val="2f5897"/>
                </a:solidFill>
                <a:latin typeface="Palatino Linotype"/>
              </a:rPr>
              <a:t>Rastliny - riasy</a:t>
            </a:r>
            <a:endParaRPr b="0" lang="sk-SK" sz="54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48" name="Zástupný symbol obsahu 2"/>
          <p:cNvSpPr txBox="1"/>
          <p:nvPr/>
        </p:nvSpPr>
        <p:spPr>
          <a:xfrm>
            <a:off x="457200" y="1196640"/>
            <a:ext cx="8229240" cy="4929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2400" spc="-1" strike="noStrike">
                <a:solidFill>
                  <a:srgbClr val="000000"/>
                </a:solidFill>
                <a:latin typeface="Century Gothic"/>
              </a:rPr>
              <a:t>Rastú vo vode, vlhkom prostredí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2400" spc="-1" strike="noStrike">
                <a:solidFill>
                  <a:srgbClr val="000000"/>
                </a:solidFill>
                <a:latin typeface="Century Gothic"/>
              </a:rPr>
              <a:t>Vyživujú sa </a:t>
            </a:r>
            <a:r>
              <a:rPr b="1" lang="sk-SK" sz="2400" spc="-1" strike="noStrike">
                <a:solidFill>
                  <a:srgbClr val="c00000"/>
                </a:solidFill>
                <a:latin typeface="Century Gothic"/>
              </a:rPr>
              <a:t>fotosyntézou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sk-SK" sz="2400" spc="-1" strike="noStrike">
                <a:solidFill>
                  <a:srgbClr val="00b050"/>
                </a:solidFill>
                <a:latin typeface="Century Gothic"/>
              </a:rPr>
              <a:t>     </a:t>
            </a:r>
            <a:r>
              <a:rPr b="1" lang="sk-SK" sz="2400" spc="-1" strike="noStrike">
                <a:solidFill>
                  <a:srgbClr val="00b050"/>
                </a:solidFill>
                <a:latin typeface="Century Gothic"/>
              </a:rPr>
              <a:t>napr. drobnozrnko, chlorela, červenoočko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sk-SK" sz="2400" spc="-1" strike="noStrike">
                <a:solidFill>
                  <a:srgbClr val="c00000"/>
                </a:solidFill>
                <a:latin typeface="Century Gothic"/>
              </a:rPr>
              <a:t>chlorela 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sk-SK" sz="2400" spc="-1" strike="noStrike">
                <a:solidFill>
                  <a:srgbClr val="000000"/>
                </a:solidFill>
                <a:latin typeface="Century Gothic"/>
              </a:rPr>
              <a:t>– </a:t>
            </a:r>
            <a:r>
              <a:rPr b="0" lang="sk-SK" sz="2400" spc="-1" strike="noStrike">
                <a:solidFill>
                  <a:srgbClr val="000000"/>
                </a:solidFill>
                <a:latin typeface="Century Gothic"/>
              </a:rPr>
              <a:t>sladkovodná rastlina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pic>
        <p:nvPicPr>
          <p:cNvPr id="149" name="Picture 4" descr="http://files.biologia118.webnode.sk/200000064-26c0927bab-public/ColeochGood.jpg"/>
          <p:cNvPicPr/>
          <p:nvPr/>
        </p:nvPicPr>
        <p:blipFill>
          <a:blip r:embed="rId1"/>
          <a:stretch/>
        </p:blipFill>
        <p:spPr>
          <a:xfrm>
            <a:off x="4500000" y="3051360"/>
            <a:ext cx="3057120" cy="306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Zástupný symbol obsahu 2"/>
          <p:cNvSpPr txBox="1"/>
          <p:nvPr/>
        </p:nvSpPr>
        <p:spPr>
          <a:xfrm>
            <a:off x="457200" y="476640"/>
            <a:ext cx="8229240" cy="5649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00000"/>
              </a:buClr>
              <a:buFont typeface="Arial"/>
              <a:buChar char="•"/>
            </a:pPr>
            <a:r>
              <a:rPr b="1" lang="sk-SK" sz="2400" spc="-1" strike="noStrike">
                <a:solidFill>
                  <a:srgbClr val="c00000"/>
                </a:solidFill>
                <a:latin typeface="Century Gothic"/>
              </a:rPr>
              <a:t>drobnozrnko</a:t>
            </a:r>
            <a:r>
              <a:rPr b="1" lang="sk-SK" sz="2400" spc="-1" strike="noStrike">
                <a:solidFill>
                  <a:srgbClr val="000000"/>
                </a:solidFill>
                <a:latin typeface="Century Gothic"/>
              </a:rPr>
              <a:t> – tvorí zelené povlaky na stromoch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pic>
        <p:nvPicPr>
          <p:cNvPr id="151" name="Picture 6" descr="http://upload.wikimedia.org/wikipedia/commons/thumb/a/aa/Pleurococcus1pl.jpg/220px-Pleurococcus1pl.jpg"/>
          <p:cNvPicPr/>
          <p:nvPr/>
        </p:nvPicPr>
        <p:blipFill>
          <a:blip r:embed="rId1"/>
          <a:stretch/>
        </p:blipFill>
        <p:spPr>
          <a:xfrm>
            <a:off x="300600" y="4005000"/>
            <a:ext cx="1986840" cy="264636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8" descr="http://jovibarba.svon.cz/picture/foto/druhy/desmococcus_olivaceus_max.jpg"/>
          <p:cNvPicPr/>
          <p:nvPr/>
        </p:nvPicPr>
        <p:blipFill>
          <a:blip r:embed="rId2"/>
          <a:stretch/>
        </p:blipFill>
        <p:spPr>
          <a:xfrm>
            <a:off x="107640" y="1124640"/>
            <a:ext cx="3952800" cy="2481480"/>
          </a:xfrm>
          <a:prstGeom prst="rect">
            <a:avLst/>
          </a:prstGeom>
          <a:ln w="0">
            <a:noFill/>
          </a:ln>
        </p:spPr>
      </p:pic>
      <p:pic>
        <p:nvPicPr>
          <p:cNvPr id="153" name="Picture 10" descr="File:Pseudomonas aeruginosa on cetrimide agar.jpg"/>
          <p:cNvPicPr/>
          <p:nvPr/>
        </p:nvPicPr>
        <p:blipFill>
          <a:blip r:embed="rId3"/>
          <a:stretch/>
        </p:blipFill>
        <p:spPr>
          <a:xfrm>
            <a:off x="6372360" y="1014120"/>
            <a:ext cx="2298240" cy="1838520"/>
          </a:xfrm>
          <a:prstGeom prst="rect">
            <a:avLst/>
          </a:prstGeom>
          <a:ln w="0">
            <a:noFill/>
          </a:ln>
        </p:spPr>
      </p:pic>
      <p:pic>
        <p:nvPicPr>
          <p:cNvPr id="154" name="Picture 11" descr=""/>
          <p:cNvPicPr/>
          <p:nvPr/>
        </p:nvPicPr>
        <p:blipFill>
          <a:blip r:embed="rId4"/>
          <a:stretch/>
        </p:blipFill>
        <p:spPr>
          <a:xfrm>
            <a:off x="5148000" y="3465000"/>
            <a:ext cx="2866680" cy="2990520"/>
          </a:xfrm>
          <a:prstGeom prst="rect">
            <a:avLst/>
          </a:prstGeom>
          <a:ln w="0">
            <a:solidFill>
              <a:srgbClr val="63891f">
                <a:lumMod val="60000"/>
                <a:lumOff val="40000"/>
              </a:srgbClr>
            </a:solidFill>
          </a:ln>
        </p:spPr>
      </p:pic>
      <p:sp>
        <p:nvSpPr>
          <p:cNvPr id="155" name="Rovná spojovacia šípka 4"/>
          <p:cNvSpPr/>
          <p:nvPr/>
        </p:nvSpPr>
        <p:spPr>
          <a:xfrm>
            <a:off x="4140000" y="4028400"/>
            <a:ext cx="1295640" cy="14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Rovná spojovacia šípka 11"/>
          <p:cNvSpPr/>
          <p:nvPr/>
        </p:nvSpPr>
        <p:spPr>
          <a:xfrm>
            <a:off x="4500000" y="4841640"/>
            <a:ext cx="1295640" cy="14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Rovná spojovacia šípka 12"/>
          <p:cNvSpPr/>
          <p:nvPr/>
        </p:nvSpPr>
        <p:spPr>
          <a:xfrm flipH="1">
            <a:off x="6613200" y="3717000"/>
            <a:ext cx="1558800" cy="109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Rovná spojovacia šípka 15"/>
          <p:cNvSpPr/>
          <p:nvPr/>
        </p:nvSpPr>
        <p:spPr>
          <a:xfrm>
            <a:off x="6084000" y="3222360"/>
            <a:ext cx="497160" cy="95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Rovná spojovacia šípka 19"/>
          <p:cNvSpPr/>
          <p:nvPr/>
        </p:nvSpPr>
        <p:spPr>
          <a:xfrm flipV="1">
            <a:off x="4356000" y="5654520"/>
            <a:ext cx="1267560" cy="29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BlokTextu 14"/>
          <p:cNvSpPr/>
          <p:nvPr/>
        </p:nvSpPr>
        <p:spPr>
          <a:xfrm>
            <a:off x="7668360" y="3347640"/>
            <a:ext cx="1295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k-SK" sz="1800" spc="-1" strike="noStrike">
                <a:solidFill>
                  <a:srgbClr val="000000"/>
                </a:solidFill>
                <a:latin typeface="Palatino Linotype"/>
              </a:rPr>
              <a:t>JADRO</a:t>
            </a:r>
            <a:endParaRPr b="0" lang="sk-SK" sz="1800" spc="-1" strike="noStrike">
              <a:latin typeface="Arial"/>
            </a:endParaRPr>
          </a:p>
        </p:txBody>
      </p:sp>
      <p:sp>
        <p:nvSpPr>
          <p:cNvPr id="161" name="BlokTextu 16"/>
          <p:cNvSpPr/>
          <p:nvPr/>
        </p:nvSpPr>
        <p:spPr>
          <a:xfrm>
            <a:off x="4788000" y="28530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k-SK" sz="1800" spc="-1" strike="noStrike">
                <a:solidFill>
                  <a:srgbClr val="000000"/>
                </a:solidFill>
                <a:latin typeface="Palatino Linotype"/>
              </a:rPr>
              <a:t>CYTOPLAZMA</a:t>
            </a:r>
            <a:endParaRPr b="0" lang="sk-SK" sz="1800" spc="-1" strike="noStrike">
              <a:latin typeface="Arial"/>
            </a:endParaRPr>
          </a:p>
        </p:txBody>
      </p:sp>
      <p:sp>
        <p:nvSpPr>
          <p:cNvPr id="162" name="BlokTextu 20"/>
          <p:cNvSpPr/>
          <p:nvPr/>
        </p:nvSpPr>
        <p:spPr>
          <a:xfrm>
            <a:off x="2395080" y="3717000"/>
            <a:ext cx="2487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k-SK" sz="1800" spc="-1" strike="noStrike">
                <a:solidFill>
                  <a:srgbClr val="000000"/>
                </a:solidFill>
                <a:latin typeface="Palatino Linotype"/>
              </a:rPr>
              <a:t>BUNKOVÁ STENA</a:t>
            </a:r>
            <a:endParaRPr b="0" lang="sk-SK" sz="1800" spc="-1" strike="noStrike">
              <a:latin typeface="Arial"/>
            </a:endParaRPr>
          </a:p>
        </p:txBody>
      </p:sp>
      <p:sp>
        <p:nvSpPr>
          <p:cNvPr id="163" name="BlokTextu 21"/>
          <p:cNvSpPr/>
          <p:nvPr/>
        </p:nvSpPr>
        <p:spPr>
          <a:xfrm>
            <a:off x="2483640" y="4653000"/>
            <a:ext cx="2088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k-SK" sz="1800" spc="-1" strike="noStrike">
                <a:solidFill>
                  <a:srgbClr val="000000"/>
                </a:solidFill>
                <a:latin typeface="Palatino Linotype"/>
              </a:rPr>
              <a:t>CHLOROPLAST</a:t>
            </a:r>
            <a:endParaRPr b="0" lang="sk-SK" sz="1800" spc="-1" strike="noStrike">
              <a:latin typeface="Arial"/>
            </a:endParaRPr>
          </a:p>
        </p:txBody>
      </p:sp>
      <p:sp>
        <p:nvSpPr>
          <p:cNvPr id="164" name="BlokTextu 22"/>
          <p:cNvSpPr/>
          <p:nvPr/>
        </p:nvSpPr>
        <p:spPr>
          <a:xfrm>
            <a:off x="2288160" y="5949360"/>
            <a:ext cx="27014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k-SK" sz="1800" spc="-1" strike="noStrike">
                <a:solidFill>
                  <a:srgbClr val="000000"/>
                </a:solidFill>
                <a:latin typeface="Palatino Linotype"/>
              </a:rPr>
              <a:t>CYTOPLAZMATICKÁ MEMBRÁNA</a:t>
            </a:r>
            <a:endParaRPr b="0" lang="sk-S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Zástupný symbol obsahu 2"/>
          <p:cNvSpPr txBox="1"/>
          <p:nvPr/>
        </p:nvSpPr>
        <p:spPr>
          <a:xfrm>
            <a:off x="457200" y="217440"/>
            <a:ext cx="8229240" cy="59083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00000"/>
              </a:buClr>
              <a:buFont typeface="Arial"/>
              <a:buChar char="•"/>
            </a:pPr>
            <a:r>
              <a:rPr b="1" lang="sk-SK" sz="2400" spc="-1" strike="noStrike">
                <a:solidFill>
                  <a:srgbClr val="c00000"/>
                </a:solidFill>
                <a:latin typeface="Century Gothic"/>
              </a:rPr>
              <a:t>červenoočko</a:t>
            </a:r>
            <a:r>
              <a:rPr b="0" lang="sk-SK" sz="2400" spc="-1" strike="noStrike">
                <a:solidFill>
                  <a:srgbClr val="808080"/>
                </a:solidFill>
                <a:latin typeface="Century Gothic"/>
              </a:rPr>
              <a:t> 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sk-SK" sz="2400" spc="-1" strike="noStrike">
                <a:solidFill>
                  <a:srgbClr val="808080"/>
                </a:solidFill>
                <a:latin typeface="Century Gothic"/>
              </a:rPr>
              <a:t> </a:t>
            </a:r>
            <a:r>
              <a:rPr b="1" lang="sk-SK" sz="2400" spc="-1" strike="noStrike">
                <a:solidFill>
                  <a:srgbClr val="000000"/>
                </a:solidFill>
                <a:latin typeface="Century Gothic"/>
              </a:rPr>
              <a:t>pohybuje sa pomocou BIČÍKA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sk-SK" sz="2400" spc="-1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b="1" lang="sk-SK" sz="2400" spc="-1" strike="noStrike">
                <a:solidFill>
                  <a:srgbClr val="000000"/>
                </a:solidFill>
                <a:latin typeface="Century Gothic"/>
              </a:rPr>
              <a:t>živí sa ako živočích aj ako rastlina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66" name="AutoShape 2"/>
          <p:cNvSpPr/>
          <p:nvPr/>
        </p:nvSpPr>
        <p:spPr>
          <a:xfrm>
            <a:off x="155520" y="-1554120"/>
            <a:ext cx="10019880" cy="32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AutoShape 4"/>
          <p:cNvSpPr/>
          <p:nvPr/>
        </p:nvSpPr>
        <p:spPr>
          <a:xfrm>
            <a:off x="307800" y="-1401840"/>
            <a:ext cx="10019880" cy="32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AutoShape 6"/>
          <p:cNvSpPr/>
          <p:nvPr/>
        </p:nvSpPr>
        <p:spPr>
          <a:xfrm>
            <a:off x="460440" y="-1249200"/>
            <a:ext cx="10019880" cy="32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Picture 8" descr="File:Euglena scheme no arrows.svg"/>
          <p:cNvPicPr/>
          <p:nvPr/>
        </p:nvPicPr>
        <p:blipFill>
          <a:blip r:embed="rId1"/>
          <a:stretch/>
        </p:blipFill>
        <p:spPr>
          <a:xfrm>
            <a:off x="827640" y="2277000"/>
            <a:ext cx="7619760" cy="2466720"/>
          </a:xfrm>
          <a:prstGeom prst="rect">
            <a:avLst/>
          </a:prstGeom>
          <a:ln w="0">
            <a:noFill/>
          </a:ln>
        </p:spPr>
      </p:pic>
      <p:sp>
        <p:nvSpPr>
          <p:cNvPr id="170" name="Rovná spojovacia šípka 8"/>
          <p:cNvSpPr/>
          <p:nvPr/>
        </p:nvSpPr>
        <p:spPr>
          <a:xfrm flipH="1">
            <a:off x="3085560" y="1989000"/>
            <a:ext cx="1198080" cy="112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Rovná spojovacia šípka 12"/>
          <p:cNvSpPr/>
          <p:nvPr/>
        </p:nvSpPr>
        <p:spPr>
          <a:xfrm flipH="1" flipV="1">
            <a:off x="5154840" y="3815280"/>
            <a:ext cx="926280" cy="107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Rovná spojovacia šípka 15"/>
          <p:cNvSpPr/>
          <p:nvPr/>
        </p:nvSpPr>
        <p:spPr>
          <a:xfrm flipH="1">
            <a:off x="6359400" y="2781000"/>
            <a:ext cx="587880" cy="72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Rovná spojovacia šípka 18"/>
          <p:cNvSpPr/>
          <p:nvPr/>
        </p:nvSpPr>
        <p:spPr>
          <a:xfrm flipV="1">
            <a:off x="3013560" y="3357000"/>
            <a:ext cx="863640" cy="223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BlokTextu 22"/>
          <p:cNvSpPr/>
          <p:nvPr/>
        </p:nvSpPr>
        <p:spPr>
          <a:xfrm>
            <a:off x="3559680" y="1613880"/>
            <a:ext cx="159228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k-SK" sz="2000" spc="-1" strike="noStrike">
                <a:solidFill>
                  <a:srgbClr val="000000"/>
                </a:solidFill>
                <a:latin typeface="Palatino Linotype"/>
              </a:rPr>
              <a:t>JADRO</a:t>
            </a:r>
            <a:endParaRPr b="0" lang="sk-SK" sz="2000" spc="-1" strike="noStrike">
              <a:latin typeface="Arial"/>
            </a:endParaRPr>
          </a:p>
        </p:txBody>
      </p:sp>
      <p:sp>
        <p:nvSpPr>
          <p:cNvPr id="175" name="BlokTextu 24"/>
          <p:cNvSpPr/>
          <p:nvPr/>
        </p:nvSpPr>
        <p:spPr>
          <a:xfrm>
            <a:off x="5724000" y="5013000"/>
            <a:ext cx="2808000" cy="6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k-SK" sz="2000" spc="-1" strike="noStrike">
                <a:solidFill>
                  <a:srgbClr val="000000"/>
                </a:solidFill>
                <a:latin typeface="Palatino Linotype"/>
              </a:rPr>
              <a:t>ČERVENÁ ŠKVRNA</a:t>
            </a:r>
            <a:r>
              <a:rPr b="0" lang="sk-SK" sz="1800" spc="-1" strike="noStrike">
                <a:solidFill>
                  <a:srgbClr val="000000"/>
                </a:solidFill>
                <a:latin typeface="Palatino Linotype"/>
              </a:rPr>
              <a:t> – citlivá na svetlo</a:t>
            </a:r>
            <a:endParaRPr b="0" lang="sk-SK" sz="1800" spc="-1" strike="noStrike">
              <a:latin typeface="Arial"/>
            </a:endParaRPr>
          </a:p>
        </p:txBody>
      </p:sp>
      <p:sp>
        <p:nvSpPr>
          <p:cNvPr id="176" name="BlokTextu 25"/>
          <p:cNvSpPr/>
          <p:nvPr/>
        </p:nvSpPr>
        <p:spPr>
          <a:xfrm>
            <a:off x="1475640" y="5589360"/>
            <a:ext cx="316152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k-SK" sz="2000" spc="-1" strike="noStrike">
                <a:solidFill>
                  <a:srgbClr val="000000"/>
                </a:solidFill>
                <a:latin typeface="Palatino Linotype"/>
              </a:rPr>
              <a:t>CHLOROPLASTY</a:t>
            </a:r>
            <a:endParaRPr b="0" lang="sk-SK" sz="2000" spc="-1" strike="noStrike">
              <a:latin typeface="Arial"/>
            </a:endParaRPr>
          </a:p>
        </p:txBody>
      </p:sp>
      <p:sp>
        <p:nvSpPr>
          <p:cNvPr id="177" name="Rovná spojovacia šípka 27"/>
          <p:cNvSpPr/>
          <p:nvPr/>
        </p:nvSpPr>
        <p:spPr>
          <a:xfrm flipV="1">
            <a:off x="971640" y="3643920"/>
            <a:ext cx="1223640" cy="9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BlokTextu 29"/>
          <p:cNvSpPr/>
          <p:nvPr/>
        </p:nvSpPr>
        <p:spPr>
          <a:xfrm>
            <a:off x="307800" y="4581000"/>
            <a:ext cx="217548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k-SK" sz="2000" spc="-1" strike="noStrike">
                <a:solidFill>
                  <a:srgbClr val="000000"/>
                </a:solidFill>
                <a:latin typeface="Palatino Linotype"/>
              </a:rPr>
              <a:t>CYTOPLAZMA</a:t>
            </a:r>
            <a:endParaRPr b="0" lang="sk-SK" sz="2000" spc="-1" strike="noStrike">
              <a:latin typeface="Arial"/>
            </a:endParaRPr>
          </a:p>
        </p:txBody>
      </p:sp>
      <p:sp>
        <p:nvSpPr>
          <p:cNvPr id="179" name="BlokTextu 3072"/>
          <p:cNvSpPr/>
          <p:nvPr/>
        </p:nvSpPr>
        <p:spPr>
          <a:xfrm>
            <a:off x="6516360" y="2489400"/>
            <a:ext cx="151164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k-SK" sz="2000" spc="-1" strike="noStrike">
                <a:solidFill>
                  <a:srgbClr val="000000"/>
                </a:solidFill>
                <a:latin typeface="Palatino Linotype"/>
              </a:rPr>
              <a:t>BIČÍK</a:t>
            </a:r>
            <a:endParaRPr b="0" lang="sk-SK" sz="2000" spc="-1" strike="noStrike">
              <a:latin typeface="Arial"/>
            </a:endParaRPr>
          </a:p>
        </p:txBody>
      </p:sp>
      <p:pic>
        <p:nvPicPr>
          <p:cNvPr id="180" name="Picture 10" descr="http://mackova.wbl.sk/bunka/data/media/cervenocko.png"/>
          <p:cNvPicPr/>
          <p:nvPr/>
        </p:nvPicPr>
        <p:blipFill>
          <a:blip r:embed="rId2"/>
          <a:stretch/>
        </p:blipFill>
        <p:spPr>
          <a:xfrm>
            <a:off x="6148800" y="80640"/>
            <a:ext cx="1959120" cy="220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Nadpis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sk-SK" sz="5400" spc="-1" strike="noStrike">
                <a:solidFill>
                  <a:srgbClr val="2f5897"/>
                </a:solidFill>
                <a:latin typeface="Palatino Linotype"/>
              </a:rPr>
              <a:t>Jednobunkové živočíchy - prvoky</a:t>
            </a:r>
            <a:endParaRPr b="0" lang="sk-SK" sz="54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82" name="Zástupný symbol obsahu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2400" spc="-1" strike="noStrike">
                <a:solidFill>
                  <a:srgbClr val="000000"/>
                </a:solidFill>
                <a:latin typeface="Century Gothic"/>
              </a:rPr>
              <a:t>Žijú vo vode a v pôde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2400" spc="-1" strike="noStrike">
                <a:solidFill>
                  <a:srgbClr val="000000"/>
                </a:solidFill>
                <a:latin typeface="Century Gothic"/>
              </a:rPr>
              <a:t>Niektoré sú parazity a spôsobujú ochorenia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2400" spc="-1" strike="noStrike">
                <a:solidFill>
                  <a:srgbClr val="000000"/>
                </a:solidFill>
                <a:latin typeface="Century Gothic"/>
              </a:rPr>
              <a:t>Medzi prvoky patrí: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sk-SK" sz="2400" spc="-1" strike="noStrike">
                <a:solidFill>
                  <a:srgbClr val="7030a0"/>
                </a:solidFill>
                <a:latin typeface="Century Gothic"/>
              </a:rPr>
              <a:t>	</a:t>
            </a:r>
            <a:r>
              <a:rPr b="1" lang="sk-SK" sz="2400" spc="-1" strike="noStrike">
                <a:solidFill>
                  <a:srgbClr val="7030a0"/>
                </a:solidFill>
                <a:latin typeface="Century Gothic"/>
              </a:rPr>
              <a:t>črievička veľká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sk-SK" sz="2400" spc="-1" strike="noStrike">
                <a:solidFill>
                  <a:srgbClr val="7030a0"/>
                </a:solidFill>
                <a:latin typeface="Century Gothic"/>
              </a:rPr>
              <a:t>	</a:t>
            </a:r>
            <a:r>
              <a:rPr b="1" lang="sk-SK" sz="2400" spc="-1" strike="noStrike">
                <a:solidFill>
                  <a:srgbClr val="7030a0"/>
                </a:solidFill>
                <a:latin typeface="Century Gothic"/>
              </a:rPr>
              <a:t>meňavka veľká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pic>
        <p:nvPicPr>
          <p:cNvPr id="183" name="Picture 2" descr="http://urban.wbl.sk/j3.jpg"/>
          <p:cNvPicPr/>
          <p:nvPr/>
        </p:nvPicPr>
        <p:blipFill>
          <a:blip r:embed="rId1"/>
          <a:stretch/>
        </p:blipFill>
        <p:spPr>
          <a:xfrm>
            <a:off x="6300360" y="2759760"/>
            <a:ext cx="2676240" cy="3809520"/>
          </a:xfrm>
          <a:prstGeom prst="rect">
            <a:avLst/>
          </a:prstGeom>
          <a:ln w="0">
            <a:noFill/>
          </a:ln>
        </p:spPr>
      </p:pic>
      <p:pic>
        <p:nvPicPr>
          <p:cNvPr id="184" name="Picture 4" descr="http://urban.wbl.sk/j4.jpg"/>
          <p:cNvPicPr/>
          <p:nvPr/>
        </p:nvPicPr>
        <p:blipFill>
          <a:blip r:embed="rId2"/>
          <a:stretch/>
        </p:blipFill>
        <p:spPr>
          <a:xfrm>
            <a:off x="899640" y="3933000"/>
            <a:ext cx="4599360" cy="265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Nadpis 1"/>
          <p:cNvSpPr txBox="1"/>
          <p:nvPr/>
        </p:nvSpPr>
        <p:spPr>
          <a:xfrm>
            <a:off x="457200" y="0"/>
            <a:ext cx="8229240" cy="90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1" lang="sk-SK" sz="3600" spc="-1" strike="noStrike">
                <a:solidFill>
                  <a:srgbClr val="000000"/>
                </a:solidFill>
                <a:latin typeface="Palatino Linotype"/>
              </a:rPr>
              <a:t>Stavba bunky črievičky</a:t>
            </a:r>
            <a:endParaRPr b="0" lang="sk-SK" sz="3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86" name="Zástupný symbol obsahu 2"/>
          <p:cNvSpPr txBox="1"/>
          <p:nvPr/>
        </p:nvSpPr>
        <p:spPr>
          <a:xfrm>
            <a:off x="457200" y="1196640"/>
            <a:ext cx="8229240" cy="4929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80808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808080"/>
                </a:solidFill>
                <a:latin typeface="Century Gothic"/>
              </a:rPr>
              <a:t>Neviem co by som sem napisala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pic>
        <p:nvPicPr>
          <p:cNvPr id="187" name="Picture 2" descr=""/>
          <p:cNvPicPr/>
          <p:nvPr/>
        </p:nvPicPr>
        <p:blipFill>
          <a:blip r:embed="rId1"/>
          <a:stretch/>
        </p:blipFill>
        <p:spPr>
          <a:xfrm>
            <a:off x="1979640" y="1052640"/>
            <a:ext cx="4282920" cy="5659920"/>
          </a:xfrm>
          <a:prstGeom prst="rect">
            <a:avLst/>
          </a:prstGeom>
          <a:ln w="0">
            <a:noFill/>
          </a:ln>
        </p:spPr>
      </p:pic>
      <p:sp>
        <p:nvSpPr>
          <p:cNvPr id="188" name="Rovná spojnica 4"/>
          <p:cNvSpPr/>
          <p:nvPr/>
        </p:nvSpPr>
        <p:spPr>
          <a:xfrm flipV="1">
            <a:off x="4826160" y="1556640"/>
            <a:ext cx="1656000" cy="57600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Rovná spojnica 8"/>
          <p:cNvSpPr/>
          <p:nvPr/>
        </p:nvSpPr>
        <p:spPr>
          <a:xfrm>
            <a:off x="3022920" y="2276640"/>
            <a:ext cx="1549080" cy="22788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Rovná spojnica 16"/>
          <p:cNvSpPr/>
          <p:nvPr/>
        </p:nvSpPr>
        <p:spPr>
          <a:xfrm>
            <a:off x="4827600" y="3882600"/>
            <a:ext cx="1656360" cy="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Rovná spojnica 18"/>
          <p:cNvSpPr/>
          <p:nvPr/>
        </p:nvSpPr>
        <p:spPr>
          <a:xfrm>
            <a:off x="2267640" y="3356640"/>
            <a:ext cx="1853640" cy="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Rovná spojnica 21"/>
          <p:cNvSpPr/>
          <p:nvPr/>
        </p:nvSpPr>
        <p:spPr>
          <a:xfrm flipV="1">
            <a:off x="1798200" y="3434760"/>
            <a:ext cx="2449440" cy="1008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Rovná spojnica 24"/>
          <p:cNvSpPr/>
          <p:nvPr/>
        </p:nvSpPr>
        <p:spPr>
          <a:xfrm flipV="1">
            <a:off x="2036520" y="5157000"/>
            <a:ext cx="1656360" cy="57600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Rovná spojnica 25"/>
          <p:cNvSpPr/>
          <p:nvPr/>
        </p:nvSpPr>
        <p:spPr>
          <a:xfrm flipV="1">
            <a:off x="5135040" y="4653000"/>
            <a:ext cx="1897920" cy="7128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BlokTextu 26"/>
          <p:cNvSpPr/>
          <p:nvPr/>
        </p:nvSpPr>
        <p:spPr>
          <a:xfrm>
            <a:off x="6084000" y="1139040"/>
            <a:ext cx="331200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k-SK" sz="2000" spc="-1" strike="noStrike">
                <a:solidFill>
                  <a:srgbClr val="c00000"/>
                </a:solidFill>
                <a:latin typeface="Palatino Linotype"/>
              </a:rPr>
              <a:t>POTRATOVÁ VAKUOLA</a:t>
            </a:r>
            <a:endParaRPr b="0" lang="sk-SK" sz="2000" spc="-1" strike="noStrike">
              <a:latin typeface="Arial"/>
            </a:endParaRPr>
          </a:p>
        </p:txBody>
      </p:sp>
      <p:sp>
        <p:nvSpPr>
          <p:cNvPr id="196" name="BlokTextu 27"/>
          <p:cNvSpPr/>
          <p:nvPr/>
        </p:nvSpPr>
        <p:spPr>
          <a:xfrm>
            <a:off x="5927400" y="3435120"/>
            <a:ext cx="3004920" cy="100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k-SK" sz="2000" spc="-1" strike="noStrike">
                <a:solidFill>
                  <a:srgbClr val="c00000"/>
                </a:solidFill>
                <a:latin typeface="Palatino Linotype"/>
              </a:rPr>
              <a:t>BUNKOVÉ  ÚSTOČKÁ</a:t>
            </a:r>
            <a:endParaRPr b="0" lang="sk-SK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sk-SK" sz="2000" spc="-1" strike="noStrike">
                <a:solidFill>
                  <a:srgbClr val="000000"/>
                </a:solidFill>
                <a:latin typeface="Palatino Linotype"/>
              </a:rPr>
              <a:t>         </a:t>
            </a:r>
            <a:r>
              <a:rPr b="1" lang="sk-SK" sz="2000" spc="-1" strike="noStrike">
                <a:solidFill>
                  <a:srgbClr val="000000"/>
                </a:solidFill>
                <a:latin typeface="Palatino Linotype"/>
              </a:rPr>
              <a:t>prijímajú potravu</a:t>
            </a:r>
            <a:endParaRPr b="0" lang="sk-SK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sk-SK" sz="2000" spc="-1" strike="noStrike">
                <a:solidFill>
                  <a:srgbClr val="000000"/>
                </a:solidFill>
                <a:latin typeface="Palatino Linotype"/>
              </a:rPr>
              <a:t>                 </a:t>
            </a:r>
            <a:r>
              <a:rPr b="1" lang="sk-SK" sz="2000" spc="-1" strike="noStrike">
                <a:solidFill>
                  <a:srgbClr val="000000"/>
                </a:solidFill>
                <a:latin typeface="Palatino Linotype"/>
              </a:rPr>
              <a:t>(baktérie)</a:t>
            </a:r>
            <a:endParaRPr b="0" lang="sk-SK" sz="2000" spc="-1" strike="noStrike">
              <a:latin typeface="Arial"/>
            </a:endParaRPr>
          </a:p>
        </p:txBody>
      </p:sp>
      <p:sp>
        <p:nvSpPr>
          <p:cNvPr id="197" name="BlokTextu 31"/>
          <p:cNvSpPr/>
          <p:nvPr/>
        </p:nvSpPr>
        <p:spPr>
          <a:xfrm>
            <a:off x="106560" y="5733360"/>
            <a:ext cx="331200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k-SK" sz="2000" spc="-1" strike="noStrike">
                <a:solidFill>
                  <a:srgbClr val="c00000"/>
                </a:solidFill>
                <a:latin typeface="Palatino Linotype"/>
              </a:rPr>
              <a:t>POTRAVOVÁ VAKUOLA</a:t>
            </a:r>
            <a:endParaRPr b="0" lang="sk-SK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sk-SK" sz="2000" spc="-1" strike="noStrike">
                <a:solidFill>
                  <a:srgbClr val="000000"/>
                </a:solidFill>
                <a:latin typeface="Palatino Linotype"/>
              </a:rPr>
              <a:t>prebieha trávenie potravy</a:t>
            </a:r>
            <a:endParaRPr b="0" lang="sk-SK" sz="2000" spc="-1" strike="noStrike">
              <a:latin typeface="Arial"/>
            </a:endParaRPr>
          </a:p>
        </p:txBody>
      </p:sp>
      <p:sp>
        <p:nvSpPr>
          <p:cNvPr id="198" name="BlokTextu 34"/>
          <p:cNvSpPr/>
          <p:nvPr/>
        </p:nvSpPr>
        <p:spPr>
          <a:xfrm>
            <a:off x="5773680" y="4504320"/>
            <a:ext cx="331200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k-SK" sz="2000" spc="-1" strike="noStrike">
                <a:solidFill>
                  <a:srgbClr val="000000"/>
                </a:solidFill>
                <a:latin typeface="Palatino Linotype"/>
              </a:rPr>
              <a:t>                    </a:t>
            </a:r>
            <a:r>
              <a:rPr b="1" lang="sk-SK" sz="2000" spc="-1" strike="noStrike">
                <a:solidFill>
                  <a:srgbClr val="c00000"/>
                </a:solidFill>
                <a:latin typeface="Palatino Linotype"/>
              </a:rPr>
              <a:t>BRVY</a:t>
            </a:r>
            <a:endParaRPr b="0" lang="sk-SK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sk-SK" sz="2000" spc="-1" strike="noStrike">
                <a:solidFill>
                  <a:srgbClr val="000000"/>
                </a:solidFill>
                <a:latin typeface="Palatino Linotype"/>
              </a:rPr>
              <a:t>          </a:t>
            </a:r>
            <a:r>
              <a:rPr b="1" lang="sk-SK" sz="2000" spc="-1" strike="noStrike">
                <a:solidFill>
                  <a:srgbClr val="000000"/>
                </a:solidFill>
                <a:latin typeface="Palatino Linotype"/>
              </a:rPr>
              <a:t>umožňujú pohyb</a:t>
            </a:r>
            <a:endParaRPr b="0" lang="sk-SK" sz="2000" spc="-1" strike="noStrike">
              <a:latin typeface="Arial"/>
            </a:endParaRPr>
          </a:p>
        </p:txBody>
      </p:sp>
      <p:sp>
        <p:nvSpPr>
          <p:cNvPr id="199" name="BlokTextu 32"/>
          <p:cNvSpPr/>
          <p:nvPr/>
        </p:nvSpPr>
        <p:spPr>
          <a:xfrm>
            <a:off x="149400" y="1905480"/>
            <a:ext cx="370224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k-SK" sz="2000" spc="-1" strike="noStrike">
                <a:solidFill>
                  <a:srgbClr val="c00000"/>
                </a:solidFill>
                <a:latin typeface="Palatino Linotype"/>
              </a:rPr>
              <a:t>STIAHNUTEĽNÁ VAKUOLA</a:t>
            </a:r>
            <a:endParaRPr b="0" lang="sk-SK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sk-SK" sz="2000" spc="-1" strike="noStrike">
                <a:solidFill>
                  <a:srgbClr val="000000"/>
                </a:solidFill>
                <a:latin typeface="Palatino Linotype"/>
              </a:rPr>
              <a:t>zabezpečuje vylučovanie vody a prebytočných látok</a:t>
            </a:r>
            <a:endParaRPr b="0" lang="sk-SK" sz="2000" spc="-1" strike="noStrike">
              <a:latin typeface="Arial"/>
            </a:endParaRPr>
          </a:p>
        </p:txBody>
      </p:sp>
      <p:sp>
        <p:nvSpPr>
          <p:cNvPr id="200" name="BlokTextu 35"/>
          <p:cNvSpPr/>
          <p:nvPr/>
        </p:nvSpPr>
        <p:spPr>
          <a:xfrm>
            <a:off x="194040" y="3081240"/>
            <a:ext cx="313668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k-SK" sz="2000" spc="-1" strike="noStrike">
                <a:solidFill>
                  <a:srgbClr val="c00000"/>
                </a:solidFill>
                <a:latin typeface="Palatino Linotype"/>
              </a:rPr>
              <a:t>VEĽKÉ JADRO </a:t>
            </a:r>
            <a:endParaRPr b="0" lang="sk-SK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sk-SK" sz="2000" spc="-1" strike="noStrike">
                <a:solidFill>
                  <a:srgbClr val="000000"/>
                </a:solidFill>
                <a:latin typeface="Palatino Linotype"/>
              </a:rPr>
              <a:t>riadi životné procesy</a:t>
            </a:r>
            <a:endParaRPr b="0" lang="sk-SK" sz="2000" spc="-1" strike="noStrike">
              <a:latin typeface="Arial"/>
            </a:endParaRPr>
          </a:p>
        </p:txBody>
      </p:sp>
      <p:sp>
        <p:nvSpPr>
          <p:cNvPr id="201" name="BlokTextu 38"/>
          <p:cNvSpPr/>
          <p:nvPr/>
        </p:nvSpPr>
        <p:spPr>
          <a:xfrm>
            <a:off x="106560" y="4521960"/>
            <a:ext cx="291636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k-SK" sz="2000" spc="-1" strike="noStrike">
                <a:solidFill>
                  <a:srgbClr val="c00000"/>
                </a:solidFill>
                <a:latin typeface="Palatino Linotype"/>
              </a:rPr>
              <a:t>MALÉ JADRO</a:t>
            </a:r>
            <a:endParaRPr b="0" lang="sk-SK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sk-SK" sz="2000" spc="-1" strike="noStrike">
                <a:solidFill>
                  <a:srgbClr val="000000"/>
                </a:solidFill>
                <a:latin typeface="Palatino Linotype"/>
              </a:rPr>
              <a:t>riadi rozmnožovanie</a:t>
            </a:r>
            <a:endParaRPr b="0" lang="sk-SK" sz="2000" spc="-1" strike="noStrike">
              <a:latin typeface="Arial"/>
            </a:endParaRPr>
          </a:p>
        </p:txBody>
      </p:sp>
      <p:sp>
        <p:nvSpPr>
          <p:cNvPr id="202" name="Rovná spojnica 40"/>
          <p:cNvSpPr/>
          <p:nvPr/>
        </p:nvSpPr>
        <p:spPr>
          <a:xfrm>
            <a:off x="4923360" y="2708640"/>
            <a:ext cx="1160640" cy="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BlokTextu 41"/>
          <p:cNvSpPr/>
          <p:nvPr/>
        </p:nvSpPr>
        <p:spPr>
          <a:xfrm>
            <a:off x="5933880" y="2504520"/>
            <a:ext cx="315828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k-SK" sz="2000" spc="-1" strike="noStrike">
                <a:solidFill>
                  <a:srgbClr val="c00000"/>
                </a:solidFill>
                <a:latin typeface="Palatino Linotype"/>
              </a:rPr>
              <a:t>CYTOPLAZMATICKÁ BLANA </a:t>
            </a:r>
            <a:r>
              <a:rPr b="1" lang="sk-SK" sz="2000" spc="-1" strike="noStrike">
                <a:solidFill>
                  <a:srgbClr val="000000"/>
                </a:solidFill>
                <a:latin typeface="Palatino Linotype"/>
              </a:rPr>
              <a:t>chráni bunku</a:t>
            </a:r>
            <a:endParaRPr b="0" lang="sk-SK" sz="2000" spc="-1" strike="noStrike">
              <a:latin typeface="Arial"/>
            </a:endParaRPr>
          </a:p>
        </p:txBody>
      </p:sp>
      <p:sp>
        <p:nvSpPr>
          <p:cNvPr id="204" name="Rovná spojnica 46"/>
          <p:cNvSpPr/>
          <p:nvPr/>
        </p:nvSpPr>
        <p:spPr>
          <a:xfrm>
            <a:off x="4277520" y="5373000"/>
            <a:ext cx="1806480" cy="21600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BlokTextu 47"/>
          <p:cNvSpPr/>
          <p:nvPr/>
        </p:nvSpPr>
        <p:spPr>
          <a:xfrm>
            <a:off x="6084000" y="5481360"/>
            <a:ext cx="248508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k-SK" sz="2000" spc="-1" strike="noStrike">
                <a:solidFill>
                  <a:srgbClr val="c00000"/>
                </a:solidFill>
                <a:latin typeface="Palatino Linotype"/>
              </a:rPr>
              <a:t>CYTOPLAZMA</a:t>
            </a:r>
            <a:r>
              <a:rPr b="1" lang="sk-SK" sz="2000" spc="-1" strike="noStrike">
                <a:solidFill>
                  <a:srgbClr val="000000"/>
                </a:solidFill>
                <a:latin typeface="Palatino Linotype"/>
              </a:rPr>
              <a:t>     vypĺňa bunku</a:t>
            </a:r>
            <a:endParaRPr b="0" lang="sk-SK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7" dur="159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103,51,51)"/>
                                          </p:val>
                                        </p:tav>
                                        <p:tav tm="50000">
                                          <p:val>
                                            <p:strVal val="rgb(-103,-103,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8" dur="159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103,51,51)"/>
                                          </p:val>
                                        </p:tav>
                                        <p:tav tm="50000">
                                          <p:val>
                                            <p:strVal val="rgb(-103,-103,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59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Nadpis 1"/>
          <p:cNvSpPr txBox="1"/>
          <p:nvPr/>
        </p:nvSpPr>
        <p:spPr>
          <a:xfrm>
            <a:off x="395640" y="188640"/>
            <a:ext cx="8229240" cy="79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sk-SK" sz="3600" spc="-1" strike="noStrike">
                <a:solidFill>
                  <a:srgbClr val="2f5897"/>
                </a:solidFill>
                <a:latin typeface="Palatino Linotype"/>
              </a:rPr>
              <a:t>Črievička sa rozmnožuje </a:t>
            </a:r>
            <a:r>
              <a:rPr b="0" lang="sk-SK" sz="3600" spc="-1" strike="noStrike">
                <a:solidFill>
                  <a:srgbClr val="c00000"/>
                </a:solidFill>
                <a:latin typeface="Palatino Linotype"/>
              </a:rPr>
              <a:t>delením </a:t>
            </a:r>
            <a:endParaRPr b="0" lang="sk-SK" sz="3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07" name="Zástupný symbol obsahu 2"/>
          <p:cNvSpPr txBox="1"/>
          <p:nvPr/>
        </p:nvSpPr>
        <p:spPr>
          <a:xfrm>
            <a:off x="457200" y="1052640"/>
            <a:ext cx="8434800" cy="5073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2400" spc="-1" strike="noStrike">
                <a:solidFill>
                  <a:srgbClr val="000000"/>
                </a:solidFill>
                <a:latin typeface="Century Gothic"/>
              </a:rPr>
              <a:t>najprv sa rozdelia jadrá a následne sa rozdelí bunka</a:t>
            </a: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</p:txBody>
      </p:sp>
      <p:pic>
        <p:nvPicPr>
          <p:cNvPr id="208" name="Picture 3" descr=""/>
          <p:cNvPicPr/>
          <p:nvPr/>
        </p:nvPicPr>
        <p:blipFill>
          <a:blip r:embed="rId1"/>
          <a:stretch/>
        </p:blipFill>
        <p:spPr>
          <a:xfrm>
            <a:off x="755640" y="980640"/>
            <a:ext cx="7627680" cy="376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Nadpis 1"/>
          <p:cNvSpPr txBox="1"/>
          <p:nvPr/>
        </p:nvSpPr>
        <p:spPr>
          <a:xfrm>
            <a:off x="395640" y="332640"/>
            <a:ext cx="8229240" cy="79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sk-SK" sz="3600" spc="-1" strike="noStrike">
                <a:solidFill>
                  <a:srgbClr val="2f5897"/>
                </a:solidFill>
                <a:latin typeface="Palatino Linotype"/>
              </a:rPr>
              <a:t>Predtým sa rozmnožuje </a:t>
            </a:r>
            <a:r>
              <a:rPr b="0" lang="sk-SK" sz="3600" spc="-1" strike="noStrike">
                <a:solidFill>
                  <a:srgbClr val="c00000"/>
                </a:solidFill>
                <a:latin typeface="Palatino Linotype"/>
              </a:rPr>
              <a:t>spájaním</a:t>
            </a:r>
            <a:endParaRPr b="0" lang="sk-SK" sz="3600" spc="-1" strike="noStrike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10" name="Zástupný symbol obsahu 2"/>
          <p:cNvSpPr txBox="1"/>
          <p:nvPr/>
        </p:nvSpPr>
        <p:spPr>
          <a:xfrm>
            <a:off x="323640" y="1268640"/>
            <a:ext cx="8640720" cy="5400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8000"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sk-SK" sz="2400" spc="-1" strike="noStrike">
              <a:solidFill>
                <a:srgbClr val="808080"/>
              </a:solidFill>
              <a:latin typeface="Century Gothic"/>
            </a:endParaRPr>
          </a:p>
          <a:p>
            <a:pPr marL="343080" indent="-342720" algn="ctr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3000" spc="-1" strike="noStrike">
                <a:solidFill>
                  <a:srgbClr val="000000"/>
                </a:solidFill>
                <a:latin typeface="Century Gothic"/>
              </a:rPr>
              <a:t>dve črievičky sa spoja a vymenia si časti malého jadra, potom sa oddelia a pokračuje delenie</a:t>
            </a:r>
            <a:endParaRPr b="0" lang="sk-SK" sz="3000" spc="-1" strike="noStrike">
              <a:solidFill>
                <a:srgbClr val="808080"/>
              </a:solidFill>
              <a:latin typeface="Century Gothic"/>
            </a:endParaRPr>
          </a:p>
        </p:txBody>
      </p:sp>
      <p:pic>
        <p:nvPicPr>
          <p:cNvPr id="211" name="Picture 2" descr="http://www.oskole.sk/userfiles/image/Zofia/M%C3%A1j/Biol%C3%B3gia/jednobunkovce2_html_103ff10a.png"/>
          <p:cNvPicPr/>
          <p:nvPr/>
        </p:nvPicPr>
        <p:blipFill>
          <a:blip r:embed="rId1"/>
          <a:stretch/>
        </p:blipFill>
        <p:spPr>
          <a:xfrm>
            <a:off x="1331640" y="1196640"/>
            <a:ext cx="6408360" cy="388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7252</TotalTime>
  <Application>LibreOffice/7.1.1.2$Linux_X86_64 LibreOffice_project/10$Build-2</Application>
  <AppVersion>15.0000</AppVersion>
  <Words>296</Words>
  <Paragraphs>103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2014-01-05T19:43:02Z</dcterms:created>
  <dc:creator>Tajka</dc:creator>
  <dc:description/>
  <dc:language>sk-SK</dc:language>
  <cp:lastModifiedBy/>
  <dcterms:modified xsi:type="dcterms:W3CDTF">2021-04-02T19:04:16Z</dcterms:modified>
  <cp:revision>32</cp:revision>
  <dc:subject/>
  <dc:title>Jednobunkové organizmy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Prezentácia na obrazovke (4:3)</vt:lpwstr>
  </property>
  <property fmtid="{D5CDD505-2E9C-101B-9397-08002B2CF9AE}" pid="4" name="Slides">
    <vt:i4>12</vt:i4>
  </property>
</Properties>
</file>