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media/image2.gif" ContentType="image/gif"/>
  <Override PartName="/ppt/media/image3.gif" ContentType="image/gif"/>
  <Override PartName="/ppt/media/image4.gif" ContentType="image/gif"/>
  <Override PartName="/ppt/media/k.wav" ContentType="audio/x-wav"/>
  <Override PartName="/ppt/media/image5.gif" ContentType="image/gif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B92DE3D5-EFC9-4753-B53A-0952BAC1C27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gtsforum.xyz/dream_3.webm" TargetMode="External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gtsforum.xyz/Ionisation.mp4" TargetMode="External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gtsforum.xyz/Indiana.webm" TargetMode="External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://gtsforum.xyz/schnittke.webm" TargetMode="External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://gtsforum.xyz/hiroshima.webm" TargetMode="External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://gtsforum.xyz/Intolleranza.mp4" TargetMode="External"/><Relationship Id="rId2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Contemporary_classical_music" TargetMode="External"/><Relationship Id="rId2" Type="http://schemas.openxmlformats.org/officeDocument/2006/relationships/hyperlink" Target="https://www.youtube.com/watch?v=7_CGHbd_rhg" TargetMode="External"/><Relationship Id="rId3" Type="http://schemas.openxmlformats.org/officeDocument/2006/relationships/hyperlink" Target="https://www.youtube.com/watch?v=8sm3o-2cfIQ" TargetMode="External"/><Relationship Id="rId4" Type="http://schemas.openxmlformats.org/officeDocument/2006/relationships/hyperlink" Target="https://www.youtube.com/watch?v=Rs7b4WSxF3w" TargetMode="External"/><Relationship Id="rId5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" Target=""/><Relationship Id="rId2" Type="http://schemas.openxmlformats.org/officeDocument/2006/relationships/slide" Target=""/><Relationship Id="rId3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gif"/><Relationship Id="rId2" Type="http://schemas.openxmlformats.org/officeDocument/2006/relationships/image" Target="../media/image3.gif"/><Relationship Id="rId3" Type="http://schemas.openxmlformats.org/officeDocument/2006/relationships/image" Target="../media/image4.gif"/><Relationship Id="rId4" Type="http://schemas.openxmlformats.org/officeDocument/2006/relationships/hyperlink" Target="https://www.gtsforum.xyz/mondestrunken.mp4" TargetMode="External"/><Relationship Id="rId5" Type="http://schemas.openxmlformats.org/officeDocument/2006/relationships/slide" Target=""/><Relationship Id="rId6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gtsforum.xyz/chroma.mp3" TargetMode="External"/><Relationship Id="rId2" Type="http://schemas.openxmlformats.org/officeDocument/2006/relationships/slide" Target=""/><Relationship Id="rId3" Type="http://schemas.openxmlformats.org/officeDocument/2006/relationships/hyperlink" Target="https://www.gtsforum.xyz/struct.webm" TargetMode="External"/><Relationship Id="rId4" Type="http://schemas.openxmlformats.org/officeDocument/2006/relationships/audio" Target="../media/k.wav"/><Relationship Id="rId5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" Target=""/><Relationship Id="rId2" Type="http://schemas.openxmlformats.org/officeDocument/2006/relationships/image" Target="../media/image5.gif"/><Relationship Id="rId3" Type="http://schemas.openxmlformats.org/officeDocument/2006/relationships/slide" Target=""/><Relationship Id="rId4" Type="http://schemas.openxmlformats.org/officeDocument/2006/relationships/slide" Target=""/><Relationship Id="rId5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" Target=""/><Relationship Id="rId2" Type="http://schemas.openxmlformats.org/officeDocument/2006/relationships/slide" Target=""/><Relationship Id="rId3" Type="http://schemas.openxmlformats.org/officeDocument/2006/relationships/slide" Target=""/><Relationship Id="rId4" Type="http://schemas.openxmlformats.org/officeDocument/2006/relationships/slide" Target=""/><Relationship Id="rId5" Type="http://schemas.openxmlformats.org/officeDocument/2006/relationships/slide" Target=""/><Relationship Id="rId6" Type="http://schemas.openxmlformats.org/officeDocument/2006/relationships/slide" Target=""/><Relationship Id="rId7" Type="http://schemas.openxmlformats.org/officeDocument/2006/relationships/slide" Target=""/><Relationship Id="rId8" Type="http://schemas.openxmlformats.org/officeDocument/2006/relationships/slide" Target=""/><Relationship Id="rId9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://gtsforum.xyz/partiels.mp4" TargetMode="External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gtsforum.xyz/Glissandi.webm" TargetMode="External"/><Relationship Id="rId2" Type="http://schemas.openxmlformats.org/officeDocument/2006/relationships/slide" Target="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4400" spc="-1" strike="noStrike">
                <a:solidFill>
                  <a:srgbClr val="ffffff"/>
                </a:solidFill>
                <a:highlight>
                  <a:srgbClr val="000000"/>
                </a:highlight>
                <a:latin typeface="Century Gothic"/>
              </a:rPr>
              <a:t>Súčasná klasická hudba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3200" spc="-1" strike="noStrike">
                <a:solidFill>
                  <a:srgbClr val="ffffff"/>
                </a:solidFill>
                <a:highlight>
                  <a:srgbClr val="000000"/>
                </a:highlight>
                <a:latin typeface="Century Gothic"/>
              </a:rPr>
              <a:t>Adam</a:t>
            </a:r>
            <a:r>
              <a:rPr b="1" lang="en-US" sz="3200" spc="-1" strike="noStrike">
                <a:solidFill>
                  <a:srgbClr val="663399"/>
                </a:solidFill>
                <a:highlight>
                  <a:srgbClr val="000000"/>
                </a:highlight>
                <a:latin typeface="Century Gothic"/>
              </a:rPr>
              <a:t> </a:t>
            </a:r>
            <a:r>
              <a:rPr b="1" lang="en-US" sz="3200" spc="-1" strike="noStrike">
                <a:solidFill>
                  <a:srgbClr val="ffffff"/>
                </a:solidFill>
                <a:highlight>
                  <a:srgbClr val="000000"/>
                </a:highlight>
                <a:latin typeface="Century Gothic"/>
              </a:rPr>
              <a:t>Jenča</a:t>
            </a:r>
            <a:endParaRPr b="0" lang="en-US" sz="3200" spc="-1" strike="noStrike">
              <a:latin typeface="Arial"/>
            </a:endParaRPr>
          </a:p>
          <a:p>
            <a:pPr algn="ctr"/>
            <a:r>
              <a:rPr b="1" lang="en-US" sz="3200" spc="-1" strike="noStrike">
                <a:solidFill>
                  <a:srgbClr val="ffffff"/>
                </a:solidFill>
                <a:highlight>
                  <a:srgbClr val="000000"/>
                </a:highlight>
                <a:latin typeface="Century Gothic"/>
              </a:rPr>
              <a:t>Príma A</a:t>
            </a:r>
            <a:endParaRPr b="0" lang="en-US" sz="3200" spc="-1" strike="noStrike">
              <a:latin typeface="Arial"/>
            </a:endParaRPr>
          </a:p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4400" spc="-1" strike="noStrike">
                <a:solidFill>
                  <a:srgbClr val="000000"/>
                </a:solidFill>
                <a:highlight>
                  <a:srgbClr val="ffe4e1"/>
                </a:highlight>
                <a:latin typeface="Century Gothic"/>
              </a:rPr>
              <a:t>Minimalizmus</a:t>
            </a:r>
            <a:endParaRPr b="1" lang="en-US" sz="4400" spc="-1" strike="noStrike">
              <a:solidFill>
                <a:srgbClr val="000000"/>
              </a:solidFill>
              <a:highlight>
                <a:srgbClr val="ffe4e1"/>
              </a:highlight>
              <a:latin typeface="Century Gothic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entury Gothic"/>
              </a:rPr>
              <a:t>Hudba, pri ktorej skladateľ pracuje s minimálnym materiálom, často aj jediným akordom alebo notou, ktorý sa pomaličky mení.</a:t>
            </a:r>
            <a:endParaRPr b="0" lang="en-US" sz="1800" spc="-1" strike="noStrike">
              <a:latin typeface="Century Gothic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entury Gothic"/>
              </a:rPr>
              <a:t>Prvým skladateľom, ktorý sa týmto typom hudby zaoberal, bol Michael Nyman .</a:t>
            </a:r>
            <a:endParaRPr b="0" lang="en-US" sz="1800" spc="-1" strike="noStrike">
              <a:latin typeface="Century Gothic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entury Gothic"/>
              </a:rPr>
              <a:t>Významní skladatelia: Steve Reich, Arvo Pärt, Philip Glass, Henryk Górecki, Max Richter</a:t>
            </a:r>
            <a:endParaRPr b="0" lang="en-US" sz="1800" spc="-1" strike="noStrike">
              <a:latin typeface="Century Gothic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Century Gothic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entury Gothic"/>
                <a:hlinkClick r:id="rId1"/>
              </a:rPr>
              <a:t>Max Richter: Dream 3 (zo suity Sleep)</a:t>
            </a:r>
            <a:endParaRPr b="0" lang="en-US" sz="1800" spc="-1" strike="noStrike">
              <a:latin typeface="Century Gothic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4400" spc="-1" strike="noStrike">
                <a:solidFill>
                  <a:srgbClr val="000000"/>
                </a:solidFill>
                <a:highlight>
                  <a:srgbClr val="ffe4e1"/>
                </a:highlight>
                <a:latin typeface="Century Gothic"/>
              </a:rPr>
              <a:t>Perkusiálna hudba</a:t>
            </a:r>
            <a:endParaRPr b="1" lang="en-US" sz="4400" spc="-1" strike="noStrike">
              <a:solidFill>
                <a:srgbClr val="000000"/>
              </a:solidFill>
              <a:highlight>
                <a:srgbClr val="ffe4e1"/>
              </a:highlight>
              <a:latin typeface="Century Gothic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entury Gothic"/>
              </a:rPr>
              <a:t>Využíva hlavne alebo iba perkusie.</a:t>
            </a:r>
            <a:endParaRPr b="0" lang="en-US" sz="1800" spc="-1" strike="noStrike">
              <a:latin typeface="Century Gothic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entury Gothic"/>
              </a:rPr>
              <a:t>Vyznačuje sa vysokým dôrazom na rytmus(ako inak)</a:t>
            </a:r>
            <a:endParaRPr b="0" lang="en-US" sz="1800" spc="-1" strike="noStrike">
              <a:latin typeface="Century Gothic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entury Gothic"/>
              </a:rPr>
              <a:t>Významný skladateľ : Edgard Varèse</a:t>
            </a:r>
            <a:endParaRPr b="0" lang="en-US" sz="1800" spc="-1" strike="noStrike">
              <a:latin typeface="Century Gothic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Century Gothic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Century Gothic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entury Gothic"/>
                <a:hlinkClick r:id="rId1"/>
              </a:rPr>
              <a:t>Edgard Varèse: Ionisation</a:t>
            </a:r>
            <a:endParaRPr b="0" lang="en-US" sz="1800" spc="-1" strike="noStrike">
              <a:latin typeface="Century Gothic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Century Gothic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4400" spc="-1" strike="noStrike">
                <a:solidFill>
                  <a:srgbClr val="000000"/>
                </a:solidFill>
                <a:highlight>
                  <a:srgbClr val="ffe4e1"/>
                </a:highlight>
                <a:latin typeface="Century Gothic"/>
              </a:rPr>
              <a:t>Filmová hudba</a:t>
            </a:r>
            <a:endParaRPr b="1" lang="en-US" sz="4400" spc="-1" strike="noStrike">
              <a:solidFill>
                <a:srgbClr val="000000"/>
              </a:solidFill>
              <a:highlight>
                <a:srgbClr val="ffe4e1"/>
              </a:highlight>
              <a:latin typeface="Century Gothic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entury Gothic"/>
              </a:rPr>
              <a:t>Hudba ktorá hrá ako “podmaz” k filmom, väčšinou pre orchester.</a:t>
            </a:r>
            <a:endParaRPr b="0" lang="en-US" sz="1800" spc="-1" strike="noStrike">
              <a:latin typeface="Century Gothic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entury Gothic"/>
              </a:rPr>
              <a:t>Priekopníkmi filmovej hudby sú hlavne Ennio Morricone(westerny) a John Williams(dobrodružné, sci-fi).</a:t>
            </a:r>
            <a:endParaRPr b="0" lang="en-US" sz="1800" spc="-1" strike="noStrike">
              <a:latin typeface="Century Gothic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Century Gothic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Century Gothic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Century Gothic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entury Gothic"/>
                <a:hlinkClick r:id="rId1"/>
              </a:rPr>
              <a:t>John Williams: Indiana Jones Theme</a:t>
            </a:r>
            <a:endParaRPr b="0" lang="en-US" sz="1800" spc="-1" strike="noStrike">
              <a:latin typeface="Century Gothic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4400" spc="-1" strike="noStrike">
                <a:solidFill>
                  <a:srgbClr val="000000"/>
                </a:solidFill>
                <a:highlight>
                  <a:srgbClr val="ffe4e1"/>
                </a:highlight>
                <a:latin typeface="Century Gothic"/>
              </a:rPr>
              <a:t>Tradicionalizmus</a:t>
            </a:r>
            <a:endParaRPr b="1" lang="en-US" sz="4400" spc="-1" strike="noStrike">
              <a:solidFill>
                <a:srgbClr val="000000"/>
              </a:solidFill>
              <a:highlight>
                <a:srgbClr val="ffe4e1"/>
              </a:highlight>
              <a:latin typeface="Century Gothic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entury Gothic"/>
              </a:rPr>
              <a:t>Niektorí hudobní skladatelia sa rozhodli vrátiť k pôvodnej hudbe. Tieto zmiešaniny v sebe niesli niečo z pôvodnej hudby a niečo z nových myšlienok.</a:t>
            </a:r>
            <a:endParaRPr b="0" lang="en-US" sz="1800" spc="-1" strike="noStrike">
              <a:latin typeface="Century Gothic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Century Gothic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Century Gothic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Century Gothic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entury Gothic"/>
                <a:hlinkClick r:id="rId1"/>
              </a:rPr>
              <a:t>Alfred Schnittke: Suita v starom štýle : I. Pastorale</a:t>
            </a:r>
            <a:endParaRPr b="0" lang="en-US" sz="1800" spc="-1" strike="noStrike">
              <a:latin typeface="Century Gothic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13320"/>
            <a:ext cx="9071640" cy="137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4400" spc="-1" strike="noStrike">
                <a:solidFill>
                  <a:srgbClr val="000000"/>
                </a:solidFill>
                <a:highlight>
                  <a:srgbClr val="ffe4e1"/>
                </a:highlight>
                <a:latin typeface="Century Gothic"/>
              </a:rPr>
              <a:t>Hudobná avantgarda a experimentálna hudba</a:t>
            </a:r>
            <a:endParaRPr b="1" lang="en-US" sz="4400" spc="-1" strike="noStrike">
              <a:solidFill>
                <a:srgbClr val="000000"/>
              </a:solidFill>
              <a:highlight>
                <a:srgbClr val="ffe4e1"/>
              </a:highlight>
              <a:latin typeface="Century Gothic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85800" y="138528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Nemá melódiu ani tóninu a normálny notový zápis nestačí, ale má v sebe aj kúsok zmyslu a krásy. Skladateľ sa pomocou hudobných nástrojov snaží napodobniť zvuk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Skladatelia: Krzystof Penderecki, György Ligeti, Luigi Nono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e90ff"/>
                </a:solidFill>
                <a:latin typeface="Century Gothic"/>
                <a:hlinkClick r:id="rId1"/>
              </a:rPr>
              <a:t>Krzystof Penderecki : Obetiam  Hirošimy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4400" spc="-1" strike="noStrike">
                <a:solidFill>
                  <a:srgbClr val="000000"/>
                </a:solidFill>
                <a:highlight>
                  <a:srgbClr val="ffe4e1"/>
                </a:highlight>
                <a:latin typeface="Century Gothic"/>
              </a:rPr>
              <a:t>Súčasná opera</a:t>
            </a:r>
            <a:endParaRPr b="1" lang="en-US" sz="4400" spc="-1" strike="noStrike">
              <a:solidFill>
                <a:srgbClr val="000000"/>
              </a:solidFill>
              <a:highlight>
                <a:srgbClr val="ffe4e1"/>
              </a:highlight>
              <a:latin typeface="Century Gothic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entury Gothic"/>
              </a:rPr>
              <a:t>Môže byť v rôznych štýloch: od atonality a experimentálnej hudby po tradicionalizmus.</a:t>
            </a:r>
            <a:endParaRPr b="0" lang="en-US" sz="1800" spc="-1" strike="noStrike">
              <a:latin typeface="Century Gothic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entury Gothic"/>
              </a:rPr>
              <a:t>Skladatelia: Michel van der Aa, Péter Eötvos, György Ligeti, Luigi Nono</a:t>
            </a:r>
            <a:endParaRPr b="0" lang="en-US" sz="1800" spc="-1" strike="noStrike">
              <a:latin typeface="Century Gothic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Century Gothic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Century Gothic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entury Gothic"/>
                <a:hlinkClick r:id="rId1"/>
              </a:rPr>
              <a:t>Luigi Nono: Intolleranza 1960</a:t>
            </a:r>
            <a:endParaRPr b="0" lang="en-US" sz="1800" spc="-1" strike="noStrike">
              <a:latin typeface="Century Gothic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Zdroje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279720" y="120996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latin typeface="Arial"/>
              </a:rPr>
              <a:t>Contemporary classical music,</a:t>
            </a:r>
            <a:r>
              <a:rPr b="0" lang="en-US" sz="1800" spc="-1" strike="noStrike">
                <a:latin typeface="Arial"/>
              </a:rPr>
              <a:t> Wikipedia(po anglicky)</a:t>
            </a:r>
            <a:r>
              <a:rPr b="0" lang="en-US" sz="1800" spc="-1" strike="noStrike">
                <a:solidFill>
                  <a:srgbClr val="1e90ff"/>
                </a:solidFill>
                <a:latin typeface="Arial"/>
                <a:hlinkClick r:id="rId1"/>
              </a:rPr>
              <a:t>https://en.wikipedia.org/wiki/Contemporary_classical_music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latin typeface="Arial"/>
                <a:ea typeface="Microsoft YaHei"/>
              </a:rPr>
              <a:t>Atonality explained in 7 minutes</a:t>
            </a:r>
            <a:r>
              <a:rPr b="0" lang="en-US" sz="1800" spc="-1" strike="noStrike">
                <a:latin typeface="Arial"/>
                <a:ea typeface="Microsoft YaHei"/>
              </a:rPr>
              <a:t> (po anglicky) , nahraté používateľom Samuel Andreyev,  </a:t>
            </a:r>
            <a:r>
              <a:rPr b="0" lang="en-US" sz="1800" spc="-1" strike="noStrike">
                <a:solidFill>
                  <a:srgbClr val="1e90ff"/>
                </a:solidFill>
                <a:latin typeface="Arial"/>
                <a:ea typeface="Microsoft YaHei"/>
                <a:hlinkClick r:id="rId2"/>
              </a:rPr>
              <a:t>https://www.youtube.com/watch?v=7_CGHbd_rhg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Serialism &amp; Serial Music Explained - Music Theory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, nahraté používateľom Music Matters, </a:t>
            </a:r>
            <a:r>
              <a:rPr b="0" lang="en-US" sz="1800" spc="-1" strike="noStrike">
                <a:solidFill>
                  <a:srgbClr val="1e90ff"/>
                </a:solidFill>
                <a:latin typeface="Arial"/>
                <a:ea typeface="Microsoft YaHei"/>
                <a:hlinkClick r:id="rId3"/>
              </a:rPr>
              <a:t>https://www.youtube.com/watch?v=8sm3o-2cfIQ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9" name=""/>
          <p:cNvSpPr txBox="1"/>
          <p:nvPr/>
        </p:nvSpPr>
        <p:spPr>
          <a:xfrm>
            <a:off x="633240" y="3151440"/>
            <a:ext cx="610632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latin typeface="Arial"/>
              </a:rPr>
              <a:t>Spectralism - a </a:t>
            </a:r>
            <a:r>
              <a:rPr b="1" lang="en-US" sz="1800" spc="-1" strike="noStrike">
                <a:latin typeface="Arial"/>
              </a:rPr>
              <a:t>short</a:t>
            </a:r>
            <a:r>
              <a:rPr b="1" lang="en-US" sz="1800" spc="-1" strike="noStrike">
                <a:latin typeface="Arial"/>
              </a:rPr>
              <a:t> </a:t>
            </a:r>
            <a:r>
              <a:rPr b="1" lang="en-US" sz="1800" spc="-1" strike="noStrike">
                <a:latin typeface="Arial"/>
              </a:rPr>
              <a:t>introduction</a:t>
            </a:r>
            <a:r>
              <a:rPr b="1" lang="en-US" sz="1800" spc="-1" strike="noStrike">
                <a:latin typeface="Arial"/>
              </a:rPr>
              <a:t> to spectral music, </a:t>
            </a:r>
            <a:r>
              <a:rPr b="0" lang="en-US" sz="1800" spc="-1" strike="noStrike">
                <a:latin typeface="Arial"/>
              </a:rPr>
              <a:t>nahraté používateľom Liam Carey, </a:t>
            </a:r>
            <a:r>
              <a:rPr b="0" lang="en-US" sz="1800" spc="-1" strike="noStrike">
                <a:solidFill>
                  <a:srgbClr val="1e90ff"/>
                </a:solidFill>
                <a:latin typeface="Arial"/>
                <a:hlinkClick r:id="rId4"/>
              </a:rPr>
              <a:t>https://www.youtube.com/watch?v=Rs7b4WSxF3w</a:t>
            </a:r>
            <a:endParaRPr b="1" lang="en-US" sz="18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4400" spc="-1" strike="noStrike">
                <a:highlight>
                  <a:srgbClr val="ffe4e1"/>
                </a:highlight>
                <a:latin typeface="Century Gothic"/>
              </a:rPr>
              <a:t>	</a:t>
            </a:r>
            <a:r>
              <a:rPr b="1" lang="en-US" sz="4400" spc="-1" strike="noStrike">
                <a:highlight>
                  <a:srgbClr val="ffe4e1"/>
                </a:highlight>
                <a:latin typeface="Century Gothic"/>
              </a:rPr>
              <a:t>Definície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29560" y="128376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latin typeface="Century Gothic"/>
              </a:rPr>
              <a:t>Klasická hudba  </a:t>
            </a:r>
            <a:r>
              <a:rPr b="0" lang="en-US" sz="1800" spc="-1" strike="noStrike">
                <a:latin typeface="Century Gothic"/>
              </a:rPr>
              <a:t>je hudba západného sveta, ktorá nie je ľudová anu populárna hudba.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latin typeface="Century Gothic"/>
              </a:rPr>
              <a:t>Súčasná klasická hudba </a:t>
            </a:r>
            <a:r>
              <a:rPr b="0" lang="en-US" sz="1800" spc="-1" strike="noStrike">
                <a:latin typeface="Century Gothic"/>
              </a:rPr>
              <a:t>je odvetvie klasickej hudby ktorá bola zložená v súčasnosti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4400" spc="-1" strike="noStrike">
                <a:solidFill>
                  <a:srgbClr val="000000"/>
                </a:solidFill>
                <a:highlight>
                  <a:srgbClr val="ffe4e1"/>
                </a:highlight>
                <a:latin typeface="Century Gothic"/>
              </a:rPr>
              <a:t>OBSAH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457200" y="128376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latin typeface="Century Gothic"/>
              </a:rPr>
              <a:t>I. </a:t>
            </a:r>
            <a:r>
              <a:rPr b="1" lang="en-US" sz="2600" spc="-1" strike="noStrike">
                <a:latin typeface="Century Gothic"/>
                <a:hlinkClick r:id="rId1" action="ppaction://hlinksldjump"/>
              </a:rPr>
              <a:t>Vznik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latin typeface="Century Gothic"/>
              </a:rPr>
              <a:t>II. </a:t>
            </a:r>
            <a:r>
              <a:rPr b="1" lang="en-US" sz="2600" spc="-1" strike="noStrike">
                <a:latin typeface="Century Gothic"/>
                <a:hlinkClick r:id="rId2" action="ppaction://hlinksldjump"/>
              </a:rPr>
              <a:t>Podžánre</a:t>
            </a:r>
            <a:endParaRPr b="0" lang="en-US" sz="2600" spc="-1" strike="noStrike"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4400" spc="-1" strike="noStrike">
                <a:solidFill>
                  <a:srgbClr val="000000"/>
                </a:solidFill>
                <a:highlight>
                  <a:srgbClr val="ffe4e1"/>
                </a:highlight>
                <a:latin typeface="Century Gothic"/>
              </a:rPr>
              <a:t>Atonalita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646560" y="1398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SzPct val="190551"/>
              <a:buBlip>
                <a:blip r:embed="rId1"/>
              </a:buBlip>
            </a:pPr>
            <a:r>
              <a:rPr b="0" lang="en-US" sz="1800" spc="-1" strike="noStrike">
                <a:latin typeface="Century Gothic"/>
              </a:rPr>
              <a:t>Jeden zo spôsobov, akými na seba môžu  tóny nadväzovať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SzPct val="190551"/>
              <a:buBlip>
                <a:blip r:embed="rId2"/>
              </a:buBlip>
            </a:pPr>
            <a:r>
              <a:rPr b="0" lang="en-US" sz="1800" spc="-1" strike="noStrike">
                <a:latin typeface="Century Gothic"/>
              </a:rPr>
              <a:t>Nemá žiadne zjavné pravidlá, ale nie je náhodná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SzPct val="190551"/>
              <a:buBlip>
                <a:blip r:embed="rId3"/>
              </a:buBlip>
            </a:pPr>
            <a:r>
              <a:rPr b="0" lang="en-US" sz="1800" spc="-1" strike="noStrike">
                <a:latin typeface="Century Gothic"/>
                <a:hlinkClick r:id="rId4"/>
              </a:rPr>
              <a:t>Arnold Schoenberg: Mondestrunken z melodrámy Pierrot Lunaire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4741560" y="3888360"/>
            <a:ext cx="67140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  <a:hlinkClick r:id="rId5" action="ppaction://hlinksldjump"/>
              </a:rPr>
              <a:t>Späť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4400" spc="-1" strike="noStrike">
                <a:highlight>
                  <a:srgbClr val="ffe4e1"/>
                </a:highlight>
                <a:latin typeface="Century Gothic"/>
              </a:rPr>
              <a:t>Serializmus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86000" y="1398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entury Gothic"/>
              </a:rPr>
              <a:t>Hudba založená na rôznych variáciach </a:t>
            </a:r>
            <a:r>
              <a:rPr b="0" lang="en-US" sz="1800" spc="-1" strike="noStrike">
                <a:latin typeface="Century Gothic"/>
                <a:hlinkClick r:id="rId1"/>
              </a:rPr>
              <a:t>chromatickej stupnice</a:t>
            </a:r>
            <a:r>
              <a:rPr b="0" lang="en-US" sz="1800" spc="-1" strike="noStrike">
                <a:latin typeface="Century Gothic"/>
              </a:rPr>
              <a:t> . 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entury Gothic"/>
              </a:rPr>
              <a:t>Ako základ sa používajú poprehadzované tóny stupnice, s ktorými sa ďalej pracuje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entury Gothic"/>
              </a:rPr>
              <a:t>Môžu byť hrané odzadu, otočené hore nohami atď.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5020200" y="4202640"/>
            <a:ext cx="67140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  <a:hlinkClick r:id="rId2" action="ppaction://hlinksldjump"/>
              </a:rPr>
              <a:t>Späť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4088880" y="3693240"/>
            <a:ext cx="355824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  <a:hlinkClick r:id="rId3"/>
              </a:rPr>
              <a:t>Pierre Boulez: Štruktúry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4400" spc="-1" strike="noStrike">
                <a:solidFill>
                  <a:srgbClr val="000000"/>
                </a:solidFill>
                <a:highlight>
                  <a:srgbClr val="ffe4e1"/>
                </a:highlight>
                <a:latin typeface="Century Gothic"/>
              </a:rPr>
              <a:t>I.Vznik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300960" y="128376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entury Gothic"/>
              </a:rPr>
              <a:t>Súčasná klasická hudba vznikla po I. Svetovej vojne. Skladatelia začali využívať </a:t>
            </a:r>
            <a:r>
              <a:rPr b="0" lang="en-US" sz="1800" spc="-1" strike="noStrike">
                <a:latin typeface="Century Gothic"/>
                <a:hlinkClick r:id="rId1" action="ppaction://hlinksldjump"/>
              </a:rPr>
              <a:t>atonalitu</a:t>
            </a:r>
            <a:r>
              <a:rPr b="0" lang="en-US" sz="1800" spc="-1" strike="noStrike">
                <a:latin typeface="Century Gothic"/>
              </a:rPr>
              <a:t> ako spätnú väzbu k hrôzam, ktoré počas vojny zažili.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SzPct val="190551"/>
              <a:buBlip>
                <a:blip r:embed="rId2"/>
              </a:buBlip>
            </a:pPr>
            <a:r>
              <a:rPr b="0" lang="en-US" sz="1800" spc="-1" strike="noStrike">
                <a:latin typeface="Century Gothic"/>
              </a:rPr>
              <a:t>Po 2.svetovej vojne: väčšia kontrola nad skladbami: vedie ku </a:t>
            </a:r>
            <a:r>
              <a:rPr b="0" lang="en-US" sz="1800" spc="-1" strike="noStrike">
                <a:latin typeface="Century Gothic"/>
                <a:hlinkClick r:id="rId3" action="ppaction://hlinksldjump"/>
              </a:rPr>
              <a:t>serializmu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5020560" y="4203000"/>
            <a:ext cx="67140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  <a:hlinkClick r:id="rId4" action="ppaction://hlinksldjump"/>
              </a:rPr>
              <a:t>Späť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708200" y="6570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0360" y="130788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entury Gothic"/>
                <a:hlinkClick r:id="rId1" action="ppaction://hlinksldjump"/>
              </a:rPr>
              <a:t>Elektronická vážna hudba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entury Gothic"/>
                <a:hlinkClick r:id="rId2" action="ppaction://hlinksldjump"/>
              </a:rPr>
              <a:t>Minimalizmus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entury Gothic"/>
                <a:hlinkClick r:id="rId3" action="ppaction://hlinksldjump"/>
              </a:rPr>
              <a:t>Spektrálna hudba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entury Gothic"/>
                <a:hlinkClick r:id="rId4" action="ppaction://hlinksldjump"/>
              </a:rPr>
              <a:t>Hudobná avantgarda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entury Gothic"/>
                <a:hlinkClick r:id="rId5" action="ppaction://hlinksldjump"/>
              </a:rPr>
              <a:t>Súčasná opera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entury Gothic"/>
                <a:hlinkClick r:id="rId6" action="ppaction://hlinksldjump"/>
              </a:rPr>
              <a:t>Filmová hudba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entury Gothic"/>
                <a:hlinkClick r:id="rId7" action="ppaction://hlinksldjump"/>
              </a:rPr>
              <a:t>Tradicionalizmus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entury Gothic"/>
                <a:hlinkClick r:id="rId8" action="ppaction://hlinksldjump"/>
              </a:rPr>
              <a:t>Perkusiálna hudba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title"/>
          </p:nvPr>
        </p:nvSpPr>
        <p:spPr>
          <a:xfrm>
            <a:off x="450360" y="36144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4400" spc="-1" strike="noStrike">
                <a:solidFill>
                  <a:srgbClr val="000000"/>
                </a:solidFill>
                <a:highlight>
                  <a:srgbClr val="ffe4e1"/>
                </a:highlight>
                <a:latin typeface="Century Gothic"/>
              </a:rPr>
              <a:t>II.Podžánre</a:t>
            </a:r>
            <a:endParaRPr b="0" lang="en-US" sz="4400" spc="-1" strike="noStrike"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4400" spc="-1" strike="noStrike">
                <a:solidFill>
                  <a:srgbClr val="000000"/>
                </a:solidFill>
                <a:highlight>
                  <a:srgbClr val="ffe4e1"/>
                </a:highlight>
                <a:latin typeface="Century Gothic"/>
              </a:rPr>
              <a:t>Spektralizmus</a:t>
            </a:r>
            <a:endParaRPr b="1" lang="en-US" sz="4400" spc="-1" strike="noStrike">
              <a:solidFill>
                <a:srgbClr val="000000"/>
              </a:solidFill>
              <a:highlight>
                <a:srgbClr val="ffe4e1"/>
              </a:highlight>
              <a:latin typeface="Century Gothic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V spektralizme sa využívajú vlastnosti zvuku a zvukových vĺn, ktoré dodávajú tónu farbu – spektrá. Spektrá sa medzi sebou kombinujú a skladateľ sa snaží pomocou hudobných nástrojov dosiahnuť zvuk iného hudobného nástroja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e90ff"/>
                </a:solidFill>
                <a:latin typeface="Century Gothic"/>
                <a:hlinkClick r:id="rId1"/>
              </a:rPr>
              <a:t>Gérard Grisey: Les espaces acoustiques: III. Partiels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4400" spc="-1" strike="noStrike">
                <a:highlight>
                  <a:srgbClr val="ffe4e1"/>
                </a:highlight>
                <a:latin typeface="Century Gothic"/>
              </a:rPr>
              <a:t>Elektronická vážna hudba</a:t>
            </a:r>
            <a:endParaRPr b="1" lang="en-US" sz="4400" spc="-1" strike="noStrike">
              <a:highlight>
                <a:srgbClr val="ffe4e1"/>
              </a:highlight>
              <a:latin typeface="Century Gothic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entury Gothic"/>
              </a:rPr>
              <a:t>Po pokroku v oblasti elektroniky sa začalo vo vážnej hudbe experimentovať s novými možnosťami</a:t>
            </a:r>
            <a:endParaRPr b="0" lang="en-US" sz="1800" spc="-1" strike="noStrike">
              <a:latin typeface="Century Gothic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entury Gothic"/>
              </a:rPr>
              <a:t>Rôzni skladatelia, ktorí pred tým skladali pre “staré” nástroje prešli na elektronickú hudbu a niektorí pri nej zostali.</a:t>
            </a:r>
            <a:endParaRPr b="0" lang="en-US" sz="1800" spc="-1" strike="noStrike">
              <a:latin typeface="Century Gothic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Century Gothic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Century Gothic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entury Gothic"/>
                <a:hlinkClick r:id="rId1"/>
              </a:rPr>
              <a:t>György Ligeti: Glissandi</a:t>
            </a:r>
            <a:endParaRPr b="0" lang="en-US" sz="1800" spc="-1" strike="noStrike">
              <a:latin typeface="Century Gothic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4451400" y="4377960"/>
            <a:ext cx="1218960" cy="1085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400" spc="-1" strike="noStrike">
                <a:latin typeface="Century Gothic"/>
                <a:hlinkClick r:id="rId2" action="ppaction://hlinksldjump"/>
              </a:rPr>
              <a:t>Späť</a:t>
            </a:r>
            <a:endParaRPr b="0" lang="en-US" sz="2400" spc="-1" strike="noStrike">
              <a:latin typeface="Century Gothic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Application>LibreOffice/7.2.0.4$Linux_X86_64 LibreOffice_project/20$Build-4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2021-09-14T19:29:07Z</dcterms:created>
  <dc:creator/>
  <dc:description/>
  <dc:language>en-US</dc:language>
  <cp:lastModifiedBy/>
  <dcterms:modified xsi:type="dcterms:W3CDTF">2021-09-25T21:59:36Z</dcterms:modified>
  <cp:revision>9</cp:revision>
  <dc:subject/>
  <dc:title/>
</cp:coreProperties>
</file>