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4" r:id="rId3"/>
    <p:sldId id="284" r:id="rId4"/>
    <p:sldId id="283" r:id="rId5"/>
    <p:sldId id="308" r:id="rId6"/>
    <p:sldId id="299" r:id="rId7"/>
    <p:sldId id="291" r:id="rId8"/>
    <p:sldId id="293" r:id="rId9"/>
    <p:sldId id="292" r:id="rId10"/>
    <p:sldId id="300" r:id="rId11"/>
    <p:sldId id="301" r:id="rId12"/>
    <p:sldId id="302" r:id="rId13"/>
    <p:sldId id="303" r:id="rId14"/>
    <p:sldId id="309" r:id="rId15"/>
    <p:sldId id="310" r:id="rId16"/>
    <p:sldId id="304" r:id="rId17"/>
    <p:sldId id="305" r:id="rId18"/>
    <p:sldId id="306" r:id="rId19"/>
    <p:sldId id="307" r:id="rId20"/>
    <p:sldId id="273" r:id="rId21"/>
    <p:sldId id="263" r:id="rId22"/>
    <p:sldId id="264" r:id="rId23"/>
    <p:sldId id="265" r:id="rId24"/>
    <p:sldId id="266" r:id="rId25"/>
    <p:sldId id="297" r:id="rId26"/>
    <p:sldId id="298" r:id="rId27"/>
    <p:sldId id="267" r:id="rId28"/>
    <p:sldId id="268" r:id="rId29"/>
    <p:sldId id="269" r:id="rId30"/>
    <p:sldId id="270" r:id="rId31"/>
    <p:sldId id="271" r:id="rId32"/>
    <p:sldId id="272" r:id="rId33"/>
    <p:sldId id="257" r:id="rId34"/>
    <p:sldId id="261" r:id="rId35"/>
    <p:sldId id="259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E5E5"/>
    <a:srgbClr val="C9D6FF"/>
    <a:srgbClr val="8181FF"/>
    <a:srgbClr val="FFB7B7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1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9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9BD82-B9F6-41AC-80E0-14F8AC0070AB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AC44-E71C-45CB-AF28-5AB01E3C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402115" y="1250016"/>
            <a:ext cx="7387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CPCA: A multivariate approach to identifying how genotype, life experience, and personality predict state and trait anxiety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87680" y="0"/>
            <a:ext cx="11216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(the second part of </a:t>
            </a:r>
            <a:r>
              <a:rPr lang="en-US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Constrained PCA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3610" y="4341698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47010" y="434169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80410" y="434169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3810" y="434169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7210" y="434169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80610" y="4341698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13610" y="3893820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47010" y="3893820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80410" y="389382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13810" y="3893820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47210" y="389382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880610" y="3893820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13610" y="5237454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747010" y="5237454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8041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13810" y="5237454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34721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880610" y="5237454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213610" y="4789576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47010" y="4789576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28041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813810" y="4789576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34721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880610" y="4789576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13610" y="5685332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47010" y="5685332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280410" y="5685332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813810" y="5685332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347210" y="5685332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80610" y="5685332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13610" y="6133208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47010" y="613320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80410" y="613320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13810" y="613320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347210" y="613320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880610" y="6133208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488680" y="434169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22080" y="434169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55480" y="4341698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0088880" y="434169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22280" y="434169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155680" y="434169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88680" y="389382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022080" y="389382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555480" y="3893820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8880" y="3893820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622280" y="389382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155680" y="3893820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48868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02208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555480" y="5237454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088880" y="5237454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62228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1155680" y="5237454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48868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02208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55480" y="4789576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0088880" y="4789576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062228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1155680" y="4789576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8488680" y="5685332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022080" y="5685332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55480" y="5685332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088880" y="5685332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0622280" y="5685332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1155680" y="5685332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488680" y="613320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9022080" y="613320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9555480" y="6133208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0088880" y="613320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622280" y="6133208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1155680" y="613320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2442" y="3855720"/>
            <a:ext cx="1417376" cy="2806530"/>
            <a:chOff x="712442" y="2979420"/>
            <a:chExt cx="1417376" cy="2806530"/>
          </a:xfrm>
        </p:grpSpPr>
        <p:sp>
          <p:nvSpPr>
            <p:cNvPr id="138" name="TextBox 137"/>
            <p:cNvSpPr txBox="1"/>
            <p:nvPr/>
          </p:nvSpPr>
          <p:spPr>
            <a:xfrm>
              <a:off x="712442" y="297942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2442" y="3917366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2442" y="344839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2442" y="438633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12442" y="485531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2442" y="532428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938010" y="3855720"/>
            <a:ext cx="1417376" cy="2806530"/>
            <a:chOff x="712442" y="2979420"/>
            <a:chExt cx="1417376" cy="2806530"/>
          </a:xfrm>
        </p:grpSpPr>
        <p:sp>
          <p:nvSpPr>
            <p:cNvPr id="146" name="TextBox 145"/>
            <p:cNvSpPr txBox="1"/>
            <p:nvPr/>
          </p:nvSpPr>
          <p:spPr>
            <a:xfrm>
              <a:off x="712442" y="297942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2442" y="3917366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12442" y="344839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2442" y="438633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12442" y="485531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2442" y="532428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61052" y="2611482"/>
            <a:ext cx="4232306" cy="1103790"/>
            <a:chOff x="2061052" y="2611482"/>
            <a:chExt cx="4232306" cy="1103790"/>
          </a:xfrm>
        </p:grpSpPr>
        <p:sp>
          <p:nvSpPr>
            <p:cNvPr id="152" name="TextBox 151"/>
            <p:cNvSpPr txBox="1"/>
            <p:nvPr/>
          </p:nvSpPr>
          <p:spPr>
            <a:xfrm rot="18900000">
              <a:off x="2061052" y="2950964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trait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 rot="18900000">
              <a:off x="2594199" y="2896556"/>
              <a:ext cx="1912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 rot="18900000">
              <a:off x="3087735" y="2708396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working memory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 rot="18900000">
              <a:off x="3574344" y="2611482"/>
              <a:ext cx="2719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motional memory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18900000">
              <a:off x="4417774" y="3253607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247047" y="2575493"/>
            <a:ext cx="4232306" cy="1103790"/>
            <a:chOff x="2061052" y="2611482"/>
            <a:chExt cx="4232306" cy="1103790"/>
          </a:xfrm>
        </p:grpSpPr>
        <p:sp>
          <p:nvSpPr>
            <p:cNvPr id="158" name="TextBox 157"/>
            <p:cNvSpPr txBox="1"/>
            <p:nvPr/>
          </p:nvSpPr>
          <p:spPr>
            <a:xfrm rot="18900000">
              <a:off x="2061052" y="2950964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trait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rot="18900000">
              <a:off x="2594199" y="2896556"/>
              <a:ext cx="1912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rot="18900000">
              <a:off x="3087735" y="2708396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working memory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 rot="18900000">
              <a:off x="3574344" y="2611482"/>
              <a:ext cx="2719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motional memory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8900000">
              <a:off x="4417774" y="3253607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2817" y="2000819"/>
            <a:ext cx="2225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PC1 loadings</a:t>
            </a:r>
            <a:r>
              <a:rPr lang="en-CA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CA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number per criterion</a:t>
            </a:r>
          </a:p>
          <a:p>
            <a:r>
              <a:rPr lang="en-CA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972376" y="2062059"/>
            <a:ext cx="2225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PC2 loadings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number per criterion</a:t>
            </a:r>
          </a:p>
          <a:p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87680" y="0"/>
            <a:ext cx="11216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(the second part of </a:t>
            </a:r>
            <a:r>
              <a:rPr lang="en-US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Constrained PCA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3610" y="434169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47010" y="434169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80410" y="434169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3810" y="434169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7210" y="434169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80610" y="4341698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13610" y="3893820"/>
            <a:ext cx="548640" cy="441960"/>
          </a:xfrm>
          <a:prstGeom prst="rect">
            <a:avLst/>
          </a:prstGeom>
          <a:solidFill>
            <a:srgbClr val="FF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47010" y="3893820"/>
            <a:ext cx="548640" cy="441960"/>
          </a:xfrm>
          <a:prstGeom prst="rect">
            <a:avLst/>
          </a:prstGeom>
          <a:solidFill>
            <a:srgbClr val="FF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80410" y="3893820"/>
            <a:ext cx="548640" cy="441960"/>
          </a:xfrm>
          <a:prstGeom prst="rect">
            <a:avLst/>
          </a:prstGeom>
          <a:solidFill>
            <a:srgbClr val="FF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13810" y="3893820"/>
            <a:ext cx="548640" cy="441960"/>
          </a:xfrm>
          <a:prstGeom prst="rect">
            <a:avLst/>
          </a:prstGeom>
          <a:solidFill>
            <a:srgbClr val="FF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47210" y="3893820"/>
            <a:ext cx="548640" cy="441960"/>
          </a:xfrm>
          <a:prstGeom prst="rect">
            <a:avLst/>
          </a:prstGeom>
          <a:solidFill>
            <a:srgbClr val="FF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880610" y="3893820"/>
            <a:ext cx="548640" cy="441960"/>
          </a:xfrm>
          <a:prstGeom prst="rect">
            <a:avLst/>
          </a:prstGeom>
          <a:solidFill>
            <a:srgbClr val="FF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13610" y="5237454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747010" y="5237454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80410" y="5237454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13810" y="5237454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347210" y="5237454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880610" y="5237454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213610" y="4789576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47010" y="4789576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280410" y="4789576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813810" y="4789576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347210" y="4789576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880610" y="4789576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13610" y="5685332"/>
            <a:ext cx="54864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47010" y="5685332"/>
            <a:ext cx="54864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280410" y="5685332"/>
            <a:ext cx="54864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813810" y="5685332"/>
            <a:ext cx="54864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347210" y="5685332"/>
            <a:ext cx="54864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80610" y="5685332"/>
            <a:ext cx="54864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13610" y="6133208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47010" y="6133208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80410" y="6133208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13810" y="6133208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347210" y="6133208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880610" y="6133208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488680" y="434169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22080" y="434169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55480" y="434169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0088880" y="434169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22280" y="434169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155680" y="4341698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88680" y="3893820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022080" y="3893820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555480" y="3893820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8880" y="3893820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622280" y="3893820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155680" y="3893820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48868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02208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55548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08888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62228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1155680" y="5237454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48868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02208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5548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008888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062228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1155680" y="4789576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8488680" y="5685332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022080" y="5685332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55480" y="5685332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088880" y="5685332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0622280" y="5685332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1155680" y="5685332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488680" y="6133208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9022080" y="6133208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9555480" y="6133208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0088880" y="6133208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622280" y="6133208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1155680" y="6133208"/>
            <a:ext cx="548640" cy="441960"/>
          </a:xfrm>
          <a:prstGeom prst="rect">
            <a:avLst/>
          </a:prstGeom>
          <a:solidFill>
            <a:srgbClr val="C9D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12442" y="3855720"/>
            <a:ext cx="1417376" cy="2806530"/>
            <a:chOff x="712442" y="2979420"/>
            <a:chExt cx="1417376" cy="2806530"/>
          </a:xfrm>
        </p:grpSpPr>
        <p:sp>
          <p:nvSpPr>
            <p:cNvPr id="138" name="TextBox 137"/>
            <p:cNvSpPr txBox="1"/>
            <p:nvPr/>
          </p:nvSpPr>
          <p:spPr>
            <a:xfrm>
              <a:off x="712442" y="297942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2442" y="3917366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2442" y="344839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2442" y="438633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12442" y="485531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2442" y="532428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938010" y="3855720"/>
            <a:ext cx="1417376" cy="2806530"/>
            <a:chOff x="712442" y="2979420"/>
            <a:chExt cx="1417376" cy="2806530"/>
          </a:xfrm>
        </p:grpSpPr>
        <p:sp>
          <p:nvSpPr>
            <p:cNvPr id="146" name="TextBox 145"/>
            <p:cNvSpPr txBox="1"/>
            <p:nvPr/>
          </p:nvSpPr>
          <p:spPr>
            <a:xfrm>
              <a:off x="712442" y="297942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2442" y="3917366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12442" y="344839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2442" y="438633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12442" y="485531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2442" y="532428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61052" y="2611482"/>
            <a:ext cx="4232306" cy="1103790"/>
            <a:chOff x="2061052" y="2611482"/>
            <a:chExt cx="4232306" cy="1103790"/>
          </a:xfrm>
        </p:grpSpPr>
        <p:sp>
          <p:nvSpPr>
            <p:cNvPr id="152" name="TextBox 151"/>
            <p:cNvSpPr txBox="1"/>
            <p:nvPr/>
          </p:nvSpPr>
          <p:spPr>
            <a:xfrm rot="18900000">
              <a:off x="2061052" y="2950964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trait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 rot="18900000">
              <a:off x="2594199" y="2896556"/>
              <a:ext cx="1912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 rot="18900000">
              <a:off x="3087735" y="2708396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working memory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 rot="18900000">
              <a:off x="3574344" y="2611482"/>
              <a:ext cx="2719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motional memory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18900000">
              <a:off x="4417774" y="3253607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247047" y="2575493"/>
            <a:ext cx="4232306" cy="1103790"/>
            <a:chOff x="2061052" y="2611482"/>
            <a:chExt cx="4232306" cy="1103790"/>
          </a:xfrm>
        </p:grpSpPr>
        <p:sp>
          <p:nvSpPr>
            <p:cNvPr id="158" name="TextBox 157"/>
            <p:cNvSpPr txBox="1"/>
            <p:nvPr/>
          </p:nvSpPr>
          <p:spPr>
            <a:xfrm rot="18900000">
              <a:off x="2061052" y="2950964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trait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rot="18900000">
              <a:off x="2594199" y="2896556"/>
              <a:ext cx="1912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rot="18900000">
              <a:off x="3087735" y="2708396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working memory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 rot="18900000">
              <a:off x="3574344" y="2611482"/>
              <a:ext cx="2719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motional memory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8900000">
              <a:off x="4417774" y="3253607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31719" y="1959676"/>
            <a:ext cx="2835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PC1 component scores</a:t>
            </a:r>
            <a:r>
              <a:rPr lang="en-CA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CA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number per subject</a:t>
            </a: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590956" y="2054974"/>
            <a:ext cx="2835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PC2 component scores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number per subject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87680" y="0"/>
            <a:ext cx="11216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(the second part of </a:t>
            </a:r>
            <a:r>
              <a:rPr lang="en-US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Constrained PCA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11730" y="3208020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45130" y="3208020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78530" y="320802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11930" y="3208020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45330" y="320802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78730" y="3208020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88680" y="325374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022080" y="325374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555480" y="3253740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8880" y="3253740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622280" y="325374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155680" y="3253740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2362" y="3855720"/>
            <a:ext cx="1417376" cy="2806530"/>
            <a:chOff x="712442" y="2979420"/>
            <a:chExt cx="1417376" cy="2806530"/>
          </a:xfrm>
        </p:grpSpPr>
        <p:sp>
          <p:nvSpPr>
            <p:cNvPr id="138" name="TextBox 137"/>
            <p:cNvSpPr txBox="1"/>
            <p:nvPr/>
          </p:nvSpPr>
          <p:spPr>
            <a:xfrm>
              <a:off x="712442" y="297942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2442" y="3917366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2442" y="344839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2442" y="438633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12442" y="485531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2442" y="532428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17716" y="3998130"/>
            <a:ext cx="1417376" cy="2806530"/>
            <a:chOff x="712442" y="2979420"/>
            <a:chExt cx="1417376" cy="2806530"/>
          </a:xfrm>
        </p:grpSpPr>
        <p:sp>
          <p:nvSpPr>
            <p:cNvPr id="146" name="TextBox 145"/>
            <p:cNvSpPr txBox="1"/>
            <p:nvPr/>
          </p:nvSpPr>
          <p:spPr>
            <a:xfrm>
              <a:off x="712442" y="297942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2442" y="3917366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12442" y="344839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2442" y="438633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12442" y="485531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2442" y="532428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 rot="18900000">
            <a:off x="2276230" y="2269759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trait anxiety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 rot="18900000">
            <a:off x="2796500" y="2204822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anxiety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 rot="18900000">
            <a:off x="3389468" y="2172084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mem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 rot="18900000">
            <a:off x="3885685" y="2276754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18900000">
            <a:off x="4556774" y="254125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8495813" y="2099128"/>
            <a:ext cx="3400774" cy="819172"/>
            <a:chOff x="2157136" y="2896100"/>
            <a:chExt cx="3400774" cy="819172"/>
          </a:xfrm>
        </p:grpSpPr>
        <p:sp>
          <p:nvSpPr>
            <p:cNvPr id="158" name="TextBox 157"/>
            <p:cNvSpPr txBox="1"/>
            <p:nvPr/>
          </p:nvSpPr>
          <p:spPr>
            <a:xfrm rot="18900000">
              <a:off x="2157136" y="2967035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trait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rot="18900000">
              <a:off x="2707051" y="2896100"/>
              <a:ext cx="1912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rot="18900000">
              <a:off x="3209019" y="2925542"/>
              <a:ext cx="201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working mem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 rot="18900000">
              <a:off x="3800698" y="2967602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mot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mem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8900000">
              <a:off x="4417774" y="3253607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3732" y="4203995"/>
            <a:ext cx="22253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PC1 loadings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120823" y="4368243"/>
            <a:ext cx="222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PC2 loadings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11737" y="3893820"/>
            <a:ext cx="548640" cy="2681348"/>
            <a:chOff x="2213610" y="3893820"/>
            <a:chExt cx="548640" cy="2681348"/>
          </a:xfrm>
        </p:grpSpPr>
        <p:sp>
          <p:nvSpPr>
            <p:cNvPr id="137" name="Rectangle 136"/>
            <p:cNvSpPr/>
            <p:nvPr/>
          </p:nvSpPr>
          <p:spPr>
            <a:xfrm>
              <a:off x="2213610" y="4341698"/>
              <a:ext cx="548640" cy="441960"/>
            </a:xfrm>
            <a:prstGeom prst="rect">
              <a:avLst/>
            </a:prstGeom>
            <a:solidFill>
              <a:srgbClr val="FF4F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213610" y="3893820"/>
              <a:ext cx="548640" cy="441960"/>
            </a:xfrm>
            <a:prstGeom prst="rect">
              <a:avLst/>
            </a:prstGeom>
            <a:solidFill>
              <a:srgbClr val="FF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213610" y="5237454"/>
              <a:ext cx="548640" cy="441960"/>
            </a:xfrm>
            <a:prstGeom prst="rect">
              <a:avLst/>
            </a:prstGeom>
            <a:solidFill>
              <a:srgbClr val="FFB7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213610" y="4789576"/>
              <a:ext cx="548640" cy="44196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13610" y="5685332"/>
              <a:ext cx="548640" cy="441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213610" y="6133208"/>
              <a:ext cx="548640" cy="44196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2798480" y="5012179"/>
            <a:ext cx="222533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PC1 component scores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306756" y="4063417"/>
            <a:ext cx="255053" cy="23448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/>
          <p:cNvSpPr/>
          <p:nvPr/>
        </p:nvSpPr>
        <p:spPr>
          <a:xfrm rot="5400000">
            <a:off x="3910579" y="2564490"/>
            <a:ext cx="264396" cy="27334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Brace 169"/>
          <p:cNvSpPr/>
          <p:nvPr/>
        </p:nvSpPr>
        <p:spPr>
          <a:xfrm rot="5400000">
            <a:off x="9997533" y="2644649"/>
            <a:ext cx="264396" cy="27334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76639" y="4063417"/>
            <a:ext cx="548640" cy="2681348"/>
            <a:chOff x="11155680" y="3893820"/>
            <a:chExt cx="548640" cy="2681348"/>
          </a:xfrm>
        </p:grpSpPr>
        <p:sp>
          <p:nvSpPr>
            <p:cNvPr id="171" name="Rectangle 170"/>
            <p:cNvSpPr/>
            <p:nvPr/>
          </p:nvSpPr>
          <p:spPr>
            <a:xfrm>
              <a:off x="11155680" y="4341698"/>
              <a:ext cx="548640" cy="441960"/>
            </a:xfrm>
            <a:prstGeom prst="rect">
              <a:avLst/>
            </a:prstGeom>
            <a:solidFill>
              <a:srgbClr val="818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155680" y="3893820"/>
              <a:ext cx="548640" cy="441960"/>
            </a:xfrm>
            <a:prstGeom prst="rect">
              <a:avLst/>
            </a:prstGeom>
            <a:solidFill>
              <a:srgbClr val="C9D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155680" y="5237454"/>
              <a:ext cx="548640" cy="44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155680" y="4789576"/>
              <a:ext cx="548640" cy="44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155680" y="5685332"/>
              <a:ext cx="548640" cy="441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155680" y="6133208"/>
              <a:ext cx="548640" cy="441960"/>
            </a:xfrm>
            <a:prstGeom prst="rect">
              <a:avLst/>
            </a:prstGeom>
            <a:solidFill>
              <a:srgbClr val="C9D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8790152" y="5168545"/>
            <a:ext cx="222533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PC2 component scores</a:t>
            </a:r>
          </a:p>
        </p:txBody>
      </p:sp>
      <p:sp>
        <p:nvSpPr>
          <p:cNvPr id="178" name="Right Brace 177"/>
          <p:cNvSpPr/>
          <p:nvPr/>
        </p:nvSpPr>
        <p:spPr>
          <a:xfrm>
            <a:off x="8298428" y="4219783"/>
            <a:ext cx="255053" cy="23448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87680" y="0"/>
            <a:ext cx="1121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… and the best part: predictor weights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" y="1340758"/>
            <a:ext cx="10652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principal component (PC), we relate the component scores back to each subjects’ value for each predictor (e.g. ADRA2b).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gives us a number for each predictor saying how well it predicts the pattern of loadings for that principal component.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411730" y="3208020"/>
            <a:ext cx="548640" cy="44196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45130" y="3208020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78530" y="320802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11930" y="3208020"/>
            <a:ext cx="548640" cy="441960"/>
          </a:xfrm>
          <a:prstGeom prst="rect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45330" y="320802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78730" y="3208020"/>
            <a:ext cx="548640" cy="441960"/>
          </a:xfrm>
          <a:prstGeom prst="rect">
            <a:avLst/>
          </a:pr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88680" y="325374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022080" y="325374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555480" y="3253740"/>
            <a:ext cx="548640" cy="441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8880" y="3253740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622280" y="3253740"/>
            <a:ext cx="5486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155680" y="3253740"/>
            <a:ext cx="548640" cy="441960"/>
          </a:xfrm>
          <a:prstGeom prst="rect">
            <a:avLst/>
          </a:prstGeom>
          <a:solidFill>
            <a:srgbClr val="81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2362" y="3855720"/>
            <a:ext cx="1656223" cy="2806530"/>
            <a:chOff x="712442" y="2979420"/>
            <a:chExt cx="1656223" cy="2806530"/>
          </a:xfrm>
        </p:grpSpPr>
        <p:sp>
          <p:nvSpPr>
            <p:cNvPr id="138" name="TextBox 137"/>
            <p:cNvSpPr txBox="1"/>
            <p:nvPr/>
          </p:nvSpPr>
          <p:spPr>
            <a:xfrm>
              <a:off x="712442" y="2979420"/>
              <a:ext cx="938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ApoE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2442" y="3917366"/>
              <a:ext cx="1656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5-HTTLPR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2442" y="344839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ADRA2b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2442" y="4386339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12442" y="4855312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2442" y="53242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934836" y="3998130"/>
            <a:ext cx="1656223" cy="2806530"/>
            <a:chOff x="712442" y="2979420"/>
            <a:chExt cx="1656223" cy="2806530"/>
          </a:xfrm>
        </p:grpSpPr>
        <p:sp>
          <p:nvSpPr>
            <p:cNvPr id="146" name="TextBox 145"/>
            <p:cNvSpPr txBox="1"/>
            <p:nvPr/>
          </p:nvSpPr>
          <p:spPr>
            <a:xfrm>
              <a:off x="712442" y="2979420"/>
              <a:ext cx="938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ApoE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2442" y="3917366"/>
              <a:ext cx="1656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5-HTTLPR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12442" y="344839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ADRA2b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2442" y="4386339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12442" y="4855312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2442" y="53242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 rot="18900000">
            <a:off x="2276230" y="2269759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trait anxiety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 rot="18900000">
            <a:off x="2796500" y="2204822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anxiety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 rot="18900000">
            <a:off x="3389468" y="2172084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mem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 rot="18900000">
            <a:off x="3885685" y="2276754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18900000">
            <a:off x="4556774" y="254125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8394330" y="2204821"/>
            <a:ext cx="3420611" cy="835674"/>
            <a:chOff x="2055653" y="3001793"/>
            <a:chExt cx="3420611" cy="835674"/>
          </a:xfrm>
        </p:grpSpPr>
        <p:sp>
          <p:nvSpPr>
            <p:cNvPr id="158" name="TextBox 157"/>
            <p:cNvSpPr txBox="1"/>
            <p:nvPr/>
          </p:nvSpPr>
          <p:spPr>
            <a:xfrm rot="18900000">
              <a:off x="2055653" y="3091529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trait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rot="18900000">
              <a:off x="2607790" y="3022576"/>
              <a:ext cx="1912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anxiety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rot="18900000">
              <a:off x="3132338" y="3001793"/>
              <a:ext cx="201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working mem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 rot="18900000">
              <a:off x="3719052" y="3039651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mot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mem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8900000">
              <a:off x="4341736" y="3375802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3732" y="4203995"/>
            <a:ext cx="22253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PC1 loadings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120823" y="4368243"/>
            <a:ext cx="222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PC2 loadings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64137" y="3893820"/>
            <a:ext cx="548640" cy="2681348"/>
            <a:chOff x="2213610" y="3893820"/>
            <a:chExt cx="548640" cy="2681348"/>
          </a:xfrm>
        </p:grpSpPr>
        <p:sp>
          <p:nvSpPr>
            <p:cNvPr id="137" name="Rectangle 136"/>
            <p:cNvSpPr/>
            <p:nvPr/>
          </p:nvSpPr>
          <p:spPr>
            <a:xfrm>
              <a:off x="2213610" y="4341698"/>
              <a:ext cx="548640" cy="44196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213610" y="3893820"/>
              <a:ext cx="548640" cy="441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213610" y="5237454"/>
              <a:ext cx="548640" cy="441960"/>
            </a:xfrm>
            <a:prstGeom prst="rect">
              <a:avLst/>
            </a:prstGeom>
            <a:solidFill>
              <a:srgbClr val="FFB7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213610" y="4789576"/>
              <a:ext cx="548640" cy="44196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13610" y="5685332"/>
              <a:ext cx="548640" cy="441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213610" y="6133208"/>
              <a:ext cx="548640" cy="441960"/>
            </a:xfrm>
            <a:prstGeom prst="rect">
              <a:avLst/>
            </a:prstGeom>
            <a:solidFill>
              <a:srgbClr val="FF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2950880" y="5012179"/>
            <a:ext cx="22253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PC1 predictor weights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459156" y="4063417"/>
            <a:ext cx="255053" cy="23448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/>
          <p:cNvSpPr/>
          <p:nvPr/>
        </p:nvSpPr>
        <p:spPr>
          <a:xfrm rot="5400000">
            <a:off x="3910579" y="2564490"/>
            <a:ext cx="264396" cy="27334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Brace 169"/>
          <p:cNvSpPr/>
          <p:nvPr/>
        </p:nvSpPr>
        <p:spPr>
          <a:xfrm rot="5400000">
            <a:off x="9997533" y="2644649"/>
            <a:ext cx="264396" cy="27334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76639" y="4063417"/>
            <a:ext cx="548640" cy="2681348"/>
            <a:chOff x="11155680" y="3893820"/>
            <a:chExt cx="548640" cy="2681348"/>
          </a:xfrm>
        </p:grpSpPr>
        <p:sp>
          <p:nvSpPr>
            <p:cNvPr id="171" name="Rectangle 170"/>
            <p:cNvSpPr/>
            <p:nvPr/>
          </p:nvSpPr>
          <p:spPr>
            <a:xfrm>
              <a:off x="11155680" y="4341698"/>
              <a:ext cx="548640" cy="441960"/>
            </a:xfrm>
            <a:prstGeom prst="rect">
              <a:avLst/>
            </a:prstGeom>
            <a:solidFill>
              <a:srgbClr val="C9D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155680" y="3893820"/>
              <a:ext cx="548640" cy="441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155680" y="5237454"/>
              <a:ext cx="548640" cy="44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155680" y="4789576"/>
              <a:ext cx="548640" cy="44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155680" y="5685332"/>
              <a:ext cx="548640" cy="441960"/>
            </a:xfrm>
            <a:prstGeom prst="rect">
              <a:avLst/>
            </a:prstGeom>
            <a:solidFill>
              <a:srgbClr val="C9D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155680" y="6133208"/>
              <a:ext cx="548640" cy="441960"/>
            </a:xfrm>
            <a:prstGeom prst="rect">
              <a:avLst/>
            </a:prstGeom>
            <a:solidFill>
              <a:srgbClr val="C9D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8790152" y="5168545"/>
            <a:ext cx="22253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PC2 predictor weights</a:t>
            </a:r>
          </a:p>
        </p:txBody>
      </p:sp>
      <p:sp>
        <p:nvSpPr>
          <p:cNvPr id="178" name="Right Brace 177"/>
          <p:cNvSpPr/>
          <p:nvPr/>
        </p:nvSpPr>
        <p:spPr>
          <a:xfrm>
            <a:off x="8298428" y="4219783"/>
            <a:ext cx="255053" cy="23448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7680" y="0"/>
            <a:ext cx="1121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… and the best part: predictor weights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643018" y="1536174"/>
            <a:ext cx="8905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Now, let’s look at the real data.</a:t>
            </a:r>
          </a:p>
          <a:p>
            <a:pPr algn="ctr"/>
            <a:endParaRPr lang="en-US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Particularly, the first </a:t>
            </a:r>
          </a:p>
          <a:p>
            <a:pPr algn="ctr"/>
            <a:r>
              <a:rPr lang="en-CA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(and largest) principa</a:t>
            </a:r>
            <a:r>
              <a:rPr lang="en-CA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 component.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1130926"/>
            <a:ext cx="10826496" cy="5059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0110" y="332513"/>
            <a:ext cx="697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Loadings for the 1</a:t>
            </a:r>
            <a:r>
              <a:rPr lang="en-CA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(largest) Principal Component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1130926"/>
            <a:ext cx="10826496" cy="5059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4669" y="332513"/>
            <a:ext cx="808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Predictor Weights for the 1</a:t>
            </a:r>
            <a:r>
              <a:rPr lang="en-CA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(largest) Principal Component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2608" y="914400"/>
            <a:ext cx="7754587" cy="56170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CA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Positive Predictor Weights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Negative Predictor Weights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1130926"/>
            <a:ext cx="10826496" cy="5059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4669" y="332513"/>
            <a:ext cx="808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Predictor Weights for the 1</a:t>
            </a:r>
            <a:r>
              <a:rPr lang="en-CA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(largest) Principal Component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2608" y="914400"/>
            <a:ext cx="7754587" cy="56170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CA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Positive Predictor Weights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Neuroticism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of Anxiety and Depression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Childhood Physical Abuse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ADRA2b</a:t>
            </a:r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5-HTTLPR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Negative Predictor Weights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ApoE</a:t>
            </a:r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Conscientiousness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43499" y="633324"/>
            <a:ext cx="1070839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Conclusion</a:t>
            </a:r>
          </a:p>
          <a:p>
            <a:pPr>
              <a:spcAft>
                <a:spcPts val="600"/>
              </a:spcAf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ADRA2B, 5-HTTLPR, personality and life experience combine to predict state and trait anxiety.</a:t>
            </a:r>
          </a:p>
          <a:p>
            <a:pPr>
              <a:spcAft>
                <a:spcPts val="600"/>
              </a:spcAf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43499" y="633324"/>
            <a:ext cx="1070839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 = 205 participants</a:t>
            </a:r>
          </a:p>
          <a:p>
            <a:pPr>
              <a:spcAft>
                <a:spcPts val="600"/>
              </a:spcAf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history of severe brain injury, stroke, epilepsy, brain surgery, or learning disabilities.</a:t>
            </a:r>
          </a:p>
          <a:p>
            <a:pPr>
              <a:spcAft>
                <a:spcPts val="600"/>
              </a:spcAf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402115" y="1905506"/>
            <a:ext cx="73877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</a:t>
            </a: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atterns of 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inter-correlation (components) are there?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402115" y="1905506"/>
            <a:ext cx="7387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As many as account for a ‘large’ amount of the variance in the data…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402115" y="1905506"/>
            <a:ext cx="73877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As many as account for a ‘large’ amount of the variance in the data…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…large enough 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to be non-random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152985" y="2309560"/>
            <a:ext cx="1807028" cy="2786745"/>
            <a:chOff x="8200570" y="914400"/>
            <a:chExt cx="1807028" cy="2786745"/>
          </a:xfrm>
        </p:grpSpPr>
        <p:sp>
          <p:nvSpPr>
            <p:cNvPr id="4" name="Rectangle 3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088671" y="234673"/>
            <a:ext cx="3103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15 criterion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state anxiety,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trait anxiety, emotional memory, working memory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2964" y="2299885"/>
            <a:ext cx="2409371" cy="2786745"/>
            <a:chOff x="4767941" y="904724"/>
            <a:chExt cx="2409371" cy="2786745"/>
          </a:xfrm>
        </p:grpSpPr>
        <p:sp>
          <p:nvSpPr>
            <p:cNvPr id="11" name="Rectangle 10"/>
            <p:cNvSpPr/>
            <p:nvPr/>
          </p:nvSpPr>
          <p:spPr>
            <a:xfrm>
              <a:off x="4767941" y="904724"/>
              <a:ext cx="2409371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67941" y="1301448"/>
              <a:ext cx="2409371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67941" y="1698172"/>
              <a:ext cx="2409371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41" y="2094896"/>
              <a:ext cx="2409371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67941" y="2491620"/>
              <a:ext cx="2409371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7941" y="2888344"/>
              <a:ext cx="2409371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67941" y="3285069"/>
              <a:ext cx="2409371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89355" y="973336"/>
            <a:ext cx="35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22 predictor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genotypes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personality,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life experience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68338" y="2271860"/>
            <a:ext cx="1417376" cy="2909742"/>
            <a:chOff x="3458611" y="834945"/>
            <a:chExt cx="1417376" cy="2909742"/>
          </a:xfrm>
        </p:grpSpPr>
        <p:sp>
          <p:nvSpPr>
            <p:cNvPr id="24" name="TextBox 23"/>
            <p:cNvSpPr txBox="1"/>
            <p:nvPr/>
          </p:nvSpPr>
          <p:spPr>
            <a:xfrm>
              <a:off x="3458611" y="83494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8611" y="165097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58611" y="124295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58611" y="20589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58611" y="246699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58611" y="287501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58611" y="328302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23642" y="5415803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(N=205)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576" y="126951"/>
            <a:ext cx="33858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580667" y="2229288"/>
            <a:ext cx="1417376" cy="2909742"/>
            <a:chOff x="3458611" y="834945"/>
            <a:chExt cx="1417376" cy="2909742"/>
          </a:xfrm>
        </p:grpSpPr>
        <p:sp>
          <p:nvSpPr>
            <p:cNvPr id="35" name="TextBox 34"/>
            <p:cNvSpPr txBox="1"/>
            <p:nvPr/>
          </p:nvSpPr>
          <p:spPr>
            <a:xfrm>
              <a:off x="3458611" y="83494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58611" y="165097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8611" y="124295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58611" y="20589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8611" y="246699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58611" y="287501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58611" y="328302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2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034747" y="776846"/>
            <a:ext cx="1807028" cy="2786745"/>
            <a:chOff x="8200570" y="914400"/>
            <a:chExt cx="1807028" cy="2786745"/>
          </a:xfrm>
        </p:grpSpPr>
        <p:sp>
          <p:nvSpPr>
            <p:cNvPr id="4" name="Rectangle 3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097485" y="178634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 criterion variables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576" y="126951"/>
            <a:ext cx="33858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034747" y="3870854"/>
            <a:ext cx="1807028" cy="2786745"/>
            <a:chOff x="8200570" y="914400"/>
            <a:chExt cx="1807028" cy="2786745"/>
          </a:xfrm>
        </p:grpSpPr>
        <p:sp>
          <p:nvSpPr>
            <p:cNvPr id="37" name="Rectangle 36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428665" y="190269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5199" y="503339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Left Brace 55"/>
          <p:cNvSpPr/>
          <p:nvPr/>
        </p:nvSpPr>
        <p:spPr>
          <a:xfrm>
            <a:off x="3831419" y="776846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>
            <a:off x="3819687" y="3907543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9576" y="340918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1000x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617371" y="736056"/>
            <a:ext cx="1417376" cy="2909742"/>
            <a:chOff x="3458611" y="834945"/>
            <a:chExt cx="1417376" cy="2909742"/>
          </a:xfrm>
        </p:grpSpPr>
        <p:sp>
          <p:nvSpPr>
            <p:cNvPr id="61" name="TextBox 60"/>
            <p:cNvSpPr txBox="1"/>
            <p:nvPr/>
          </p:nvSpPr>
          <p:spPr>
            <a:xfrm>
              <a:off x="3458611" y="83494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58611" y="165097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8611" y="124295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58611" y="20589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58611" y="246699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58611" y="287501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58611" y="328302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619842" y="3809353"/>
            <a:ext cx="1417376" cy="2909742"/>
            <a:chOff x="3458611" y="834945"/>
            <a:chExt cx="1417376" cy="2909742"/>
          </a:xfrm>
        </p:grpSpPr>
        <p:sp>
          <p:nvSpPr>
            <p:cNvPr id="69" name="TextBox 68"/>
            <p:cNvSpPr txBox="1"/>
            <p:nvPr/>
          </p:nvSpPr>
          <p:spPr>
            <a:xfrm>
              <a:off x="3458611" y="83494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58611" y="165097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58611" y="124295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58611" y="20589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58611" y="246699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58611" y="287501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58611" y="328302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9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034747" y="776846"/>
            <a:ext cx="1807028" cy="2786745"/>
            <a:chOff x="8200570" y="914400"/>
            <a:chExt cx="1807028" cy="2786745"/>
          </a:xfrm>
        </p:grpSpPr>
        <p:sp>
          <p:nvSpPr>
            <p:cNvPr id="4" name="Rectangle 3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097485" y="178634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 criterion variables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71865" y="776846"/>
            <a:ext cx="2409371" cy="2786745"/>
            <a:chOff x="5671865" y="776846"/>
            <a:chExt cx="2409371" cy="2786745"/>
          </a:xfrm>
        </p:grpSpPr>
        <p:sp>
          <p:nvSpPr>
            <p:cNvPr id="11" name="Rectangle 10"/>
            <p:cNvSpPr/>
            <p:nvPr/>
          </p:nvSpPr>
          <p:spPr>
            <a:xfrm>
              <a:off x="5671865" y="2363742"/>
              <a:ext cx="2409371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71865" y="3157191"/>
              <a:ext cx="2409371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71865" y="1967018"/>
              <a:ext cx="2409371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71865" y="1173570"/>
              <a:ext cx="2409371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1865" y="776846"/>
              <a:ext cx="2409371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1865" y="2760466"/>
              <a:ext cx="2409371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71865" y="1570294"/>
              <a:ext cx="2409371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11060" y="178633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22 predictor variables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576" y="126951"/>
            <a:ext cx="33858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034747" y="3870854"/>
            <a:ext cx="1807028" cy="2786745"/>
            <a:chOff x="8200570" y="914400"/>
            <a:chExt cx="1807028" cy="2786745"/>
          </a:xfrm>
        </p:grpSpPr>
        <p:sp>
          <p:nvSpPr>
            <p:cNvPr id="37" name="Rectangle 36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428665" y="190269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5199" y="503339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Left Brace 55"/>
          <p:cNvSpPr/>
          <p:nvPr/>
        </p:nvSpPr>
        <p:spPr>
          <a:xfrm>
            <a:off x="3831419" y="776846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>
            <a:off x="3819687" y="3907543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9576" y="340918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1000x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617371" y="736056"/>
            <a:ext cx="1417376" cy="2909742"/>
            <a:chOff x="3458611" y="834945"/>
            <a:chExt cx="1417376" cy="2909742"/>
          </a:xfrm>
        </p:grpSpPr>
        <p:sp>
          <p:nvSpPr>
            <p:cNvPr id="61" name="TextBox 60"/>
            <p:cNvSpPr txBox="1"/>
            <p:nvPr/>
          </p:nvSpPr>
          <p:spPr>
            <a:xfrm>
              <a:off x="3458611" y="83494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58611" y="165097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8611" y="124295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58611" y="20589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58611" y="246699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58611" y="287501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58611" y="328302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619842" y="3809353"/>
            <a:ext cx="1417376" cy="2909742"/>
            <a:chOff x="3458611" y="834945"/>
            <a:chExt cx="1417376" cy="2909742"/>
          </a:xfrm>
        </p:grpSpPr>
        <p:sp>
          <p:nvSpPr>
            <p:cNvPr id="69" name="TextBox 68"/>
            <p:cNvSpPr txBox="1"/>
            <p:nvPr/>
          </p:nvSpPr>
          <p:spPr>
            <a:xfrm>
              <a:off x="3458611" y="83494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58611" y="165097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58611" y="124295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58611" y="20589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58611" y="246699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58611" y="287501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58611" y="328302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97134" y="749213"/>
            <a:ext cx="1417376" cy="2845957"/>
            <a:chOff x="4197134" y="749213"/>
            <a:chExt cx="1417376" cy="2845957"/>
          </a:xfrm>
        </p:grpSpPr>
        <p:sp>
          <p:nvSpPr>
            <p:cNvPr id="44" name="TextBox 43"/>
            <p:cNvSpPr txBox="1"/>
            <p:nvPr/>
          </p:nvSpPr>
          <p:spPr>
            <a:xfrm>
              <a:off x="4197134" y="74921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97134" y="11465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97134" y="154397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97134" y="194135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97134" y="233874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7134" y="273612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97134" y="313350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2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034747" y="776846"/>
            <a:ext cx="1807028" cy="2786745"/>
            <a:chOff x="8200570" y="914400"/>
            <a:chExt cx="1807028" cy="2786745"/>
          </a:xfrm>
        </p:grpSpPr>
        <p:sp>
          <p:nvSpPr>
            <p:cNvPr id="4" name="Rectangle 3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097485" y="178634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 criterion variables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71865" y="776846"/>
            <a:ext cx="2409371" cy="2786745"/>
            <a:chOff x="5671865" y="776846"/>
            <a:chExt cx="2409371" cy="2786745"/>
          </a:xfrm>
        </p:grpSpPr>
        <p:sp>
          <p:nvSpPr>
            <p:cNvPr id="11" name="Rectangle 10"/>
            <p:cNvSpPr/>
            <p:nvPr/>
          </p:nvSpPr>
          <p:spPr>
            <a:xfrm>
              <a:off x="5671865" y="2363742"/>
              <a:ext cx="2409371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71865" y="3157191"/>
              <a:ext cx="2409371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71865" y="1967018"/>
              <a:ext cx="2409371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71865" y="1173570"/>
              <a:ext cx="2409371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1865" y="776846"/>
              <a:ext cx="2409371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1865" y="2760466"/>
              <a:ext cx="2409371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71865" y="1570294"/>
              <a:ext cx="2409371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11060" y="178633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22 predictor variables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576" y="126951"/>
            <a:ext cx="33858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034747" y="3870854"/>
            <a:ext cx="1807028" cy="2786745"/>
            <a:chOff x="8200570" y="914400"/>
            <a:chExt cx="1807028" cy="2786745"/>
          </a:xfrm>
        </p:grpSpPr>
        <p:sp>
          <p:nvSpPr>
            <p:cNvPr id="37" name="Rectangle 36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71867" y="3870854"/>
            <a:ext cx="2409371" cy="2786745"/>
            <a:chOff x="5671867" y="3870854"/>
            <a:chExt cx="2409371" cy="2786745"/>
          </a:xfrm>
        </p:grpSpPr>
        <p:sp>
          <p:nvSpPr>
            <p:cNvPr id="47" name="Rectangle 46"/>
            <p:cNvSpPr/>
            <p:nvPr/>
          </p:nvSpPr>
          <p:spPr>
            <a:xfrm>
              <a:off x="5671867" y="4664302"/>
              <a:ext cx="2409371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71867" y="4267578"/>
              <a:ext cx="2409371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71867" y="5457750"/>
              <a:ext cx="2409371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71867" y="5061026"/>
              <a:ext cx="2409371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71867" y="5854474"/>
              <a:ext cx="2409371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71867" y="3870854"/>
              <a:ext cx="2409371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71867" y="6251199"/>
              <a:ext cx="2409371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428665" y="190269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5199" y="503339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Left Brace 55"/>
          <p:cNvSpPr/>
          <p:nvPr/>
        </p:nvSpPr>
        <p:spPr>
          <a:xfrm>
            <a:off x="3831419" y="776846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>
            <a:off x="3819687" y="3907543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9576" y="340918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1000x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617371" y="736056"/>
            <a:ext cx="1417376" cy="2909742"/>
            <a:chOff x="3458611" y="834945"/>
            <a:chExt cx="1417376" cy="2909742"/>
          </a:xfrm>
        </p:grpSpPr>
        <p:sp>
          <p:nvSpPr>
            <p:cNvPr id="61" name="TextBox 60"/>
            <p:cNvSpPr txBox="1"/>
            <p:nvPr/>
          </p:nvSpPr>
          <p:spPr>
            <a:xfrm>
              <a:off x="3458611" y="83494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58611" y="165097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8611" y="124295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58611" y="20589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58611" y="246699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58611" y="287501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58611" y="328302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619842" y="3809353"/>
            <a:ext cx="1417376" cy="2909742"/>
            <a:chOff x="3458611" y="834945"/>
            <a:chExt cx="1417376" cy="2909742"/>
          </a:xfrm>
        </p:grpSpPr>
        <p:sp>
          <p:nvSpPr>
            <p:cNvPr id="69" name="TextBox 68"/>
            <p:cNvSpPr txBox="1"/>
            <p:nvPr/>
          </p:nvSpPr>
          <p:spPr>
            <a:xfrm>
              <a:off x="3458611" y="83494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58611" y="165097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58611" y="124295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58611" y="20589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58611" y="246699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58611" y="287501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58611" y="328302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97134" y="749213"/>
            <a:ext cx="1417376" cy="2845957"/>
            <a:chOff x="4197134" y="749213"/>
            <a:chExt cx="1417376" cy="2845957"/>
          </a:xfrm>
        </p:grpSpPr>
        <p:sp>
          <p:nvSpPr>
            <p:cNvPr id="44" name="TextBox 43"/>
            <p:cNvSpPr txBox="1"/>
            <p:nvPr/>
          </p:nvSpPr>
          <p:spPr>
            <a:xfrm>
              <a:off x="4197134" y="74921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97134" y="11465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97134" y="154397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97134" y="194135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97134" y="233874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7134" y="273612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97134" y="313350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6034" y="3877259"/>
            <a:ext cx="1417376" cy="2841835"/>
            <a:chOff x="4196034" y="3877259"/>
            <a:chExt cx="1417376" cy="2841835"/>
          </a:xfrm>
        </p:grpSpPr>
        <p:sp>
          <p:nvSpPr>
            <p:cNvPr id="59" name="TextBox 58"/>
            <p:cNvSpPr txBox="1"/>
            <p:nvPr/>
          </p:nvSpPr>
          <p:spPr>
            <a:xfrm>
              <a:off x="4196034" y="586073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96034" y="506734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6034" y="625742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96034" y="546403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96034" y="467064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96034" y="387725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96034" y="427395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2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034747" y="776846"/>
            <a:ext cx="1807028" cy="2786745"/>
            <a:chOff x="8200570" y="914400"/>
            <a:chExt cx="1807028" cy="2786745"/>
          </a:xfrm>
        </p:grpSpPr>
        <p:sp>
          <p:nvSpPr>
            <p:cNvPr id="4" name="Rectangle 3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097485" y="178634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 criterion variables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71865" y="776846"/>
            <a:ext cx="2409371" cy="2786745"/>
            <a:chOff x="5671865" y="776846"/>
            <a:chExt cx="2409371" cy="2786745"/>
          </a:xfrm>
        </p:grpSpPr>
        <p:sp>
          <p:nvSpPr>
            <p:cNvPr id="11" name="Rectangle 10"/>
            <p:cNvSpPr/>
            <p:nvPr/>
          </p:nvSpPr>
          <p:spPr>
            <a:xfrm>
              <a:off x="5671865" y="2363742"/>
              <a:ext cx="2409371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71865" y="3157191"/>
              <a:ext cx="2409371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71865" y="1967018"/>
              <a:ext cx="2409371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71865" y="1173570"/>
              <a:ext cx="2409371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1865" y="776846"/>
              <a:ext cx="2409371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1865" y="2760466"/>
              <a:ext cx="2409371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71865" y="1570294"/>
              <a:ext cx="2409371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11060" y="178633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22 predictor variables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576" y="126951"/>
            <a:ext cx="33858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034747" y="3870854"/>
            <a:ext cx="1807028" cy="2786745"/>
            <a:chOff x="8200570" y="914400"/>
            <a:chExt cx="1807028" cy="2786745"/>
          </a:xfrm>
        </p:grpSpPr>
        <p:sp>
          <p:nvSpPr>
            <p:cNvPr id="37" name="Rectangle 36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71867" y="3870854"/>
            <a:ext cx="2409371" cy="2786745"/>
            <a:chOff x="5671867" y="3870854"/>
            <a:chExt cx="2409371" cy="2786745"/>
          </a:xfrm>
        </p:grpSpPr>
        <p:sp>
          <p:nvSpPr>
            <p:cNvPr id="47" name="Rectangle 46"/>
            <p:cNvSpPr/>
            <p:nvPr/>
          </p:nvSpPr>
          <p:spPr>
            <a:xfrm>
              <a:off x="5671867" y="4664302"/>
              <a:ext cx="2409371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71867" y="4267578"/>
              <a:ext cx="2409371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71867" y="5457750"/>
              <a:ext cx="2409371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71867" y="5061026"/>
              <a:ext cx="2409371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71867" y="5854474"/>
              <a:ext cx="2409371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71867" y="3870854"/>
              <a:ext cx="2409371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71867" y="6251199"/>
              <a:ext cx="2409371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428665" y="190269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5199" y="503339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Left Brace 55"/>
          <p:cNvSpPr/>
          <p:nvPr/>
        </p:nvSpPr>
        <p:spPr>
          <a:xfrm>
            <a:off x="3831419" y="776846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>
            <a:off x="3819687" y="3907543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9576" y="340918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1000x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60409" y="409465"/>
            <a:ext cx="4963271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Then, we perform CPCA for each permutation. This gives us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distribution of 1000 values for the variance accounted for by the first principal component,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distribution of 1000 values for the variance accounted for by the second principal component,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97134" y="749213"/>
            <a:ext cx="1417376" cy="2845957"/>
            <a:chOff x="4197134" y="749213"/>
            <a:chExt cx="1417376" cy="2845957"/>
          </a:xfrm>
        </p:grpSpPr>
        <p:sp>
          <p:nvSpPr>
            <p:cNvPr id="45" name="TextBox 44"/>
            <p:cNvSpPr txBox="1"/>
            <p:nvPr/>
          </p:nvSpPr>
          <p:spPr>
            <a:xfrm>
              <a:off x="4197134" y="74921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97134" y="11465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97134" y="154397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97134" y="194135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97134" y="233874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7134" y="273612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7134" y="313350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96034" y="3877259"/>
            <a:ext cx="1417376" cy="2841835"/>
            <a:chOff x="4196034" y="3877259"/>
            <a:chExt cx="1417376" cy="2841835"/>
          </a:xfrm>
        </p:grpSpPr>
        <p:sp>
          <p:nvSpPr>
            <p:cNvPr id="65" name="TextBox 64"/>
            <p:cNvSpPr txBox="1"/>
            <p:nvPr/>
          </p:nvSpPr>
          <p:spPr>
            <a:xfrm>
              <a:off x="4196034" y="586073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96034" y="506734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96034" y="625742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6034" y="546403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96034" y="467064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96034" y="387725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96034" y="427395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4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034747" y="776846"/>
            <a:ext cx="1807028" cy="2786745"/>
            <a:chOff x="8200570" y="914400"/>
            <a:chExt cx="1807028" cy="2786745"/>
          </a:xfrm>
        </p:grpSpPr>
        <p:sp>
          <p:nvSpPr>
            <p:cNvPr id="4" name="Rectangle 3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097485" y="178634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 criterion variables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71865" y="776846"/>
            <a:ext cx="2409371" cy="2786745"/>
            <a:chOff x="5671865" y="776846"/>
            <a:chExt cx="2409371" cy="2786745"/>
          </a:xfrm>
        </p:grpSpPr>
        <p:sp>
          <p:nvSpPr>
            <p:cNvPr id="11" name="Rectangle 10"/>
            <p:cNvSpPr/>
            <p:nvPr/>
          </p:nvSpPr>
          <p:spPr>
            <a:xfrm>
              <a:off x="5671865" y="2363742"/>
              <a:ext cx="2409371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71865" y="3157191"/>
              <a:ext cx="2409371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71865" y="1967018"/>
              <a:ext cx="2409371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71865" y="1173570"/>
              <a:ext cx="2409371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1865" y="776846"/>
              <a:ext cx="2409371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1865" y="2760466"/>
              <a:ext cx="2409371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71865" y="1570294"/>
              <a:ext cx="2409371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11060" y="178633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22 predictor variables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576" y="126951"/>
            <a:ext cx="33858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034747" y="3870854"/>
            <a:ext cx="1807028" cy="2786745"/>
            <a:chOff x="8200570" y="914400"/>
            <a:chExt cx="1807028" cy="2786745"/>
          </a:xfrm>
        </p:grpSpPr>
        <p:sp>
          <p:nvSpPr>
            <p:cNvPr id="37" name="Rectangle 36"/>
            <p:cNvSpPr/>
            <p:nvPr/>
          </p:nvSpPr>
          <p:spPr>
            <a:xfrm>
              <a:off x="8200570" y="914400"/>
              <a:ext cx="1807028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00570" y="1311124"/>
              <a:ext cx="1807028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00570" y="1707848"/>
              <a:ext cx="1807028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0570" y="2104572"/>
              <a:ext cx="1807028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00570" y="2501296"/>
              <a:ext cx="1807028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00570" y="2898020"/>
              <a:ext cx="180702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00570" y="3294745"/>
              <a:ext cx="1807028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71867" y="3870854"/>
            <a:ext cx="2409371" cy="2786745"/>
            <a:chOff x="5671867" y="3870854"/>
            <a:chExt cx="2409371" cy="2786745"/>
          </a:xfrm>
        </p:grpSpPr>
        <p:sp>
          <p:nvSpPr>
            <p:cNvPr id="47" name="Rectangle 46"/>
            <p:cNvSpPr/>
            <p:nvPr/>
          </p:nvSpPr>
          <p:spPr>
            <a:xfrm>
              <a:off x="5671867" y="4664302"/>
              <a:ext cx="2409371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71867" y="4267578"/>
              <a:ext cx="2409371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71867" y="5457750"/>
              <a:ext cx="2409371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71867" y="5061026"/>
              <a:ext cx="2409371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71867" y="5854474"/>
              <a:ext cx="2409371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71867" y="3870854"/>
              <a:ext cx="2409371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71867" y="6251199"/>
              <a:ext cx="2409371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428665" y="190269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5199" y="503339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ermutation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Left Brace 55"/>
          <p:cNvSpPr/>
          <p:nvPr/>
        </p:nvSpPr>
        <p:spPr>
          <a:xfrm>
            <a:off x="3831419" y="776846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>
            <a:off x="3819687" y="3907543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9576" y="340918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1000x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60409" y="409465"/>
            <a:ext cx="4963271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Then, we perform CPCA for each permutation. This gives us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distribution of 1000 values for the variance accounted for by the first principal component,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distribution of 1000 values for the variance accounted for by the second principal component,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then check that the actual variance accounted for by the first principal component from the real,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unpermuted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is larger than 95% of the values from the permuted distribution.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97134" y="749213"/>
            <a:ext cx="1417376" cy="2845957"/>
            <a:chOff x="4197134" y="749213"/>
            <a:chExt cx="1417376" cy="2845957"/>
          </a:xfrm>
        </p:grpSpPr>
        <p:sp>
          <p:nvSpPr>
            <p:cNvPr id="45" name="TextBox 44"/>
            <p:cNvSpPr txBox="1"/>
            <p:nvPr/>
          </p:nvSpPr>
          <p:spPr>
            <a:xfrm>
              <a:off x="4197134" y="74921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97134" y="11465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97134" y="154397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97134" y="194135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97134" y="233874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7134" y="273612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7134" y="313350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96034" y="3877259"/>
            <a:ext cx="1417376" cy="2841835"/>
            <a:chOff x="4196034" y="3877259"/>
            <a:chExt cx="1417376" cy="2841835"/>
          </a:xfrm>
        </p:grpSpPr>
        <p:sp>
          <p:nvSpPr>
            <p:cNvPr id="65" name="TextBox 64"/>
            <p:cNvSpPr txBox="1"/>
            <p:nvPr/>
          </p:nvSpPr>
          <p:spPr>
            <a:xfrm>
              <a:off x="4196034" y="586073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96034" y="506734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96034" y="625742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6034" y="546403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96034" y="467064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96034" y="387725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96034" y="427395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9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402115" y="1905506"/>
            <a:ext cx="7387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Which criterion variables have significant loadings?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37283" y="694062"/>
            <a:ext cx="11127035" cy="71096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15 criterion variables:</a:t>
            </a: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Trait Anxiety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State Anxiety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Arousal Neutral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Arousal Positive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Arousal Negative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Valence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Valence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Valence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Recall Positive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Recall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Visuospatial Working Memory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N-Back Accuracy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N-Back Reaction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007179" y="774097"/>
            <a:ext cx="3893050" cy="2786745"/>
            <a:chOff x="4767941" y="904724"/>
            <a:chExt cx="2409371" cy="2786745"/>
          </a:xfrm>
        </p:grpSpPr>
        <p:sp>
          <p:nvSpPr>
            <p:cNvPr id="11" name="Rectangle 10"/>
            <p:cNvSpPr/>
            <p:nvPr/>
          </p:nvSpPr>
          <p:spPr>
            <a:xfrm>
              <a:off x="4767941" y="904724"/>
              <a:ext cx="2409371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67941" y="1301448"/>
              <a:ext cx="2409371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67941" y="1698172"/>
              <a:ext cx="2409371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41" y="2094896"/>
              <a:ext cx="2409371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67941" y="2491620"/>
              <a:ext cx="2409371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7941" y="2888344"/>
              <a:ext cx="2409371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67941" y="3285069"/>
              <a:ext cx="2409371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31254" y="242653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predicted scores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48882" y="687989"/>
            <a:ext cx="1417376" cy="2909742"/>
            <a:chOff x="3458611" y="834945"/>
            <a:chExt cx="1417376" cy="2909742"/>
          </a:xfrm>
        </p:grpSpPr>
        <p:sp>
          <p:nvSpPr>
            <p:cNvPr id="24" name="TextBox 23"/>
            <p:cNvSpPr txBox="1"/>
            <p:nvPr/>
          </p:nvSpPr>
          <p:spPr>
            <a:xfrm>
              <a:off x="3458611" y="83494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8611" y="165097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58611" y="124295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58611" y="20589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58611" y="2466997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58611" y="287501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58611" y="328302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87857" y="3766616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(N=205)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576" y="126951"/>
            <a:ext cx="3669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4308" y="1813567"/>
            <a:ext cx="3467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sample with replacement….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49576" y="126951"/>
            <a:ext cx="3669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98711" y="3884999"/>
            <a:ext cx="3893050" cy="2786745"/>
            <a:chOff x="6998711" y="3884999"/>
            <a:chExt cx="3893050" cy="2786745"/>
          </a:xfrm>
        </p:grpSpPr>
        <p:sp>
          <p:nvSpPr>
            <p:cNvPr id="23" name="Rectangle 22"/>
            <p:cNvSpPr/>
            <p:nvPr/>
          </p:nvSpPr>
          <p:spPr>
            <a:xfrm>
              <a:off x="6998711" y="3884999"/>
              <a:ext cx="3893050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98711" y="4281723"/>
              <a:ext cx="3893050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98711" y="5471895"/>
              <a:ext cx="3893050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98711" y="5075171"/>
              <a:ext cx="3893050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98711" y="6265344"/>
              <a:ext cx="3893050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98711" y="4678447"/>
              <a:ext cx="3893050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98711" y="5868619"/>
              <a:ext cx="3893050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07179" y="774102"/>
            <a:ext cx="3893050" cy="2815767"/>
            <a:chOff x="7007179" y="774102"/>
            <a:chExt cx="3893050" cy="2815767"/>
          </a:xfrm>
        </p:grpSpPr>
        <p:sp>
          <p:nvSpPr>
            <p:cNvPr id="12" name="Rectangle 11"/>
            <p:cNvSpPr/>
            <p:nvPr/>
          </p:nvSpPr>
          <p:spPr>
            <a:xfrm>
              <a:off x="7007179" y="1175663"/>
              <a:ext cx="3893050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07179" y="1577224"/>
              <a:ext cx="3893050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7179" y="1978785"/>
              <a:ext cx="3893050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7179" y="2781907"/>
              <a:ext cx="3893050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07179" y="2380346"/>
              <a:ext cx="3893050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07179" y="774102"/>
              <a:ext cx="3893050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07179" y="3183469"/>
              <a:ext cx="3893050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86328" y="1902352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ootstrap sample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4974449" y="776846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4962717" y="3907543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9576" y="340918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1000x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34671" y="503180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ootstrap sample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59469" y="697482"/>
            <a:ext cx="1417376" cy="2866347"/>
            <a:chOff x="5459469" y="746469"/>
            <a:chExt cx="1417376" cy="2866347"/>
          </a:xfrm>
        </p:grpSpPr>
        <p:sp>
          <p:nvSpPr>
            <p:cNvPr id="24" name="TextBox 23"/>
            <p:cNvSpPr txBox="1"/>
            <p:nvPr/>
          </p:nvSpPr>
          <p:spPr>
            <a:xfrm>
              <a:off x="5459469" y="154802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9469" y="74646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59469" y="114724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9469" y="315115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9469" y="275036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59469" y="234958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59469" y="194880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88124" y="3847512"/>
            <a:ext cx="1417376" cy="2922206"/>
            <a:chOff x="5488124" y="3847512"/>
            <a:chExt cx="1417376" cy="2922206"/>
          </a:xfrm>
        </p:grpSpPr>
        <p:sp>
          <p:nvSpPr>
            <p:cNvPr id="28" name="TextBox 27"/>
            <p:cNvSpPr txBox="1"/>
            <p:nvPr/>
          </p:nvSpPr>
          <p:spPr>
            <a:xfrm>
              <a:off x="5488124" y="425760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8124" y="630805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8124" y="384751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8124" y="466769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88124" y="589796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88124" y="507778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8124" y="548787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8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49576" y="126951"/>
            <a:ext cx="3669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98711" y="3884999"/>
            <a:ext cx="3893050" cy="2786745"/>
            <a:chOff x="6998711" y="3884999"/>
            <a:chExt cx="3893050" cy="2786745"/>
          </a:xfrm>
        </p:grpSpPr>
        <p:sp>
          <p:nvSpPr>
            <p:cNvPr id="23" name="Rectangle 22"/>
            <p:cNvSpPr/>
            <p:nvPr/>
          </p:nvSpPr>
          <p:spPr>
            <a:xfrm>
              <a:off x="6998711" y="3884999"/>
              <a:ext cx="3893050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98711" y="4281723"/>
              <a:ext cx="3893050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98711" y="5471895"/>
              <a:ext cx="3893050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98711" y="5075171"/>
              <a:ext cx="3893050" cy="406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98711" y="6265344"/>
              <a:ext cx="3893050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98711" y="4678447"/>
              <a:ext cx="3893050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98711" y="5868619"/>
              <a:ext cx="3893050" cy="40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07179" y="774102"/>
            <a:ext cx="3893050" cy="2815767"/>
            <a:chOff x="7007179" y="774102"/>
            <a:chExt cx="3893050" cy="2815767"/>
          </a:xfrm>
        </p:grpSpPr>
        <p:sp>
          <p:nvSpPr>
            <p:cNvPr id="12" name="Rectangle 11"/>
            <p:cNvSpPr/>
            <p:nvPr/>
          </p:nvSpPr>
          <p:spPr>
            <a:xfrm>
              <a:off x="7007179" y="1175663"/>
              <a:ext cx="3893050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07179" y="1577224"/>
              <a:ext cx="3893050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7179" y="1978785"/>
              <a:ext cx="3893050" cy="406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7179" y="2781907"/>
              <a:ext cx="3893050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07179" y="2380346"/>
              <a:ext cx="3893050" cy="406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07179" y="774102"/>
              <a:ext cx="3893050" cy="4064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07179" y="3183469"/>
              <a:ext cx="3893050" cy="4064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092727" y="190269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ootstrap sample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4974449" y="776846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4962717" y="3907543"/>
            <a:ext cx="362857" cy="27133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9576" y="3409189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1000x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34671" y="503180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ootstrap sample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59469" y="697482"/>
            <a:ext cx="1417376" cy="2866347"/>
            <a:chOff x="5459469" y="746469"/>
            <a:chExt cx="1417376" cy="2866347"/>
          </a:xfrm>
        </p:grpSpPr>
        <p:sp>
          <p:nvSpPr>
            <p:cNvPr id="26" name="TextBox 25"/>
            <p:cNvSpPr txBox="1"/>
            <p:nvPr/>
          </p:nvSpPr>
          <p:spPr>
            <a:xfrm>
              <a:off x="5459469" y="154802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9469" y="74646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3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59469" y="114724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9469" y="3151151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59469" y="275036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6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59469" y="234958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9469" y="194880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88124" y="3847512"/>
            <a:ext cx="1417376" cy="2922206"/>
            <a:chOff x="5488124" y="3847512"/>
            <a:chExt cx="1417376" cy="2922206"/>
          </a:xfrm>
        </p:grpSpPr>
        <p:sp>
          <p:nvSpPr>
            <p:cNvPr id="38" name="TextBox 37"/>
            <p:cNvSpPr txBox="1"/>
            <p:nvPr/>
          </p:nvSpPr>
          <p:spPr>
            <a:xfrm>
              <a:off x="5488124" y="425760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88124" y="6308053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7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88124" y="384751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8124" y="466769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88124" y="589796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88124" y="507778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5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8124" y="548787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subject 4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982328" y="542881"/>
            <a:ext cx="496327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CPCA on the bootstrapped samples gives us an estimate of the standard error for each loading for each component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1130926"/>
            <a:ext cx="10826496" cy="5059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0110" y="332513"/>
            <a:ext cx="697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Loadings for the 1</a:t>
            </a:r>
            <a:r>
              <a:rPr lang="en-CA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(largest) Principal Component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1130926"/>
            <a:ext cx="10826496" cy="5059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4669" y="332513"/>
            <a:ext cx="808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Predictor Weights for the 1</a:t>
            </a:r>
            <a:r>
              <a:rPr lang="en-CA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(largest) Principal Component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2608" y="914400"/>
            <a:ext cx="7754587" cy="56170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CA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Positive Predictor Weights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Negative Predictor Weights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1130926"/>
            <a:ext cx="10826496" cy="5059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4669" y="332513"/>
            <a:ext cx="808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Predictor Weights for the 1</a:t>
            </a:r>
            <a:r>
              <a:rPr lang="en-CA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(largest) Principal Component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2608" y="914400"/>
            <a:ext cx="7754587" cy="56170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CA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Positive Predictor Weights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Neuroticism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of Anxiety and Depression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Childhood Physical Abuse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ADRA2b</a:t>
            </a:r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5-HTTLPR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Negative Predictor Weights</a:t>
            </a:r>
          </a:p>
          <a:p>
            <a:pPr lvl="1"/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ApoE</a:t>
            </a:r>
            <a:endParaRPr lang="en-CA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Conscientiousness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43499" y="633324"/>
            <a:ext cx="1070839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Conclusion</a:t>
            </a:r>
          </a:p>
          <a:p>
            <a:pPr>
              <a:spcAft>
                <a:spcPts val="600"/>
              </a:spcAf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ADRA2B, 5-HTTLPR, personality and life experience combine to predict state and trait anxiety.</a:t>
            </a:r>
          </a:p>
          <a:p>
            <a:pPr>
              <a:spcAft>
                <a:spcPts val="600"/>
              </a:spcAf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3047" y="611826"/>
            <a:ext cx="10950766" cy="67403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22 predictor variables:</a:t>
            </a: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History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of Anxiety and Depression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Childhood Physical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Abuse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Childhood Sexual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Abuse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Neuroticism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Extraversion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Conscientiousness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Agreeableness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Openness</a:t>
            </a: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ADRA2b 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5-HTTLPR 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BDNF 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HTR2A 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DAT1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DRD2 C957T  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DRD2 1800 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DRD4 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COMT 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KIBRA </a:t>
            </a:r>
          </a:p>
          <a:p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ApoE</a:t>
            </a: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454151" y="0"/>
            <a:ext cx="9283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CPCA: Constrained 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28695" y="2176162"/>
            <a:ext cx="2044966" cy="1661050"/>
            <a:chOff x="2318658" y="2600707"/>
            <a:chExt cx="2044966" cy="16610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2318658" y="2600707"/>
              <a:ext cx="2044966" cy="1661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51076" y="3015734"/>
              <a:ext cx="118013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</a:t>
              </a:r>
            </a:p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2325" y="2360829"/>
            <a:ext cx="2336164" cy="1191985"/>
            <a:chOff x="3272325" y="2818031"/>
            <a:chExt cx="2336164" cy="1191985"/>
          </a:xfrm>
        </p:grpSpPr>
        <p:sp>
          <p:nvSpPr>
            <p:cNvPr id="14" name="Right Arrow 13"/>
            <p:cNvSpPr/>
            <p:nvPr/>
          </p:nvSpPr>
          <p:spPr>
            <a:xfrm>
              <a:off x="3272325" y="2818031"/>
              <a:ext cx="2336164" cy="1191985"/>
            </a:xfrm>
            <a:prstGeom prst="rightArrow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9159" y="3183191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87680" y="191006"/>
            <a:ext cx="11216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(the constraint part of </a:t>
            </a:r>
            <a:r>
              <a:rPr lang="en-US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Constrained PCA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78530" y="2049780"/>
            <a:ext cx="5090160" cy="4130040"/>
            <a:chOff x="3890010" y="2217420"/>
            <a:chExt cx="5090160" cy="4130040"/>
          </a:xfrm>
        </p:grpSpPr>
        <p:sp>
          <p:nvSpPr>
            <p:cNvPr id="9" name="Rectangle 8"/>
            <p:cNvSpPr/>
            <p:nvPr/>
          </p:nvSpPr>
          <p:spPr>
            <a:xfrm>
              <a:off x="3890010" y="2476500"/>
              <a:ext cx="4918710" cy="3870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05250" y="2217420"/>
              <a:ext cx="5074920" cy="411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6751320" y="3516853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4762500" y="5273040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360670" y="4130040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5013960" y="4664332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6282690" y="4259580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715000" y="4648646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48175" y="4907726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7547610" y="4335780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5638800" y="5425440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6111240" y="4755326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7101840" y="3669253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7690485" y="2900748"/>
              <a:ext cx="152400" cy="152400"/>
            </a:xfrm>
            <a:prstGeom prst="flowChartConnector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4112895" y="2735580"/>
            <a:ext cx="3806190" cy="259842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212330" y="3224152"/>
            <a:ext cx="0" cy="293123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9087" y="2225084"/>
            <a:ext cx="3117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criterion variable  (e.g. working memory accuracy)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19085" y="6222861"/>
            <a:ext cx="401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predictor variable (e.g. IQ)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3465" y="2965088"/>
            <a:ext cx="235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predicted score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81310" y="4015530"/>
            <a:ext cx="235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score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8602" y="3557885"/>
            <a:ext cx="33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residual (random error)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7376160" y="3349213"/>
            <a:ext cx="322422" cy="826958"/>
          </a:xfrm>
          <a:prstGeom prst="rightBrace">
            <a:avLst>
              <a:gd name="adj1" fmla="val 379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288531" y="3233556"/>
            <a:ext cx="1356359" cy="1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318060" y="4262051"/>
            <a:ext cx="1220150" cy="8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454151" y="0"/>
            <a:ext cx="9283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CPCA: Constrained 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28695" y="2176162"/>
            <a:ext cx="2044966" cy="1661050"/>
            <a:chOff x="2318658" y="2600707"/>
            <a:chExt cx="2044966" cy="16610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2318658" y="2600707"/>
              <a:ext cx="2044966" cy="1661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51076" y="3015734"/>
              <a:ext cx="118013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</a:t>
              </a:r>
            </a:p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2325" y="2360829"/>
            <a:ext cx="2336164" cy="1191985"/>
            <a:chOff x="3272325" y="2818031"/>
            <a:chExt cx="2336164" cy="1191985"/>
          </a:xfrm>
        </p:grpSpPr>
        <p:sp>
          <p:nvSpPr>
            <p:cNvPr id="14" name="Right Arrow 13"/>
            <p:cNvSpPr/>
            <p:nvPr/>
          </p:nvSpPr>
          <p:spPr>
            <a:xfrm>
              <a:off x="3272325" y="2818031"/>
              <a:ext cx="2336164" cy="1191985"/>
            </a:xfrm>
            <a:prstGeom prst="rightArrow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9159" y="3183191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3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454151" y="0"/>
            <a:ext cx="9283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CPCA: Constrained 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28695" y="2176162"/>
            <a:ext cx="2044966" cy="1661050"/>
            <a:chOff x="2318658" y="2600707"/>
            <a:chExt cx="2044966" cy="16610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2318658" y="2600707"/>
              <a:ext cx="2044966" cy="1661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51076" y="3015734"/>
              <a:ext cx="118013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</a:t>
              </a:r>
            </a:p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07153" y="2122124"/>
            <a:ext cx="2044966" cy="1661050"/>
            <a:chOff x="5807153" y="2579326"/>
            <a:chExt cx="2044966" cy="16610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5807153" y="2579326"/>
              <a:ext cx="2044966" cy="1661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3178" y="2994353"/>
              <a:ext cx="1932917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predicted scores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38558" y="2122124"/>
            <a:ext cx="2044966" cy="1661050"/>
            <a:chOff x="9138558" y="2579326"/>
            <a:chExt cx="2044966" cy="16610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9138558" y="2579326"/>
              <a:ext cx="2044966" cy="1661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37222" y="2809687"/>
              <a:ext cx="1647638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residuals (random error)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13237" y="272181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72325" y="2360829"/>
            <a:ext cx="2336164" cy="1191985"/>
            <a:chOff x="3272325" y="2818031"/>
            <a:chExt cx="2336164" cy="1191985"/>
          </a:xfrm>
        </p:grpSpPr>
        <p:sp>
          <p:nvSpPr>
            <p:cNvPr id="14" name="Right Arrow 13"/>
            <p:cNvSpPr/>
            <p:nvPr/>
          </p:nvSpPr>
          <p:spPr>
            <a:xfrm>
              <a:off x="3272325" y="2818031"/>
              <a:ext cx="2336164" cy="1191985"/>
            </a:xfrm>
            <a:prstGeom prst="rightArrow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9159" y="3183191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6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454151" y="0"/>
            <a:ext cx="9283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CPCA: Constrained 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28695" y="2176162"/>
            <a:ext cx="2044966" cy="1661050"/>
            <a:chOff x="2318658" y="2600707"/>
            <a:chExt cx="2044966" cy="16610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2318658" y="2600707"/>
              <a:ext cx="2044966" cy="1661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51076" y="3015734"/>
              <a:ext cx="118013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</a:t>
              </a:r>
            </a:p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07153" y="2122124"/>
            <a:ext cx="2044966" cy="1661050"/>
            <a:chOff x="5807153" y="2579326"/>
            <a:chExt cx="2044966" cy="16610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5807153" y="2579326"/>
              <a:ext cx="2044966" cy="1661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3178" y="2994353"/>
              <a:ext cx="1932917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predicted scores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38558" y="2122124"/>
            <a:ext cx="2044966" cy="1661050"/>
            <a:chOff x="9138558" y="2579326"/>
            <a:chExt cx="2044966" cy="16610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9138558" y="2579326"/>
              <a:ext cx="2044966" cy="1661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37222" y="2809687"/>
              <a:ext cx="1647638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residuals (random error)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13237" y="272181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72325" y="2360829"/>
            <a:ext cx="2336164" cy="1191985"/>
            <a:chOff x="3272325" y="2818031"/>
            <a:chExt cx="2336164" cy="1191985"/>
          </a:xfrm>
        </p:grpSpPr>
        <p:sp>
          <p:nvSpPr>
            <p:cNvPr id="14" name="Right Arrow 13"/>
            <p:cNvSpPr/>
            <p:nvPr/>
          </p:nvSpPr>
          <p:spPr>
            <a:xfrm>
              <a:off x="3272325" y="2818031"/>
              <a:ext cx="2336164" cy="1191985"/>
            </a:xfrm>
            <a:prstGeom prst="rightArrow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9159" y="3183191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03321" y="3967841"/>
            <a:ext cx="3674117" cy="1763488"/>
            <a:chOff x="5003321" y="3967841"/>
            <a:chExt cx="3674117" cy="1763488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5958636" y="3012526"/>
              <a:ext cx="1763488" cy="3674117"/>
            </a:xfrm>
            <a:prstGeom prst="rightArrow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85819" y="4009545"/>
              <a:ext cx="17091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rincipal</a:t>
              </a:r>
            </a:p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  <a:p>
              <a:pPr algn="ctr"/>
              <a:r>
                <a:rPr lang="en-CA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72992" y="5988110"/>
            <a:ext cx="668804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1 + component 2 + component 3….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1333</Words>
  <Application>Microsoft Office PowerPoint</Application>
  <PresentationFormat>Widescreen</PresentationFormat>
  <Paragraphs>517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jwhitman</dc:creator>
  <cp:lastModifiedBy>jwhitman</cp:lastModifiedBy>
  <cp:revision>63</cp:revision>
  <dcterms:created xsi:type="dcterms:W3CDTF">2015-10-03T21:05:01Z</dcterms:created>
  <dcterms:modified xsi:type="dcterms:W3CDTF">2015-10-07T22:55:33Z</dcterms:modified>
</cp:coreProperties>
</file>