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5" r:id="rId3"/>
    <p:sldId id="259" r:id="rId4"/>
    <p:sldId id="276" r:id="rId5"/>
    <p:sldId id="273" r:id="rId6"/>
    <p:sldId id="277" r:id="rId7"/>
    <p:sldId id="278" r:id="rId8"/>
    <p:sldId id="280" r:id="rId9"/>
    <p:sldId id="279" r:id="rId10"/>
    <p:sldId id="281" r:id="rId11"/>
    <p:sldId id="261" r:id="rId12"/>
    <p:sldId id="264"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3035464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9A0EA98-5831-4853-B862-C702E6EB345C}" type="slidenum">
              <a:rPr lang="en-US" smtClean="0"/>
              <a:t>1</a:t>
            </a:fld>
            <a:endParaRPr lang="en-US"/>
          </a:p>
        </p:txBody>
      </p:sp>
    </p:spTree>
    <p:extLst>
      <p:ext uri="{BB962C8B-B14F-4D97-AF65-F5344CB8AC3E}">
        <p14:creationId xmlns:p14="http://schemas.microsoft.com/office/powerpoint/2010/main" val="137336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9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98" name="Date Placeholder 3"/>
          <p:cNvSpPr>
            <a:spLocks noGrp="1"/>
          </p:cNvSpPr>
          <p:nvPr>
            <p:ph type="dt" sz="half" idx="10"/>
          </p:nvPr>
        </p:nvSpPr>
        <p:spPr/>
        <p:txBody>
          <a:bodyPr/>
          <a:lstStyle/>
          <a:p>
            <a:fld id="{C1A1541A-1AF1-48AD-9CE8-B8D1CA44FECE}" type="datetime1">
              <a:rPr lang="en-IN" smtClean="0"/>
              <a:t>30-03-2021</a:t>
            </a:fld>
            <a:endParaRPr lang="en-IN"/>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t>Click to edit Master title style</a:t>
            </a:r>
            <a:endParaRPr lang="en-IN"/>
          </a:p>
        </p:txBody>
      </p:sp>
      <p:sp>
        <p:nvSpPr>
          <p:cNvPr id="104862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Date Placeholder 3"/>
          <p:cNvSpPr>
            <a:spLocks noGrp="1"/>
          </p:cNvSpPr>
          <p:nvPr>
            <p:ph type="dt" sz="half" idx="10"/>
          </p:nvPr>
        </p:nvSpPr>
        <p:spPr/>
        <p:txBody>
          <a:bodyPr/>
          <a:lstStyle/>
          <a:p>
            <a:fld id="{D9BA3E23-DC4A-40B0-A080-AD315BBD00EA}" type="datetime1">
              <a:rPr lang="en-IN" smtClean="0"/>
              <a:t>30-03-2021</a:t>
            </a:fld>
            <a:endParaRPr lang="en-IN"/>
          </a:p>
        </p:txBody>
      </p:sp>
      <p:sp>
        <p:nvSpPr>
          <p:cNvPr id="1048623" name="Footer Placeholder 4"/>
          <p:cNvSpPr>
            <a:spLocks noGrp="1"/>
          </p:cNvSpPr>
          <p:nvPr>
            <p:ph type="ftr" sz="quarter" idx="11"/>
          </p:nvPr>
        </p:nvSpPr>
        <p:spPr/>
        <p:txBody>
          <a:bodyPr/>
          <a:lstStyle/>
          <a:p>
            <a:endParaRPr lang="en-IN"/>
          </a:p>
        </p:txBody>
      </p:sp>
      <p:sp>
        <p:nvSpPr>
          <p:cNvPr id="1048624" name="Slide Number Placeholder 5"/>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9"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0"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1" name="Date Placeholder 3"/>
          <p:cNvSpPr>
            <a:spLocks noGrp="1"/>
          </p:cNvSpPr>
          <p:nvPr>
            <p:ph type="dt" sz="half" idx="10"/>
          </p:nvPr>
        </p:nvSpPr>
        <p:spPr/>
        <p:txBody>
          <a:bodyPr/>
          <a:lstStyle/>
          <a:p>
            <a:fld id="{D7967662-F81E-42DD-B07C-9D21701D33B9}" type="datetime1">
              <a:rPr lang="en-IN" smtClean="0"/>
              <a:t>30-03-2021</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a:t>Click to edit Master title style</a:t>
            </a:r>
            <a:endParaRPr lang="en-IN"/>
          </a:p>
        </p:txBody>
      </p:sp>
      <p:sp>
        <p:nvSpPr>
          <p:cNvPr id="104858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7" name="Date Placeholder 3"/>
          <p:cNvSpPr>
            <a:spLocks noGrp="1"/>
          </p:cNvSpPr>
          <p:nvPr>
            <p:ph type="dt" sz="half" idx="10"/>
          </p:nvPr>
        </p:nvSpPr>
        <p:spPr/>
        <p:txBody>
          <a:bodyPr/>
          <a:lstStyle/>
          <a:p>
            <a:fld id="{FBE8D145-DC53-4975-BA0C-281BDF23FBDA}" type="datetime1">
              <a:rPr lang="en-IN" smtClean="0"/>
              <a:t>30-03-2021</a:t>
            </a:fld>
            <a:endParaRPr lang="en-IN"/>
          </a:p>
        </p:txBody>
      </p:sp>
      <p:sp>
        <p:nvSpPr>
          <p:cNvPr id="1048588" name="Footer Placeholder 4"/>
          <p:cNvSpPr>
            <a:spLocks noGrp="1"/>
          </p:cNvSpPr>
          <p:nvPr>
            <p:ph type="ftr" sz="quarter" idx="11"/>
          </p:nvPr>
        </p:nvSpPr>
        <p:spPr/>
        <p:txBody>
          <a:bodyPr/>
          <a:lstStyle/>
          <a:p>
            <a:endParaRPr lang="en-IN"/>
          </a:p>
        </p:txBody>
      </p:sp>
      <p:sp>
        <p:nvSpPr>
          <p:cNvPr id="1048589" name="Slide Number Placeholder 5"/>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lstStyle/>
          <a:p>
            <a:fld id="{6D27DDF5-2EFD-450F-83BA-A169163E4120}" type="datetime1">
              <a:rPr lang="en-IN" smtClean="0"/>
              <a:t>30-03-2021</a:t>
            </a:fld>
            <a:endParaRPr lang="en-IN"/>
          </a:p>
        </p:txBody>
      </p:sp>
      <p:sp>
        <p:nvSpPr>
          <p:cNvPr id="1048628" name="Footer Placeholder 4"/>
          <p:cNvSpPr>
            <a:spLocks noGrp="1"/>
          </p:cNvSpPr>
          <p:nvPr>
            <p:ph type="ftr" sz="quarter" idx="11"/>
          </p:nvPr>
        </p:nvSpPr>
        <p:spPr/>
        <p:txBody>
          <a:bodyPr/>
          <a:lstStyle/>
          <a:p>
            <a:endParaRPr lang="en-IN"/>
          </a:p>
        </p:txBody>
      </p:sp>
      <p:sp>
        <p:nvSpPr>
          <p:cNvPr id="1048629" name="Slide Number Placeholder 5"/>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t>Click to edit Master title style</a:t>
            </a:r>
            <a:endParaRPr lang="en-IN"/>
          </a:p>
        </p:txBody>
      </p:sp>
      <p:sp>
        <p:nvSpPr>
          <p:cNvPr id="104863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Date Placeholder 4"/>
          <p:cNvSpPr>
            <a:spLocks noGrp="1"/>
          </p:cNvSpPr>
          <p:nvPr>
            <p:ph type="dt" sz="half" idx="10"/>
          </p:nvPr>
        </p:nvSpPr>
        <p:spPr/>
        <p:txBody>
          <a:bodyPr/>
          <a:lstStyle/>
          <a:p>
            <a:fld id="{D2B2F1FF-1B0A-418C-B5E7-85D0236C2980}" type="datetime1">
              <a:rPr lang="en-IN" smtClean="0"/>
              <a:t>30-03-2021</a:t>
            </a:fld>
            <a:endParaRPr lang="en-IN"/>
          </a:p>
        </p:txBody>
      </p:sp>
      <p:sp>
        <p:nvSpPr>
          <p:cNvPr id="1048634" name="Footer Placeholder 5"/>
          <p:cNvSpPr>
            <a:spLocks noGrp="1"/>
          </p:cNvSpPr>
          <p:nvPr>
            <p:ph type="ftr" sz="quarter" idx="11"/>
          </p:nvPr>
        </p:nvSpPr>
        <p:spPr/>
        <p:txBody>
          <a:bodyPr/>
          <a:lstStyle/>
          <a:p>
            <a:endParaRPr lang="en-IN"/>
          </a:p>
        </p:txBody>
      </p:sp>
      <p:sp>
        <p:nvSpPr>
          <p:cNvPr id="1048635" name="Slide Number Placeholder 6"/>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3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Date Placeholder 6"/>
          <p:cNvSpPr>
            <a:spLocks noGrp="1"/>
          </p:cNvSpPr>
          <p:nvPr>
            <p:ph type="dt" sz="half" idx="10"/>
          </p:nvPr>
        </p:nvSpPr>
        <p:spPr/>
        <p:txBody>
          <a:bodyPr/>
          <a:lstStyle/>
          <a:p>
            <a:fld id="{B3F48A94-A7FC-43D2-B1BF-9FD03A1427BF}" type="datetime1">
              <a:rPr lang="en-IN" smtClean="0"/>
              <a:t>30-03-2021</a:t>
            </a:fld>
            <a:endParaRPr lang="en-IN"/>
          </a:p>
        </p:txBody>
      </p:sp>
      <p:sp>
        <p:nvSpPr>
          <p:cNvPr id="1048642" name="Footer Placeholder 7"/>
          <p:cNvSpPr>
            <a:spLocks noGrp="1"/>
          </p:cNvSpPr>
          <p:nvPr>
            <p:ph type="ftr" sz="quarter" idx="11"/>
          </p:nvPr>
        </p:nvSpPr>
        <p:spPr/>
        <p:txBody>
          <a:bodyPr/>
          <a:lstStyle/>
          <a:p>
            <a:endParaRPr lang="en-IN"/>
          </a:p>
        </p:txBody>
      </p:sp>
      <p:sp>
        <p:nvSpPr>
          <p:cNvPr id="1048643" name="Slide Number Placeholder 8"/>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endParaRPr lang="en-IN"/>
          </a:p>
        </p:txBody>
      </p:sp>
      <p:sp>
        <p:nvSpPr>
          <p:cNvPr id="1048606" name="Date Placeholder 2"/>
          <p:cNvSpPr>
            <a:spLocks noGrp="1"/>
          </p:cNvSpPr>
          <p:nvPr>
            <p:ph type="dt" sz="half" idx="10"/>
          </p:nvPr>
        </p:nvSpPr>
        <p:spPr/>
        <p:txBody>
          <a:bodyPr/>
          <a:lstStyle/>
          <a:p>
            <a:fld id="{3B1A91B7-09EE-43BD-B1A6-D6C4A8948B0B}" type="datetime1">
              <a:rPr lang="en-IN" smtClean="0"/>
              <a:t>30-03-2021</a:t>
            </a:fld>
            <a:endParaRPr lang="en-IN"/>
          </a:p>
        </p:txBody>
      </p:sp>
      <p:sp>
        <p:nvSpPr>
          <p:cNvPr id="1048607" name="Footer Placeholder 3"/>
          <p:cNvSpPr>
            <a:spLocks noGrp="1"/>
          </p:cNvSpPr>
          <p:nvPr>
            <p:ph type="ftr" sz="quarter" idx="11"/>
          </p:nvPr>
        </p:nvSpPr>
        <p:spPr/>
        <p:txBody>
          <a:bodyPr/>
          <a:lstStyle/>
          <a:p>
            <a:endParaRPr lang="en-IN"/>
          </a:p>
        </p:txBody>
      </p:sp>
      <p:sp>
        <p:nvSpPr>
          <p:cNvPr id="1048608" name="Slide Number Placeholder 4"/>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A9D62B8B-30EE-41B5-970C-43800C9B485F}" type="datetime1">
              <a:rPr lang="en-IN" smtClean="0"/>
              <a:t>30-03-2021</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7" name="Date Placeholder 4"/>
          <p:cNvSpPr>
            <a:spLocks noGrp="1"/>
          </p:cNvSpPr>
          <p:nvPr>
            <p:ph type="dt" sz="half" idx="10"/>
          </p:nvPr>
        </p:nvSpPr>
        <p:spPr/>
        <p:txBody>
          <a:bodyPr/>
          <a:lstStyle/>
          <a:p>
            <a:fld id="{F080EE1C-0324-44E6-9C80-B3D64C5F4E72}" type="datetime1">
              <a:rPr lang="en-IN" smtClean="0"/>
              <a:t>30-03-2021</a:t>
            </a:fld>
            <a:endParaRPr lang="en-IN"/>
          </a:p>
        </p:txBody>
      </p:sp>
      <p:sp>
        <p:nvSpPr>
          <p:cNvPr id="1048648" name="Footer Placeholder 5"/>
          <p:cNvSpPr>
            <a:spLocks noGrp="1"/>
          </p:cNvSpPr>
          <p:nvPr>
            <p:ph type="ftr" sz="quarter" idx="11"/>
          </p:nvPr>
        </p:nvSpPr>
        <p:spPr/>
        <p:txBody>
          <a:bodyPr/>
          <a:lstStyle/>
          <a:p>
            <a:endParaRPr lang="en-IN"/>
          </a:p>
        </p:txBody>
      </p:sp>
      <p:sp>
        <p:nvSpPr>
          <p:cNvPr id="1048649" name="Slide Number Placeholder 6"/>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7" name="Date Placeholder 4"/>
          <p:cNvSpPr>
            <a:spLocks noGrp="1"/>
          </p:cNvSpPr>
          <p:nvPr>
            <p:ph type="dt" sz="half" idx="10"/>
          </p:nvPr>
        </p:nvSpPr>
        <p:spPr/>
        <p:txBody>
          <a:bodyPr/>
          <a:lstStyle/>
          <a:p>
            <a:fld id="{1DEC7576-C277-4A28-83DD-7CDA33F9DA10}" type="datetime1">
              <a:rPr lang="en-IN" smtClean="0"/>
              <a:t>30-03-2021</a:t>
            </a:fld>
            <a:endParaRPr lang="en-IN"/>
          </a:p>
        </p:txBody>
      </p:sp>
      <p:sp>
        <p:nvSpPr>
          <p:cNvPr id="1048618" name="Footer Placeholder 5"/>
          <p:cNvSpPr>
            <a:spLocks noGrp="1"/>
          </p:cNvSpPr>
          <p:nvPr>
            <p:ph type="ftr" sz="quarter" idx="11"/>
          </p:nvPr>
        </p:nvSpPr>
        <p:spPr/>
        <p:txBody>
          <a:bodyPr/>
          <a:lstStyle/>
          <a:p>
            <a:endParaRPr lang="en-IN"/>
          </a:p>
        </p:txBody>
      </p:sp>
      <p:sp>
        <p:nvSpPr>
          <p:cNvPr id="1048619" name="Slide Number Placeholder 6"/>
          <p:cNvSpPr>
            <a:spLocks noGrp="1"/>
          </p:cNvSpPr>
          <p:nvPr>
            <p:ph type="sldNum" sz="quarter" idx="12"/>
          </p:nvPr>
        </p:nvSpPr>
        <p:spPr/>
        <p:txBody>
          <a:bodyPr/>
          <a:lstStyle/>
          <a:p>
            <a:fld id="{21E15C5E-A65A-48AA-B2E5-B8AF2FD1AA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65CD6-BADB-4470-8F91-DDE648992933}" type="datetime1">
              <a:rPr lang="en-IN" smtClean="0"/>
              <a:t>30-03-2021</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15C5E-A65A-48AA-B2E5-B8AF2FD1AAE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ctrTitle"/>
          </p:nvPr>
        </p:nvSpPr>
        <p:spPr>
          <a:xfrm>
            <a:off x="6350" y="1122363"/>
            <a:ext cx="12040647" cy="2694066"/>
          </a:xfrm>
        </p:spPr>
        <p:txBody>
          <a:bodyPr>
            <a:normAutofit/>
          </a:bodyPr>
          <a:lstStyle/>
          <a:p>
            <a:br>
              <a:rPr lang="en-US" sz="4400" dirty="0"/>
            </a:br>
            <a:r>
              <a:rPr lang="en-US" sz="4000" dirty="0">
                <a:latin typeface="Times New Roman" panose="02020603050405020304" pitchFamily="18" charset="0"/>
                <a:cs typeface="Times New Roman" panose="02020603050405020304" pitchFamily="18" charset="0"/>
              </a:rPr>
              <a:t>Implementation Of Price Optimization Algorithm in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e-Ticket Reservation System</a:t>
            </a:r>
            <a:endParaRPr lang="en-IN" sz="4000" dirty="0">
              <a:latin typeface="Times New Roman" panose="02020603050405020304" pitchFamily="18" charset="0"/>
              <a:cs typeface="Times New Roman" panose="02020603050405020304" pitchFamily="18" charset="0"/>
            </a:endParaRPr>
          </a:p>
        </p:txBody>
      </p:sp>
      <p:sp>
        <p:nvSpPr>
          <p:cNvPr id="1048602" name="Subtitle 2"/>
          <p:cNvSpPr>
            <a:spLocks noGrp="1"/>
          </p:cNvSpPr>
          <p:nvPr>
            <p:ph type="subTitle" idx="1"/>
          </p:nvPr>
        </p:nvSpPr>
        <p:spPr>
          <a:xfrm>
            <a:off x="6350" y="3602038"/>
            <a:ext cx="12185650" cy="1655762"/>
          </a:xfrm>
        </p:spPr>
        <p:txBody>
          <a:bodyPr>
            <a:normAutofit fontScale="77500" lnSpcReduction="20000"/>
          </a:bodyPr>
          <a:lstStyle/>
          <a:p>
            <a:endParaRPr lang="en-IN" dirty="0"/>
          </a:p>
          <a:p>
            <a:endParaRPr lang="en-IN" dirty="0"/>
          </a:p>
          <a:p>
            <a:r>
              <a:rPr lang="en-IN" dirty="0"/>
              <a:t>                                          	</a:t>
            </a:r>
            <a:r>
              <a:rPr lang="en-IN"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By:</a:t>
            </a:r>
          </a:p>
          <a:p>
            <a:r>
              <a:rPr lang="en-IN" sz="2300" dirty="0">
                <a:latin typeface="Times New Roman" panose="02020603050405020304" pitchFamily="18" charset="0"/>
                <a:cs typeface="Times New Roman" panose="02020603050405020304" pitchFamily="18" charset="0"/>
              </a:rPr>
              <a:t>Project Guide				 LAVANYA E (201043)</a:t>
            </a:r>
          </a:p>
          <a:p>
            <a:r>
              <a:rPr lang="en-IN" sz="2300" dirty="0">
                <a:latin typeface="Times New Roman" panose="02020603050405020304" pitchFamily="18" charset="0"/>
                <a:cs typeface="Times New Roman" panose="02020603050405020304" pitchFamily="18" charset="0"/>
              </a:rPr>
              <a:t>MR.R.MOHAN KUMAR 			               LOURDES JENCY S (201044)</a:t>
            </a:r>
          </a:p>
        </p:txBody>
      </p:sp>
      <p:sp>
        <p:nvSpPr>
          <p:cNvPr id="2" name="Rectangle 2">
            <a:extLst>
              <a:ext uri="{FF2B5EF4-FFF2-40B4-BE49-F238E27FC236}">
                <a16:creationId xmlns:a16="http://schemas.microsoft.com/office/drawing/2014/main" id="{C0E6F751-26D1-4E9D-8DAF-40407A2B4BD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502">
            <a:extLst>
              <a:ext uri="{FF2B5EF4-FFF2-40B4-BE49-F238E27FC236}">
                <a16:creationId xmlns:a16="http://schemas.microsoft.com/office/drawing/2014/main" id="{CF947029-546A-4099-847F-9BE0850D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371" y="228600"/>
            <a:ext cx="800100" cy="1327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41B2307-9D6A-4ED1-BFF8-7BF344A10AD9}"/>
              </a:ext>
            </a:extLst>
          </p:cNvPr>
          <p:cNvSpPr>
            <a:spLocks noChangeArrowheads="1"/>
          </p:cNvSpPr>
          <p:nvPr/>
        </p:nvSpPr>
        <p:spPr bwMode="auto">
          <a:xfrm>
            <a:off x="736848" y="-1222410"/>
            <a:ext cx="1086281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068888" algn="ctr"/>
              </a:tabLst>
              <a:defRPr>
                <a:solidFill>
                  <a:schemeClr val="tx1"/>
                </a:solidFill>
                <a:latin typeface="Arial" panose="020B0604020202020204" pitchFamily="34" charset="0"/>
              </a:defRPr>
            </a:lvl1pPr>
            <a:lvl2pPr eaLnBrk="0" fontAlgn="base" hangingPunct="0">
              <a:spcBef>
                <a:spcPct val="0"/>
              </a:spcBef>
              <a:spcAft>
                <a:spcPct val="0"/>
              </a:spcAft>
              <a:tabLst>
                <a:tab pos="5068888" algn="ctr"/>
              </a:tabLst>
              <a:defRPr>
                <a:solidFill>
                  <a:schemeClr val="tx1"/>
                </a:solidFill>
                <a:latin typeface="Arial" panose="020B0604020202020204" pitchFamily="34" charset="0"/>
              </a:defRPr>
            </a:lvl2pPr>
            <a:lvl3pPr eaLnBrk="0" fontAlgn="base" hangingPunct="0">
              <a:spcBef>
                <a:spcPct val="0"/>
              </a:spcBef>
              <a:spcAft>
                <a:spcPct val="0"/>
              </a:spcAft>
              <a:tabLst>
                <a:tab pos="5068888" algn="ctr"/>
              </a:tabLst>
              <a:defRPr>
                <a:solidFill>
                  <a:schemeClr val="tx1"/>
                </a:solidFill>
                <a:latin typeface="Arial" panose="020B0604020202020204" pitchFamily="34" charset="0"/>
              </a:defRPr>
            </a:lvl3pPr>
            <a:lvl4pPr eaLnBrk="0" fontAlgn="base" hangingPunct="0">
              <a:spcBef>
                <a:spcPct val="0"/>
              </a:spcBef>
              <a:spcAft>
                <a:spcPct val="0"/>
              </a:spcAft>
              <a:tabLst>
                <a:tab pos="5068888" algn="ctr"/>
              </a:tabLst>
              <a:defRPr>
                <a:solidFill>
                  <a:schemeClr val="tx1"/>
                </a:solidFill>
                <a:latin typeface="Arial" panose="020B0604020202020204" pitchFamily="34" charset="0"/>
              </a:defRPr>
            </a:lvl4pPr>
            <a:lvl5pPr eaLnBrk="0" fontAlgn="base" hangingPunct="0">
              <a:spcBef>
                <a:spcPct val="0"/>
              </a:spcBef>
              <a:spcAft>
                <a:spcPct val="0"/>
              </a:spcAft>
              <a:tabLst>
                <a:tab pos="5068888" algn="ctr"/>
              </a:tabLst>
              <a:defRPr>
                <a:solidFill>
                  <a:schemeClr val="tx1"/>
                </a:solidFill>
                <a:latin typeface="Arial" panose="020B0604020202020204" pitchFamily="34" charset="0"/>
              </a:defRPr>
            </a:lvl5pPr>
            <a:lvl6pPr eaLnBrk="0" fontAlgn="base" hangingPunct="0">
              <a:spcBef>
                <a:spcPct val="0"/>
              </a:spcBef>
              <a:spcAft>
                <a:spcPct val="0"/>
              </a:spcAft>
              <a:tabLst>
                <a:tab pos="5068888" algn="ctr"/>
              </a:tabLst>
              <a:defRPr>
                <a:solidFill>
                  <a:schemeClr val="tx1"/>
                </a:solidFill>
                <a:latin typeface="Arial" panose="020B0604020202020204" pitchFamily="34" charset="0"/>
              </a:defRPr>
            </a:lvl6pPr>
            <a:lvl7pPr eaLnBrk="0" fontAlgn="base" hangingPunct="0">
              <a:spcBef>
                <a:spcPct val="0"/>
              </a:spcBef>
              <a:spcAft>
                <a:spcPct val="0"/>
              </a:spcAft>
              <a:tabLst>
                <a:tab pos="5068888" algn="ctr"/>
              </a:tabLst>
              <a:defRPr>
                <a:solidFill>
                  <a:schemeClr val="tx1"/>
                </a:solidFill>
                <a:latin typeface="Arial" panose="020B0604020202020204" pitchFamily="34" charset="0"/>
              </a:defRPr>
            </a:lvl7pPr>
            <a:lvl8pPr eaLnBrk="0" fontAlgn="base" hangingPunct="0">
              <a:spcBef>
                <a:spcPct val="0"/>
              </a:spcBef>
              <a:spcAft>
                <a:spcPct val="0"/>
              </a:spcAft>
              <a:tabLst>
                <a:tab pos="5068888" algn="ctr"/>
              </a:tabLst>
              <a:defRPr>
                <a:solidFill>
                  <a:schemeClr val="tx1"/>
                </a:solidFill>
                <a:latin typeface="Arial" panose="020B0604020202020204" pitchFamily="34" charset="0"/>
              </a:defRPr>
            </a:lvl8pPr>
            <a:lvl9pPr eaLnBrk="0" fontAlgn="base" hangingPunct="0">
              <a:spcBef>
                <a:spcPct val="0"/>
              </a:spcBef>
              <a:spcAft>
                <a:spcPct val="0"/>
              </a:spcAft>
              <a:tabLst>
                <a:tab pos="50688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kumimoji="0" lang="en-US" altLang="en-US" sz="16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lang="en-US" altLang="en-US" sz="1600" baseline="30000" dirty="0">
              <a:solidFill>
                <a:srgbClr val="0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lang="en-US" altLang="en-US" sz="1600" baseline="30000" dirty="0">
              <a:solidFill>
                <a:srgbClr val="0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lang="en-US" altLang="en-US" sz="1600" baseline="30000" dirty="0">
              <a:solidFill>
                <a:srgbClr val="0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lang="en-US" altLang="en-US" sz="1600" baseline="30000" dirty="0">
              <a:solidFill>
                <a:srgbClr val="0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lang="en-US" altLang="en-US" sz="1600" baseline="30000" dirty="0">
                <a:solidFill>
                  <a:srgbClr val="000000"/>
                </a:solidFill>
                <a:ea typeface="Calibri" panose="020F0502020204030204" pitchFamily="34" charset="0"/>
              </a:rPr>
              <a:t>	</a:t>
            </a: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SARANATHAN COLLEGE OF ENGINEERING 	</a:t>
            </a:r>
            <a:r>
              <a:rPr kumimoji="0" lang="en-US" altLang="en-US" sz="1600" i="0" u="none" strike="noStrike" cap="none" normalizeH="0" baseline="30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(Affiliated to Anna University Chennai)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Panjappur</a:t>
            </a: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Tiruchirapalli-620 012</a:t>
            </a:r>
            <a:r>
              <a:rPr kumimoji="0" lang="en-US" altLang="en-US" sz="1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lang="en-US" alt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r>
              <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b="1" dirty="0">
                <a:solidFill>
                  <a:srgbClr val="000000"/>
                </a:solidFill>
                <a:latin typeface="Times New Roman" panose="02020603050405020304" pitchFamily="18" charset="0"/>
                <a:cs typeface="Times New Roman" panose="02020603050405020304" pitchFamily="18" charset="0"/>
              </a:rPr>
              <a:t>CS8811 - PROJECT WORK </a:t>
            </a: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68888" algn="ctr"/>
              </a:tabLst>
            </a:pPr>
            <a:r>
              <a:rPr kumimoji="0" lang="en-US" altLang="en-US" sz="10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21E15C5E-A65A-48AA-B2E5-B8AF2FD1AAE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9480-7D5D-4F79-A0A6-9FCBE4C3A78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a:t>
            </a:r>
            <a:r>
              <a:rPr lang="en-US" sz="2000" dirty="0">
                <a:latin typeface="+mn-lt"/>
              </a:rPr>
              <a:t> </a:t>
            </a:r>
            <a:r>
              <a:rPr lang="en-US" sz="1800" dirty="0">
                <a:latin typeface="+mn-lt"/>
              </a:rPr>
              <a:t>Implementation price optimization in e-ticket reservation system </a:t>
            </a:r>
            <a:br>
              <a:rPr lang="en-IN" sz="3200"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Admin Login:</a:t>
            </a:r>
          </a:p>
        </p:txBody>
      </p:sp>
      <p:sp>
        <p:nvSpPr>
          <p:cNvPr id="3" name="Content Placeholder 2">
            <a:extLst>
              <a:ext uri="{FF2B5EF4-FFF2-40B4-BE49-F238E27FC236}">
                <a16:creationId xmlns:a16="http://schemas.microsoft.com/office/drawing/2014/main" id="{243A9E92-5623-47D2-AA9B-E5022F9333CE}"/>
              </a:ext>
            </a:extLst>
          </p:cNvPr>
          <p:cNvSpPr>
            <a:spLocks noGrp="1"/>
          </p:cNvSpPr>
          <p:nvPr>
            <p:ph idx="1"/>
          </p:nvPr>
        </p:nvSpPr>
        <p:spPr/>
        <p:txBody>
          <a:bodyPr/>
          <a:lstStyle/>
          <a:p>
            <a:pPr marL="457200" indent="457200"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administrator can log in by using his username and password. The administrator can add, delete and modify flight information in the database. He can also view the list of passengers who has booked for the flight  along with their flight details.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5FEE444-D502-4256-BFBD-3EFC757286C7}"/>
              </a:ext>
            </a:extLst>
          </p:cNvPr>
          <p:cNvSpPr>
            <a:spLocks noGrp="1"/>
          </p:cNvSpPr>
          <p:nvPr>
            <p:ph type="sldNum" sz="quarter" idx="12"/>
          </p:nvPr>
        </p:nvSpPr>
        <p:spPr/>
        <p:txBody>
          <a:bodyPr/>
          <a:lstStyle/>
          <a:p>
            <a:fld id="{21E15C5E-A65A-48AA-B2E5-B8AF2FD1AAEB}" type="slidenum">
              <a:rPr lang="en-IN" smtClean="0"/>
              <a:t>10</a:t>
            </a:fld>
            <a:endParaRPr lang="en-IN"/>
          </a:p>
        </p:txBody>
      </p:sp>
    </p:spTree>
    <p:extLst>
      <p:ext uri="{BB962C8B-B14F-4D97-AF65-F5344CB8AC3E}">
        <p14:creationId xmlns:p14="http://schemas.microsoft.com/office/powerpoint/2010/main" val="71662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				</a:t>
            </a:r>
            <a:r>
              <a:rPr lang="en-US" sz="1800" dirty="0">
                <a:latin typeface="+mn-lt"/>
              </a:rPr>
              <a:t>        Implementation of price optimization in e-ticket</a:t>
            </a:r>
            <a:r>
              <a:rPr lang="en-US" sz="1800" dirty="0">
                <a:latin typeface="+mn-lt"/>
                <a:cs typeface="Times New Roman" panose="02020603050405020304" pitchFamily="18" charset="0"/>
              </a:rPr>
              <a:t> reservation system</a:t>
            </a:r>
            <a:r>
              <a:rPr lang="en-US" sz="1800" dirty="0">
                <a:latin typeface="Times New Roman" panose="02020603050405020304" pitchFamily="18" charset="0"/>
                <a:cs typeface="Times New Roman" panose="02020603050405020304" pitchFamily="18" charset="0"/>
              </a:rPr>
              <a:t>		</a:t>
            </a:r>
            <a:br>
              <a:rPr lang="en-US" u="sng" dirty="0"/>
            </a:br>
            <a:r>
              <a:rPr lang="en-US" sz="3200" b="1" u="sng" dirty="0">
                <a:latin typeface="Times New Roman" panose="02020603050405020304" pitchFamily="18" charset="0"/>
                <a:cs typeface="Times New Roman" panose="02020603050405020304" pitchFamily="18" charset="0"/>
              </a:rPr>
              <a:t>Technology Used – </a:t>
            </a:r>
            <a:r>
              <a:rPr lang="en-US" sz="3200" b="1" u="sng" dirty="0" err="1">
                <a:latin typeface="Times New Roman" panose="02020603050405020304" pitchFamily="18" charset="0"/>
                <a:cs typeface="Times New Roman" panose="02020603050405020304" pitchFamily="18" charset="0"/>
              </a:rPr>
              <a:t>Django</a:t>
            </a:r>
            <a:r>
              <a:rPr lang="en-US" sz="3200" b="1" u="sng" dirty="0">
                <a:latin typeface="Times New Roman" panose="02020603050405020304" pitchFamily="18" charset="0"/>
                <a:cs typeface="Times New Roman" panose="02020603050405020304" pitchFamily="18" charset="0"/>
              </a:rPr>
              <a:t>:</a:t>
            </a:r>
            <a:endParaRPr lang="en-IN" sz="3200" b="1" u="sng" dirty="0">
              <a:latin typeface="Times New Roman" panose="02020603050405020304" pitchFamily="18" charset="0"/>
              <a:cs typeface="Times New Roman" panose="02020603050405020304" pitchFamily="18" charset="0"/>
            </a:endParaRPr>
          </a:p>
        </p:txBody>
      </p:sp>
      <p:sp>
        <p:nvSpPr>
          <p:cNvPr id="1048591"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Django</a:t>
            </a:r>
            <a:r>
              <a:rPr lang="en-US" sz="2400" dirty="0">
                <a:latin typeface="Times New Roman" panose="02020603050405020304" pitchFamily="18" charset="0"/>
                <a:cs typeface="Times New Roman" panose="02020603050405020304" pitchFamily="18" charset="0"/>
              </a:rPr>
              <a:t> is a High-level framework for rapid web development.</a:t>
            </a:r>
          </a:p>
          <a:p>
            <a:r>
              <a:rPr lang="en-US" sz="2400" dirty="0" err="1">
                <a:latin typeface="Times New Roman" panose="02020603050405020304" pitchFamily="18" charset="0"/>
                <a:cs typeface="Times New Roman" panose="02020603050405020304" pitchFamily="18" charset="0"/>
              </a:rPr>
              <a:t>Django</a:t>
            </a:r>
            <a:r>
              <a:rPr lang="en-US" sz="2400" dirty="0">
                <a:latin typeface="Times New Roman" panose="02020603050405020304" pitchFamily="18" charset="0"/>
                <a:cs typeface="Times New Roman" panose="02020603050405020304" pitchFamily="18" charset="0"/>
              </a:rPr>
              <a:t> is a free and open-source web framework, written in Python and it follows the model-view-template (MVT) architectural pattern.</a:t>
            </a:r>
          </a:p>
          <a:p>
            <a:r>
              <a:rPr lang="en-US" sz="2400" dirty="0">
                <a:latin typeface="Times New Roman" panose="02020603050405020304" pitchFamily="18" charset="0"/>
                <a:cs typeface="Times New Roman" panose="02020603050405020304" pitchFamily="18" charset="0"/>
              </a:rPr>
              <a:t>We can build High End Web Applications.</a:t>
            </a:r>
          </a:p>
          <a:p>
            <a:pPr marL="0" indent="0">
              <a:buNone/>
            </a:pPr>
            <a:r>
              <a:rPr lang="en-US" sz="2400" dirty="0">
                <a:latin typeface="Times New Roman" panose="02020603050405020304" pitchFamily="18" charset="0"/>
                <a:cs typeface="Times New Roman" panose="02020603050405020304" pitchFamily="18" charset="0"/>
              </a:rPr>
              <a:t>		Platform : Django</a:t>
            </a:r>
          </a:p>
          <a:p>
            <a:pPr marL="0" indent="0">
              <a:buNone/>
            </a:pPr>
            <a:r>
              <a:rPr lang="en-US" sz="2400" dirty="0">
                <a:latin typeface="Times New Roman" panose="02020603050405020304" pitchFamily="18" charset="0"/>
                <a:cs typeface="Times New Roman" panose="02020603050405020304" pitchFamily="18" charset="0"/>
              </a:rPr>
              <a:t>		Language: Python ,HTML, CSS, SQL</a:t>
            </a:r>
          </a:p>
          <a:p>
            <a:pPr marL="0" indent="0">
              <a:buNone/>
            </a:pPr>
            <a:r>
              <a:rPr lang="en-US" sz="2400" dirty="0">
                <a:latin typeface="Times New Roman" panose="02020603050405020304" pitchFamily="18" charset="0"/>
                <a:cs typeface="Times New Roman" panose="02020603050405020304" pitchFamily="18" charset="0"/>
              </a:rPr>
              <a:t>		Database : </a:t>
            </a:r>
            <a:r>
              <a:rPr lang="en-US" sz="2400" dirty="0" err="1">
                <a:latin typeface="Times New Roman" panose="02020603050405020304" pitchFamily="18" charset="0"/>
                <a:cs typeface="Times New Roman" panose="02020603050405020304" pitchFamily="18" charset="0"/>
              </a:rPr>
              <a:t>sqlite</a:t>
            </a:r>
            <a:endParaRPr lang="en-US" sz="2400" dirty="0">
              <a:latin typeface="Times New Roman" panose="02020603050405020304" pitchFamily="18" charset="0"/>
              <a:cs typeface="Times New Roman" panose="02020603050405020304" pitchFamily="18" charset="0"/>
            </a:endParaRP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3400" dirty="0"/>
          </a:p>
          <a:p>
            <a:endParaRPr lang="en-US" sz="3600" dirty="0"/>
          </a:p>
        </p:txBody>
      </p:sp>
      <p:sp>
        <p:nvSpPr>
          <p:cNvPr id="2" name="Slide Number Placeholder 1"/>
          <p:cNvSpPr>
            <a:spLocks noGrp="1"/>
          </p:cNvSpPr>
          <p:nvPr>
            <p:ph type="sldNum" sz="quarter" idx="12"/>
          </p:nvPr>
        </p:nvSpPr>
        <p:spPr/>
        <p:txBody>
          <a:bodyPr/>
          <a:lstStyle/>
          <a:p>
            <a:fld id="{21E15C5E-A65A-48AA-B2E5-B8AF2FD1AAEB}"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20BC-9227-4CE2-9416-3497BEC0A995}"/>
              </a:ext>
            </a:extLst>
          </p:cNvPr>
          <p:cNvSpPr>
            <a:spLocks noGrp="1"/>
          </p:cNvSpPr>
          <p:nvPr>
            <p:ph type="title"/>
          </p:nvPr>
        </p:nvSpPr>
        <p:spPr/>
        <p:txBody>
          <a:bodyPr>
            <a:normAutofit fontScale="90000"/>
          </a:bodyPr>
          <a:lstStyle/>
          <a:p>
            <a:r>
              <a:rPr lang="en-IN" sz="1800" dirty="0">
                <a:latin typeface="+mn-lt"/>
                <a:cs typeface="Times New Roman" panose="02020603050405020304" pitchFamily="18" charset="0"/>
              </a:rPr>
              <a:t>			                              </a:t>
            </a:r>
            <a:r>
              <a:rPr lang="en-US" sz="1800" dirty="0">
                <a:latin typeface="+mn-lt"/>
              </a:rPr>
              <a:t> Implementation of price optimization in e-ticket</a:t>
            </a:r>
            <a:r>
              <a:rPr lang="en-US" sz="1800" dirty="0">
                <a:latin typeface="+mn-lt"/>
                <a:cs typeface="Times New Roman" panose="02020603050405020304" pitchFamily="18" charset="0"/>
              </a:rPr>
              <a:t> reservation system</a:t>
            </a:r>
            <a:br>
              <a:rPr lang="en-IN" u="sng" dirty="0">
                <a:latin typeface="+mn-lt"/>
              </a:rPr>
            </a:br>
            <a:br>
              <a:rPr lang="en-IN" u="sng" dirty="0">
                <a:latin typeface="+mn-lt"/>
              </a:rPr>
            </a:br>
            <a:r>
              <a:rPr lang="en-IN" sz="3200" b="1" u="sng"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B193C14D-5CA7-4CCA-B587-20CC384C348A}"/>
              </a:ext>
            </a:extLst>
          </p:cNvPr>
          <p:cNvSpPr>
            <a:spLocks noGrp="1"/>
          </p:cNvSpPr>
          <p:nvPr>
            <p:ph idx="1"/>
          </p:nvPr>
        </p:nvSpPr>
        <p:spPr/>
        <p:txBody>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 implemented dynamic pricing approach to get an optimal fare of the tickets and a successful reservation of airline ticket. By implementing this approach of dynamic pricing , the demand of the ticket increases which leads to </a:t>
            </a:r>
            <a:r>
              <a:rPr lang="en-US" sz="2400" dirty="0">
                <a:effectLst/>
                <a:latin typeface="Times New Roman" panose="02020603050405020304" pitchFamily="18" charset="0"/>
                <a:ea typeface="Calibri" panose="020F0502020204030204" pitchFamily="34" charset="0"/>
              </a:rPr>
              <a:t>airline profit.</a:t>
            </a:r>
          </a:p>
          <a:p>
            <a:pPr algn="just">
              <a:lnSpc>
                <a:spcPct val="107000"/>
              </a:lnSpc>
              <a:spcAft>
                <a:spcPts val="800"/>
              </a:spcAft>
            </a:pPr>
            <a:r>
              <a:rPr lang="en-IN" sz="2400" dirty="0">
                <a:latin typeface="Times New Roman" panose="02020603050405020304" pitchFamily="18" charset="0"/>
                <a:cs typeface="Times New Roman" panose="02020603050405020304" pitchFamily="18" charset="0"/>
              </a:rPr>
              <a:t>Getting accurate information about what you need is an important part of preparing for a trip or stay abroad. To help you , we can also include companies that provide visa and passport services.</a:t>
            </a:r>
          </a:p>
          <a:p>
            <a:r>
              <a:rPr lang="en-IN" sz="2400" dirty="0">
                <a:latin typeface="Times New Roman" panose="02020603050405020304" pitchFamily="18" charset="0"/>
                <a:cs typeface="Times New Roman" panose="02020603050405020304" pitchFamily="18" charset="0"/>
              </a:rPr>
              <a:t>Also ,by offering documentation processing , application filling services for those interested in applying for a visa. </a:t>
            </a:r>
          </a:p>
        </p:txBody>
      </p:sp>
      <p:sp>
        <p:nvSpPr>
          <p:cNvPr id="4" name="Slide Number Placeholder 3"/>
          <p:cNvSpPr>
            <a:spLocks noGrp="1"/>
          </p:cNvSpPr>
          <p:nvPr>
            <p:ph type="sldNum" sz="quarter" idx="12"/>
          </p:nvPr>
        </p:nvSpPr>
        <p:spPr/>
        <p:txBody>
          <a:bodyPr/>
          <a:lstStyle/>
          <a:p>
            <a:fld id="{21E15C5E-A65A-48AA-B2E5-B8AF2FD1AAEB}" type="slidenum">
              <a:rPr lang="en-IN" smtClean="0"/>
              <a:t>12</a:t>
            </a:fld>
            <a:endParaRPr lang="en-IN"/>
          </a:p>
        </p:txBody>
      </p:sp>
    </p:spTree>
    <p:extLst>
      <p:ext uri="{BB962C8B-B14F-4D97-AF65-F5344CB8AC3E}">
        <p14:creationId xmlns:p14="http://schemas.microsoft.com/office/powerpoint/2010/main" val="98959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DC9F-74F0-4F84-BDC3-7E6559ABD63F}"/>
              </a:ext>
            </a:extLst>
          </p:cNvPr>
          <p:cNvSpPr>
            <a:spLocks noGrp="1"/>
          </p:cNvSpPr>
          <p:nvPr>
            <p:ph type="title"/>
          </p:nvPr>
        </p:nvSpPr>
        <p:spPr/>
        <p:txBody>
          <a:bodyPr>
            <a:normAutofit/>
          </a:bodyPr>
          <a:lstStyle/>
          <a:p>
            <a:r>
              <a:rPr lang="en-US" sz="1800" dirty="0">
                <a:latin typeface="+mn-lt"/>
              </a:rPr>
              <a:t>				Implementation of price optimization in e-ticket</a:t>
            </a:r>
            <a:r>
              <a:rPr lang="en-US" sz="1800" dirty="0">
                <a:latin typeface="+mn-lt"/>
                <a:cs typeface="Times New Roman" panose="02020603050405020304" pitchFamily="18" charset="0"/>
              </a:rPr>
              <a:t> reservation system</a:t>
            </a:r>
            <a:br>
              <a:rPr lang="en-IN" sz="3200"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98CCF6E-0B2C-4319-8B82-EA05B86B77FC}"/>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Fiig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 R. Le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Guen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Gauchet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Dynamic Pricing of airline offers . </a:t>
            </a:r>
          </a:p>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Journal of Revenue and Price Management.</a:t>
            </a:r>
          </a:p>
          <a:p>
            <a:pPr marL="0" indent="0">
              <a:buNone/>
            </a:pPr>
            <a:r>
              <a:rPr lang="en-US" sz="2400" dirty="0">
                <a:effectLst/>
                <a:latin typeface="Times New Roman" panose="02020603050405020304" pitchFamily="18" charset="0"/>
                <a:ea typeface="Calibri" panose="020F0502020204030204" pitchFamily="34" charset="0"/>
              </a:rPr>
              <a:t>[2]  Andrew Pinkham., Django unleased – Working knowledge of Django with other </a:t>
            </a:r>
          </a:p>
          <a:p>
            <a:pPr marL="0" indent="0">
              <a:buNone/>
            </a:pP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Frameworks</a:t>
            </a:r>
          </a:p>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[3]  https://www.kaggle.com/dansbecker/airline-price-optimization-solution</a:t>
            </a:r>
          </a:p>
          <a:p>
            <a:pPr marL="0" indent="0">
              <a:buNone/>
            </a:pPr>
            <a:r>
              <a:rPr lang="en-US" sz="2400" dirty="0">
                <a:effectLst/>
                <a:latin typeface="Times New Roman" panose="02020603050405020304" pitchFamily="18" charset="0"/>
                <a:ea typeface="Calibri" panose="020F0502020204030204" pitchFamily="34" charset="0"/>
              </a:rPr>
              <a:t>[4]  </a:t>
            </a:r>
            <a:r>
              <a:rPr lang="en-US" sz="2400" dirty="0" err="1">
                <a:effectLst/>
                <a:latin typeface="Times New Roman" panose="02020603050405020304" pitchFamily="18" charset="0"/>
                <a:ea typeface="Calibri" panose="020F0502020204030204" pitchFamily="34" charset="0"/>
              </a:rPr>
              <a:t>C.Winston,S.Morrison</a:t>
            </a:r>
            <a:r>
              <a:rPr lang="en-US" sz="2400" dirty="0">
                <a:effectLst/>
                <a:latin typeface="Times New Roman" panose="02020603050405020304" pitchFamily="18" charset="0"/>
                <a:ea typeface="Calibri" panose="020F0502020204030204" pitchFamily="34" charset="0"/>
              </a:rPr>
              <a:t>., Evolution of Airline Industry. Brooking Institution </a:t>
            </a:r>
          </a:p>
          <a:p>
            <a:pPr marL="0" indent="0">
              <a:buNone/>
            </a:pPr>
            <a:r>
              <a:rPr lang="en-US" sz="2400" dirty="0">
                <a:effectLst/>
                <a:latin typeface="Times New Roman" panose="02020603050405020304" pitchFamily="18" charset="0"/>
                <a:ea typeface="Calibri" panose="020F0502020204030204" pitchFamily="34" charset="0"/>
              </a:rPr>
              <a:t>       Press. </a:t>
            </a:r>
            <a:r>
              <a:rPr lang="en-US" sz="2400" dirty="0" err="1">
                <a:effectLst/>
                <a:latin typeface="Times New Roman" panose="02020603050405020304" pitchFamily="18" charset="0"/>
                <a:ea typeface="Calibri" panose="020F0502020204030204" pitchFamily="34" charset="0"/>
              </a:rPr>
              <a:t>Crosbt.T</a:t>
            </a:r>
            <a:r>
              <a:rPr lang="en-US" sz="2400" dirty="0">
                <a:effectLst/>
                <a:latin typeface="Times New Roman" panose="02020603050405020304" pitchFamily="18" charset="0"/>
                <a:ea typeface="Calibri" panose="020F0502020204030204" pitchFamily="34" charset="0"/>
              </a:rPr>
              <a:t>., How E-Tickets Work</a:t>
            </a:r>
          </a:p>
          <a:p>
            <a:pPr marL="0" indent="0">
              <a:buNone/>
            </a:pPr>
            <a:r>
              <a:rPr lang="en-US" sz="2400" dirty="0">
                <a:effectLst/>
                <a:latin typeface="Times New Roman" panose="02020603050405020304" pitchFamily="18" charset="0"/>
                <a:ea typeface="Calibri" panose="020F0502020204030204" pitchFamily="34" charset="0"/>
              </a:rPr>
              <a:t>[5]  Dunleavy, H., and D. Westermann. Future of airline revenue management. </a:t>
            </a:r>
          </a:p>
          <a:p>
            <a:pPr marL="0" indent="0">
              <a:buNone/>
            </a:pP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Journal of Revenue and Price Management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FD12D9E-2416-41B5-8F38-C564C9E9F25F}"/>
              </a:ext>
            </a:extLst>
          </p:cNvPr>
          <p:cNvSpPr>
            <a:spLocks noGrp="1"/>
          </p:cNvSpPr>
          <p:nvPr>
            <p:ph type="sldNum" sz="quarter" idx="12"/>
          </p:nvPr>
        </p:nvSpPr>
        <p:spPr/>
        <p:txBody>
          <a:bodyPr/>
          <a:lstStyle/>
          <a:p>
            <a:fld id="{21E15C5E-A65A-48AA-B2E5-B8AF2FD1AAEB}" type="slidenum">
              <a:rPr lang="en-IN" smtClean="0"/>
              <a:t>13</a:t>
            </a:fld>
            <a:endParaRPr lang="en-IN"/>
          </a:p>
        </p:txBody>
      </p:sp>
    </p:spTree>
    <p:extLst>
      <p:ext uri="{BB962C8B-B14F-4D97-AF65-F5344CB8AC3E}">
        <p14:creationId xmlns:p14="http://schemas.microsoft.com/office/powerpoint/2010/main" val="251615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6B91A-C9D4-45E2-A079-BBD4AC25932F}"/>
              </a:ext>
            </a:extLst>
          </p:cNvPr>
          <p:cNvSpPr>
            <a:spLocks noGrp="1"/>
          </p:cNvSpPr>
          <p:nvPr>
            <p:ph idx="1"/>
          </p:nvPr>
        </p:nvSpPr>
        <p:spPr/>
        <p:txBody>
          <a:bodyPr>
            <a:normAutofit/>
          </a:bodyPr>
          <a:lstStyle/>
          <a:p>
            <a:pPr indent="0" algn="just">
              <a:lnSpc>
                <a:spcPct val="107000"/>
              </a:lnSpc>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E-ticket reservation system is a web based system, used to book airline tickets through ARS website. This project is aimed at  exposing the relevance of price optimization in Airline Reservation System .Also, it enhances the relationship between customers and airline agencies through the use of ARS, and thereby making a convenient for the customers to book the flights, as when they require, such that they can utilize this software to make reservations. The</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price of the ticket is calculate dynamically based on demand available for the</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left out tickets. This is mainly done to maximize the capacity utilization so that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maximum number of seats gets filled. The proposed system is experimented</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successful reservation and cancellation of airline tickets by implementing</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dynamic pricing of tickets.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D83549A-C74D-4399-98B5-3AEB2E471E83}"/>
              </a:ext>
            </a:extLst>
          </p:cNvPr>
          <p:cNvSpPr>
            <a:spLocks noGrp="1"/>
          </p:cNvSpPr>
          <p:nvPr>
            <p:ph type="sldNum" sz="quarter" idx="12"/>
          </p:nvPr>
        </p:nvSpPr>
        <p:spPr/>
        <p:txBody>
          <a:bodyPr/>
          <a:lstStyle/>
          <a:p>
            <a:fld id="{21E15C5E-A65A-48AA-B2E5-B8AF2FD1AAEB}" type="slidenum">
              <a:rPr lang="en-IN" smtClean="0"/>
              <a:t>2</a:t>
            </a:fld>
            <a:endParaRPr lang="en-IN"/>
          </a:p>
        </p:txBody>
      </p:sp>
      <p:sp>
        <p:nvSpPr>
          <p:cNvPr id="5" name="Title 4"/>
          <p:cNvSpPr>
            <a:spLocks noGrp="1"/>
          </p:cNvSpPr>
          <p:nvPr>
            <p:ph type="title"/>
          </p:nvPr>
        </p:nvSpPr>
        <p:spPr>
          <a:xfrm>
            <a:off x="838200" y="171942"/>
            <a:ext cx="10515600" cy="1325563"/>
          </a:xfrm>
        </p:spPr>
        <p:txBody>
          <a:bodyPr>
            <a:normAutofit fontScale="90000"/>
          </a:bodyPr>
          <a:lstStyle/>
          <a:p>
            <a:r>
              <a:rPr lang="en-US" sz="6600" dirty="0"/>
              <a:t> 				  </a:t>
            </a:r>
            <a:r>
              <a:rPr lang="en-US" sz="2000" dirty="0">
                <a:latin typeface="+mn-lt"/>
              </a:rPr>
              <a:t>Implementation of price optimization in e-ticket reservation system</a:t>
            </a:r>
            <a:br>
              <a:rPr lang="en-IN" sz="2000" dirty="0">
                <a:latin typeface="+mn-lt"/>
              </a:rPr>
            </a:br>
            <a:br>
              <a:rPr lang="en-IN" sz="1600" dirty="0"/>
            </a:br>
            <a:r>
              <a:rPr lang="en-IN" sz="1600" dirty="0"/>
              <a:t>    </a:t>
            </a:r>
            <a:r>
              <a:rPr lang="en-IN" sz="3600" b="1" u="sng"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22656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normAutofit/>
          </a:bodyPr>
          <a:lstStyle/>
          <a:p>
            <a:r>
              <a:rPr lang="en-US" sz="3600" dirty="0">
                <a:latin typeface="+mn-lt"/>
              </a:rPr>
              <a:t> 	</a:t>
            </a:r>
            <a:r>
              <a:rPr lang="en-US" sz="2000" dirty="0">
                <a:latin typeface="+mn-lt"/>
              </a:rPr>
              <a:t>		                   </a:t>
            </a:r>
            <a:r>
              <a:rPr lang="en-US" sz="1800" dirty="0">
                <a:latin typeface="+mn-lt"/>
              </a:rPr>
              <a:t>Implementation of price optimization in e-ticket reservation system</a:t>
            </a:r>
            <a:br>
              <a:rPr lang="en-US" sz="3600" u="sng" dirty="0">
                <a:latin typeface="+mn-lt"/>
              </a:rPr>
            </a:br>
            <a:r>
              <a:rPr lang="en-US" sz="3200" b="1" u="sng" dirty="0">
                <a:latin typeface="Times New Roman" panose="02020603050405020304" pitchFamily="18" charset="0"/>
                <a:cs typeface="Times New Roman" panose="02020603050405020304" pitchFamily="18" charset="0"/>
              </a:rPr>
              <a:t>Project Overview:</a:t>
            </a:r>
            <a:endParaRPr lang="en-IN" sz="3200" b="1" u="sng"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p:txBody>
          <a:bodyPr>
            <a:normAutofit fontScale="92500" lnSpcReduction="10000"/>
          </a:bodyPr>
          <a:lstStyle/>
          <a:p>
            <a:pPr indent="457200">
              <a:lnSpc>
                <a:spcPct val="107000"/>
              </a:lnSpc>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create a convenient application for the</a:t>
            </a:r>
            <a:r>
              <a:rPr lang="en-IN" sz="2600" dirty="0">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passengers , trying to buy airline tickets. </a:t>
            </a:r>
          </a:p>
          <a:p>
            <a:pPr indent="457200">
              <a:lnSpc>
                <a:spcPct val="107000"/>
              </a:lnSpc>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system is based on a relational database with flight management and reservation functions. </a:t>
            </a:r>
          </a:p>
          <a:p>
            <a:pPr indent="457200">
              <a:lnSpc>
                <a:spcPct val="107000"/>
              </a:lnSpc>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we will have a database for storing the flight details and passenger details. Also we have implemented dynamic pricing strategy .</a:t>
            </a:r>
          </a:p>
          <a:p>
            <a:pPr indent="457200">
              <a:lnSpc>
                <a:spcPct val="107000"/>
              </a:lnSpc>
              <a:spcAft>
                <a:spcPts val="8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For this, we have constructed a mathematical model of revenue simulator so that I can simulate the demand needed for the tickets. Using this behavior I can access my pricing mechanism</a:t>
            </a:r>
            <a:r>
              <a:rPr lang="en-US" sz="3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1E15C5E-A65A-48AA-B2E5-B8AF2FD1AAEB}"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E2BE-3801-4656-8442-DA55E68EBB28}"/>
              </a:ext>
            </a:extLst>
          </p:cNvPr>
          <p:cNvSpPr>
            <a:spLocks noGrp="1"/>
          </p:cNvSpPr>
          <p:nvPr>
            <p:ph type="title"/>
          </p:nvPr>
        </p:nvSpPr>
        <p:spPr/>
        <p:txBody>
          <a:bodyPr>
            <a:normAutofit/>
          </a:bodyPr>
          <a:lstStyle/>
          <a:p>
            <a:r>
              <a:rPr lang="en-US" sz="1800" dirty="0">
                <a:latin typeface="+mn-lt"/>
              </a:rPr>
              <a:t>				Implementation of price optimization in e-ticket reservation system</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Architectural Design:</a:t>
            </a:r>
          </a:p>
        </p:txBody>
      </p:sp>
      <p:sp>
        <p:nvSpPr>
          <p:cNvPr id="3" name="Content Placeholder 2">
            <a:extLst>
              <a:ext uri="{FF2B5EF4-FFF2-40B4-BE49-F238E27FC236}">
                <a16:creationId xmlns:a16="http://schemas.microsoft.com/office/drawing/2014/main" id="{3EB7A723-9320-41D6-9040-73273BC064BE}"/>
              </a:ext>
            </a:extLst>
          </p:cNvPr>
          <p:cNvSpPr>
            <a:spLocks noGrp="1"/>
          </p:cNvSpPr>
          <p:nvPr>
            <p:ph idx="1"/>
          </p:nvPr>
        </p:nvSpPr>
        <p:spPr>
          <a:xfrm>
            <a:off x="838200" y="1757779"/>
            <a:ext cx="10515600" cy="4735096"/>
          </a:xfrm>
        </p:spPr>
        <p:style>
          <a:lnRef idx="2">
            <a:schemeClr val="dk1"/>
          </a:lnRef>
          <a:fillRef idx="1">
            <a:schemeClr val="lt1"/>
          </a:fillRef>
          <a:effectRef idx="0">
            <a:schemeClr val="dk1"/>
          </a:effectRef>
          <a:fontRef idx="minor">
            <a:schemeClr val="dk1"/>
          </a:fontRef>
        </p:style>
        <p:txBody>
          <a:bodyPr/>
          <a:lstStyle/>
          <a:p>
            <a:pPr marL="0" indent="0">
              <a:buNone/>
            </a:pPr>
            <a:r>
              <a:rPr lang="en-IN" dirty="0"/>
              <a:t>                                                                                                                  </a:t>
            </a:r>
          </a:p>
        </p:txBody>
      </p:sp>
      <p:sp>
        <p:nvSpPr>
          <p:cNvPr id="4" name="Slide Number Placeholder 3">
            <a:extLst>
              <a:ext uri="{FF2B5EF4-FFF2-40B4-BE49-F238E27FC236}">
                <a16:creationId xmlns:a16="http://schemas.microsoft.com/office/drawing/2014/main" id="{C8BA3644-E544-4346-94BA-ABA6834E0F44}"/>
              </a:ext>
            </a:extLst>
          </p:cNvPr>
          <p:cNvSpPr>
            <a:spLocks noGrp="1"/>
          </p:cNvSpPr>
          <p:nvPr>
            <p:ph type="sldNum" sz="quarter" idx="12"/>
          </p:nvPr>
        </p:nvSpPr>
        <p:spPr/>
        <p:txBody>
          <a:bodyPr/>
          <a:lstStyle/>
          <a:p>
            <a:fld id="{21E15C5E-A65A-48AA-B2E5-B8AF2FD1AAEB}" type="slidenum">
              <a:rPr lang="en-IN" smtClean="0"/>
              <a:t>4</a:t>
            </a:fld>
            <a:endParaRPr lang="en-IN"/>
          </a:p>
        </p:txBody>
      </p:sp>
      <p:sp>
        <p:nvSpPr>
          <p:cNvPr id="5" name="Rectangle 4">
            <a:extLst>
              <a:ext uri="{FF2B5EF4-FFF2-40B4-BE49-F238E27FC236}">
                <a16:creationId xmlns:a16="http://schemas.microsoft.com/office/drawing/2014/main" id="{FEADCECC-9D2A-4FAE-8B43-9AD9A6A2D0C0}"/>
              </a:ext>
            </a:extLst>
          </p:cNvPr>
          <p:cNvSpPr/>
          <p:nvPr/>
        </p:nvSpPr>
        <p:spPr>
          <a:xfrm>
            <a:off x="838200" y="3280299"/>
            <a:ext cx="19530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Webpage of airline reservation system</a:t>
            </a:r>
          </a:p>
        </p:txBody>
      </p:sp>
      <p:sp>
        <p:nvSpPr>
          <p:cNvPr id="6" name="Rectangle 5">
            <a:extLst>
              <a:ext uri="{FF2B5EF4-FFF2-40B4-BE49-F238E27FC236}">
                <a16:creationId xmlns:a16="http://schemas.microsoft.com/office/drawing/2014/main" id="{2B16F861-E8C7-425C-9231-B7B63336544A}"/>
              </a:ext>
            </a:extLst>
          </p:cNvPr>
          <p:cNvSpPr/>
          <p:nvPr/>
        </p:nvSpPr>
        <p:spPr>
          <a:xfrm>
            <a:off x="3751558" y="2574910"/>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Search flight</a:t>
            </a:r>
          </a:p>
        </p:txBody>
      </p:sp>
      <p:sp>
        <p:nvSpPr>
          <p:cNvPr id="7" name="Rectangle 6">
            <a:extLst>
              <a:ext uri="{FF2B5EF4-FFF2-40B4-BE49-F238E27FC236}">
                <a16:creationId xmlns:a16="http://schemas.microsoft.com/office/drawing/2014/main" id="{818BD0E6-943B-43A8-B6A6-C3643D23B053}"/>
              </a:ext>
            </a:extLst>
          </p:cNvPr>
          <p:cNvSpPr/>
          <p:nvPr/>
        </p:nvSpPr>
        <p:spPr>
          <a:xfrm>
            <a:off x="6355671" y="2574910"/>
            <a:ext cx="1331650"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View flight details</a:t>
            </a:r>
          </a:p>
        </p:txBody>
      </p:sp>
      <p:sp>
        <p:nvSpPr>
          <p:cNvPr id="10" name="Rectangle 9">
            <a:extLst>
              <a:ext uri="{FF2B5EF4-FFF2-40B4-BE49-F238E27FC236}">
                <a16:creationId xmlns:a16="http://schemas.microsoft.com/office/drawing/2014/main" id="{22D42597-24EB-4C02-B349-1A5A02E435A6}"/>
              </a:ext>
            </a:extLst>
          </p:cNvPr>
          <p:cNvSpPr/>
          <p:nvPr/>
        </p:nvSpPr>
        <p:spPr>
          <a:xfrm>
            <a:off x="8610600" y="2603691"/>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Reserve tickets</a:t>
            </a:r>
          </a:p>
        </p:txBody>
      </p:sp>
      <p:sp>
        <p:nvSpPr>
          <p:cNvPr id="11" name="Rectangle 10">
            <a:extLst>
              <a:ext uri="{FF2B5EF4-FFF2-40B4-BE49-F238E27FC236}">
                <a16:creationId xmlns:a16="http://schemas.microsoft.com/office/drawing/2014/main" id="{5C2D0FD0-92E9-438D-A9BB-81A1BD082CB8}"/>
              </a:ext>
            </a:extLst>
          </p:cNvPr>
          <p:cNvSpPr/>
          <p:nvPr/>
        </p:nvSpPr>
        <p:spPr>
          <a:xfrm>
            <a:off x="3745639" y="3498196"/>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login</a:t>
            </a:r>
          </a:p>
        </p:txBody>
      </p:sp>
      <p:sp>
        <p:nvSpPr>
          <p:cNvPr id="12" name="Rectangle 11">
            <a:extLst>
              <a:ext uri="{FF2B5EF4-FFF2-40B4-BE49-F238E27FC236}">
                <a16:creationId xmlns:a16="http://schemas.microsoft.com/office/drawing/2014/main" id="{34329491-3EFD-49C5-AAF0-EAE6BB9BCF4A}"/>
              </a:ext>
            </a:extLst>
          </p:cNvPr>
          <p:cNvSpPr/>
          <p:nvPr/>
        </p:nvSpPr>
        <p:spPr>
          <a:xfrm>
            <a:off x="3745638" y="4530154"/>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 login</a:t>
            </a:r>
          </a:p>
        </p:txBody>
      </p:sp>
      <p:sp>
        <p:nvSpPr>
          <p:cNvPr id="13" name="Rectangle 12">
            <a:extLst>
              <a:ext uri="{FF2B5EF4-FFF2-40B4-BE49-F238E27FC236}">
                <a16:creationId xmlns:a16="http://schemas.microsoft.com/office/drawing/2014/main" id="{BF5953A3-B571-4CCE-8BCF-F9831B5E299D}"/>
              </a:ext>
            </a:extLst>
          </p:cNvPr>
          <p:cNvSpPr/>
          <p:nvPr/>
        </p:nvSpPr>
        <p:spPr>
          <a:xfrm>
            <a:off x="2551592" y="5453439"/>
            <a:ext cx="1526958"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View passenger list</a:t>
            </a:r>
          </a:p>
        </p:txBody>
      </p:sp>
      <p:sp>
        <p:nvSpPr>
          <p:cNvPr id="14" name="Rectangle 13">
            <a:extLst>
              <a:ext uri="{FF2B5EF4-FFF2-40B4-BE49-F238E27FC236}">
                <a16:creationId xmlns:a16="http://schemas.microsoft.com/office/drawing/2014/main" id="{A584A6D2-5DFE-4A3B-A06E-F6A9E851AA81}"/>
              </a:ext>
            </a:extLst>
          </p:cNvPr>
          <p:cNvSpPr/>
          <p:nvPr/>
        </p:nvSpPr>
        <p:spPr>
          <a:xfrm>
            <a:off x="4569042" y="5453440"/>
            <a:ext cx="1526958"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Update flight details</a:t>
            </a:r>
          </a:p>
        </p:txBody>
      </p:sp>
      <p:sp>
        <p:nvSpPr>
          <p:cNvPr id="15" name="Flowchart: Magnetic Disk 14">
            <a:extLst>
              <a:ext uri="{FF2B5EF4-FFF2-40B4-BE49-F238E27FC236}">
                <a16:creationId xmlns:a16="http://schemas.microsoft.com/office/drawing/2014/main" id="{82E167E8-E1FF-41EF-BCA2-90AFCBC53FCB}"/>
              </a:ext>
            </a:extLst>
          </p:cNvPr>
          <p:cNvSpPr/>
          <p:nvPr/>
        </p:nvSpPr>
        <p:spPr>
          <a:xfrm>
            <a:off x="8805907" y="5759764"/>
            <a:ext cx="1136342" cy="61264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Database</a:t>
            </a:r>
          </a:p>
        </p:txBody>
      </p:sp>
      <p:sp>
        <p:nvSpPr>
          <p:cNvPr id="16" name="Rectangle 15">
            <a:extLst>
              <a:ext uri="{FF2B5EF4-FFF2-40B4-BE49-F238E27FC236}">
                <a16:creationId xmlns:a16="http://schemas.microsoft.com/office/drawing/2014/main" id="{DC2B9D0F-DA6B-4A34-AA99-DD6B2D2A4F46}"/>
              </a:ext>
            </a:extLst>
          </p:cNvPr>
          <p:cNvSpPr/>
          <p:nvPr/>
        </p:nvSpPr>
        <p:spPr>
          <a:xfrm>
            <a:off x="8650551" y="3449603"/>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Make payment</a:t>
            </a:r>
          </a:p>
        </p:txBody>
      </p:sp>
      <p:sp>
        <p:nvSpPr>
          <p:cNvPr id="17" name="Rectangle 16">
            <a:extLst>
              <a:ext uri="{FF2B5EF4-FFF2-40B4-BE49-F238E27FC236}">
                <a16:creationId xmlns:a16="http://schemas.microsoft.com/office/drawing/2014/main" id="{0B96FBB8-3AD4-4CD6-9D66-ED8BFC283E74}"/>
              </a:ext>
            </a:extLst>
          </p:cNvPr>
          <p:cNvSpPr/>
          <p:nvPr/>
        </p:nvSpPr>
        <p:spPr>
          <a:xfrm>
            <a:off x="8657950" y="4408514"/>
            <a:ext cx="1407104" cy="763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Display ticket confirmation</a:t>
            </a:r>
          </a:p>
        </p:txBody>
      </p:sp>
      <p:cxnSp>
        <p:nvCxnSpPr>
          <p:cNvPr id="19" name="Straight Arrow Connector 18">
            <a:extLst>
              <a:ext uri="{FF2B5EF4-FFF2-40B4-BE49-F238E27FC236}">
                <a16:creationId xmlns:a16="http://schemas.microsoft.com/office/drawing/2014/main" id="{0DEC671D-CDE6-4914-A215-1F462D496272}"/>
              </a:ext>
            </a:extLst>
          </p:cNvPr>
          <p:cNvCxnSpPr>
            <a:stCxn id="10" idx="2"/>
            <a:endCxn id="16" idx="0"/>
          </p:cNvCxnSpPr>
          <p:nvPr/>
        </p:nvCxnSpPr>
        <p:spPr>
          <a:xfrm>
            <a:off x="9276425" y="3091962"/>
            <a:ext cx="0" cy="357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399F347-FE93-4ECC-9ADD-E30C2A250D7C}"/>
              </a:ext>
            </a:extLst>
          </p:cNvPr>
          <p:cNvCxnSpPr>
            <a:cxnSpLocks/>
            <a:stCxn id="16" idx="2"/>
            <a:endCxn id="17" idx="0"/>
          </p:cNvCxnSpPr>
          <p:nvPr/>
        </p:nvCxnSpPr>
        <p:spPr>
          <a:xfrm>
            <a:off x="9316376" y="3937874"/>
            <a:ext cx="0" cy="470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C75B05D-53CB-4EF6-82C3-FAD812A3E38C}"/>
              </a:ext>
            </a:extLst>
          </p:cNvPr>
          <p:cNvCxnSpPr>
            <a:cxnSpLocks/>
            <a:stCxn id="17" idx="2"/>
            <a:endCxn id="15" idx="1"/>
          </p:cNvCxnSpPr>
          <p:nvPr/>
        </p:nvCxnSpPr>
        <p:spPr>
          <a:xfrm>
            <a:off x="9361502" y="5172455"/>
            <a:ext cx="12576" cy="587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BABADBD-D993-418A-868C-78182DD8EEA1}"/>
              </a:ext>
            </a:extLst>
          </p:cNvPr>
          <p:cNvSpPr/>
          <p:nvPr/>
        </p:nvSpPr>
        <p:spPr>
          <a:xfrm>
            <a:off x="6355671" y="1825675"/>
            <a:ext cx="1331649" cy="488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Calculate ticket price</a:t>
            </a:r>
          </a:p>
        </p:txBody>
      </p:sp>
      <p:sp>
        <p:nvSpPr>
          <p:cNvPr id="25" name="Rectangle 24">
            <a:extLst>
              <a:ext uri="{FF2B5EF4-FFF2-40B4-BE49-F238E27FC236}">
                <a16:creationId xmlns:a16="http://schemas.microsoft.com/office/drawing/2014/main" id="{792B10F9-D1D2-473F-9314-EB9620ACE1FA}"/>
              </a:ext>
            </a:extLst>
          </p:cNvPr>
          <p:cNvSpPr/>
          <p:nvPr/>
        </p:nvSpPr>
        <p:spPr>
          <a:xfrm>
            <a:off x="8603944" y="1839096"/>
            <a:ext cx="1331649" cy="500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Revenue simulator</a:t>
            </a:r>
          </a:p>
        </p:txBody>
      </p:sp>
      <p:sp>
        <p:nvSpPr>
          <p:cNvPr id="26" name="Rectangle 25">
            <a:extLst>
              <a:ext uri="{FF2B5EF4-FFF2-40B4-BE49-F238E27FC236}">
                <a16:creationId xmlns:a16="http://schemas.microsoft.com/office/drawing/2014/main" id="{22990347-0780-48D8-A9D4-FCAFC16894F0}"/>
              </a:ext>
            </a:extLst>
          </p:cNvPr>
          <p:cNvSpPr/>
          <p:nvPr/>
        </p:nvSpPr>
        <p:spPr>
          <a:xfrm>
            <a:off x="6328297" y="3515827"/>
            <a:ext cx="1554700" cy="470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View reserved tickets</a:t>
            </a:r>
          </a:p>
        </p:txBody>
      </p:sp>
      <p:sp>
        <p:nvSpPr>
          <p:cNvPr id="27" name="Rectangle 26">
            <a:extLst>
              <a:ext uri="{FF2B5EF4-FFF2-40B4-BE49-F238E27FC236}">
                <a16:creationId xmlns:a16="http://schemas.microsoft.com/office/drawing/2014/main" id="{38A4345F-648D-4D2C-A6D1-40F6C1E12717}"/>
              </a:ext>
            </a:extLst>
          </p:cNvPr>
          <p:cNvSpPr/>
          <p:nvPr/>
        </p:nvSpPr>
        <p:spPr>
          <a:xfrm>
            <a:off x="6355670" y="4538969"/>
            <a:ext cx="1527315" cy="470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Cancel tickets</a:t>
            </a:r>
          </a:p>
        </p:txBody>
      </p:sp>
      <p:cxnSp>
        <p:nvCxnSpPr>
          <p:cNvPr id="29" name="Straight Connector 28">
            <a:extLst>
              <a:ext uri="{FF2B5EF4-FFF2-40B4-BE49-F238E27FC236}">
                <a16:creationId xmlns:a16="http://schemas.microsoft.com/office/drawing/2014/main" id="{32E30E24-01DD-46A1-BC02-DD76C0C82558}"/>
              </a:ext>
            </a:extLst>
          </p:cNvPr>
          <p:cNvCxnSpPr>
            <a:cxnSpLocks/>
          </p:cNvCxnSpPr>
          <p:nvPr/>
        </p:nvCxnSpPr>
        <p:spPr>
          <a:xfrm>
            <a:off x="3195962" y="2819046"/>
            <a:ext cx="0" cy="199265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A416235-DD8C-4C73-A5E4-AE7060256EDA}"/>
              </a:ext>
            </a:extLst>
          </p:cNvPr>
          <p:cNvCxnSpPr>
            <a:cxnSpLocks/>
            <a:endCxn id="6" idx="1"/>
          </p:cNvCxnSpPr>
          <p:nvPr/>
        </p:nvCxnSpPr>
        <p:spPr>
          <a:xfrm>
            <a:off x="3195961" y="2819046"/>
            <a:ext cx="555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0CED637-59F9-4006-9BEF-59686AFBB885}"/>
              </a:ext>
            </a:extLst>
          </p:cNvPr>
          <p:cNvCxnSpPr>
            <a:cxnSpLocks/>
            <a:endCxn id="12" idx="1"/>
          </p:cNvCxnSpPr>
          <p:nvPr/>
        </p:nvCxnSpPr>
        <p:spPr>
          <a:xfrm flipV="1">
            <a:off x="3190041" y="4774290"/>
            <a:ext cx="5555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8C50B10-39F3-48E5-B084-3C10B6330CC2}"/>
              </a:ext>
            </a:extLst>
          </p:cNvPr>
          <p:cNvCxnSpPr>
            <a:cxnSpLocks/>
            <a:stCxn id="5" idx="3"/>
            <a:endCxn id="11" idx="1"/>
          </p:cNvCxnSpPr>
          <p:nvPr/>
        </p:nvCxnSpPr>
        <p:spPr>
          <a:xfrm>
            <a:off x="2791287" y="3737499"/>
            <a:ext cx="954352" cy="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A3FEC29-75F9-406B-938C-BB979675245B}"/>
              </a:ext>
            </a:extLst>
          </p:cNvPr>
          <p:cNvCxnSpPr>
            <a:endCxn id="7" idx="1"/>
          </p:cNvCxnSpPr>
          <p:nvPr/>
        </p:nvCxnSpPr>
        <p:spPr>
          <a:xfrm>
            <a:off x="5077287" y="2819045"/>
            <a:ext cx="12783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27A9ED7-4D80-4F33-9757-B1015B21CF64}"/>
              </a:ext>
            </a:extLst>
          </p:cNvPr>
          <p:cNvCxnSpPr>
            <a:stCxn id="7" idx="3"/>
            <a:endCxn id="10" idx="1"/>
          </p:cNvCxnSpPr>
          <p:nvPr/>
        </p:nvCxnSpPr>
        <p:spPr>
          <a:xfrm>
            <a:off x="7687321" y="2819046"/>
            <a:ext cx="923279" cy="28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D4525FB-A79A-437A-AF8C-AEF160557976}"/>
              </a:ext>
            </a:extLst>
          </p:cNvPr>
          <p:cNvCxnSpPr>
            <a:stCxn id="11" idx="3"/>
            <a:endCxn id="26" idx="1"/>
          </p:cNvCxnSpPr>
          <p:nvPr/>
        </p:nvCxnSpPr>
        <p:spPr>
          <a:xfrm>
            <a:off x="5077288" y="3742332"/>
            <a:ext cx="1251009" cy="8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380377F-D7A3-4858-8693-6A881FCE4176}"/>
              </a:ext>
            </a:extLst>
          </p:cNvPr>
          <p:cNvCxnSpPr>
            <a:cxnSpLocks/>
            <a:stCxn id="26" idx="2"/>
            <a:endCxn id="27" idx="0"/>
          </p:cNvCxnSpPr>
          <p:nvPr/>
        </p:nvCxnSpPr>
        <p:spPr>
          <a:xfrm>
            <a:off x="7105647" y="3986467"/>
            <a:ext cx="13681" cy="552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96A7EB7-89EF-4D02-9DC1-AE79D37C6426}"/>
              </a:ext>
            </a:extLst>
          </p:cNvPr>
          <p:cNvCxnSpPr>
            <a:stCxn id="25" idx="1"/>
            <a:endCxn id="24" idx="3"/>
          </p:cNvCxnSpPr>
          <p:nvPr/>
        </p:nvCxnSpPr>
        <p:spPr>
          <a:xfrm flipH="1" flipV="1">
            <a:off x="7687320" y="2069811"/>
            <a:ext cx="916624" cy="19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9D4C75C-112D-4271-97F0-AF094CDC8278}"/>
              </a:ext>
            </a:extLst>
          </p:cNvPr>
          <p:cNvCxnSpPr>
            <a:endCxn id="7" idx="0"/>
          </p:cNvCxnSpPr>
          <p:nvPr/>
        </p:nvCxnSpPr>
        <p:spPr>
          <a:xfrm>
            <a:off x="7021495" y="2356608"/>
            <a:ext cx="1" cy="21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4600E99-B8CA-4D7C-807B-5C313D6D98FD}"/>
              </a:ext>
            </a:extLst>
          </p:cNvPr>
          <p:cNvCxnSpPr>
            <a:cxnSpLocks/>
          </p:cNvCxnSpPr>
          <p:nvPr/>
        </p:nvCxnSpPr>
        <p:spPr>
          <a:xfrm flipH="1">
            <a:off x="8198526" y="2982897"/>
            <a:ext cx="7398" cy="3083191"/>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3E86121-FD41-46E2-9154-934E15AB9E17}"/>
              </a:ext>
            </a:extLst>
          </p:cNvPr>
          <p:cNvCxnSpPr/>
          <p:nvPr/>
        </p:nvCxnSpPr>
        <p:spPr>
          <a:xfrm flipH="1">
            <a:off x="7687320" y="2982897"/>
            <a:ext cx="5186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397B3797-FB4A-4DA2-9AD9-94AB2D4D3610}"/>
              </a:ext>
            </a:extLst>
          </p:cNvPr>
          <p:cNvCxnSpPr>
            <a:endCxn id="26" idx="3"/>
          </p:cNvCxnSpPr>
          <p:nvPr/>
        </p:nvCxnSpPr>
        <p:spPr>
          <a:xfrm flipH="1">
            <a:off x="7882997" y="3751147"/>
            <a:ext cx="3229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E9BE0710-23EB-4464-A528-BA0F95E589D4}"/>
              </a:ext>
            </a:extLst>
          </p:cNvPr>
          <p:cNvCxnSpPr>
            <a:endCxn id="15" idx="2"/>
          </p:cNvCxnSpPr>
          <p:nvPr/>
        </p:nvCxnSpPr>
        <p:spPr>
          <a:xfrm>
            <a:off x="8180771" y="6066088"/>
            <a:ext cx="62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806B36-09AB-43DE-B582-144D1F1B9709}"/>
              </a:ext>
            </a:extLst>
          </p:cNvPr>
          <p:cNvCxnSpPr>
            <a:cxnSpLocks/>
          </p:cNvCxnSpPr>
          <p:nvPr/>
        </p:nvCxnSpPr>
        <p:spPr>
          <a:xfrm>
            <a:off x="3190041" y="5228947"/>
            <a:ext cx="214248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2D71326-09CD-491D-8CA9-4D6154D9D73A}"/>
              </a:ext>
            </a:extLst>
          </p:cNvPr>
          <p:cNvCxnSpPr/>
          <p:nvPr/>
        </p:nvCxnSpPr>
        <p:spPr>
          <a:xfrm>
            <a:off x="3190041" y="5228948"/>
            <a:ext cx="0" cy="224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0E27271A-819E-4762-8F74-CE50D6FCBF2D}"/>
              </a:ext>
            </a:extLst>
          </p:cNvPr>
          <p:cNvCxnSpPr>
            <a:cxnSpLocks/>
            <a:endCxn id="14" idx="0"/>
          </p:cNvCxnSpPr>
          <p:nvPr/>
        </p:nvCxnSpPr>
        <p:spPr>
          <a:xfrm>
            <a:off x="5332521" y="5228947"/>
            <a:ext cx="0" cy="224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CF463AB-75C8-4847-B0C3-6978B63F2CA3}"/>
              </a:ext>
            </a:extLst>
          </p:cNvPr>
          <p:cNvCxnSpPr/>
          <p:nvPr/>
        </p:nvCxnSpPr>
        <p:spPr>
          <a:xfrm>
            <a:off x="4385569" y="5018425"/>
            <a:ext cx="0" cy="210522"/>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CB22930B-494E-420D-9BCC-5F19CA3B9767}"/>
              </a:ext>
            </a:extLst>
          </p:cNvPr>
          <p:cNvCxnSpPr/>
          <p:nvPr/>
        </p:nvCxnSpPr>
        <p:spPr>
          <a:xfrm>
            <a:off x="3284738" y="6258757"/>
            <a:ext cx="552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03C7D856-EA37-4463-8534-2CF76222CD19}"/>
              </a:ext>
            </a:extLst>
          </p:cNvPr>
          <p:cNvCxnSpPr>
            <a:cxnSpLocks/>
            <a:endCxn id="13" idx="2"/>
          </p:cNvCxnSpPr>
          <p:nvPr/>
        </p:nvCxnSpPr>
        <p:spPr>
          <a:xfrm flipV="1">
            <a:off x="3315071" y="5941710"/>
            <a:ext cx="0" cy="317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79F900B9-8700-4959-BD60-6A4787266FDB}"/>
              </a:ext>
            </a:extLst>
          </p:cNvPr>
          <p:cNvCxnSpPr>
            <a:cxnSpLocks/>
            <a:stCxn id="14" idx="2"/>
          </p:cNvCxnSpPr>
          <p:nvPr/>
        </p:nvCxnSpPr>
        <p:spPr>
          <a:xfrm>
            <a:off x="5332521" y="5941711"/>
            <a:ext cx="0" cy="3170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2532801E-C1D7-4A94-B3DB-2B7B624E2086}"/>
              </a:ext>
            </a:extLst>
          </p:cNvPr>
          <p:cNvCxnSpPr>
            <a:cxnSpLocks/>
          </p:cNvCxnSpPr>
          <p:nvPr/>
        </p:nvCxnSpPr>
        <p:spPr>
          <a:xfrm>
            <a:off x="10258472" y="2069811"/>
            <a:ext cx="38491" cy="4138034"/>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8405FE66-7861-4A56-A95C-84717CC43698}"/>
              </a:ext>
            </a:extLst>
          </p:cNvPr>
          <p:cNvCxnSpPr>
            <a:cxnSpLocks/>
            <a:endCxn id="25" idx="3"/>
          </p:cNvCxnSpPr>
          <p:nvPr/>
        </p:nvCxnSpPr>
        <p:spPr>
          <a:xfrm flipH="1">
            <a:off x="9935593" y="2089264"/>
            <a:ext cx="342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0F139CA0-86F5-4F65-B684-66A54067920A}"/>
              </a:ext>
            </a:extLst>
          </p:cNvPr>
          <p:cNvCxnSpPr>
            <a:cxnSpLocks/>
          </p:cNvCxnSpPr>
          <p:nvPr/>
        </p:nvCxnSpPr>
        <p:spPr>
          <a:xfrm flipV="1">
            <a:off x="9942249" y="6200602"/>
            <a:ext cx="364726" cy="724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7038E76C-B914-463E-BB01-2A0B9CB51EA7}"/>
              </a:ext>
            </a:extLst>
          </p:cNvPr>
          <p:cNvCxnSpPr>
            <a:stCxn id="27" idx="3"/>
          </p:cNvCxnSpPr>
          <p:nvPr/>
        </p:nvCxnSpPr>
        <p:spPr>
          <a:xfrm>
            <a:off x="7882985" y="4774289"/>
            <a:ext cx="3229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45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B95F-4083-4426-8F2C-30B7198A508E}"/>
              </a:ext>
            </a:extLst>
          </p:cNvPr>
          <p:cNvSpPr>
            <a:spLocks noGrp="1"/>
          </p:cNvSpPr>
          <p:nvPr>
            <p:ph type="title"/>
          </p:nvPr>
        </p:nvSpPr>
        <p:spPr/>
        <p:txBody>
          <a:bodyPr>
            <a:normAutofit/>
          </a:bodyPr>
          <a:lstStyle/>
          <a:p>
            <a:r>
              <a:rPr lang="en-IN" sz="2200" dirty="0">
                <a:latin typeface="+mn-lt"/>
              </a:rPr>
              <a:t>		                    	</a:t>
            </a:r>
            <a:r>
              <a:rPr lang="en-US" sz="1800" dirty="0">
                <a:latin typeface="+mn-lt"/>
              </a:rPr>
              <a:t>Implementation of price optimization in e-ticket reservation system </a:t>
            </a:r>
            <a:br>
              <a:rPr lang="en-IN" sz="1800" u="sng" dirty="0"/>
            </a:br>
            <a:br>
              <a:rPr lang="en-IN" sz="1800" u="sng" dirty="0"/>
            </a:br>
            <a:r>
              <a:rPr lang="en-IN" sz="3200" b="1" u="sng" dirty="0">
                <a:latin typeface="Times New Roman" panose="02020603050405020304" pitchFamily="18" charset="0"/>
                <a:cs typeface="Times New Roman" panose="02020603050405020304" pitchFamily="18" charset="0"/>
              </a:rPr>
              <a:t>How Price Optimization Works:</a:t>
            </a:r>
          </a:p>
        </p:txBody>
      </p:sp>
      <p:sp>
        <p:nvSpPr>
          <p:cNvPr id="3" name="Content Placeholder 2">
            <a:extLst>
              <a:ext uri="{FF2B5EF4-FFF2-40B4-BE49-F238E27FC236}">
                <a16:creationId xmlns:a16="http://schemas.microsoft.com/office/drawing/2014/main" id="{472620D2-B443-435B-9E2C-C0DAB2DA702A}"/>
              </a:ext>
            </a:extLst>
          </p:cNvPr>
          <p:cNvSpPr>
            <a:spLocks noGrp="1"/>
          </p:cNvSpPr>
          <p:nvPr>
            <p:ph idx="1"/>
          </p:nvPr>
        </p:nvSpPr>
        <p:spPr/>
        <p:txBody>
          <a:bodyPr>
            <a:normAutofit/>
          </a:bodyPr>
          <a:lstStyle/>
          <a:p>
            <a:pPr marL="571500" indent="-342900">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get an optimal price , dynamic programming is used .It works on the field of value function .</a:t>
            </a:r>
          </a:p>
          <a:p>
            <a:pPr marL="571500" indent="-342900">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value function returns the best outcome achievable from any input state. In this, V(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tickets_left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days_left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returns the best revenue you can expect to achieve ,given the number of tickets you have and the number of days left before the flight.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calculate demand ,we will take an ‘expecting value’ ,by averaging over the future revenue from a range of demand levels. For simplicity, we discretize the possible demand levels, calculating from a set of </a:t>
            </a:r>
            <a:r>
              <a:rPr lang="en-US" sz="2400" dirty="0">
                <a:effectLst/>
                <a:latin typeface="Times New Roman" panose="02020603050405020304" pitchFamily="18" charset="0"/>
                <a:ea typeface="Calibri" panose="020F0502020204030204" pitchFamily="34" charset="0"/>
              </a:rPr>
              <a:t>evenly spread values.</a:t>
            </a:r>
          </a:p>
          <a:p>
            <a:pPr marL="1943100" lvl="3" indent="-342900">
              <a:lnSpc>
                <a:spcPct val="107000"/>
              </a:lnSpc>
              <a:spcAft>
                <a:spcPts val="800"/>
              </a:spcAft>
            </a:pPr>
            <a:endParaRPr lang="en-IN" sz="1400" dirty="0"/>
          </a:p>
        </p:txBody>
      </p:sp>
      <p:sp>
        <p:nvSpPr>
          <p:cNvPr id="4" name="Slide Number Placeholder 3">
            <a:extLst>
              <a:ext uri="{FF2B5EF4-FFF2-40B4-BE49-F238E27FC236}">
                <a16:creationId xmlns:a16="http://schemas.microsoft.com/office/drawing/2014/main" id="{B1AD91F7-A0A8-4348-9ACA-ADD270E2B288}"/>
              </a:ext>
            </a:extLst>
          </p:cNvPr>
          <p:cNvSpPr>
            <a:spLocks noGrp="1"/>
          </p:cNvSpPr>
          <p:nvPr>
            <p:ph type="sldNum" sz="quarter" idx="12"/>
          </p:nvPr>
        </p:nvSpPr>
        <p:spPr/>
        <p:txBody>
          <a:bodyPr/>
          <a:lstStyle/>
          <a:p>
            <a:fld id="{21E15C5E-A65A-48AA-B2E5-B8AF2FD1AAEB}" type="slidenum">
              <a:rPr lang="en-IN" smtClean="0"/>
              <a:t>5</a:t>
            </a:fld>
            <a:endParaRPr lang="en-IN"/>
          </a:p>
        </p:txBody>
      </p:sp>
    </p:spTree>
    <p:extLst>
      <p:ext uri="{BB962C8B-B14F-4D97-AF65-F5344CB8AC3E}">
        <p14:creationId xmlns:p14="http://schemas.microsoft.com/office/powerpoint/2010/main" val="317986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71FE-877E-4AE9-ACF4-5863B234FDFE}"/>
              </a:ext>
            </a:extLst>
          </p:cNvPr>
          <p:cNvSpPr>
            <a:spLocks noGrp="1"/>
          </p:cNvSpPr>
          <p:nvPr>
            <p:ph type="title"/>
          </p:nvPr>
        </p:nvSpPr>
        <p:spPr/>
        <p:txBody>
          <a:bodyPr>
            <a:normAutofit/>
          </a:bodyPr>
          <a:lstStyle/>
          <a:p>
            <a:r>
              <a:rPr lang="en-US" sz="1800" dirty="0"/>
              <a:t>				   </a:t>
            </a:r>
            <a:r>
              <a:rPr lang="en-US" sz="1800" dirty="0">
                <a:latin typeface="+mn-lt"/>
              </a:rPr>
              <a:t>Implementation of price optimization in e-ticket reservation system</a:t>
            </a:r>
            <a:br>
              <a:rPr lang="en-IN" sz="3200" dirty="0">
                <a:latin typeface="+mn-lt"/>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27CA4-A21E-4F49-9465-3D12FB43AFBC}"/>
              </a:ext>
            </a:extLst>
          </p:cNvPr>
          <p:cNvSpPr>
            <a:spLocks noGrp="1"/>
          </p:cNvSpPr>
          <p:nvPr>
            <p:ph idx="1"/>
          </p:nvPr>
        </p:nvSpPr>
        <p:spPr/>
        <p:txBody>
          <a:bodyPr>
            <a:normAutofit/>
          </a:bodyPr>
          <a:lstStyle/>
          <a:p>
            <a:pPr marL="457200" indent="0" algn="just">
              <a:lnSpc>
                <a:spcPct val="107000"/>
              </a:lnSpc>
              <a:spcAft>
                <a:spcPts val="800"/>
              </a:spcAft>
              <a:buNone/>
            </a:pPr>
            <a:r>
              <a:rPr lang="en-IN" sz="2400" dirty="0"/>
              <a:t>                                                                                                                                                                     </a:t>
            </a:r>
          </a:p>
        </p:txBody>
      </p:sp>
      <p:sp>
        <p:nvSpPr>
          <p:cNvPr id="4" name="Slide Number Placeholder 3">
            <a:extLst>
              <a:ext uri="{FF2B5EF4-FFF2-40B4-BE49-F238E27FC236}">
                <a16:creationId xmlns:a16="http://schemas.microsoft.com/office/drawing/2014/main" id="{0E1D98CF-A25C-456D-A2E1-8FEF89589BEB}"/>
              </a:ext>
            </a:extLst>
          </p:cNvPr>
          <p:cNvSpPr>
            <a:spLocks noGrp="1"/>
          </p:cNvSpPr>
          <p:nvPr>
            <p:ph type="sldNum" sz="quarter" idx="12"/>
          </p:nvPr>
        </p:nvSpPr>
        <p:spPr/>
        <p:txBody>
          <a:bodyPr/>
          <a:lstStyle/>
          <a:p>
            <a:fld id="{21E15C5E-A65A-48AA-B2E5-B8AF2FD1AAEB}" type="slidenum">
              <a:rPr lang="en-IN" smtClean="0"/>
              <a:t>6</a:t>
            </a:fld>
            <a:endParaRPr lang="en-IN"/>
          </a:p>
        </p:txBody>
      </p:sp>
      <p:cxnSp>
        <p:nvCxnSpPr>
          <p:cNvPr id="6" name="Straight Arrow Connector 5">
            <a:extLst>
              <a:ext uri="{FF2B5EF4-FFF2-40B4-BE49-F238E27FC236}">
                <a16:creationId xmlns:a16="http://schemas.microsoft.com/office/drawing/2014/main" id="{928DD7F8-A6CF-4756-BD93-441259E47A82}"/>
              </a:ext>
            </a:extLst>
          </p:cNvPr>
          <p:cNvCxnSpPr/>
          <p:nvPr/>
        </p:nvCxnSpPr>
        <p:spPr>
          <a:xfrm flipV="1">
            <a:off x="2175029" y="2272683"/>
            <a:ext cx="0" cy="249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01DE901-95B7-4A28-85E2-868D61A3B867}"/>
              </a:ext>
            </a:extLst>
          </p:cNvPr>
          <p:cNvCxnSpPr>
            <a:cxnSpLocks/>
          </p:cNvCxnSpPr>
          <p:nvPr/>
        </p:nvCxnSpPr>
        <p:spPr>
          <a:xfrm>
            <a:off x="2175029" y="4767309"/>
            <a:ext cx="35599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E090060-F48F-4C13-A675-C19A1E7D7FDA}"/>
              </a:ext>
            </a:extLst>
          </p:cNvPr>
          <p:cNvCxnSpPr>
            <a:cxnSpLocks/>
          </p:cNvCxnSpPr>
          <p:nvPr/>
        </p:nvCxnSpPr>
        <p:spPr>
          <a:xfrm>
            <a:off x="2211885" y="3107185"/>
            <a:ext cx="1552247" cy="1480737"/>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2DC710D-6444-482D-BC4C-7428BE88D439}"/>
              </a:ext>
            </a:extLst>
          </p:cNvPr>
          <p:cNvCxnSpPr>
            <a:cxnSpLocks/>
          </p:cNvCxnSpPr>
          <p:nvPr/>
        </p:nvCxnSpPr>
        <p:spPr>
          <a:xfrm>
            <a:off x="2411860" y="2593669"/>
            <a:ext cx="1825933" cy="173863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929FAF-729E-481F-B52F-521AE722A099}"/>
              </a:ext>
            </a:extLst>
          </p:cNvPr>
          <p:cNvCxnSpPr>
            <a:cxnSpLocks/>
          </p:cNvCxnSpPr>
          <p:nvPr/>
        </p:nvCxnSpPr>
        <p:spPr>
          <a:xfrm>
            <a:off x="3173768" y="2492266"/>
            <a:ext cx="1478131" cy="146308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3A8C8AB-5AE5-409C-A088-172FEB80B9EE}"/>
              </a:ext>
            </a:extLst>
          </p:cNvPr>
          <p:cNvCxnSpPr>
            <a:cxnSpLocks/>
          </p:cNvCxnSpPr>
          <p:nvPr/>
        </p:nvCxnSpPr>
        <p:spPr>
          <a:xfrm>
            <a:off x="2175029" y="3475608"/>
            <a:ext cx="2006354" cy="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CAC730-A5A3-4822-AA9E-17F3F5B9D39B}"/>
              </a:ext>
            </a:extLst>
          </p:cNvPr>
          <p:cNvCxnSpPr>
            <a:cxnSpLocks/>
          </p:cNvCxnSpPr>
          <p:nvPr/>
        </p:nvCxnSpPr>
        <p:spPr>
          <a:xfrm>
            <a:off x="2648691" y="2842199"/>
            <a:ext cx="0" cy="19251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6D15F7-A871-4359-AC2B-365B05F98AAE}"/>
              </a:ext>
            </a:extLst>
          </p:cNvPr>
          <p:cNvCxnSpPr>
            <a:cxnSpLocks/>
          </p:cNvCxnSpPr>
          <p:nvPr/>
        </p:nvCxnSpPr>
        <p:spPr>
          <a:xfrm>
            <a:off x="3444536" y="3515557"/>
            <a:ext cx="0" cy="124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4C3A81A-9B2B-4D01-A48E-4D8FB3353BE3}"/>
              </a:ext>
            </a:extLst>
          </p:cNvPr>
          <p:cNvCxnSpPr/>
          <p:nvPr/>
        </p:nvCxnSpPr>
        <p:spPr>
          <a:xfrm>
            <a:off x="4181383" y="3511118"/>
            <a:ext cx="0" cy="12561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A339373-80F0-43FE-8603-E2B6D3695331}"/>
              </a:ext>
            </a:extLst>
          </p:cNvPr>
          <p:cNvSpPr txBox="1"/>
          <p:nvPr/>
        </p:nvSpPr>
        <p:spPr>
          <a:xfrm>
            <a:off x="3009530" y="5198295"/>
            <a:ext cx="1228263" cy="369332"/>
          </a:xfrm>
          <a:prstGeom prst="rect">
            <a:avLst/>
          </a:prstGeom>
          <a:noFill/>
        </p:spPr>
        <p:txBody>
          <a:bodyPr wrap="square" rtlCol="0">
            <a:spAutoFit/>
          </a:bodyPr>
          <a:lstStyle/>
          <a:p>
            <a:r>
              <a:rPr lang="en-IN" dirty="0"/>
              <a:t>quantity</a:t>
            </a:r>
          </a:p>
        </p:txBody>
      </p:sp>
      <p:sp>
        <p:nvSpPr>
          <p:cNvPr id="45" name="TextBox 44">
            <a:extLst>
              <a:ext uri="{FF2B5EF4-FFF2-40B4-BE49-F238E27FC236}">
                <a16:creationId xmlns:a16="http://schemas.microsoft.com/office/drawing/2014/main" id="{FC6AE526-AAA4-42B8-A46C-3158073E1B93}"/>
              </a:ext>
            </a:extLst>
          </p:cNvPr>
          <p:cNvSpPr txBox="1"/>
          <p:nvPr/>
        </p:nvSpPr>
        <p:spPr>
          <a:xfrm>
            <a:off x="1176291" y="3244334"/>
            <a:ext cx="1235569" cy="369332"/>
          </a:xfrm>
          <a:prstGeom prst="rect">
            <a:avLst/>
          </a:prstGeom>
          <a:noFill/>
        </p:spPr>
        <p:txBody>
          <a:bodyPr wrap="square" rtlCol="0">
            <a:spAutoFit/>
          </a:bodyPr>
          <a:lstStyle/>
          <a:p>
            <a:r>
              <a:rPr lang="en-IN" dirty="0"/>
              <a:t>Price      P</a:t>
            </a:r>
          </a:p>
        </p:txBody>
      </p:sp>
      <p:sp>
        <p:nvSpPr>
          <p:cNvPr id="47" name="TextBox 46">
            <a:extLst>
              <a:ext uri="{FF2B5EF4-FFF2-40B4-BE49-F238E27FC236}">
                <a16:creationId xmlns:a16="http://schemas.microsoft.com/office/drawing/2014/main" id="{12C3EF0F-683D-4715-B06A-1E242FB279D8}"/>
              </a:ext>
            </a:extLst>
          </p:cNvPr>
          <p:cNvSpPr txBox="1"/>
          <p:nvPr/>
        </p:nvSpPr>
        <p:spPr>
          <a:xfrm>
            <a:off x="4566268" y="3879970"/>
            <a:ext cx="485222" cy="369332"/>
          </a:xfrm>
          <a:prstGeom prst="rect">
            <a:avLst/>
          </a:prstGeom>
          <a:noFill/>
        </p:spPr>
        <p:txBody>
          <a:bodyPr wrap="square" rtlCol="0">
            <a:spAutoFit/>
          </a:bodyPr>
          <a:lstStyle/>
          <a:p>
            <a:r>
              <a:rPr lang="en-IN" dirty="0"/>
              <a:t>D1</a:t>
            </a:r>
          </a:p>
        </p:txBody>
      </p:sp>
      <p:sp>
        <p:nvSpPr>
          <p:cNvPr id="48" name="TextBox 47">
            <a:extLst>
              <a:ext uri="{FF2B5EF4-FFF2-40B4-BE49-F238E27FC236}">
                <a16:creationId xmlns:a16="http://schemas.microsoft.com/office/drawing/2014/main" id="{619C4025-A31B-4C2F-99F7-110BF45D596E}"/>
              </a:ext>
            </a:extLst>
          </p:cNvPr>
          <p:cNvSpPr txBox="1"/>
          <p:nvPr/>
        </p:nvSpPr>
        <p:spPr>
          <a:xfrm>
            <a:off x="4181383" y="4227957"/>
            <a:ext cx="485222" cy="369332"/>
          </a:xfrm>
          <a:prstGeom prst="rect">
            <a:avLst/>
          </a:prstGeom>
          <a:noFill/>
        </p:spPr>
        <p:txBody>
          <a:bodyPr wrap="square" rtlCol="0">
            <a:spAutoFit/>
          </a:bodyPr>
          <a:lstStyle/>
          <a:p>
            <a:r>
              <a:rPr lang="en-IN" dirty="0"/>
              <a:t>D</a:t>
            </a:r>
          </a:p>
        </p:txBody>
      </p:sp>
      <p:sp>
        <p:nvSpPr>
          <p:cNvPr id="49" name="TextBox 48">
            <a:extLst>
              <a:ext uri="{FF2B5EF4-FFF2-40B4-BE49-F238E27FC236}">
                <a16:creationId xmlns:a16="http://schemas.microsoft.com/office/drawing/2014/main" id="{A4987381-62E1-4002-B8F9-C3A2503386CC}"/>
              </a:ext>
            </a:extLst>
          </p:cNvPr>
          <p:cNvSpPr txBox="1"/>
          <p:nvPr/>
        </p:nvSpPr>
        <p:spPr>
          <a:xfrm>
            <a:off x="3674013" y="4465600"/>
            <a:ext cx="485222" cy="369332"/>
          </a:xfrm>
          <a:prstGeom prst="rect">
            <a:avLst/>
          </a:prstGeom>
          <a:noFill/>
        </p:spPr>
        <p:txBody>
          <a:bodyPr wrap="square" rtlCol="0">
            <a:spAutoFit/>
          </a:bodyPr>
          <a:lstStyle/>
          <a:p>
            <a:r>
              <a:rPr lang="en-IN" dirty="0"/>
              <a:t>D2</a:t>
            </a:r>
          </a:p>
        </p:txBody>
      </p:sp>
      <p:pic>
        <p:nvPicPr>
          <p:cNvPr id="50" name="Content Placeholder 4">
            <a:extLst>
              <a:ext uri="{FF2B5EF4-FFF2-40B4-BE49-F238E27FC236}">
                <a16:creationId xmlns:a16="http://schemas.microsoft.com/office/drawing/2014/main" id="{230C1627-F429-4F0A-9106-0B7A45B509D7}"/>
              </a:ext>
            </a:extLst>
          </p:cNvPr>
          <p:cNvPicPr>
            <a:picLocks/>
          </p:cNvPicPr>
          <p:nvPr/>
        </p:nvPicPr>
        <p:blipFill>
          <a:blip r:embed="rId2"/>
          <a:stretch>
            <a:fillRect/>
          </a:stretch>
        </p:blipFill>
        <p:spPr>
          <a:xfrm>
            <a:off x="6150882" y="1690687"/>
            <a:ext cx="5939760" cy="4275101"/>
          </a:xfrm>
          <a:prstGeom prst="rect">
            <a:avLst/>
          </a:prstGeom>
        </p:spPr>
      </p:pic>
      <p:sp>
        <p:nvSpPr>
          <p:cNvPr id="53" name="TextBox 52">
            <a:extLst>
              <a:ext uri="{FF2B5EF4-FFF2-40B4-BE49-F238E27FC236}">
                <a16:creationId xmlns:a16="http://schemas.microsoft.com/office/drawing/2014/main" id="{08B918A5-267E-4E92-B308-1CFFE9301E84}"/>
              </a:ext>
            </a:extLst>
          </p:cNvPr>
          <p:cNvSpPr txBox="1"/>
          <p:nvPr/>
        </p:nvSpPr>
        <p:spPr>
          <a:xfrm>
            <a:off x="2366640" y="4791638"/>
            <a:ext cx="2089950" cy="369332"/>
          </a:xfrm>
          <a:prstGeom prst="rect">
            <a:avLst/>
          </a:prstGeom>
          <a:noFill/>
        </p:spPr>
        <p:txBody>
          <a:bodyPr wrap="square" rtlCol="0">
            <a:spAutoFit/>
          </a:bodyPr>
          <a:lstStyle/>
          <a:p>
            <a:r>
              <a:rPr lang="en-IN" dirty="0"/>
              <a:t>   Q2         Q          Q1</a:t>
            </a:r>
          </a:p>
        </p:txBody>
      </p:sp>
      <p:cxnSp>
        <p:nvCxnSpPr>
          <p:cNvPr id="59" name="Straight Connector 58">
            <a:extLst>
              <a:ext uri="{FF2B5EF4-FFF2-40B4-BE49-F238E27FC236}">
                <a16:creationId xmlns:a16="http://schemas.microsoft.com/office/drawing/2014/main" id="{FA68A4E1-C2D6-47A8-B94F-0DB78711C04E}"/>
              </a:ext>
            </a:extLst>
          </p:cNvPr>
          <p:cNvCxnSpPr>
            <a:cxnSpLocks/>
          </p:cNvCxnSpPr>
          <p:nvPr/>
        </p:nvCxnSpPr>
        <p:spPr>
          <a:xfrm flipV="1">
            <a:off x="2170591" y="2842199"/>
            <a:ext cx="478100" cy="1507"/>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FF3011B-2621-48FF-AA76-01C38952CAA8}"/>
              </a:ext>
            </a:extLst>
          </p:cNvPr>
          <p:cNvSpPr txBox="1"/>
          <p:nvPr/>
        </p:nvSpPr>
        <p:spPr>
          <a:xfrm>
            <a:off x="1121339" y="2639745"/>
            <a:ext cx="1235569" cy="369332"/>
          </a:xfrm>
          <a:prstGeom prst="rect">
            <a:avLst/>
          </a:prstGeom>
          <a:noFill/>
        </p:spPr>
        <p:txBody>
          <a:bodyPr wrap="square" rtlCol="0">
            <a:spAutoFit/>
          </a:bodyPr>
          <a:lstStyle/>
          <a:p>
            <a:r>
              <a:rPr lang="en-IN" dirty="0"/>
              <a:t>             P1</a:t>
            </a:r>
          </a:p>
        </p:txBody>
      </p:sp>
      <p:cxnSp>
        <p:nvCxnSpPr>
          <p:cNvPr id="65" name="Straight Connector 64">
            <a:extLst>
              <a:ext uri="{FF2B5EF4-FFF2-40B4-BE49-F238E27FC236}">
                <a16:creationId xmlns:a16="http://schemas.microsoft.com/office/drawing/2014/main" id="{2D4C0D56-CEFA-4D76-8F2B-797AC73C254D}"/>
              </a:ext>
            </a:extLst>
          </p:cNvPr>
          <p:cNvCxnSpPr>
            <a:cxnSpLocks/>
          </p:cNvCxnSpPr>
          <p:nvPr/>
        </p:nvCxnSpPr>
        <p:spPr>
          <a:xfrm>
            <a:off x="2178590" y="3969172"/>
            <a:ext cx="946351" cy="12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BB08E38-6B2A-4308-A5A4-3E0AB7B53556}"/>
              </a:ext>
            </a:extLst>
          </p:cNvPr>
          <p:cNvCxnSpPr>
            <a:cxnSpLocks/>
          </p:cNvCxnSpPr>
          <p:nvPr/>
        </p:nvCxnSpPr>
        <p:spPr>
          <a:xfrm>
            <a:off x="3113821" y="4012640"/>
            <a:ext cx="2241" cy="72803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894A021-C817-44D5-8B84-5ECC2FD0832A}"/>
              </a:ext>
            </a:extLst>
          </p:cNvPr>
          <p:cNvSpPr txBox="1"/>
          <p:nvPr/>
        </p:nvSpPr>
        <p:spPr>
          <a:xfrm>
            <a:off x="1101900" y="3777950"/>
            <a:ext cx="1235569" cy="369332"/>
          </a:xfrm>
          <a:prstGeom prst="rect">
            <a:avLst/>
          </a:prstGeom>
          <a:noFill/>
        </p:spPr>
        <p:txBody>
          <a:bodyPr wrap="square" rtlCol="0">
            <a:spAutoFit/>
          </a:bodyPr>
          <a:lstStyle/>
          <a:p>
            <a:r>
              <a:rPr lang="en-IN" dirty="0"/>
              <a:t>             P2</a:t>
            </a:r>
          </a:p>
        </p:txBody>
      </p:sp>
    </p:spTree>
    <p:extLst>
      <p:ext uri="{BB962C8B-B14F-4D97-AF65-F5344CB8AC3E}">
        <p14:creationId xmlns:p14="http://schemas.microsoft.com/office/powerpoint/2010/main" val="286957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71B9-FEF9-414D-A6C1-4E88C3B81079}"/>
              </a:ext>
            </a:extLst>
          </p:cNvPr>
          <p:cNvSpPr>
            <a:spLocks noGrp="1"/>
          </p:cNvSpPr>
          <p:nvPr>
            <p:ph type="title"/>
          </p:nvPr>
        </p:nvSpPr>
        <p:spPr/>
        <p:txBody>
          <a:bodyPr>
            <a:normAutofit/>
          </a:bodyPr>
          <a:lstStyle/>
          <a:p>
            <a:r>
              <a:rPr lang="en-US" sz="1800" dirty="0">
                <a:latin typeface="+mn-lt"/>
              </a:rPr>
              <a:t>				Implementation of price optimization in e-ticket reservation system</a:t>
            </a:r>
            <a:br>
              <a:rPr lang="en-IN" sz="3200"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Reserve Tickets:</a:t>
            </a:r>
          </a:p>
        </p:txBody>
      </p:sp>
      <p:sp>
        <p:nvSpPr>
          <p:cNvPr id="3" name="Content Placeholder 2">
            <a:extLst>
              <a:ext uri="{FF2B5EF4-FFF2-40B4-BE49-F238E27FC236}">
                <a16:creationId xmlns:a16="http://schemas.microsoft.com/office/drawing/2014/main" id="{B0D07C7A-F659-45B2-AEA8-25CBBA1D2467}"/>
              </a:ext>
            </a:extLst>
          </p:cNvPr>
          <p:cNvSpPr>
            <a:spLocks noGrp="1"/>
          </p:cNvSpPr>
          <p:nvPr>
            <p:ph idx="1"/>
          </p:nvPr>
        </p:nvSpPr>
        <p:spPr/>
        <p:txBody>
          <a:bodyPr/>
          <a:lstStyle/>
          <a:p>
            <a:pPr marL="457200" indent="457200"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passenger has to enter the source and destination and can view the flight details with the fare amount. </a:t>
            </a:r>
          </a:p>
          <a:p>
            <a:pPr marL="457200" indent="457200"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To make a reservation the passenger has to enter their Name, Age, Gender and Class and has to make their payment.</a:t>
            </a:r>
          </a:p>
          <a:p>
            <a:pPr marL="457200" indent="457200" algn="just">
              <a:lnSpc>
                <a:spcPct val="107000"/>
              </a:lnSpc>
              <a:spcAft>
                <a:spcPts val="800"/>
              </a:spcAft>
            </a:pPr>
            <a:r>
              <a:rPr lang="en-US" sz="2400" dirty="0">
                <a:latin typeface="Times New Roman" panose="02020603050405020304" pitchFamily="18" charset="0"/>
                <a:cs typeface="Times New Roman" panose="02020603050405020304" pitchFamily="18" charset="0"/>
              </a:rPr>
              <a:t>After successful reservation the passenger can view their E-Ticket.</a:t>
            </a:r>
            <a:endParaRPr lang="en-IN" dirty="0"/>
          </a:p>
        </p:txBody>
      </p:sp>
      <p:sp>
        <p:nvSpPr>
          <p:cNvPr id="4" name="Slide Number Placeholder 3">
            <a:extLst>
              <a:ext uri="{FF2B5EF4-FFF2-40B4-BE49-F238E27FC236}">
                <a16:creationId xmlns:a16="http://schemas.microsoft.com/office/drawing/2014/main" id="{113E019B-4E4E-4CB6-B8ED-1FB40BAEE61C}"/>
              </a:ext>
            </a:extLst>
          </p:cNvPr>
          <p:cNvSpPr>
            <a:spLocks noGrp="1"/>
          </p:cNvSpPr>
          <p:nvPr>
            <p:ph type="sldNum" sz="quarter" idx="12"/>
          </p:nvPr>
        </p:nvSpPr>
        <p:spPr/>
        <p:txBody>
          <a:bodyPr/>
          <a:lstStyle/>
          <a:p>
            <a:fld id="{21E15C5E-A65A-48AA-B2E5-B8AF2FD1AAEB}" type="slidenum">
              <a:rPr lang="en-IN" smtClean="0"/>
              <a:t>7</a:t>
            </a:fld>
            <a:endParaRPr lang="en-IN"/>
          </a:p>
        </p:txBody>
      </p:sp>
    </p:spTree>
    <p:extLst>
      <p:ext uri="{BB962C8B-B14F-4D97-AF65-F5344CB8AC3E}">
        <p14:creationId xmlns:p14="http://schemas.microsoft.com/office/powerpoint/2010/main" val="375112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D6A3-0AEE-439B-BF00-7A3A55484987}"/>
              </a:ext>
            </a:extLst>
          </p:cNvPr>
          <p:cNvSpPr>
            <a:spLocks noGrp="1"/>
          </p:cNvSpPr>
          <p:nvPr>
            <p:ph type="title"/>
          </p:nvPr>
        </p:nvSpPr>
        <p:spPr/>
        <p:txBody>
          <a:bodyPr>
            <a:normAutofit/>
          </a:bodyPr>
          <a:lstStyle/>
          <a:p>
            <a:r>
              <a:rPr lang="en-US" sz="1800" dirty="0"/>
              <a:t>				</a:t>
            </a:r>
            <a:r>
              <a:rPr lang="en-US" sz="1800" dirty="0">
                <a:latin typeface="+mn-lt"/>
              </a:rPr>
              <a:t>Implementation of price optimization in e-ticket reservation system</a:t>
            </a:r>
            <a:br>
              <a:rPr lang="en-IN" sz="3200"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User Login:</a:t>
            </a:r>
          </a:p>
        </p:txBody>
      </p:sp>
      <p:sp>
        <p:nvSpPr>
          <p:cNvPr id="3" name="Content Placeholder 2">
            <a:extLst>
              <a:ext uri="{FF2B5EF4-FFF2-40B4-BE49-F238E27FC236}">
                <a16:creationId xmlns:a16="http://schemas.microsoft.com/office/drawing/2014/main" id="{AB297D1D-37E8-4D95-B783-3EA298F53ACF}"/>
              </a:ext>
            </a:extLst>
          </p:cNvPr>
          <p:cNvSpPr>
            <a:spLocks noGrp="1"/>
          </p:cNvSpPr>
          <p:nvPr>
            <p:ph idx="1"/>
          </p:nvPr>
        </p:nvSpPr>
        <p:spPr/>
        <p:txBody>
          <a:bodyPr>
            <a:normAutofit/>
          </a:bodyPr>
          <a:lstStyle/>
          <a:p>
            <a:pPr marL="457200" indent="457200"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user can login with the mail-id and phone ,which is entered during the reservation process. The user can view the list of bookings </a:t>
            </a:r>
            <a:r>
              <a:rPr lang="en-US" sz="2400" dirty="0">
                <a:effectLst/>
                <a:latin typeface="Times New Roman" panose="02020603050405020304" pitchFamily="18" charset="0"/>
                <a:ea typeface="Calibri" panose="020F0502020204030204" pitchFamily="34" charset="0"/>
              </a:rPr>
              <a:t>which he has done</a:t>
            </a:r>
            <a:endParaRPr lang="en-IN" sz="2400" dirty="0"/>
          </a:p>
        </p:txBody>
      </p:sp>
      <p:sp>
        <p:nvSpPr>
          <p:cNvPr id="4" name="Slide Number Placeholder 3">
            <a:extLst>
              <a:ext uri="{FF2B5EF4-FFF2-40B4-BE49-F238E27FC236}">
                <a16:creationId xmlns:a16="http://schemas.microsoft.com/office/drawing/2014/main" id="{69D9C712-7312-4279-86C2-DD69D70DCBF9}"/>
              </a:ext>
            </a:extLst>
          </p:cNvPr>
          <p:cNvSpPr>
            <a:spLocks noGrp="1"/>
          </p:cNvSpPr>
          <p:nvPr>
            <p:ph type="sldNum" sz="quarter" idx="12"/>
          </p:nvPr>
        </p:nvSpPr>
        <p:spPr/>
        <p:txBody>
          <a:bodyPr/>
          <a:lstStyle/>
          <a:p>
            <a:fld id="{21E15C5E-A65A-48AA-B2E5-B8AF2FD1AAEB}" type="slidenum">
              <a:rPr lang="en-IN" smtClean="0"/>
              <a:t>8</a:t>
            </a:fld>
            <a:endParaRPr lang="en-IN"/>
          </a:p>
        </p:txBody>
      </p:sp>
    </p:spTree>
    <p:extLst>
      <p:ext uri="{BB962C8B-B14F-4D97-AF65-F5344CB8AC3E}">
        <p14:creationId xmlns:p14="http://schemas.microsoft.com/office/powerpoint/2010/main" val="254610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5540-2A5B-4DE0-9FEB-C191654AE9C9}"/>
              </a:ext>
            </a:extLst>
          </p:cNvPr>
          <p:cNvSpPr>
            <a:spLocks noGrp="1"/>
          </p:cNvSpPr>
          <p:nvPr>
            <p:ph type="title"/>
          </p:nvPr>
        </p:nvSpPr>
        <p:spPr/>
        <p:txBody>
          <a:bodyPr>
            <a:normAutofit/>
          </a:bodyPr>
          <a:lstStyle/>
          <a:p>
            <a:r>
              <a:rPr lang="en-US" sz="1800" dirty="0">
                <a:latin typeface="+mn-lt"/>
              </a:rPr>
              <a:t>				Implementation of price optimization in e-ticket reservation system</a:t>
            </a:r>
            <a:br>
              <a:rPr lang="en-IN" sz="3200"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Cancel Tickets:</a:t>
            </a:r>
          </a:p>
        </p:txBody>
      </p:sp>
      <p:sp>
        <p:nvSpPr>
          <p:cNvPr id="3" name="Content Placeholder 2">
            <a:extLst>
              <a:ext uri="{FF2B5EF4-FFF2-40B4-BE49-F238E27FC236}">
                <a16:creationId xmlns:a16="http://schemas.microsoft.com/office/drawing/2014/main" id="{89E06E85-A502-45B9-B9CF-B4C12643CE64}"/>
              </a:ext>
            </a:extLst>
          </p:cNvPr>
          <p:cNvSpPr>
            <a:spLocks noGrp="1"/>
          </p:cNvSpPr>
          <p:nvPr>
            <p:ph idx="1"/>
          </p:nvPr>
        </p:nvSpPr>
        <p:spPr/>
        <p:txBody>
          <a:bodyPr>
            <a:normAutofit/>
          </a:bodyPr>
          <a:lstStyle/>
          <a:p>
            <a:pPr marL="457200" indent="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two way of cancellation of tickets. Firstly, if a passenger has reserved tickets for n number of person and want to cancel all of his ticket , he can cancel by entering  his airline number along with PNR (Passenger Name Record) no  which is generated while booking a flight. </a:t>
            </a:r>
          </a:p>
          <a:p>
            <a:pPr marL="457200" indent="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Another Scenario is that , if a passenger has reserved tickets for n number of person and want cancel a particular person from the reserved ticket , he can cancel by entering his airline number , PNR (Passenger Name Record) along with the person’s name. </a:t>
            </a:r>
            <a:r>
              <a:rPr lang="en-IN" sz="2400" dirty="0">
                <a:effectLst/>
                <a:latin typeface="Times New Roman" panose="02020603050405020304" pitchFamily="18" charset="0"/>
                <a:ea typeface="Calibri" panose="020F0502020204030204" pitchFamily="34" charset="0"/>
              </a:rPr>
              <a:t>After successful cancellation it will display the confirmation message </a:t>
            </a:r>
            <a:endParaRPr lang="en-IN" sz="2400" dirty="0"/>
          </a:p>
        </p:txBody>
      </p:sp>
      <p:sp>
        <p:nvSpPr>
          <p:cNvPr id="4" name="Slide Number Placeholder 3">
            <a:extLst>
              <a:ext uri="{FF2B5EF4-FFF2-40B4-BE49-F238E27FC236}">
                <a16:creationId xmlns:a16="http://schemas.microsoft.com/office/drawing/2014/main" id="{B60AF2D0-1027-4AC9-B1C8-F1DCFD008906}"/>
              </a:ext>
            </a:extLst>
          </p:cNvPr>
          <p:cNvSpPr>
            <a:spLocks noGrp="1"/>
          </p:cNvSpPr>
          <p:nvPr>
            <p:ph type="sldNum" sz="quarter" idx="12"/>
          </p:nvPr>
        </p:nvSpPr>
        <p:spPr/>
        <p:txBody>
          <a:bodyPr/>
          <a:lstStyle/>
          <a:p>
            <a:fld id="{21E15C5E-A65A-48AA-B2E5-B8AF2FD1AAEB}" type="slidenum">
              <a:rPr lang="en-IN" smtClean="0"/>
              <a:t>9</a:t>
            </a:fld>
            <a:endParaRPr lang="en-IN"/>
          </a:p>
        </p:txBody>
      </p:sp>
    </p:spTree>
    <p:extLst>
      <p:ext uri="{BB962C8B-B14F-4D97-AF65-F5344CB8AC3E}">
        <p14:creationId xmlns:p14="http://schemas.microsoft.com/office/powerpoint/2010/main" val="169374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12115</TotalTime>
  <Words>1217</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Implementation Of Price Optimization Algorithm in  e-Ticket Reservation System</vt:lpstr>
      <vt:lpstr>       Implementation of price optimization in e-ticket reservation system      Abstract:</vt:lpstr>
      <vt:lpstr>                       Implementation of price optimization in e-ticket reservation system Project Overview:</vt:lpstr>
      <vt:lpstr>    Implementation of price optimization in e-ticket reservation system  Architectural Design:</vt:lpstr>
      <vt:lpstr>                       Implementation of price optimization in e-ticket reservation system   How Price Optimization Works:</vt:lpstr>
      <vt:lpstr>       Implementation of price optimization in e-ticket reservation system </vt:lpstr>
      <vt:lpstr>    Implementation of price optimization in e-ticket reservation system Reserve Tickets:</vt:lpstr>
      <vt:lpstr>    Implementation of price optimization in e-ticket reservation system User Login:</vt:lpstr>
      <vt:lpstr>    Implementation of price optimization in e-ticket reservation system Cancel Tickets:</vt:lpstr>
      <vt:lpstr>     Implementation price optimization in e-ticket reservation system  Admin Login:</vt:lpstr>
      <vt:lpstr>            Implementation of price optimization in e-ticket reservation system   Technology Used – Django:</vt:lpstr>
      <vt:lpstr>                                  Implementation of price optimization in e-ticket reservation system  Conclusion And Future scope:</vt:lpstr>
      <vt:lpstr>    Implementation of price optimization in e-ticket reservation system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user</dc:creator>
  <cp:lastModifiedBy>jency s</cp:lastModifiedBy>
  <cp:revision>135</cp:revision>
  <dcterms:created xsi:type="dcterms:W3CDTF">2021-01-09T11:08:12Z</dcterms:created>
  <dcterms:modified xsi:type="dcterms:W3CDTF">2021-03-30T13:16:21Z</dcterms:modified>
</cp:coreProperties>
</file>