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842" autoAdjust="0"/>
    <p:restoredTop sz="94660"/>
  </p:normalViewPr>
  <p:slideViewPr>
    <p:cSldViewPr>
      <p:cViewPr>
        <p:scale>
          <a:sx n="10" d="100"/>
          <a:sy n="10" d="100"/>
        </p:scale>
        <p:origin x="1500" y="12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002E4A"/>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RobotoRegular"/>
                <a:cs typeface="RobotoRegula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002E4A"/>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002E4A"/>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277620"/>
          </a:xfrm>
          <a:custGeom>
            <a:avLst/>
            <a:gdLst/>
            <a:ahLst/>
            <a:cxnLst/>
            <a:rect l="l" t="t" r="r" b="b"/>
            <a:pathLst>
              <a:path w="9144000" h="1277620">
                <a:moveTo>
                  <a:pt x="9143981" y="1277097"/>
                </a:moveTo>
                <a:lnTo>
                  <a:pt x="0" y="1277097"/>
                </a:lnTo>
                <a:lnTo>
                  <a:pt x="0" y="0"/>
                </a:lnTo>
                <a:lnTo>
                  <a:pt x="9143981" y="0"/>
                </a:lnTo>
                <a:lnTo>
                  <a:pt x="9143981" y="1277097"/>
                </a:lnTo>
                <a:close/>
              </a:path>
            </a:pathLst>
          </a:custGeom>
          <a:solidFill>
            <a:srgbClr val="31384D"/>
          </a:solidFill>
        </p:spPr>
        <p:txBody>
          <a:bodyPr wrap="square" lIns="0" tIns="0" rIns="0" bIns="0" rtlCol="0"/>
          <a:lstStyle/>
          <a:p>
            <a:endParaRPr/>
          </a:p>
        </p:txBody>
      </p:sp>
      <p:sp>
        <p:nvSpPr>
          <p:cNvPr id="2" name="Holder 2"/>
          <p:cNvSpPr>
            <a:spLocks noGrp="1"/>
          </p:cNvSpPr>
          <p:nvPr>
            <p:ph type="title"/>
          </p:nvPr>
        </p:nvSpPr>
        <p:spPr>
          <a:xfrm>
            <a:off x="390424" y="597494"/>
            <a:ext cx="8363150" cy="2005330"/>
          </a:xfrm>
          <a:prstGeom prst="rect">
            <a:avLst/>
          </a:prstGeom>
        </p:spPr>
        <p:txBody>
          <a:bodyPr wrap="square" lIns="0" tIns="0" rIns="0" bIns="0">
            <a:spAutoFit/>
          </a:bodyPr>
          <a:lstStyle>
            <a:lvl1pPr>
              <a:defRPr sz="3200" b="0" i="0">
                <a:solidFill>
                  <a:srgbClr val="002E4A"/>
                </a:solidFill>
                <a:latin typeface="Times New Roman"/>
                <a:cs typeface="Times New Roman"/>
              </a:defRPr>
            </a:lvl1pPr>
          </a:lstStyle>
          <a:p>
            <a:endParaRPr/>
          </a:p>
        </p:txBody>
      </p:sp>
      <p:sp>
        <p:nvSpPr>
          <p:cNvPr id="3" name="Holder 3"/>
          <p:cNvSpPr>
            <a:spLocks noGrp="1"/>
          </p:cNvSpPr>
          <p:nvPr>
            <p:ph type="body" idx="1"/>
          </p:nvPr>
        </p:nvSpPr>
        <p:spPr>
          <a:xfrm>
            <a:off x="586699" y="1589303"/>
            <a:ext cx="7970600" cy="1915160"/>
          </a:xfrm>
          <a:prstGeom prst="rect">
            <a:avLst/>
          </a:prstGeom>
        </p:spPr>
        <p:txBody>
          <a:bodyPr wrap="square" lIns="0" tIns="0" rIns="0" bIns="0">
            <a:spAutoFit/>
          </a:bodyPr>
          <a:lstStyle>
            <a:lvl1pPr>
              <a:defRPr sz="1400" b="0" i="0">
                <a:solidFill>
                  <a:schemeClr val="tx1"/>
                </a:solidFill>
                <a:latin typeface="RobotoRegular"/>
                <a:cs typeface="RobotoRegula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641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31384D"/>
          </a:solidFill>
        </p:spPr>
        <p:txBody>
          <a:bodyPr wrap="square" lIns="0" tIns="0" rIns="0" bIns="0" rtlCol="0"/>
          <a:lstStyle/>
          <a:p>
            <a:endParaRPr/>
          </a:p>
        </p:txBody>
      </p:sp>
      <p:sp>
        <p:nvSpPr>
          <p:cNvPr id="3" name="object 3"/>
          <p:cNvSpPr/>
          <p:nvPr/>
        </p:nvSpPr>
        <p:spPr>
          <a:xfrm>
            <a:off x="-124" y="0"/>
            <a:ext cx="9144635" cy="4398645"/>
          </a:xfrm>
          <a:custGeom>
            <a:avLst/>
            <a:gdLst/>
            <a:ahLst/>
            <a:cxnLst/>
            <a:rect l="l" t="t" r="r" b="b"/>
            <a:pathLst>
              <a:path w="9144635" h="4398645">
                <a:moveTo>
                  <a:pt x="0" y="4398091"/>
                </a:moveTo>
                <a:lnTo>
                  <a:pt x="0" y="0"/>
                </a:lnTo>
                <a:lnTo>
                  <a:pt x="9144231" y="0"/>
                </a:lnTo>
                <a:lnTo>
                  <a:pt x="9143981" y="1772846"/>
                </a:lnTo>
                <a:lnTo>
                  <a:pt x="0" y="4398091"/>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390424" y="597494"/>
            <a:ext cx="8363150" cy="1487202"/>
          </a:xfrm>
          <a:prstGeom prst="rect">
            <a:avLst/>
          </a:prstGeom>
        </p:spPr>
        <p:txBody>
          <a:bodyPr vert="horz" wrap="square" lIns="0" tIns="9525" rIns="0" bIns="0" rtlCol="0">
            <a:spAutoFit/>
          </a:bodyPr>
          <a:lstStyle/>
          <a:p>
            <a:pPr marL="12700" marR="5080">
              <a:lnSpc>
                <a:spcPct val="101600"/>
              </a:lnSpc>
              <a:spcBef>
                <a:spcPts val="75"/>
              </a:spcBef>
            </a:pPr>
            <a:r>
              <a:rPr spc="50" dirty="0"/>
              <a:t>CASE</a:t>
            </a:r>
            <a:r>
              <a:rPr spc="-45" dirty="0"/>
              <a:t> </a:t>
            </a:r>
            <a:r>
              <a:rPr spc="85" dirty="0"/>
              <a:t>STUDY</a:t>
            </a:r>
            <a:r>
              <a:rPr spc="-45" dirty="0"/>
              <a:t> </a:t>
            </a:r>
            <a:r>
              <a:rPr spc="120" dirty="0"/>
              <a:t>OF</a:t>
            </a:r>
            <a:r>
              <a:rPr spc="-40" dirty="0"/>
              <a:t> </a:t>
            </a:r>
            <a:r>
              <a:rPr spc="340" dirty="0"/>
              <a:t>Predicting</a:t>
            </a:r>
            <a:r>
              <a:rPr lang="en-US" spc="340" dirty="0"/>
              <a:t> Mortgage Backed Securities Using Machine Learning Methods</a:t>
            </a:r>
            <a:endParaRPr spc="400" dirty="0"/>
          </a:p>
        </p:txBody>
      </p:sp>
      <p:sp>
        <p:nvSpPr>
          <p:cNvPr id="5" name="object 5"/>
          <p:cNvSpPr txBox="1"/>
          <p:nvPr/>
        </p:nvSpPr>
        <p:spPr>
          <a:xfrm>
            <a:off x="490875" y="3069729"/>
            <a:ext cx="2062480" cy="269240"/>
          </a:xfrm>
          <a:prstGeom prst="rect">
            <a:avLst/>
          </a:prstGeom>
        </p:spPr>
        <p:txBody>
          <a:bodyPr vert="horz" wrap="square" lIns="0" tIns="12700" rIns="0" bIns="0" rtlCol="0">
            <a:spAutoFit/>
          </a:bodyPr>
          <a:lstStyle/>
          <a:p>
            <a:pPr marL="12700">
              <a:lnSpc>
                <a:spcPct val="100000"/>
              </a:lnSpc>
              <a:spcBef>
                <a:spcPts val="100"/>
              </a:spcBef>
            </a:pPr>
            <a:r>
              <a:rPr lang="en-US" sz="1600" spc="-10" dirty="0">
                <a:solidFill>
                  <a:srgbClr val="616A73"/>
                </a:solidFill>
                <a:latin typeface="RobotoRegular"/>
                <a:cs typeface="RobotoRegular"/>
              </a:rPr>
              <a:t>DIVIT A KALATHIL</a:t>
            </a:r>
            <a:endParaRPr sz="1600" dirty="0">
              <a:latin typeface="RobotoRegular"/>
              <a:cs typeface="RobotoRegul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4" y="0"/>
            <a:ext cx="4317365" cy="5143500"/>
            <a:chOff x="-124" y="0"/>
            <a:chExt cx="4317365" cy="5143500"/>
          </a:xfrm>
        </p:grpSpPr>
        <p:sp>
          <p:nvSpPr>
            <p:cNvPr id="3" name="object 3"/>
            <p:cNvSpPr/>
            <p:nvPr/>
          </p:nvSpPr>
          <p:spPr>
            <a:xfrm>
              <a:off x="0" y="0"/>
              <a:ext cx="4314190" cy="5143500"/>
            </a:xfrm>
            <a:custGeom>
              <a:avLst/>
              <a:gdLst/>
              <a:ahLst/>
              <a:cxnLst/>
              <a:rect l="l" t="t" r="r" b="b"/>
              <a:pathLst>
                <a:path w="4314190" h="5143500">
                  <a:moveTo>
                    <a:pt x="4313991" y="5143489"/>
                  </a:moveTo>
                  <a:lnTo>
                    <a:pt x="0" y="5143489"/>
                  </a:lnTo>
                  <a:lnTo>
                    <a:pt x="0" y="0"/>
                  </a:lnTo>
                  <a:lnTo>
                    <a:pt x="4313991" y="0"/>
                  </a:lnTo>
                  <a:lnTo>
                    <a:pt x="4313991" y="5143489"/>
                  </a:lnTo>
                  <a:close/>
                </a:path>
              </a:pathLst>
            </a:custGeom>
            <a:solidFill>
              <a:srgbClr val="31384D"/>
            </a:solidFill>
          </p:spPr>
          <p:txBody>
            <a:bodyPr wrap="square" lIns="0" tIns="0" rIns="0" bIns="0" rtlCol="0"/>
            <a:lstStyle/>
            <a:p>
              <a:endParaRPr/>
            </a:p>
          </p:txBody>
        </p:sp>
        <p:sp>
          <p:nvSpPr>
            <p:cNvPr id="4" name="object 4"/>
            <p:cNvSpPr/>
            <p:nvPr/>
          </p:nvSpPr>
          <p:spPr>
            <a:xfrm>
              <a:off x="0" y="44124"/>
              <a:ext cx="4314190" cy="4399915"/>
            </a:xfrm>
            <a:custGeom>
              <a:avLst/>
              <a:gdLst/>
              <a:ahLst/>
              <a:cxnLst/>
              <a:rect l="l" t="t" r="r" b="b"/>
              <a:pathLst>
                <a:path w="4314190" h="4399915">
                  <a:moveTo>
                    <a:pt x="0" y="4399366"/>
                  </a:moveTo>
                  <a:lnTo>
                    <a:pt x="0" y="3924"/>
                  </a:lnTo>
                  <a:lnTo>
                    <a:pt x="4310466" y="0"/>
                  </a:lnTo>
                  <a:lnTo>
                    <a:pt x="4313616" y="3163518"/>
                  </a:lnTo>
                  <a:lnTo>
                    <a:pt x="0" y="4399366"/>
                  </a:lnTo>
                  <a:close/>
                </a:path>
              </a:pathLst>
            </a:custGeom>
            <a:solidFill>
              <a:srgbClr val="D9C3B0"/>
            </a:solidFill>
          </p:spPr>
          <p:txBody>
            <a:bodyPr wrap="square" lIns="0" tIns="0" rIns="0" bIns="0" rtlCol="0"/>
            <a:lstStyle/>
            <a:p>
              <a:endParaRPr/>
            </a:p>
          </p:txBody>
        </p:sp>
        <p:sp>
          <p:nvSpPr>
            <p:cNvPr id="5" name="object 5"/>
            <p:cNvSpPr/>
            <p:nvPr/>
          </p:nvSpPr>
          <p:spPr>
            <a:xfrm>
              <a:off x="-124" y="0"/>
              <a:ext cx="4317365" cy="4396105"/>
            </a:xfrm>
            <a:custGeom>
              <a:avLst/>
              <a:gdLst/>
              <a:ahLst/>
              <a:cxnLst/>
              <a:rect l="l" t="t" r="r" b="b"/>
              <a:pathLst>
                <a:path w="4317365" h="4396105">
                  <a:moveTo>
                    <a:pt x="0" y="4395591"/>
                  </a:moveTo>
                  <a:lnTo>
                    <a:pt x="0" y="149"/>
                  </a:lnTo>
                  <a:lnTo>
                    <a:pt x="4316891" y="0"/>
                  </a:lnTo>
                  <a:lnTo>
                    <a:pt x="4314041" y="3161043"/>
                  </a:lnTo>
                  <a:lnTo>
                    <a:pt x="0" y="4395591"/>
                  </a:lnTo>
                  <a:close/>
                </a:path>
              </a:pathLst>
            </a:custGeom>
            <a:solidFill>
              <a:srgbClr val="31384D"/>
            </a:solidFill>
          </p:spPr>
          <p:txBody>
            <a:bodyPr wrap="square" lIns="0" tIns="0" rIns="0" bIns="0" rtlCol="0"/>
            <a:lstStyle/>
            <a:p>
              <a:endParaRPr/>
            </a:p>
          </p:txBody>
        </p:sp>
      </p:grpSp>
      <p:sp>
        <p:nvSpPr>
          <p:cNvPr id="6" name="object 6"/>
          <p:cNvSpPr txBox="1">
            <a:spLocks noGrp="1"/>
          </p:cNvSpPr>
          <p:nvPr>
            <p:ph type="title"/>
          </p:nvPr>
        </p:nvSpPr>
        <p:spPr>
          <a:xfrm>
            <a:off x="390450" y="566950"/>
            <a:ext cx="2901315" cy="452120"/>
          </a:xfrm>
          <a:prstGeom prst="rect">
            <a:avLst/>
          </a:prstGeom>
        </p:spPr>
        <p:txBody>
          <a:bodyPr vert="horz" wrap="square" lIns="0" tIns="12700" rIns="0" bIns="0" rtlCol="0">
            <a:spAutoFit/>
          </a:bodyPr>
          <a:lstStyle/>
          <a:p>
            <a:pPr marL="12700">
              <a:lnSpc>
                <a:spcPct val="100000"/>
              </a:lnSpc>
              <a:spcBef>
                <a:spcPts val="100"/>
              </a:spcBef>
            </a:pPr>
            <a:r>
              <a:rPr sz="2800" spc="120" dirty="0">
                <a:solidFill>
                  <a:srgbClr val="FFFFFF"/>
                </a:solidFill>
              </a:rPr>
              <a:t>INTRODUCTION</a:t>
            </a:r>
            <a:endParaRPr sz="2800"/>
          </a:p>
        </p:txBody>
      </p:sp>
      <p:sp>
        <p:nvSpPr>
          <p:cNvPr id="7" name="object 7"/>
          <p:cNvSpPr txBox="1"/>
          <p:nvPr/>
        </p:nvSpPr>
        <p:spPr>
          <a:xfrm>
            <a:off x="4840711" y="574887"/>
            <a:ext cx="3848735" cy="3443250"/>
          </a:xfrm>
          <a:prstGeom prst="rect">
            <a:avLst/>
          </a:prstGeom>
        </p:spPr>
        <p:txBody>
          <a:bodyPr vert="horz" wrap="square" lIns="0" tIns="3810" rIns="0" bIns="0" rtlCol="0">
            <a:spAutoFit/>
          </a:bodyPr>
          <a:lstStyle/>
          <a:p>
            <a:pPr marL="285750" indent="-285750" algn="l">
              <a:buFont typeface="Arial" panose="020B0604020202020204" pitchFamily="34" charset="0"/>
              <a:buChar char="•"/>
            </a:pPr>
            <a:r>
              <a:rPr lang="en-IN" sz="1400" b="0" i="0" dirty="0">
                <a:solidFill>
                  <a:srgbClr val="111111"/>
                </a:solidFill>
                <a:effectLst/>
                <a:latin typeface="SourceSansPro"/>
              </a:rPr>
              <a:t>A mortgage-backed security (MBS) is an investment similar to a bond that is made up of a bundle of home loans bought from the banks that issued them.</a:t>
            </a:r>
            <a:endParaRPr lang="en-IN" sz="1400" b="0" i="0" u="none" strike="noStrike" baseline="30000" dirty="0">
              <a:solidFill>
                <a:srgbClr val="0000EE"/>
              </a:solidFill>
              <a:effectLst/>
              <a:latin typeface="SourceSansPro"/>
            </a:endParaRPr>
          </a:p>
          <a:p>
            <a:pPr marL="285750" indent="-285750" algn="l">
              <a:buFont typeface="Arial" panose="020B0604020202020204" pitchFamily="34" charset="0"/>
              <a:buChar char="•"/>
            </a:pPr>
            <a:r>
              <a:rPr lang="en-IN" sz="1400" b="0" i="0" dirty="0">
                <a:solidFill>
                  <a:srgbClr val="111111"/>
                </a:solidFill>
                <a:effectLst/>
                <a:latin typeface="SourceSansPro"/>
              </a:rPr>
              <a:t> Investors in MBS receive periodic payments similar to bond coupon payments.</a:t>
            </a:r>
          </a:p>
          <a:p>
            <a:pPr marL="285750" indent="-285750">
              <a:buFont typeface="Arial" panose="020B0604020202020204" pitchFamily="34" charset="0"/>
              <a:buChar char="•"/>
            </a:pPr>
            <a:r>
              <a:rPr lang="en-IN" sz="1400" b="0" i="0" dirty="0">
                <a:solidFill>
                  <a:srgbClr val="111111"/>
                </a:solidFill>
                <a:effectLst/>
                <a:latin typeface="SourceSansPro"/>
              </a:rPr>
              <a:t>A key method of predicting the mortgage payments is statistical modelling along with empirical research achieved by analysing the data.</a:t>
            </a:r>
          </a:p>
          <a:p>
            <a:pPr marL="285750" indent="-285750">
              <a:buFont typeface="Arial" panose="020B0604020202020204" pitchFamily="34" charset="0"/>
              <a:buChar char="•"/>
            </a:pPr>
            <a:r>
              <a:rPr lang="en-IN" sz="1400" b="0" i="0" dirty="0">
                <a:solidFill>
                  <a:srgbClr val="111111"/>
                </a:solidFill>
                <a:effectLst/>
                <a:latin typeface="SourceSansPro"/>
              </a:rPr>
              <a:t>A number of variables such as borrower credit score, income, loan to value ratio and loan age are used by researchers. These are used to predict the prepayment risk using machine learning techniques.</a:t>
            </a:r>
            <a:br>
              <a:rPr lang="en-IN" sz="1400" b="0" i="0" dirty="0">
                <a:solidFill>
                  <a:srgbClr val="111111"/>
                </a:solidFill>
                <a:effectLst/>
                <a:latin typeface="SourceSansPro"/>
              </a:rPr>
            </a:br>
            <a:endParaRPr sz="1350" dirty="0">
              <a:latin typeface="RobotoRegular"/>
              <a:cs typeface="RobotoRegul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50" y="566950"/>
            <a:ext cx="1722120" cy="452120"/>
          </a:xfrm>
          <a:prstGeom prst="rect">
            <a:avLst/>
          </a:prstGeom>
        </p:spPr>
        <p:txBody>
          <a:bodyPr vert="horz" wrap="square" lIns="0" tIns="12700" rIns="0" bIns="0" rtlCol="0">
            <a:spAutoFit/>
          </a:bodyPr>
          <a:lstStyle/>
          <a:p>
            <a:pPr marL="12700">
              <a:lnSpc>
                <a:spcPct val="100000"/>
              </a:lnSpc>
              <a:spcBef>
                <a:spcPts val="100"/>
              </a:spcBef>
            </a:pPr>
            <a:r>
              <a:rPr sz="2800" spc="80" dirty="0">
                <a:solidFill>
                  <a:srgbClr val="FFFFFF"/>
                </a:solidFill>
              </a:rPr>
              <a:t>DATASET</a:t>
            </a:r>
            <a:endParaRPr sz="2800"/>
          </a:p>
        </p:txBody>
      </p:sp>
      <p:sp>
        <p:nvSpPr>
          <p:cNvPr id="4" name="object 4"/>
          <p:cNvSpPr txBox="1"/>
          <p:nvPr/>
        </p:nvSpPr>
        <p:spPr>
          <a:xfrm>
            <a:off x="390450" y="1511770"/>
            <a:ext cx="8140700" cy="1937325"/>
          </a:xfrm>
          <a:prstGeom prst="rect">
            <a:avLst/>
          </a:prstGeom>
        </p:spPr>
        <p:txBody>
          <a:bodyPr vert="horz" wrap="square" lIns="0" tIns="12700" rIns="0" bIns="0" rtlCol="0">
            <a:spAutoFit/>
          </a:bodyPr>
          <a:lstStyle/>
          <a:p>
            <a:pPr marL="12700" marR="80010" indent="457200">
              <a:lnSpc>
                <a:spcPct val="115399"/>
              </a:lnSpc>
              <a:spcBef>
                <a:spcPts val="100"/>
              </a:spcBef>
            </a:pPr>
            <a:r>
              <a:rPr lang="en-IN" sz="1300" dirty="0">
                <a:solidFill>
                  <a:srgbClr val="666666"/>
                </a:solidFill>
                <a:latin typeface="RobotoRegular"/>
                <a:cs typeface="RobotoRegular"/>
              </a:rPr>
              <a:t>Data from Freddie Mac, Federal Housing Finance Agency and US Bureau of </a:t>
            </a:r>
            <a:r>
              <a:rPr lang="en-IN" sz="1300" dirty="0" err="1">
                <a:solidFill>
                  <a:srgbClr val="666666"/>
                </a:solidFill>
                <a:latin typeface="RobotoRegular"/>
                <a:cs typeface="RobotoRegular"/>
              </a:rPr>
              <a:t>Labor</a:t>
            </a:r>
            <a:r>
              <a:rPr lang="en-IN" sz="1300" dirty="0">
                <a:solidFill>
                  <a:srgbClr val="666666"/>
                </a:solidFill>
                <a:latin typeface="RobotoRegular"/>
                <a:cs typeface="RobotoRegular"/>
              </a:rPr>
              <a:t> Statistics. On sampling this we could form a final dataset containing 2 million records between January 1,1999 and September 30</a:t>
            </a:r>
            <a:r>
              <a:rPr lang="en-IN" sz="1300" baseline="30000" dirty="0">
                <a:solidFill>
                  <a:srgbClr val="666666"/>
                </a:solidFill>
                <a:latin typeface="RobotoRegular"/>
                <a:cs typeface="RobotoRegular"/>
              </a:rPr>
              <a:t>th</a:t>
            </a:r>
            <a:r>
              <a:rPr lang="en-IN" sz="1300" dirty="0">
                <a:solidFill>
                  <a:srgbClr val="666666"/>
                </a:solidFill>
                <a:latin typeface="RobotoRegular"/>
                <a:cs typeface="RobotoRegular"/>
              </a:rPr>
              <a:t> ,2020</a:t>
            </a:r>
            <a:endParaRPr sz="1300" dirty="0">
              <a:latin typeface="RobotoRegular"/>
              <a:cs typeface="RobotoRegular"/>
            </a:endParaRPr>
          </a:p>
          <a:p>
            <a:pPr marL="4492625" marR="5080">
              <a:lnSpc>
                <a:spcPts val="1650"/>
              </a:lnSpc>
              <a:spcBef>
                <a:spcPts val="1220"/>
              </a:spcBef>
            </a:pPr>
            <a:r>
              <a:rPr sz="1400" spc="-5" dirty="0">
                <a:latin typeface="RobotoRegular"/>
                <a:cs typeface="RobotoRegular"/>
              </a:rPr>
              <a:t>The</a:t>
            </a:r>
            <a:r>
              <a:rPr lang="en-IN" sz="1400" spc="-5" dirty="0">
                <a:latin typeface="RobotoRegular"/>
                <a:cs typeface="RobotoRegular"/>
              </a:rPr>
              <a:t> adjacent</a:t>
            </a:r>
            <a:r>
              <a:rPr sz="1400" spc="-5" dirty="0">
                <a:latin typeface="RobotoRegular"/>
                <a:cs typeface="RobotoRegular"/>
              </a:rPr>
              <a:t> plot </a:t>
            </a:r>
            <a:r>
              <a:rPr lang="en-IN" sz="1400" spc="-5" dirty="0">
                <a:latin typeface="RobotoRegular"/>
                <a:cs typeface="RobotoRegular"/>
              </a:rPr>
              <a:t>gives </a:t>
            </a:r>
            <a:r>
              <a:rPr lang="en-IN" sz="1400" dirty="0">
                <a:latin typeface="RobotoRegular"/>
                <a:cs typeface="RobotoRegular"/>
              </a:rPr>
              <a:t>a </a:t>
            </a:r>
            <a:r>
              <a:rPr lang="en-IN" sz="1400" spc="-5" dirty="0">
                <a:latin typeface="RobotoRegular"/>
                <a:cs typeface="RobotoRegular"/>
              </a:rPr>
              <a:t>simple visualization </a:t>
            </a:r>
            <a:r>
              <a:rPr lang="en-IN" sz="1400" dirty="0">
                <a:latin typeface="RobotoRegular"/>
                <a:cs typeface="RobotoRegular"/>
              </a:rPr>
              <a:t>of  </a:t>
            </a:r>
            <a:r>
              <a:rPr lang="en-IN" sz="1400" spc="-5" dirty="0">
                <a:latin typeface="RobotoRegular"/>
                <a:cs typeface="RobotoRegular"/>
              </a:rPr>
              <a:t>the processed data </a:t>
            </a:r>
            <a:r>
              <a:rPr lang="en-IN" sz="1400" dirty="0">
                <a:latin typeface="RobotoRegular"/>
                <a:cs typeface="RobotoRegular"/>
              </a:rPr>
              <a:t>for </a:t>
            </a:r>
            <a:r>
              <a:rPr lang="en-IN" sz="1400" spc="-5" dirty="0">
                <a:latin typeface="RobotoRegular"/>
                <a:cs typeface="RobotoRegular"/>
              </a:rPr>
              <a:t>a standard loan level dataset.  Blue and </a:t>
            </a:r>
            <a:r>
              <a:rPr lang="en-IN" sz="1400" spc="-10" dirty="0">
                <a:latin typeface="RobotoRegular"/>
                <a:cs typeface="RobotoRegular"/>
              </a:rPr>
              <a:t>red </a:t>
            </a:r>
            <a:r>
              <a:rPr lang="en-IN" sz="1400" spc="-5" dirty="0">
                <a:latin typeface="RobotoRegular"/>
                <a:cs typeface="RobotoRegular"/>
              </a:rPr>
              <a:t>points </a:t>
            </a:r>
            <a:r>
              <a:rPr lang="en-IN" sz="1400" spc="-10" dirty="0">
                <a:latin typeface="RobotoRegular"/>
                <a:cs typeface="RobotoRegular"/>
              </a:rPr>
              <a:t>represent components who have done prepayment and non prepayment respectively.</a:t>
            </a:r>
            <a:endParaRPr lang="en-IN" sz="1400" dirty="0">
              <a:latin typeface="RobotoRegular"/>
              <a:cs typeface="RobotoRegular"/>
            </a:endParaRPr>
          </a:p>
        </p:txBody>
      </p:sp>
      <p:pic>
        <p:nvPicPr>
          <p:cNvPr id="6" name="Picture 5">
            <a:extLst>
              <a:ext uri="{FF2B5EF4-FFF2-40B4-BE49-F238E27FC236}">
                <a16:creationId xmlns:a16="http://schemas.microsoft.com/office/drawing/2014/main" id="{2EDD3A50-BFB8-43F6-BFC2-DF781F434E56}"/>
              </a:ext>
            </a:extLst>
          </p:cNvPr>
          <p:cNvPicPr>
            <a:picLocks noChangeAspect="1"/>
          </p:cNvPicPr>
          <p:nvPr/>
        </p:nvPicPr>
        <p:blipFill>
          <a:blip r:embed="rId2"/>
          <a:stretch>
            <a:fillRect/>
          </a:stretch>
        </p:blipFill>
        <p:spPr>
          <a:xfrm>
            <a:off x="612850" y="2171700"/>
            <a:ext cx="3303515" cy="2971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50" y="566950"/>
            <a:ext cx="1925320" cy="452120"/>
          </a:xfrm>
          <a:prstGeom prst="rect">
            <a:avLst/>
          </a:prstGeom>
        </p:spPr>
        <p:txBody>
          <a:bodyPr vert="horz" wrap="square" lIns="0" tIns="12700" rIns="0" bIns="0" rtlCol="0">
            <a:spAutoFit/>
          </a:bodyPr>
          <a:lstStyle/>
          <a:p>
            <a:pPr marL="12700">
              <a:lnSpc>
                <a:spcPct val="100000"/>
              </a:lnSpc>
              <a:spcBef>
                <a:spcPts val="100"/>
              </a:spcBef>
            </a:pPr>
            <a:r>
              <a:rPr sz="2800" spc="95" dirty="0">
                <a:solidFill>
                  <a:srgbClr val="FFFFFF"/>
                </a:solidFill>
              </a:rPr>
              <a:t>FEATURES</a:t>
            </a:r>
            <a:endParaRPr sz="2800"/>
          </a:p>
        </p:txBody>
      </p:sp>
      <p:sp>
        <p:nvSpPr>
          <p:cNvPr id="3" name="object 3"/>
          <p:cNvSpPr txBox="1"/>
          <p:nvPr/>
        </p:nvSpPr>
        <p:spPr>
          <a:xfrm>
            <a:off x="416029" y="1529029"/>
            <a:ext cx="8200390" cy="1757532"/>
          </a:xfrm>
          <a:prstGeom prst="rect">
            <a:avLst/>
          </a:prstGeom>
        </p:spPr>
        <p:txBody>
          <a:bodyPr vert="horz" wrap="square" lIns="0" tIns="22860" rIns="0" bIns="0" rtlCol="0">
            <a:spAutoFit/>
          </a:bodyPr>
          <a:lstStyle/>
          <a:p>
            <a:pPr marL="353060" marR="5080" indent="-340995">
              <a:lnSpc>
                <a:spcPts val="1650"/>
              </a:lnSpc>
              <a:spcBef>
                <a:spcPts val="180"/>
              </a:spcBef>
              <a:buFont typeface="Arial"/>
              <a:buChar char="●"/>
              <a:tabLst>
                <a:tab pos="353060" algn="l"/>
                <a:tab pos="353695" algn="l"/>
              </a:tabLst>
            </a:pPr>
            <a:r>
              <a:rPr lang="en-IN" sz="1400" spc="-5" dirty="0">
                <a:latin typeface="RobotoRegular"/>
                <a:cs typeface="RobotoRegular"/>
              </a:rPr>
              <a:t>Merging the two pieces of data by loan id, we could form a dataset where each row contained loan information and their performance for each month.</a:t>
            </a:r>
            <a:endParaRPr sz="1400" dirty="0">
              <a:latin typeface="RobotoRegular"/>
              <a:cs typeface="RobotoRegular"/>
            </a:endParaRPr>
          </a:p>
          <a:p>
            <a:pPr marL="353060" indent="-340995">
              <a:lnSpc>
                <a:spcPts val="1585"/>
              </a:lnSpc>
              <a:buFont typeface="Arial"/>
              <a:buChar char="●"/>
              <a:tabLst>
                <a:tab pos="353060" algn="l"/>
                <a:tab pos="353695" algn="l"/>
              </a:tabLst>
            </a:pPr>
            <a:r>
              <a:rPr lang="en-IN" sz="1400" spc="-15" dirty="0">
                <a:latin typeface="RobotoRegular"/>
                <a:cs typeface="RobotoRegular"/>
              </a:rPr>
              <a:t>I</a:t>
            </a:r>
            <a:r>
              <a:rPr sz="1400" spc="-15" dirty="0">
                <a:latin typeface="RobotoRegular"/>
                <a:cs typeface="RobotoRegular"/>
              </a:rPr>
              <a:t> </a:t>
            </a:r>
            <a:r>
              <a:rPr lang="en-IN" sz="1400" spc="-5" dirty="0">
                <a:latin typeface="RobotoRegular"/>
                <a:cs typeface="RobotoRegular"/>
              </a:rPr>
              <a:t>added certain macroeconomic indicators such as mortgage rate, housing price appreciation and unemployment rate</a:t>
            </a:r>
            <a:endParaRPr sz="1400" dirty="0">
              <a:latin typeface="RobotoRegular"/>
              <a:cs typeface="RobotoRegular"/>
            </a:endParaRPr>
          </a:p>
          <a:p>
            <a:pPr marL="353060" marR="161290" indent="-340995">
              <a:lnSpc>
                <a:spcPts val="1650"/>
              </a:lnSpc>
              <a:spcBef>
                <a:spcPts val="65"/>
              </a:spcBef>
              <a:buFont typeface="Arial"/>
              <a:buChar char="●"/>
              <a:tabLst>
                <a:tab pos="353060" algn="l"/>
                <a:tab pos="353695" algn="l"/>
              </a:tabLst>
            </a:pPr>
            <a:r>
              <a:rPr lang="en-IN" sz="1400" spc="-5" dirty="0">
                <a:latin typeface="RobotoRegular"/>
                <a:cs typeface="RobotoRegular"/>
              </a:rPr>
              <a:t>After pre-processing the data, the dataset contains a total of 95 features with a 60% train , 20% validation and 20% test data split</a:t>
            </a:r>
            <a:r>
              <a:rPr sz="1400" spc="-5" dirty="0">
                <a:latin typeface="RobotoRegular"/>
                <a:cs typeface="RobotoRegular"/>
              </a:rPr>
              <a:t>.</a:t>
            </a:r>
            <a:endParaRPr lang="en-IN" sz="1400" spc="-5" dirty="0">
              <a:latin typeface="RobotoRegular"/>
              <a:cs typeface="RobotoRegular"/>
            </a:endParaRPr>
          </a:p>
          <a:p>
            <a:pPr marL="353060" marR="161290" indent="-340995">
              <a:lnSpc>
                <a:spcPts val="1650"/>
              </a:lnSpc>
              <a:spcBef>
                <a:spcPts val="65"/>
              </a:spcBef>
              <a:buFont typeface="Arial"/>
              <a:buChar char="●"/>
              <a:tabLst>
                <a:tab pos="353060" algn="l"/>
                <a:tab pos="353695" algn="l"/>
              </a:tabLst>
            </a:pPr>
            <a:r>
              <a:rPr lang="en-IN" sz="1400" spc="-5" dirty="0">
                <a:latin typeface="RobotoRegular"/>
                <a:cs typeface="RobotoRegular"/>
              </a:rPr>
              <a:t>As it is visible the prepaid observations are on the top of non-prepaid ones which demonstrates a successful classification model.</a:t>
            </a:r>
            <a:endParaRPr sz="1400" dirty="0">
              <a:latin typeface="RobotoRegular"/>
              <a:cs typeface="RobotoRegul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50" y="566950"/>
            <a:ext cx="4918075" cy="452120"/>
          </a:xfrm>
          <a:prstGeom prst="rect">
            <a:avLst/>
          </a:prstGeom>
        </p:spPr>
        <p:txBody>
          <a:bodyPr vert="horz" wrap="square" lIns="0" tIns="12700" rIns="0" bIns="0" rtlCol="0">
            <a:spAutoFit/>
          </a:bodyPr>
          <a:lstStyle/>
          <a:p>
            <a:pPr marL="12700">
              <a:lnSpc>
                <a:spcPct val="100000"/>
              </a:lnSpc>
              <a:spcBef>
                <a:spcPts val="100"/>
              </a:spcBef>
            </a:pPr>
            <a:r>
              <a:rPr sz="2800" spc="105" dirty="0">
                <a:solidFill>
                  <a:srgbClr val="FFFFFF"/>
                </a:solidFill>
              </a:rPr>
              <a:t>MODEL</a:t>
            </a:r>
            <a:r>
              <a:rPr sz="2800" spc="-90" dirty="0">
                <a:solidFill>
                  <a:srgbClr val="FFFFFF"/>
                </a:solidFill>
              </a:rPr>
              <a:t> </a:t>
            </a:r>
            <a:r>
              <a:rPr sz="2800" spc="160" dirty="0">
                <a:solidFill>
                  <a:srgbClr val="FFFFFF"/>
                </a:solidFill>
              </a:rPr>
              <a:t>IMPLEMENTATION</a:t>
            </a:r>
            <a:endParaRPr sz="2800"/>
          </a:p>
        </p:txBody>
      </p:sp>
      <p:sp>
        <p:nvSpPr>
          <p:cNvPr id="3" name="object 3"/>
          <p:cNvSpPr txBox="1"/>
          <p:nvPr/>
        </p:nvSpPr>
        <p:spPr>
          <a:xfrm>
            <a:off x="609600" y="1276350"/>
            <a:ext cx="7167126" cy="3876061"/>
          </a:xfrm>
          <a:prstGeom prst="rect">
            <a:avLst/>
          </a:prstGeom>
        </p:spPr>
        <p:txBody>
          <a:bodyPr vert="horz" wrap="square" lIns="0" tIns="12700" rIns="0" bIns="0" rtlCol="0">
            <a:spAutoFit/>
          </a:bodyPr>
          <a:lstStyle/>
          <a:p>
            <a:pPr>
              <a:lnSpc>
                <a:spcPct val="100000"/>
              </a:lnSpc>
              <a:spcBef>
                <a:spcPts val="55"/>
              </a:spcBef>
            </a:pPr>
            <a:endParaRPr lang="en-IN" sz="1300" dirty="0">
              <a:latin typeface="RobotoRegular"/>
              <a:cs typeface="RobotoRegular"/>
            </a:endParaRPr>
          </a:p>
          <a:p>
            <a:pPr marL="469900" indent="-340995">
              <a:lnSpc>
                <a:spcPts val="1664"/>
              </a:lnSpc>
              <a:spcBef>
                <a:spcPts val="5"/>
              </a:spcBef>
              <a:buFont typeface="Arial"/>
              <a:buChar char="●"/>
              <a:tabLst>
                <a:tab pos="469265" algn="l"/>
                <a:tab pos="469900" algn="l"/>
              </a:tabLst>
            </a:pPr>
            <a:r>
              <a:rPr sz="1400" spc="-5" dirty="0">
                <a:latin typeface="RobotoRegular"/>
                <a:cs typeface="RobotoRegular"/>
              </a:rPr>
              <a:t>Logistic</a:t>
            </a:r>
            <a:r>
              <a:rPr sz="1400" spc="-10" dirty="0">
                <a:latin typeface="RobotoRegular"/>
                <a:cs typeface="RobotoRegular"/>
              </a:rPr>
              <a:t> </a:t>
            </a:r>
            <a:r>
              <a:rPr sz="1400" spc="-5" dirty="0">
                <a:latin typeface="RobotoRegular"/>
                <a:cs typeface="RobotoRegular"/>
              </a:rPr>
              <a:t>Regression:</a:t>
            </a:r>
            <a:endParaRPr sz="1400" dirty="0">
              <a:latin typeface="RobotoRegular"/>
              <a:cs typeface="RobotoRegular"/>
            </a:endParaRPr>
          </a:p>
          <a:p>
            <a:pPr marL="12700">
              <a:lnSpc>
                <a:spcPts val="1664"/>
              </a:lnSpc>
            </a:pPr>
            <a:r>
              <a:rPr lang="en-US" sz="1400" spc="-15" dirty="0">
                <a:latin typeface="RobotoRegular"/>
                <a:cs typeface="RobotoRegular"/>
              </a:rPr>
              <a:t>	</a:t>
            </a:r>
            <a:r>
              <a:rPr sz="1400" spc="-15" dirty="0">
                <a:latin typeface="RobotoRegular"/>
                <a:cs typeface="RobotoRegular"/>
              </a:rPr>
              <a:t>We </a:t>
            </a:r>
            <a:r>
              <a:rPr sz="1400" spc="-5" dirty="0">
                <a:latin typeface="RobotoRegular"/>
                <a:cs typeface="RobotoRegular"/>
              </a:rPr>
              <a:t>can implement this model</a:t>
            </a:r>
            <a:r>
              <a:rPr lang="en-US" sz="1400" spc="-5" dirty="0">
                <a:latin typeface="RobotoRegular"/>
                <a:cs typeface="RobotoRegular"/>
              </a:rPr>
              <a:t> by assuming a linear relationship which results in a linear classifier.</a:t>
            </a:r>
            <a:endParaRPr sz="1400" dirty="0">
              <a:latin typeface="RobotoRegular"/>
              <a:cs typeface="RobotoRegular"/>
            </a:endParaRPr>
          </a:p>
          <a:p>
            <a:pPr>
              <a:lnSpc>
                <a:spcPct val="100000"/>
              </a:lnSpc>
              <a:spcBef>
                <a:spcPts val="55"/>
              </a:spcBef>
            </a:pPr>
            <a:r>
              <a:rPr lang="en-US" sz="1300" dirty="0">
                <a:latin typeface="RobotoRegular"/>
                <a:cs typeface="RobotoRegular"/>
              </a:rPr>
              <a:t>Loss Function:</a:t>
            </a:r>
          </a:p>
          <a:p>
            <a:pPr>
              <a:lnSpc>
                <a:spcPct val="100000"/>
              </a:lnSpc>
              <a:spcBef>
                <a:spcPts val="55"/>
              </a:spcBef>
            </a:pPr>
            <a:endParaRPr sz="1300" dirty="0">
              <a:latin typeface="RobotoRegular"/>
              <a:cs typeface="RobotoRegular"/>
            </a:endParaRPr>
          </a:p>
          <a:p>
            <a:pPr marL="469900" indent="-340995">
              <a:lnSpc>
                <a:spcPct val="100000"/>
              </a:lnSpc>
              <a:spcBef>
                <a:spcPts val="5"/>
              </a:spcBef>
              <a:buFont typeface="Arial"/>
              <a:buChar char="●"/>
              <a:tabLst>
                <a:tab pos="469265" algn="l"/>
                <a:tab pos="469900" algn="l"/>
              </a:tabLst>
            </a:pPr>
            <a:r>
              <a:rPr lang="en-US" sz="1400" spc="-10" dirty="0">
                <a:latin typeface="RobotoRegular"/>
                <a:cs typeface="RobotoRegular"/>
              </a:rPr>
              <a:t>Support Vector Machine</a:t>
            </a:r>
            <a:r>
              <a:rPr sz="1400" spc="-10" dirty="0">
                <a:latin typeface="RobotoRegular"/>
                <a:cs typeface="RobotoRegular"/>
              </a:rPr>
              <a:t>:</a:t>
            </a:r>
            <a:endParaRPr sz="1400" dirty="0">
              <a:latin typeface="RobotoRegular"/>
              <a:cs typeface="RobotoRegular"/>
            </a:endParaRPr>
          </a:p>
          <a:p>
            <a:pPr marL="469265">
              <a:lnSpc>
                <a:spcPct val="100000"/>
              </a:lnSpc>
              <a:spcBef>
                <a:spcPts val="5"/>
              </a:spcBef>
            </a:pPr>
            <a:r>
              <a:rPr lang="en-US" sz="1300" dirty="0">
                <a:latin typeface="RobotoRegular"/>
                <a:cs typeface="RobotoRegular"/>
              </a:rPr>
              <a:t>Obtain a desirable linear hyper-plane to maximize the linear separation between classes. </a:t>
            </a:r>
            <a:endParaRPr sz="1400" dirty="0">
              <a:latin typeface="RobotoRegular"/>
              <a:cs typeface="RobotoRegular"/>
            </a:endParaRPr>
          </a:p>
          <a:p>
            <a:pPr>
              <a:lnSpc>
                <a:spcPct val="100000"/>
              </a:lnSpc>
              <a:spcBef>
                <a:spcPts val="15"/>
              </a:spcBef>
            </a:pPr>
            <a:endParaRPr sz="1400" dirty="0">
              <a:latin typeface="RobotoRegular"/>
              <a:cs typeface="RobotoRegular"/>
            </a:endParaRPr>
          </a:p>
          <a:p>
            <a:pPr marL="469265" marR="5080" indent="-340995">
              <a:lnSpc>
                <a:spcPts val="1650"/>
              </a:lnSpc>
              <a:buFont typeface="Arial"/>
              <a:buChar char="●"/>
              <a:tabLst>
                <a:tab pos="469265" algn="l"/>
                <a:tab pos="469900" algn="l"/>
              </a:tabLst>
            </a:pPr>
            <a:r>
              <a:rPr lang="en-US" sz="1400" spc="-5" dirty="0">
                <a:latin typeface="RobotoRegular"/>
                <a:cs typeface="RobotoRegular"/>
              </a:rPr>
              <a:t>Gaussian Discriminant Analysis</a:t>
            </a:r>
            <a:r>
              <a:rPr sz="1400" spc="-5" dirty="0">
                <a:latin typeface="RobotoRegular"/>
                <a:cs typeface="RobotoRegular"/>
              </a:rPr>
              <a:t>:</a:t>
            </a:r>
            <a:r>
              <a:rPr lang="en-US" sz="1400" spc="-5" dirty="0">
                <a:latin typeface="RobotoRegular"/>
                <a:cs typeface="RobotoRegular"/>
              </a:rPr>
              <a:t> </a:t>
            </a:r>
            <a:endParaRPr lang="en-IN" sz="1400" spc="-5" dirty="0">
              <a:latin typeface="RobotoRegular"/>
              <a:cs typeface="RobotoRegular"/>
            </a:endParaRPr>
          </a:p>
          <a:p>
            <a:pPr marL="128270" marR="5080">
              <a:lnSpc>
                <a:spcPts val="1650"/>
              </a:lnSpc>
              <a:tabLst>
                <a:tab pos="469265" algn="l"/>
                <a:tab pos="469900" algn="l"/>
              </a:tabLst>
            </a:pPr>
            <a:r>
              <a:rPr lang="en-IN" sz="1400" spc="-5" dirty="0">
                <a:latin typeface="RobotoRegular"/>
                <a:cs typeface="RobotoRegular"/>
              </a:rPr>
              <a:t>	Creating Gaussian distributions for each class, followed by classification of a new data point by evaluating the probability. GDA specifically has two forms linear and quadratic.</a:t>
            </a:r>
          </a:p>
          <a:p>
            <a:pPr marL="128270" marR="5080">
              <a:lnSpc>
                <a:spcPts val="1650"/>
              </a:lnSpc>
              <a:tabLst>
                <a:tab pos="469265" algn="l"/>
                <a:tab pos="469900" algn="l"/>
              </a:tabLst>
            </a:pPr>
            <a:endParaRPr lang="en-IN" sz="1400" spc="-5" dirty="0">
              <a:latin typeface="RobotoRegular"/>
              <a:cs typeface="RobotoRegular"/>
            </a:endParaRPr>
          </a:p>
          <a:p>
            <a:pPr marL="469265" marR="5080" indent="-340995">
              <a:lnSpc>
                <a:spcPts val="1650"/>
              </a:lnSpc>
              <a:buFont typeface="Arial"/>
              <a:buChar char="●"/>
              <a:tabLst>
                <a:tab pos="469265" algn="l"/>
                <a:tab pos="469900" algn="l"/>
              </a:tabLst>
            </a:pPr>
            <a:r>
              <a:rPr lang="en-IN" sz="1400" spc="-5" dirty="0">
                <a:latin typeface="RobotoRegular"/>
                <a:cs typeface="RobotoRegular"/>
              </a:rPr>
              <a:t>Neural Networks: </a:t>
            </a:r>
          </a:p>
          <a:p>
            <a:pPr marL="128270" marR="5080">
              <a:lnSpc>
                <a:spcPts val="1650"/>
              </a:lnSpc>
              <a:tabLst>
                <a:tab pos="469265" algn="l"/>
                <a:tab pos="469900" algn="l"/>
              </a:tabLst>
            </a:pPr>
            <a:r>
              <a:rPr lang="en-IN" sz="1400" spc="-5" dirty="0">
                <a:latin typeface="RobotoRegular"/>
                <a:cs typeface="RobotoRegular"/>
              </a:rPr>
              <a:t>	Neural networks are formed by stacking and layering neurons, and each neuron will have its inputs and weights attached to it. We can train the neural networks to calculate the gradient of its loss functions</a:t>
            </a:r>
          </a:p>
        </p:txBody>
      </p:sp>
      <p:pic>
        <p:nvPicPr>
          <p:cNvPr id="8" name="Picture 7">
            <a:extLst>
              <a:ext uri="{FF2B5EF4-FFF2-40B4-BE49-F238E27FC236}">
                <a16:creationId xmlns:a16="http://schemas.microsoft.com/office/drawing/2014/main" id="{D7051009-7504-41D1-B139-AE5CA468AB85}"/>
              </a:ext>
            </a:extLst>
          </p:cNvPr>
          <p:cNvPicPr>
            <a:picLocks noChangeAspect="1"/>
          </p:cNvPicPr>
          <p:nvPr/>
        </p:nvPicPr>
        <p:blipFill>
          <a:blip r:embed="rId2"/>
          <a:stretch>
            <a:fillRect/>
          </a:stretch>
        </p:blipFill>
        <p:spPr>
          <a:xfrm>
            <a:off x="2209800" y="1890317"/>
            <a:ext cx="2159111" cy="254013"/>
          </a:xfrm>
          <a:prstGeom prst="rect">
            <a:avLst/>
          </a:prstGeom>
        </p:spPr>
      </p:pic>
      <p:pic>
        <p:nvPicPr>
          <p:cNvPr id="10" name="Picture 9">
            <a:extLst>
              <a:ext uri="{FF2B5EF4-FFF2-40B4-BE49-F238E27FC236}">
                <a16:creationId xmlns:a16="http://schemas.microsoft.com/office/drawing/2014/main" id="{6E3D10A2-26D3-451D-B029-5FA3B95B0025}"/>
              </a:ext>
            </a:extLst>
          </p:cNvPr>
          <p:cNvPicPr>
            <a:picLocks noChangeAspect="1"/>
          </p:cNvPicPr>
          <p:nvPr/>
        </p:nvPicPr>
        <p:blipFill>
          <a:blip r:embed="rId3"/>
          <a:stretch>
            <a:fillRect/>
          </a:stretch>
        </p:blipFill>
        <p:spPr>
          <a:xfrm>
            <a:off x="1647795" y="2144330"/>
            <a:ext cx="3283119" cy="3302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50" y="566950"/>
            <a:ext cx="5207000" cy="452120"/>
          </a:xfrm>
          <a:prstGeom prst="rect">
            <a:avLst/>
          </a:prstGeom>
        </p:spPr>
        <p:txBody>
          <a:bodyPr vert="horz" wrap="square" lIns="0" tIns="12700" rIns="0" bIns="0" rtlCol="0">
            <a:spAutoFit/>
          </a:bodyPr>
          <a:lstStyle/>
          <a:p>
            <a:pPr marL="12700">
              <a:lnSpc>
                <a:spcPct val="100000"/>
              </a:lnSpc>
              <a:spcBef>
                <a:spcPts val="100"/>
              </a:spcBef>
            </a:pPr>
            <a:r>
              <a:rPr sz="2800" spc="180" dirty="0">
                <a:solidFill>
                  <a:srgbClr val="FFFFFF"/>
                </a:solidFill>
              </a:rPr>
              <a:t>RESULTS(Source </a:t>
            </a:r>
            <a:r>
              <a:rPr sz="2800" spc="355" dirty="0">
                <a:solidFill>
                  <a:srgbClr val="FFFFFF"/>
                </a:solidFill>
              </a:rPr>
              <a:t>from</a:t>
            </a:r>
            <a:r>
              <a:rPr sz="2800" spc="-280" dirty="0">
                <a:solidFill>
                  <a:srgbClr val="FFFFFF"/>
                </a:solidFill>
              </a:rPr>
              <a:t> </a:t>
            </a:r>
            <a:r>
              <a:rPr sz="2800" spc="320" dirty="0">
                <a:solidFill>
                  <a:srgbClr val="FFFFFF"/>
                </a:solidFill>
              </a:rPr>
              <a:t>paper)</a:t>
            </a:r>
            <a:endParaRPr sz="2800"/>
          </a:p>
        </p:txBody>
      </p:sp>
      <p:sp>
        <p:nvSpPr>
          <p:cNvPr id="4" name="object 4"/>
          <p:cNvSpPr txBox="1"/>
          <p:nvPr/>
        </p:nvSpPr>
        <p:spPr>
          <a:xfrm>
            <a:off x="6629401" y="1529029"/>
            <a:ext cx="2133599" cy="1539524"/>
          </a:xfrm>
          <a:prstGeom prst="rect">
            <a:avLst/>
          </a:prstGeom>
        </p:spPr>
        <p:txBody>
          <a:bodyPr vert="horz" wrap="square" lIns="0" tIns="22860" rIns="0" bIns="0" rtlCol="0">
            <a:spAutoFit/>
          </a:bodyPr>
          <a:lstStyle/>
          <a:p>
            <a:pPr marL="12700" marR="5080">
              <a:lnSpc>
                <a:spcPts val="1650"/>
              </a:lnSpc>
              <a:spcBef>
                <a:spcPts val="180"/>
              </a:spcBef>
            </a:pPr>
            <a:r>
              <a:rPr sz="1400" spc="-5" dirty="0">
                <a:latin typeface="RobotoRegular"/>
                <a:cs typeface="RobotoRegular"/>
              </a:rPr>
              <a:t>The </a:t>
            </a:r>
            <a:r>
              <a:rPr sz="1400" spc="-10" dirty="0">
                <a:latin typeface="RobotoRegular"/>
                <a:cs typeface="RobotoRegular"/>
              </a:rPr>
              <a:t>trained</a:t>
            </a:r>
            <a:r>
              <a:rPr lang="en-IN" sz="1400" spc="-10" dirty="0">
                <a:latin typeface="RobotoRegular"/>
                <a:cs typeface="RobotoRegular"/>
              </a:rPr>
              <a:t> SVM polynomial classifier resulted in an accuracy of 98.854% whereas the radial basis function and sigmoid functions are found to be more accurate. </a:t>
            </a:r>
            <a:endParaRPr sz="1400" dirty="0">
              <a:latin typeface="RobotoRegular"/>
              <a:cs typeface="RobotoRegular"/>
            </a:endParaRPr>
          </a:p>
        </p:txBody>
      </p:sp>
      <p:sp>
        <p:nvSpPr>
          <p:cNvPr id="5" name="object 5"/>
          <p:cNvSpPr txBox="1"/>
          <p:nvPr/>
        </p:nvSpPr>
        <p:spPr>
          <a:xfrm>
            <a:off x="430325" y="3618572"/>
            <a:ext cx="8014334" cy="1093248"/>
          </a:xfrm>
          <a:prstGeom prst="rect">
            <a:avLst/>
          </a:prstGeom>
        </p:spPr>
        <p:txBody>
          <a:bodyPr vert="horz" wrap="square" lIns="0" tIns="22860" rIns="0" bIns="0" rtlCol="0">
            <a:spAutoFit/>
          </a:bodyPr>
          <a:lstStyle/>
          <a:p>
            <a:pPr marL="12700" marR="116839">
              <a:lnSpc>
                <a:spcPts val="1650"/>
              </a:lnSpc>
              <a:spcBef>
                <a:spcPts val="180"/>
              </a:spcBef>
            </a:pPr>
            <a:r>
              <a:rPr sz="1400" spc="-5" dirty="0">
                <a:latin typeface="RobotoRegular"/>
                <a:cs typeface="RobotoRegular"/>
              </a:rPr>
              <a:t>The l</a:t>
            </a:r>
            <a:r>
              <a:rPr lang="en-IN" sz="1400" spc="-5" dirty="0" err="1">
                <a:latin typeface="RobotoRegular"/>
                <a:cs typeface="RobotoRegular"/>
              </a:rPr>
              <a:t>ogistic</a:t>
            </a:r>
            <a:r>
              <a:rPr sz="1400" spc="-5" dirty="0">
                <a:latin typeface="RobotoRegular"/>
                <a:cs typeface="RobotoRegular"/>
              </a:rPr>
              <a:t> regression model</a:t>
            </a:r>
            <a:r>
              <a:rPr lang="en-IN" sz="1400" spc="-5" dirty="0">
                <a:latin typeface="RobotoRegular"/>
                <a:cs typeface="RobotoRegular"/>
              </a:rPr>
              <a:t> </a:t>
            </a:r>
            <a:r>
              <a:rPr sz="1400" spc="-5" dirty="0">
                <a:latin typeface="RobotoRegular"/>
                <a:cs typeface="RobotoRegular"/>
              </a:rPr>
              <a:t>resulted in</a:t>
            </a:r>
            <a:r>
              <a:rPr lang="en-IN" sz="1400" spc="-5" dirty="0">
                <a:latin typeface="RobotoRegular"/>
                <a:cs typeface="RobotoRegular"/>
              </a:rPr>
              <a:t> a maximum</a:t>
            </a:r>
            <a:r>
              <a:rPr sz="1400" spc="-5" dirty="0">
                <a:latin typeface="RobotoRegular"/>
                <a:cs typeface="RobotoRegular"/>
              </a:rPr>
              <a:t> </a:t>
            </a:r>
            <a:r>
              <a:rPr lang="en-IN" sz="1400" spc="-5" dirty="0">
                <a:latin typeface="RobotoRegular"/>
                <a:cs typeface="RobotoRegular"/>
              </a:rPr>
              <a:t>100</a:t>
            </a:r>
            <a:r>
              <a:rPr sz="1400" spc="-5" dirty="0">
                <a:latin typeface="RobotoRegular"/>
                <a:cs typeface="RobotoRegular"/>
              </a:rPr>
              <a:t>% prediction  </a:t>
            </a:r>
            <a:r>
              <a:rPr sz="1400" spc="-10" dirty="0">
                <a:latin typeface="RobotoRegular"/>
                <a:cs typeface="RobotoRegular"/>
              </a:rPr>
              <a:t>accuracy </a:t>
            </a:r>
            <a:r>
              <a:rPr sz="1400" spc="-5" dirty="0">
                <a:latin typeface="RobotoRegular"/>
                <a:cs typeface="RobotoRegular"/>
              </a:rPr>
              <a:t>and </a:t>
            </a:r>
            <a:r>
              <a:rPr sz="1400" dirty="0">
                <a:latin typeface="RobotoRegular"/>
                <a:cs typeface="RobotoRegular"/>
              </a:rPr>
              <a:t>a</a:t>
            </a:r>
            <a:r>
              <a:rPr lang="en-IN" sz="1400" dirty="0">
                <a:latin typeface="RobotoRegular"/>
                <a:cs typeface="RobotoRegular"/>
              </a:rPr>
              <a:t>n overall accuracy of 99.951%</a:t>
            </a:r>
            <a:endParaRPr sz="1400" dirty="0">
              <a:latin typeface="RobotoRegular"/>
              <a:cs typeface="RobotoRegular"/>
            </a:endParaRPr>
          </a:p>
          <a:p>
            <a:pPr>
              <a:lnSpc>
                <a:spcPct val="100000"/>
              </a:lnSpc>
              <a:spcBef>
                <a:spcPts val="25"/>
              </a:spcBef>
            </a:pPr>
            <a:endParaRPr sz="1350" dirty="0">
              <a:latin typeface="RobotoRegular"/>
              <a:cs typeface="RobotoRegular"/>
            </a:endParaRPr>
          </a:p>
          <a:p>
            <a:pPr marL="12700" marR="5080">
              <a:lnSpc>
                <a:spcPts val="1650"/>
              </a:lnSpc>
              <a:spcBef>
                <a:spcPts val="5"/>
              </a:spcBef>
            </a:pPr>
            <a:r>
              <a:rPr sz="1400" spc="-10" dirty="0">
                <a:latin typeface="RobotoRegular"/>
                <a:cs typeface="RobotoRegular"/>
              </a:rPr>
              <a:t>Neural </a:t>
            </a:r>
            <a:r>
              <a:rPr sz="1400" spc="-5" dirty="0">
                <a:latin typeface="RobotoRegular"/>
                <a:cs typeface="RobotoRegular"/>
              </a:rPr>
              <a:t>network</a:t>
            </a:r>
            <a:r>
              <a:rPr lang="en-IN" sz="1400" spc="-5" dirty="0">
                <a:latin typeface="RobotoRegular"/>
                <a:cs typeface="RobotoRegular"/>
              </a:rPr>
              <a:t> and Gaussian</a:t>
            </a:r>
            <a:r>
              <a:rPr sz="1400" spc="-5" dirty="0">
                <a:latin typeface="RobotoRegular"/>
                <a:cs typeface="RobotoRegular"/>
              </a:rPr>
              <a:t> </a:t>
            </a:r>
            <a:r>
              <a:rPr lang="en-IN" sz="1400" spc="-5" dirty="0">
                <a:latin typeface="RobotoRegular"/>
                <a:cs typeface="RobotoRegular"/>
              </a:rPr>
              <a:t>Discriminant Analysis(Quadratic) </a:t>
            </a:r>
            <a:r>
              <a:rPr sz="1400" spc="-5" dirty="0">
                <a:latin typeface="RobotoRegular"/>
                <a:cs typeface="RobotoRegular"/>
              </a:rPr>
              <a:t>implementation in this case is most eﬃcient </a:t>
            </a:r>
            <a:r>
              <a:rPr sz="1400" spc="-10" dirty="0">
                <a:latin typeface="RobotoRegular"/>
                <a:cs typeface="RobotoRegular"/>
              </a:rPr>
              <a:t>way to </a:t>
            </a:r>
            <a:r>
              <a:rPr sz="1400" spc="-5" dirty="0">
                <a:latin typeface="RobotoRegular"/>
                <a:cs typeface="RobotoRegular"/>
              </a:rPr>
              <a:t>predict the results.</a:t>
            </a:r>
            <a:r>
              <a:rPr lang="en-IN" sz="1400" spc="-5" dirty="0">
                <a:latin typeface="RobotoRegular"/>
                <a:cs typeface="RobotoRegular"/>
              </a:rPr>
              <a:t> </a:t>
            </a:r>
            <a:r>
              <a:rPr sz="1400" spc="-5" dirty="0">
                <a:latin typeface="RobotoRegular"/>
                <a:cs typeface="RobotoRegular"/>
              </a:rPr>
              <a:t>In this case the  </a:t>
            </a:r>
            <a:r>
              <a:rPr sz="1400" spc="-10" dirty="0">
                <a:latin typeface="RobotoRegular"/>
                <a:cs typeface="RobotoRegular"/>
              </a:rPr>
              <a:t>training </a:t>
            </a:r>
            <a:r>
              <a:rPr sz="1400" spc="-5" dirty="0">
                <a:latin typeface="RobotoRegular"/>
                <a:cs typeface="RobotoRegular"/>
              </a:rPr>
              <a:t>error was extremely low at 0.</a:t>
            </a:r>
            <a:r>
              <a:rPr lang="en-IN" sz="1400" spc="-5" dirty="0">
                <a:latin typeface="RobotoRegular"/>
                <a:cs typeface="RobotoRegular"/>
              </a:rPr>
              <a:t>0</a:t>
            </a:r>
            <a:r>
              <a:rPr sz="1400" spc="-5" dirty="0">
                <a:latin typeface="RobotoRegular"/>
                <a:cs typeface="RobotoRegular"/>
              </a:rPr>
              <a:t>4%</a:t>
            </a:r>
            <a:r>
              <a:rPr lang="en-IN" sz="1400" spc="-5" dirty="0">
                <a:latin typeface="RobotoRegular"/>
                <a:cs typeface="RobotoRegular"/>
              </a:rPr>
              <a:t>.</a:t>
            </a:r>
            <a:endParaRPr sz="1400" dirty="0">
              <a:latin typeface="RobotoRegular"/>
              <a:cs typeface="RobotoRegular"/>
            </a:endParaRPr>
          </a:p>
        </p:txBody>
      </p:sp>
      <p:pic>
        <p:nvPicPr>
          <p:cNvPr id="7" name="Picture 6">
            <a:extLst>
              <a:ext uri="{FF2B5EF4-FFF2-40B4-BE49-F238E27FC236}">
                <a16:creationId xmlns:a16="http://schemas.microsoft.com/office/drawing/2014/main" id="{8DDB0088-93AE-4BA4-8480-428DD35E6370}"/>
              </a:ext>
            </a:extLst>
          </p:cNvPr>
          <p:cNvPicPr>
            <a:picLocks noChangeAspect="1"/>
          </p:cNvPicPr>
          <p:nvPr/>
        </p:nvPicPr>
        <p:blipFill>
          <a:blip r:embed="rId2"/>
          <a:stretch>
            <a:fillRect/>
          </a:stretch>
        </p:blipFill>
        <p:spPr>
          <a:xfrm>
            <a:off x="29678" y="1298776"/>
            <a:ext cx="6629400" cy="21955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50" y="566950"/>
            <a:ext cx="5531485" cy="452120"/>
          </a:xfrm>
          <a:prstGeom prst="rect">
            <a:avLst/>
          </a:prstGeom>
        </p:spPr>
        <p:txBody>
          <a:bodyPr vert="horz" wrap="square" lIns="0" tIns="12700" rIns="0" bIns="0" rtlCol="0">
            <a:spAutoFit/>
          </a:bodyPr>
          <a:lstStyle/>
          <a:p>
            <a:pPr marL="12700">
              <a:lnSpc>
                <a:spcPct val="100000"/>
              </a:lnSpc>
              <a:spcBef>
                <a:spcPts val="100"/>
              </a:spcBef>
            </a:pPr>
            <a:r>
              <a:rPr sz="2800" spc="70" dirty="0">
                <a:solidFill>
                  <a:srgbClr val="FFFFFF"/>
                </a:solidFill>
              </a:rPr>
              <a:t>CONCLUSION </a:t>
            </a:r>
            <a:r>
              <a:rPr sz="2800" spc="-65" dirty="0">
                <a:solidFill>
                  <a:srgbClr val="FFFFFF"/>
                </a:solidFill>
              </a:rPr>
              <a:t>&amp; </a:t>
            </a:r>
            <a:r>
              <a:rPr sz="2800" spc="114" dirty="0">
                <a:solidFill>
                  <a:srgbClr val="FFFFFF"/>
                </a:solidFill>
              </a:rPr>
              <a:t>FUTURE</a:t>
            </a:r>
            <a:r>
              <a:rPr sz="2800" spc="-180" dirty="0">
                <a:solidFill>
                  <a:srgbClr val="FFFFFF"/>
                </a:solidFill>
              </a:rPr>
              <a:t> </a:t>
            </a:r>
            <a:r>
              <a:rPr sz="2800" spc="65" dirty="0">
                <a:solidFill>
                  <a:srgbClr val="FFFFFF"/>
                </a:solidFill>
              </a:rPr>
              <a:t>WORK</a:t>
            </a:r>
            <a:endParaRPr sz="2800"/>
          </a:p>
        </p:txBody>
      </p:sp>
      <p:sp>
        <p:nvSpPr>
          <p:cNvPr id="3" name="object 3"/>
          <p:cNvSpPr txBox="1">
            <a:spLocks noGrp="1"/>
          </p:cNvSpPr>
          <p:nvPr>
            <p:ph type="body" idx="1"/>
          </p:nvPr>
        </p:nvSpPr>
        <p:spPr>
          <a:xfrm>
            <a:off x="586699" y="1589303"/>
            <a:ext cx="7970600" cy="2078133"/>
          </a:xfrm>
          <a:prstGeom prst="rect">
            <a:avLst/>
          </a:prstGeom>
        </p:spPr>
        <p:txBody>
          <a:bodyPr vert="horz" wrap="square" lIns="0" tIns="22860" rIns="0" bIns="0" rtlCol="0">
            <a:spAutoFit/>
          </a:bodyPr>
          <a:lstStyle/>
          <a:p>
            <a:pPr marL="413384" marR="545465" indent="-340995">
              <a:lnSpc>
                <a:spcPts val="1650"/>
              </a:lnSpc>
              <a:spcBef>
                <a:spcPts val="180"/>
              </a:spcBef>
              <a:buFont typeface="Arial"/>
              <a:buChar char="●"/>
              <a:tabLst>
                <a:tab pos="413384" algn="l"/>
                <a:tab pos="414020" algn="l"/>
              </a:tabLst>
            </a:pPr>
            <a:r>
              <a:rPr spc="-5" dirty="0"/>
              <a:t>The </a:t>
            </a:r>
            <a:r>
              <a:rPr lang="en-IN" spc="-10" dirty="0"/>
              <a:t>GDA with a quadratic decision boundary performed very well overall, and could predict when the pre payments would occur on a periodic basis. The logistic regression worked perfectly during non prepayment.</a:t>
            </a:r>
          </a:p>
          <a:p>
            <a:pPr marL="413384" marR="545465" indent="-340995">
              <a:lnSpc>
                <a:spcPts val="1650"/>
              </a:lnSpc>
              <a:spcBef>
                <a:spcPts val="180"/>
              </a:spcBef>
              <a:buFont typeface="Arial"/>
              <a:buChar char="●"/>
              <a:tabLst>
                <a:tab pos="413384" algn="l"/>
                <a:tab pos="414020" algn="l"/>
              </a:tabLst>
            </a:pPr>
            <a:r>
              <a:rPr lang="en-IN" spc="-10" dirty="0"/>
              <a:t>Using this we can ensemble model, using which we can vote on the final output.</a:t>
            </a:r>
          </a:p>
          <a:p>
            <a:pPr marL="413384" marR="545465" indent="-340995">
              <a:lnSpc>
                <a:spcPts val="1650"/>
              </a:lnSpc>
              <a:spcBef>
                <a:spcPts val="180"/>
              </a:spcBef>
              <a:buFont typeface="Arial"/>
              <a:buChar char="●"/>
              <a:tabLst>
                <a:tab pos="413384" algn="l"/>
                <a:tab pos="414020" algn="l"/>
              </a:tabLst>
            </a:pPr>
            <a:r>
              <a:rPr lang="en-IN" spc="-10" dirty="0"/>
              <a:t>This work turned MBS into a classification problem at its own level. </a:t>
            </a:r>
          </a:p>
          <a:p>
            <a:pPr marL="413384" marR="545465" indent="-340995">
              <a:lnSpc>
                <a:spcPts val="1650"/>
              </a:lnSpc>
              <a:spcBef>
                <a:spcPts val="180"/>
              </a:spcBef>
              <a:buFont typeface="Arial"/>
              <a:buChar char="●"/>
              <a:tabLst>
                <a:tab pos="413384" algn="l"/>
                <a:tab pos="414020" algn="l"/>
              </a:tabLst>
            </a:pPr>
            <a:r>
              <a:rPr lang="en-IN" spc="-10" dirty="0"/>
              <a:t>Most of the models eclipsed the 99% mark, the logistic regression was the second best whereas the GDA emerged to be  a winner.</a:t>
            </a:r>
          </a:p>
          <a:p>
            <a:pPr marL="413384" marR="545465" indent="-340995">
              <a:lnSpc>
                <a:spcPts val="1650"/>
              </a:lnSpc>
              <a:spcBef>
                <a:spcPts val="180"/>
              </a:spcBef>
              <a:buFont typeface="Arial"/>
              <a:buChar char="●"/>
              <a:tabLst>
                <a:tab pos="413384" algn="l"/>
                <a:tab pos="414020" algn="l"/>
              </a:tabLst>
            </a:pPr>
            <a:r>
              <a:rPr lang="en-IN" spc="-10" dirty="0"/>
              <a:t>More research needs to be done for rigorous comparison of these models, and more feature engineering can be explored.</a:t>
            </a:r>
            <a:endParaRPr spc="-1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TotalTime>
  <Words>609</Words>
  <Application>Microsoft Office PowerPoint</Application>
  <PresentationFormat>On-screen Show (16:9)</PresentationFormat>
  <Paragraphs>40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RobotoRegular</vt:lpstr>
      <vt:lpstr>SourceSansPro</vt:lpstr>
      <vt:lpstr>Times New Roman</vt:lpstr>
      <vt:lpstr>Office Theme</vt:lpstr>
      <vt:lpstr>CASE STUDY OF Predicting Mortgage Backed Securities Using Machine Learning Methods</vt:lpstr>
      <vt:lpstr>INTRODUCTION</vt:lpstr>
      <vt:lpstr>DATASET</vt:lpstr>
      <vt:lpstr>FEATURES</vt:lpstr>
      <vt:lpstr>MODEL IMPLEMENTATION</vt:lpstr>
      <vt:lpstr>RESULTS(Source from paper)</vt:lpstr>
      <vt:lpstr>CONCLUSION &amp;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OF Predicting Mortgage Backed Securities Using Machine Learning Methods</dc:title>
  <cp:lastModifiedBy>Divit Kalathil</cp:lastModifiedBy>
  <cp:revision>3</cp:revision>
  <dcterms:created xsi:type="dcterms:W3CDTF">2021-09-02T10:32:24Z</dcterms:created>
  <dcterms:modified xsi:type="dcterms:W3CDTF">2021-09-02T16:41:48Z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2021-09-02T00:00:00Z</vt:filetime>
  </property>
</Properties>
</file>