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3" r:id="rId20"/>
    <p:sldId id="284" r:id="rId21"/>
    <p:sldId id="285" r:id="rId22"/>
    <p:sldId id="286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42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8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8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61D5A5-BC4C-4BB9-BC17-1BFAF99C810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087A-F769-449A-8341-6F654C4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2.jp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" y="-224028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2804" y="4070604"/>
            <a:ext cx="6393180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762" y="4115562"/>
            <a:ext cx="6248399" cy="0"/>
          </a:xfrm>
          <a:custGeom>
            <a:avLst/>
            <a:gdLst/>
            <a:ahLst/>
            <a:cxnLst/>
            <a:rect l="l" t="t" r="r" b="b"/>
            <a:pathLst>
              <a:path w="6248399">
                <a:moveTo>
                  <a:pt x="0" y="0"/>
                </a:moveTo>
                <a:lnTo>
                  <a:pt x="6248399" y="0"/>
                </a:lnTo>
              </a:path>
            </a:pathLst>
          </a:custGeom>
          <a:ln w="38100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1176" y="3110484"/>
            <a:ext cx="2130552" cy="612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67272" y="2519172"/>
            <a:ext cx="2118360" cy="999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2080" y="3796283"/>
            <a:ext cx="3605783" cy="612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8176" y="3204972"/>
            <a:ext cx="3593591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487416" y="2728227"/>
            <a:ext cx="3098180" cy="1168461"/>
          </a:xfrm>
          <a:prstGeom prst="rect">
            <a:avLst/>
          </a:prstGeom>
        </p:spPr>
        <p:txBody>
          <a:bodyPr wrap="square" lIns="0" tIns="23876" rIns="0" bIns="0" rtlCol="0">
            <a:noAutofit/>
          </a:bodyPr>
          <a:lstStyle/>
          <a:p>
            <a:pPr marL="1161795" marR="68625">
              <a:lnSpc>
                <a:spcPts val="3760"/>
              </a:lnSpc>
            </a:pPr>
            <a:r>
              <a:rPr sz="3600" spc="313" dirty="0" smtClean="0">
                <a:solidFill>
                  <a:schemeClr val="bg1"/>
                </a:solidFill>
                <a:latin typeface="Times New Roman"/>
                <a:cs typeface="Times New Roman"/>
              </a:rPr>
              <a:t>Arrays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72"/>
              </a:spcBef>
            </a:pPr>
            <a:r>
              <a:rPr sz="3600" spc="169" dirty="0" smtClean="0">
                <a:solidFill>
                  <a:schemeClr val="bg1"/>
                </a:solidFill>
                <a:latin typeface="Times New Roman"/>
                <a:cs typeface="Times New Roman"/>
              </a:rPr>
              <a:t>In C Language</a:t>
            </a:r>
            <a:endParaRPr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44958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Ashrafi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Akram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Lecturer,ICE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5162" y="2362962"/>
            <a:ext cx="4343400" cy="1014984"/>
          </a:xfrm>
          <a:custGeom>
            <a:avLst/>
            <a:gdLst/>
            <a:ahLst/>
            <a:cxnLst/>
            <a:rect l="l" t="t" r="r" b="b"/>
            <a:pathLst>
              <a:path w="4343400" h="1014984">
                <a:moveTo>
                  <a:pt x="0" y="1014984"/>
                </a:moveTo>
                <a:lnTo>
                  <a:pt x="4343400" y="1014984"/>
                </a:lnTo>
                <a:lnTo>
                  <a:pt x="4343400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162" y="2362962"/>
            <a:ext cx="4343400" cy="1014984"/>
          </a:xfrm>
          <a:custGeom>
            <a:avLst/>
            <a:gdLst/>
            <a:ahLst/>
            <a:cxnLst/>
            <a:rect l="l" t="t" r="r" b="b"/>
            <a:pathLst>
              <a:path w="4343400" h="1014984">
                <a:moveTo>
                  <a:pt x="0" y="1014984"/>
                </a:moveTo>
                <a:lnTo>
                  <a:pt x="4343400" y="1014984"/>
                </a:lnTo>
                <a:lnTo>
                  <a:pt x="4343400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19" y="2324100"/>
            <a:ext cx="3108960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19" y="2628900"/>
            <a:ext cx="4468367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819" y="2933700"/>
            <a:ext cx="4468367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9180" y="4184904"/>
            <a:ext cx="2589275" cy="6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5162" y="5191506"/>
            <a:ext cx="4343400" cy="1016507"/>
          </a:xfrm>
          <a:custGeom>
            <a:avLst/>
            <a:gdLst/>
            <a:ahLst/>
            <a:cxnLst/>
            <a:rect l="l" t="t" r="r" b="b"/>
            <a:pathLst>
              <a:path w="4343400" h="1016507">
                <a:moveTo>
                  <a:pt x="0" y="1016508"/>
                </a:moveTo>
                <a:lnTo>
                  <a:pt x="4343400" y="1016508"/>
                </a:lnTo>
                <a:lnTo>
                  <a:pt x="43434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5162" y="5191506"/>
            <a:ext cx="4343400" cy="1016507"/>
          </a:xfrm>
          <a:custGeom>
            <a:avLst/>
            <a:gdLst/>
            <a:ahLst/>
            <a:cxnLst/>
            <a:rect l="l" t="t" r="r" b="b"/>
            <a:pathLst>
              <a:path w="4343400" h="1016507">
                <a:moveTo>
                  <a:pt x="0" y="1016508"/>
                </a:moveTo>
                <a:lnTo>
                  <a:pt x="4343400" y="1016508"/>
                </a:lnTo>
                <a:lnTo>
                  <a:pt x="43434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819" y="5154168"/>
            <a:ext cx="347929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5819" y="5458968"/>
            <a:ext cx="4468367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819" y="5763768"/>
            <a:ext cx="4468367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7284" y="311569"/>
            <a:ext cx="230727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0" dirty="0" smtClean="0">
                <a:solidFill>
                  <a:srgbClr val="FFC000"/>
                </a:solidFill>
                <a:latin typeface="Arial"/>
                <a:cs typeface="Arial"/>
              </a:rPr>
              <a:t>Reading Arrays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748" y="1602883"/>
            <a:ext cx="81437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3" dirty="0" smtClean="0">
                <a:solidFill>
                  <a:srgbClr val="FFFFFF"/>
                </a:solidFill>
                <a:latin typeface="Arial"/>
                <a:cs typeface="Arial"/>
              </a:rPr>
              <a:t>Ex.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4256" y="1602883"/>
            <a:ext cx="34658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4968" y="1602883"/>
            <a:ext cx="99711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array[5];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284" y="4321848"/>
            <a:ext cx="2255410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9" dirty="0" smtClean="0">
                <a:solidFill>
                  <a:srgbClr val="FFC000"/>
                </a:solidFill>
                <a:latin typeface="Arial"/>
                <a:cs typeface="Arial"/>
              </a:rPr>
              <a:t>Printing Arrays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162" y="5191506"/>
            <a:ext cx="4343400" cy="1016507"/>
          </a:xfrm>
          <a:prstGeom prst="rect">
            <a:avLst/>
          </a:prstGeom>
        </p:spPr>
        <p:txBody>
          <a:bodyPr wrap="square" lIns="0" tIns="55244" rIns="0" bIns="0" rtlCol="0">
            <a:noAutofit/>
          </a:bodyPr>
          <a:lstStyle/>
          <a:p>
            <a:pPr marL="90982">
              <a:lnSpc>
                <a:spcPct val="95825"/>
              </a:lnSpc>
            </a:pPr>
            <a:r>
              <a:rPr sz="2000" b="1" spc="-2" dirty="0" smtClean="0">
                <a:solidFill>
                  <a:schemeClr val="bg1"/>
                </a:solidFill>
                <a:latin typeface="Arial"/>
                <a:cs typeface="Arial"/>
              </a:rPr>
              <a:t>printf(“a[5]=%d”,array[5]);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90982">
              <a:lnSpc>
                <a:spcPct val="95825"/>
              </a:lnSpc>
              <a:spcBef>
                <a:spcPts val="100"/>
              </a:spcBef>
            </a:pPr>
            <a:r>
              <a:rPr sz="2000" b="1" spc="-4" dirty="0" smtClean="0">
                <a:solidFill>
                  <a:schemeClr val="bg1"/>
                </a:solidFill>
                <a:latin typeface="Arial"/>
                <a:cs typeface="Arial"/>
              </a:rPr>
              <a:t>-------------------------------------------------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90982">
              <a:lnSpc>
                <a:spcPct val="95825"/>
              </a:lnSpc>
              <a:spcBef>
                <a:spcPts val="100"/>
              </a:spcBef>
            </a:pPr>
            <a:r>
              <a:rPr sz="2000" b="1" spc="-5" dirty="0" smtClean="0">
                <a:solidFill>
                  <a:schemeClr val="bg1"/>
                </a:solidFill>
                <a:latin typeface="Arial"/>
                <a:cs typeface="Arial"/>
              </a:rPr>
              <a:t>--------------------------------</a:t>
            </a:r>
            <a:r>
              <a:rPr sz="2000" b="1" spc="-5" dirty="0" smtClean="0">
                <a:solidFill>
                  <a:srgbClr val="FF0000"/>
                </a:solidFill>
                <a:latin typeface="Arial"/>
                <a:cs typeface="Arial"/>
              </a:rPr>
              <a:t>-----------------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5162" y="2362961"/>
            <a:ext cx="4343400" cy="1014984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0982">
              <a:lnSpc>
                <a:spcPct val="95825"/>
              </a:lnSpc>
            </a:pPr>
            <a:r>
              <a:rPr sz="2000" b="1" spc="-1" dirty="0" smtClean="0">
                <a:solidFill>
                  <a:schemeClr val="bg1"/>
                </a:solidFill>
                <a:latin typeface="Arial"/>
                <a:cs typeface="Arial"/>
              </a:rPr>
              <a:t>Scanf(“%d”,&amp;array[5]);</a:t>
            </a:r>
            <a:endParaRPr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90982">
              <a:lnSpc>
                <a:spcPct val="95825"/>
              </a:lnSpc>
              <a:spcBef>
                <a:spcPts val="100"/>
              </a:spcBef>
            </a:pPr>
            <a:r>
              <a:rPr sz="2000" b="1" spc="-4" dirty="0" smtClean="0">
                <a:solidFill>
                  <a:schemeClr val="bg1"/>
                </a:solidFill>
                <a:latin typeface="Arial"/>
                <a:cs typeface="Arial"/>
              </a:rPr>
              <a:t>-------------------------------------------------</a:t>
            </a:r>
            <a:endParaRPr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90982">
              <a:lnSpc>
                <a:spcPct val="95825"/>
              </a:lnSpc>
              <a:spcBef>
                <a:spcPts val="100"/>
              </a:spcBef>
            </a:pPr>
            <a:r>
              <a:rPr sz="2000" b="1" spc="-4" dirty="0" smtClean="0">
                <a:solidFill>
                  <a:schemeClr val="bg1"/>
                </a:solidFill>
                <a:latin typeface="Arial"/>
                <a:cs typeface="Arial"/>
              </a:rPr>
              <a:t>-------------------------------------------------</a:t>
            </a:r>
            <a:endParaRPr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1" y="409955"/>
            <a:ext cx="7498080" cy="1754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0324" y="3340607"/>
            <a:ext cx="399897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676" y="536098"/>
            <a:ext cx="84927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One 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210" y="536098"/>
            <a:ext cx="30020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29" dirty="0" smtClean="0">
                <a:solidFill>
                  <a:srgbClr val="FFC000"/>
                </a:solidFill>
                <a:latin typeface="Arial"/>
                <a:cs typeface="Arial"/>
              </a:rPr>
              <a:t>Dimensional Arrays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598" y="1978683"/>
            <a:ext cx="6108741" cy="175430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A list of item can be given one variable name using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only one subscript and such a variable is called a single subscripted variable or One- dimensional array.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997"/>
              </a:spcBef>
            </a:pPr>
            <a:r>
              <a:rPr sz="2000" spc="-3" dirty="0" smtClean="0">
                <a:solidFill>
                  <a:srgbClr val="FFFFFF"/>
                </a:solidFill>
                <a:latin typeface="Arial"/>
                <a:cs typeface="Arial"/>
              </a:rPr>
              <a:t>It can be expressed as :</a:t>
            </a:r>
            <a:endParaRPr sz="2000">
              <a:latin typeface="Arial"/>
              <a:cs typeface="Arial"/>
            </a:endParaRPr>
          </a:p>
          <a:p>
            <a:pPr marL="508000" marR="31111">
              <a:lnSpc>
                <a:spcPct val="95825"/>
              </a:lnSpc>
              <a:spcBef>
                <a:spcPts val="1108"/>
              </a:spcBef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x[0], x[1], x[2], x[3], x[4]……..x[n]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748" y="2019770"/>
            <a:ext cx="234283" cy="228396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748" y="3061291"/>
            <a:ext cx="233970" cy="228091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2598" y="4315857"/>
            <a:ext cx="5865656" cy="8895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8796" marR="31111">
              <a:lnSpc>
                <a:spcPts val="2150"/>
              </a:lnSpc>
            </a:pP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C performs no bound checking and, therefore, care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ould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 exer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to en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indi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es 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lar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limi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3621851" y="499872"/>
            <a:ext cx="672780" cy="679703"/>
          </a:xfrm>
          <a:prstGeom prst="rect">
            <a:avLst/>
          </a:prstGeom>
        </p:spPr>
        <p:txBody>
          <a:bodyPr wrap="square" lIns="0" tIns="175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>
              <a:lnSpc>
                <a:spcPct val="9582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9248" y="499872"/>
            <a:ext cx="3080004" cy="679703"/>
          </a:xfrm>
          <a:prstGeom prst="rect">
            <a:avLst/>
          </a:prstGeom>
        </p:spPr>
        <p:txBody>
          <a:bodyPr wrap="square" lIns="0" tIns="1756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88391">
              <a:lnSpc>
                <a:spcPct val="9582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5652" y="486155"/>
            <a:ext cx="5995416" cy="78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7468" y="499872"/>
            <a:ext cx="3115056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7140" y="499872"/>
            <a:ext cx="507491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9248" y="499872"/>
            <a:ext cx="3080004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1962" y="2515362"/>
            <a:ext cx="3733800" cy="400812"/>
          </a:xfrm>
          <a:custGeom>
            <a:avLst/>
            <a:gdLst/>
            <a:ahLst/>
            <a:cxnLst/>
            <a:rect l="l" t="t" r="r" b="b"/>
            <a:pathLst>
              <a:path w="3733800" h="400812">
                <a:moveTo>
                  <a:pt x="0" y="400812"/>
                </a:moveTo>
                <a:lnTo>
                  <a:pt x="3733800" y="400812"/>
                </a:lnTo>
                <a:lnTo>
                  <a:pt x="37338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962" y="2515362"/>
            <a:ext cx="3733800" cy="400812"/>
          </a:xfrm>
          <a:custGeom>
            <a:avLst/>
            <a:gdLst/>
            <a:ahLst/>
            <a:cxnLst/>
            <a:rect l="l" t="t" r="r" b="b"/>
            <a:pathLst>
              <a:path w="3733800" h="400812">
                <a:moveTo>
                  <a:pt x="0" y="400812"/>
                </a:moveTo>
                <a:lnTo>
                  <a:pt x="3733800" y="400812"/>
                </a:lnTo>
                <a:lnTo>
                  <a:pt x="37338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4963" y="635546"/>
            <a:ext cx="173154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 smtClean="0">
                <a:solidFill>
                  <a:srgbClr val="FFC000"/>
                </a:solidFill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0162" y="635546"/>
            <a:ext cx="35918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1780" y="635546"/>
            <a:ext cx="30853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7048" y="635546"/>
            <a:ext cx="188318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 smtClean="0">
                <a:solidFill>
                  <a:srgbClr val="FFC000"/>
                </a:solidFill>
                <a:latin typeface="Arial"/>
                <a:cs typeface="Arial"/>
              </a:rPr>
              <a:t>Dimensional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9239" y="635546"/>
            <a:ext cx="86718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 smtClean="0">
                <a:solidFill>
                  <a:srgbClr val="FFC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6576" y="2068149"/>
            <a:ext cx="1206015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500" spc="59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900" spc="-1" dirty="0" smtClean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576" y="3144347"/>
            <a:ext cx="4204838" cy="62433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500" spc="598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Data type can be int, float, char etc.</a:t>
            </a:r>
            <a:endParaRPr sz="1900">
              <a:latin typeface="Arial"/>
              <a:cs typeface="Arial"/>
            </a:endParaRPr>
          </a:p>
          <a:p>
            <a:pPr marL="12700" marR="36118">
              <a:lnSpc>
                <a:spcPct val="95825"/>
              </a:lnSpc>
              <a:spcBef>
                <a:spcPts val="533"/>
              </a:spcBef>
            </a:pPr>
            <a:r>
              <a:rPr sz="1500" spc="598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900" spc="-4" dirty="0" smtClean="0">
                <a:solidFill>
                  <a:srgbClr val="FFFFFF"/>
                </a:solidFill>
                <a:latin typeface="Arial"/>
                <a:cs typeface="Arial"/>
              </a:rPr>
              <a:t>Ex.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870" y="3862151"/>
            <a:ext cx="202141" cy="62433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3"/>
              </a:spcBef>
            </a:pPr>
            <a:r>
              <a:rPr sz="190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3831" y="3862151"/>
            <a:ext cx="1308821" cy="62433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 smtClean="0">
                <a:solidFill>
                  <a:srgbClr val="FFFFFF"/>
                </a:solidFill>
                <a:latin typeface="Arial"/>
                <a:cs typeface="Arial"/>
              </a:rPr>
              <a:t>int chat[10];</a:t>
            </a:r>
            <a:endParaRPr sz="1900">
              <a:latin typeface="Arial"/>
              <a:cs typeface="Arial"/>
            </a:endParaRPr>
          </a:p>
          <a:p>
            <a:pPr marL="12700" marR="36118">
              <a:lnSpc>
                <a:spcPct val="95825"/>
              </a:lnSpc>
              <a:spcBef>
                <a:spcPts val="533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char pr[50];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576" y="4578184"/>
            <a:ext cx="5585801" cy="62648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36118">
              <a:lnSpc>
                <a:spcPts val="2039"/>
              </a:lnSpc>
            </a:pPr>
            <a:r>
              <a:rPr sz="1500" spc="598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900" b="1" spc="-1" dirty="0" smtClean="0">
                <a:solidFill>
                  <a:srgbClr val="FFFFFF"/>
                </a:solidFill>
                <a:latin typeface="Arial"/>
                <a:cs typeface="Arial"/>
              </a:rPr>
              <a:t>Array of char data type is called STRING.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48"/>
              </a:spcBef>
            </a:pPr>
            <a:r>
              <a:rPr sz="1500" spc="598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When compiler sees a </a:t>
            </a:r>
            <a:r>
              <a:rPr sz="1900" b="1" spc="-3" dirty="0" smtClean="0">
                <a:solidFill>
                  <a:srgbClr val="FFFFFF"/>
                </a:solidFill>
                <a:latin typeface="Arial"/>
                <a:cs typeface="Arial"/>
              </a:rPr>
              <a:t>char String</a:t>
            </a: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, it terminates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615" y="4938476"/>
            <a:ext cx="675538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2" dirty="0" smtClean="0">
                <a:solidFill>
                  <a:srgbClr val="FFFFFF"/>
                </a:solidFill>
                <a:latin typeface="Arial"/>
                <a:cs typeface="Arial"/>
              </a:rPr>
              <a:t>it with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476" y="5170124"/>
            <a:ext cx="5250345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4" dirty="0" smtClean="0">
                <a:solidFill>
                  <a:srgbClr val="FFFFFF"/>
                </a:solidFill>
                <a:latin typeface="Arial"/>
                <a:cs typeface="Arial"/>
              </a:rPr>
              <a:t>an additional null character. so string array holds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855" y="5170124"/>
            <a:ext cx="838554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2" dirty="0" smtClean="0">
                <a:solidFill>
                  <a:srgbClr val="FFFFFF"/>
                </a:solidFill>
                <a:latin typeface="Arial"/>
                <a:cs typeface="Arial"/>
              </a:rPr>
              <a:t>the null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9476" y="5401721"/>
            <a:ext cx="6140890" cy="497840"/>
          </a:xfrm>
          <a:prstGeom prst="rect">
            <a:avLst/>
          </a:prstGeom>
        </p:spPr>
        <p:txBody>
          <a:bodyPr wrap="square" lIns="0" tIns="12573" rIns="0" bIns="0" rtlCol="0">
            <a:noAutofit/>
          </a:bodyPr>
          <a:lstStyle/>
          <a:p>
            <a:pPr marL="12700">
              <a:lnSpc>
                <a:spcPts val="1980"/>
              </a:lnSpc>
            </a:pP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char ‘\0’.we must allow 1 extra element space for the null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0"/>
              </a:lnSpc>
            </a:pPr>
            <a:r>
              <a:rPr sz="1900" spc="-8" dirty="0" smtClean="0">
                <a:solidFill>
                  <a:srgbClr val="FFFFFF"/>
                </a:solidFill>
                <a:latin typeface="Arial"/>
                <a:cs typeface="Arial"/>
              </a:rPr>
              <a:t>terminator.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81962" y="2515362"/>
            <a:ext cx="3733800" cy="400811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0931">
              <a:lnSpc>
                <a:spcPct val="95825"/>
              </a:lnSpc>
            </a:pPr>
            <a:r>
              <a:rPr sz="2000" spc="-1" dirty="0" smtClean="0">
                <a:solidFill>
                  <a:srgbClr val="FF0000"/>
                </a:solidFill>
                <a:latin typeface="Arial"/>
                <a:cs typeface="Arial"/>
              </a:rPr>
              <a:t>data type variable_name[s.o.a];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3960" y="86868"/>
            <a:ext cx="5730240" cy="783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5776" y="100583"/>
            <a:ext cx="5626608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3940" y="2602992"/>
            <a:ext cx="318516" cy="4130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8176" y="2525267"/>
            <a:ext cx="2119883" cy="541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4608" y="5027676"/>
            <a:ext cx="286512" cy="3688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3980" y="4957572"/>
            <a:ext cx="2493264" cy="486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3322" y="237086"/>
            <a:ext cx="5285180" cy="330504"/>
          </a:xfrm>
          <a:prstGeom prst="rect">
            <a:avLst/>
          </a:prstGeom>
        </p:spPr>
        <p:txBody>
          <a:bodyPr wrap="square" lIns="0" tIns="16129" rIns="0" bIns="0" rtlCol="0">
            <a:noAutofit/>
          </a:bodyPr>
          <a:lstStyle/>
          <a:p>
            <a:pPr marL="12700">
              <a:lnSpc>
                <a:spcPts val="2540"/>
              </a:lnSpc>
            </a:pPr>
            <a:r>
              <a:rPr sz="2400" spc="58" dirty="0" smtClean="0">
                <a:solidFill>
                  <a:srgbClr val="FFC000"/>
                </a:solidFill>
                <a:latin typeface="Times New Roman"/>
                <a:cs typeface="Times New Roman"/>
              </a:rPr>
              <a:t>Initialization of one  Dimensional 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1263096"/>
            <a:ext cx="4113287" cy="1247975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500" spc="59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900" spc="-2" dirty="0" smtClean="0">
                <a:solidFill>
                  <a:srgbClr val="FFFFFF"/>
                </a:solidFill>
                <a:latin typeface="Arial"/>
                <a:cs typeface="Arial"/>
              </a:rPr>
              <a:t>An array can be initialized at either</a:t>
            </a:r>
            <a:endParaRPr sz="1900">
              <a:latin typeface="Arial"/>
              <a:cs typeface="Arial"/>
            </a:endParaRPr>
          </a:p>
          <a:p>
            <a:pPr marL="355549" marR="36118">
              <a:lnSpc>
                <a:spcPts val="2050"/>
              </a:lnSpc>
              <a:spcBef>
                <a:spcPts val="0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stages:</a:t>
            </a:r>
            <a:endParaRPr sz="1900">
              <a:latin typeface="Arial"/>
              <a:cs typeface="Arial"/>
            </a:endParaRPr>
          </a:p>
          <a:p>
            <a:pPr marL="469849" marR="36118">
              <a:lnSpc>
                <a:spcPct val="95825"/>
              </a:lnSpc>
              <a:spcBef>
                <a:spcPts val="780"/>
              </a:spcBef>
            </a:pPr>
            <a:r>
              <a:rPr sz="1350" spc="451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At compile time</a:t>
            </a:r>
            <a:endParaRPr sz="1700">
              <a:latin typeface="Arial"/>
              <a:cs typeface="Arial"/>
            </a:endParaRPr>
          </a:p>
          <a:p>
            <a:pPr marL="469849" marR="36118">
              <a:lnSpc>
                <a:spcPct val="95825"/>
              </a:lnSpc>
              <a:spcBef>
                <a:spcPts val="880"/>
              </a:spcBef>
            </a:pPr>
            <a:r>
              <a:rPr sz="1350" spc="451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At run time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6479" y="1263096"/>
            <a:ext cx="664461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1" dirty="0" smtClean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8048" y="1263096"/>
            <a:ext cx="996995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1" dirty="0" smtClean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6726" y="1263096"/>
            <a:ext cx="434746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6606" y="2632029"/>
            <a:ext cx="4390632" cy="986990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32461">
              <a:lnSpc>
                <a:spcPts val="2039"/>
              </a:lnSpc>
            </a:pPr>
            <a:r>
              <a:rPr sz="1900" b="1" spc="-4" dirty="0" smtClean="0">
                <a:solidFill>
                  <a:srgbClr val="FFFFFF"/>
                </a:solidFill>
                <a:latin typeface="Arial"/>
                <a:cs typeface="Arial"/>
              </a:rPr>
              <a:t>At compile time</a:t>
            </a:r>
            <a:endParaRPr sz="1900">
              <a:latin typeface="Arial"/>
              <a:cs typeface="Arial"/>
            </a:endParaRPr>
          </a:p>
          <a:p>
            <a:pPr marL="69087" marR="32461">
              <a:lnSpc>
                <a:spcPct val="95825"/>
              </a:lnSpc>
              <a:spcBef>
                <a:spcPts val="780"/>
              </a:spcBef>
            </a:pPr>
            <a:r>
              <a:rPr sz="1350" spc="451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Syntax::</a:t>
            </a:r>
            <a:endParaRPr sz="1700">
              <a:latin typeface="Arial"/>
              <a:cs typeface="Arial"/>
            </a:endParaRPr>
          </a:p>
          <a:p>
            <a:pPr marL="250444">
              <a:lnSpc>
                <a:spcPct val="95825"/>
              </a:lnSpc>
              <a:spcBef>
                <a:spcPts val="877"/>
              </a:spcBef>
            </a:pP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datatype array name[S.O.A]={list of value};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670312"/>
            <a:ext cx="122174" cy="218948"/>
          </a:xfrm>
          <a:prstGeom prst="rect">
            <a:avLst/>
          </a:prstGeom>
        </p:spPr>
        <p:txBody>
          <a:bodyPr wrap="square" lIns="0" tIns="10509" rIns="0" bIns="0" rtlCol="0">
            <a:noAutofit/>
          </a:bodyPr>
          <a:lstStyle/>
          <a:p>
            <a:pPr marL="12700">
              <a:lnSpc>
                <a:spcPts val="1655"/>
              </a:lnSpc>
            </a:pPr>
            <a:r>
              <a:rPr sz="1500" spc="4" dirty="0" smtClean="0">
                <a:solidFill>
                  <a:srgbClr val="89D0D5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3738654"/>
            <a:ext cx="799912" cy="601471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32461">
              <a:lnSpc>
                <a:spcPts val="1839"/>
              </a:lnSpc>
            </a:pPr>
            <a:r>
              <a:rPr sz="1700" spc="-3" dirty="0" smtClean="0">
                <a:solidFill>
                  <a:srgbClr val="FFFFFF"/>
                </a:solidFill>
                <a:latin typeface="Arial"/>
                <a:cs typeface="Arial"/>
              </a:rPr>
              <a:t>Ex::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5"/>
              </a:spcBef>
            </a:pPr>
            <a:r>
              <a:rPr sz="1350" spc="451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700" spc="-1" dirty="0" smtClean="0">
                <a:solidFill>
                  <a:srgbClr val="FFFFFF"/>
                </a:solidFill>
                <a:latin typeface="Arial"/>
                <a:cs typeface="Arial"/>
              </a:rPr>
              <a:t>If we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370" y="3738654"/>
            <a:ext cx="4687706" cy="601471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304862" marR="32461">
              <a:lnSpc>
                <a:spcPts val="1839"/>
              </a:lnSpc>
            </a:pPr>
            <a:r>
              <a:rPr sz="1700" spc="-2" dirty="0" smtClean="0">
                <a:solidFill>
                  <a:srgbClr val="FFFFFF"/>
                </a:solidFill>
                <a:latin typeface="Arial"/>
                <a:cs typeface="Arial"/>
              </a:rPr>
              <a:t>int array[5]={1,2,3,4,5};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85"/>
              </a:spcBef>
            </a:pP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have more initializers than the declared size, the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5844" y="4331490"/>
            <a:ext cx="6291751" cy="15566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756361" marR="24539">
              <a:lnSpc>
                <a:spcPts val="1839"/>
              </a:lnSpc>
            </a:pPr>
            <a:r>
              <a:rPr sz="1700" spc="-2" dirty="0" smtClean="0">
                <a:solidFill>
                  <a:srgbClr val="FFFFFF"/>
                </a:solidFill>
                <a:latin typeface="Arial"/>
                <a:cs typeface="Arial"/>
              </a:rPr>
              <a:t>compiler will produce an error. That is illegal in C.</a:t>
            </a:r>
            <a:endParaRPr sz="1700">
              <a:latin typeface="Arial"/>
              <a:cs typeface="Arial"/>
            </a:endParaRPr>
          </a:p>
          <a:p>
            <a:pPr marL="469849" marR="24539">
              <a:lnSpc>
                <a:spcPct val="95825"/>
              </a:lnSpc>
              <a:spcBef>
                <a:spcPts val="785"/>
              </a:spcBef>
            </a:pPr>
            <a:r>
              <a:rPr sz="1350" spc="451" dirty="0" smtClean="0">
                <a:solidFill>
                  <a:srgbClr val="89D0D5"/>
                </a:solidFill>
                <a:latin typeface="unifont"/>
                <a:cs typeface="unifont"/>
              </a:rPr>
              <a:t>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Ex::  int number[3]={1,2,3,4,5};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ct val="95825"/>
              </a:lnSpc>
              <a:spcBef>
                <a:spcPts val="884"/>
              </a:spcBef>
            </a:pPr>
            <a:r>
              <a:rPr sz="1350" spc="0" dirty="0" smtClean="0">
                <a:solidFill>
                  <a:srgbClr val="89D0D5"/>
                </a:solidFill>
                <a:latin typeface="Arial"/>
                <a:cs typeface="Arial"/>
              </a:rPr>
              <a:t>•    </a:t>
            </a:r>
            <a:r>
              <a:rPr sz="1350" spc="354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7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7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700" spc="2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spc="-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188" dirty="0" smtClean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700" spc="1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700" spc="-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spc="-9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36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00" spc="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spc="-9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zati</a:t>
            </a:r>
            <a:r>
              <a:rPr sz="1700" spc="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7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756361" indent="-286512">
              <a:lnSpc>
                <a:spcPts val="1839"/>
              </a:lnSpc>
              <a:spcBef>
                <a:spcPts val="1086"/>
              </a:spcBef>
              <a:tabLst>
                <a:tab pos="749300" algn="l"/>
              </a:tabLst>
            </a:pPr>
            <a:r>
              <a:rPr sz="1350" spc="512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r>
              <a:rPr sz="1350" spc="0" dirty="0" smtClean="0">
                <a:solidFill>
                  <a:srgbClr val="89D0D5"/>
                </a:solidFill>
                <a:latin typeface="unifont"/>
                <a:cs typeface="unifont"/>
              </a:rPr>
              <a:t>	</a:t>
            </a:r>
            <a:r>
              <a:rPr sz="1700" spc="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 array can  be explicitly initialized at run time. This approach is usually applied for initialization large arrrays.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3444" y="265018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9906" y="286733"/>
            <a:ext cx="384271" cy="589154"/>
          </a:xfrm>
          <a:prstGeom prst="rect">
            <a:avLst/>
          </a:prstGeom>
        </p:spPr>
        <p:txBody>
          <a:bodyPr wrap="square" lIns="0" tIns="9461" rIns="0" bIns="0" rtlCol="0">
            <a:noAutofit/>
          </a:bodyPr>
          <a:lstStyle/>
          <a:p>
            <a:pPr marL="12700" marR="3902">
              <a:lnSpc>
                <a:spcPts val="1490"/>
              </a:lnSpc>
            </a:pPr>
            <a:r>
              <a:rPr sz="1800" spc="-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Ex::</a:t>
            </a:r>
            <a:endParaRPr sz="1800">
              <a:latin typeface="Times New Roman"/>
              <a:cs typeface="Times New Roman"/>
            </a:endParaRPr>
          </a:p>
          <a:p>
            <a:pPr marL="183387">
              <a:lnSpc>
                <a:spcPct val="97621"/>
              </a:lnSpc>
              <a:spcBef>
                <a:spcPts val="1241"/>
              </a:spcBef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194" y="689323"/>
            <a:ext cx="5897620" cy="3469658"/>
          </a:xfrm>
          <a:prstGeom prst="rect">
            <a:avLst/>
          </a:prstGeom>
        </p:spPr>
        <p:txBody>
          <a:bodyPr wrap="square" lIns="0" tIns="9461" rIns="0" bIns="0" rtlCol="0">
            <a:noAutofit/>
          </a:bodyPr>
          <a:lstStyle/>
          <a:p>
            <a:pPr marL="12700" marR="28920">
              <a:lnSpc>
                <a:spcPts val="1490"/>
              </a:lnSpc>
            </a:pPr>
            <a:r>
              <a:rPr sz="1800" spc="1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---------------------------------------------------------------</a:t>
            </a:r>
            <a:endParaRPr sz="1800">
              <a:latin typeface="Times New Roman"/>
              <a:cs typeface="Times New Roman"/>
            </a:endParaRPr>
          </a:p>
          <a:p>
            <a:pPr marL="12700" marR="56010">
              <a:lnSpc>
                <a:spcPts val="2069"/>
              </a:lnSpc>
              <a:spcBef>
                <a:spcPts val="1011"/>
              </a:spcBef>
            </a:pPr>
            <a:r>
              <a:rPr sz="18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--------------------------------------------------------------- </a:t>
            </a:r>
            <a:endParaRPr sz="1800">
              <a:latin typeface="Times New Roman"/>
              <a:cs typeface="Times New Roman"/>
            </a:endParaRPr>
          </a:p>
          <a:p>
            <a:pPr marL="12700" marR="56010">
              <a:lnSpc>
                <a:spcPts val="2069"/>
              </a:lnSpc>
              <a:spcBef>
                <a:spcPts val="1086"/>
              </a:spcBef>
            </a:pPr>
            <a:r>
              <a:rPr sz="1800" spc="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 (i=0; i&lt;5; i++)</a:t>
            </a:r>
            <a:endParaRPr sz="1800">
              <a:latin typeface="Times New Roman"/>
              <a:cs typeface="Times New Roman"/>
            </a:endParaRPr>
          </a:p>
          <a:p>
            <a:pPr marL="12700" marR="28920">
              <a:lnSpc>
                <a:spcPct val="95825"/>
              </a:lnSpc>
              <a:spcBef>
                <a:spcPts val="1136"/>
              </a:spcBef>
            </a:pPr>
            <a:r>
              <a:rPr sz="1800" spc="-3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 marR="28920">
              <a:lnSpc>
                <a:spcPct val="95825"/>
              </a:lnSpc>
              <a:spcBef>
                <a:spcPts val="1089"/>
              </a:spcBef>
            </a:pPr>
            <a:r>
              <a:rPr sz="1800" spc="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sum[i]=I;</a:t>
            </a:r>
            <a:endParaRPr sz="1800">
              <a:latin typeface="Times New Roman"/>
              <a:cs typeface="Times New Roman"/>
            </a:endParaRPr>
          </a:p>
          <a:p>
            <a:pPr marL="12700" marR="28920">
              <a:lnSpc>
                <a:spcPct val="95825"/>
              </a:lnSpc>
              <a:spcBef>
                <a:spcPts val="1086"/>
              </a:spcBef>
            </a:pPr>
            <a:r>
              <a:rPr sz="1800" spc="-3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28920">
              <a:lnSpc>
                <a:spcPct val="95825"/>
              </a:lnSpc>
              <a:spcBef>
                <a:spcPts val="1098"/>
              </a:spcBef>
            </a:pPr>
            <a:r>
              <a:rPr sz="1800" spc="1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---------------------------------------------------------------</a:t>
            </a:r>
            <a:endParaRPr sz="1800">
              <a:latin typeface="Times New Roman"/>
              <a:cs typeface="Times New Roman"/>
            </a:endParaRPr>
          </a:p>
          <a:p>
            <a:pPr marL="20904" indent="-8204">
              <a:lnSpc>
                <a:spcPts val="3160"/>
              </a:lnSpc>
              <a:spcBef>
                <a:spcPts val="393"/>
              </a:spcBef>
            </a:pPr>
            <a:r>
              <a:rPr sz="18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---------------------------------------------------------------. also use a read  function  such as </a:t>
            </a:r>
            <a:r>
              <a:rPr sz="19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scanf </a:t>
            </a:r>
            <a:r>
              <a:rPr sz="18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 initialize array.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1068420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1469232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94" y="1871568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594" y="2272761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2673573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3075909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3476721"/>
            <a:ext cx="213583" cy="208280"/>
          </a:xfrm>
          <a:prstGeom prst="rect">
            <a:avLst/>
          </a:prstGeom>
        </p:spPr>
        <p:txBody>
          <a:bodyPr wrap="square" lIns="0" tIns="9207" rIns="0" bIns="0" rtlCol="0">
            <a:noAutofit/>
          </a:bodyPr>
          <a:lstStyle/>
          <a:p>
            <a:pPr marL="12700">
              <a:lnSpc>
                <a:spcPts val="1450"/>
              </a:lnSpc>
            </a:pPr>
            <a:r>
              <a:rPr sz="1400" spc="559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00">
              <a:latin typeface="unifont"/>
              <a:cs typeface="unifo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877787"/>
            <a:ext cx="213583" cy="208280"/>
          </a:xfrm>
          <a:prstGeom prst="rect">
            <a:avLst/>
          </a:prstGeom>
        </p:spPr>
        <p:txBody>
          <a:bodyPr wrap="square" lIns="0" tIns="9239" rIns="0" bIns="0" rtlCol="0">
            <a:noAutofit/>
          </a:bodyPr>
          <a:lstStyle/>
          <a:p>
            <a:pPr marL="12700">
              <a:lnSpc>
                <a:spcPts val="1455"/>
              </a:lnSpc>
            </a:pPr>
            <a:r>
              <a:rPr sz="1450" spc="535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50">
              <a:latin typeface="unifont"/>
              <a:cs typeface="unifo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899502"/>
            <a:ext cx="392767" cy="656336"/>
          </a:xfrm>
          <a:prstGeom prst="rect">
            <a:avLst/>
          </a:prstGeom>
        </p:spPr>
        <p:txBody>
          <a:bodyPr wrap="square" lIns="0" tIns="9461" rIns="0" bIns="0" rtlCol="0">
            <a:noAutofit/>
          </a:bodyPr>
          <a:lstStyle/>
          <a:p>
            <a:pPr marL="12700">
              <a:lnSpc>
                <a:spcPts val="1490"/>
              </a:lnSpc>
            </a:pPr>
            <a:r>
              <a:rPr sz="1800" spc="61" dirty="0" smtClean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endParaRPr sz="1800">
              <a:latin typeface="Times New Roman"/>
              <a:cs typeface="Times New Roman"/>
            </a:endParaRPr>
          </a:p>
          <a:p>
            <a:pPr marL="12700" marR="12397">
              <a:lnSpc>
                <a:spcPct val="95825"/>
              </a:lnSpc>
              <a:spcBef>
                <a:spcPts val="1023"/>
              </a:spcBef>
            </a:pPr>
            <a:r>
              <a:rPr sz="1800" spc="-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Ex::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546" y="3899502"/>
            <a:ext cx="409838" cy="254000"/>
          </a:xfrm>
          <a:prstGeom prst="rect">
            <a:avLst/>
          </a:prstGeom>
        </p:spPr>
        <p:txBody>
          <a:bodyPr wrap="square" lIns="0" tIns="9461" rIns="0" bIns="0" rtlCol="0">
            <a:noAutofit/>
          </a:bodyPr>
          <a:lstStyle/>
          <a:p>
            <a:pPr marL="12700">
              <a:lnSpc>
                <a:spcPts val="1490"/>
              </a:lnSpc>
            </a:pPr>
            <a:r>
              <a:rPr sz="1800" spc="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80123"/>
            <a:ext cx="213583" cy="208280"/>
          </a:xfrm>
          <a:prstGeom prst="rect">
            <a:avLst/>
          </a:prstGeom>
        </p:spPr>
        <p:txBody>
          <a:bodyPr wrap="square" lIns="0" tIns="9239" rIns="0" bIns="0" rtlCol="0">
            <a:noAutofit/>
          </a:bodyPr>
          <a:lstStyle/>
          <a:p>
            <a:pPr marL="12700">
              <a:lnSpc>
                <a:spcPts val="1455"/>
              </a:lnSpc>
            </a:pPr>
            <a:r>
              <a:rPr sz="1450" spc="535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450">
              <a:latin typeface="unifont"/>
              <a:cs typeface="unifo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680935"/>
            <a:ext cx="4383372" cy="676662"/>
          </a:xfrm>
          <a:prstGeom prst="rect">
            <a:avLst/>
          </a:prstGeom>
        </p:spPr>
        <p:txBody>
          <a:bodyPr wrap="square" lIns="0" tIns="10572" rIns="0" bIns="0" rtlCol="0">
            <a:noAutofit/>
          </a:bodyPr>
          <a:lstStyle/>
          <a:p>
            <a:pPr marL="12700" marR="37567">
              <a:lnSpc>
                <a:spcPts val="1664"/>
              </a:lnSpc>
            </a:pPr>
            <a:r>
              <a:rPr sz="1450" spc="400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  x[3];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02"/>
              </a:spcBef>
            </a:pPr>
            <a:r>
              <a:rPr sz="1450" spc="535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r>
              <a:rPr sz="1450" spc="264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sz="18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nf</a:t>
            </a:r>
            <a:r>
              <a:rPr sz="1800" spc="2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(“%d</a:t>
            </a:r>
            <a:r>
              <a:rPr sz="1800" spc="-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%d</a:t>
            </a:r>
            <a:r>
              <a:rPr sz="1800" spc="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%d</a:t>
            </a:r>
            <a:r>
              <a:rPr sz="1800" spc="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,&amp;x[0],</a:t>
            </a:r>
            <a:r>
              <a:rPr sz="18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&amp;x</a:t>
            </a:r>
            <a:r>
              <a:rPr sz="18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0],</a:t>
            </a:r>
            <a:r>
              <a:rPr sz="1800" spc="-1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&amp;x</a:t>
            </a:r>
            <a:r>
              <a:rPr sz="18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0]”);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594" y="5885225"/>
            <a:ext cx="5347234" cy="550035"/>
          </a:xfrm>
          <a:prstGeom prst="rect">
            <a:avLst/>
          </a:prstGeom>
        </p:spPr>
        <p:txBody>
          <a:bodyPr wrap="square" lIns="0" tIns="10572" rIns="0" bIns="0" rtlCol="0">
            <a:noAutofit/>
          </a:bodyPr>
          <a:lstStyle/>
          <a:p>
            <a:pPr marL="12700">
              <a:lnSpc>
                <a:spcPts val="1664"/>
              </a:lnSpc>
            </a:pPr>
            <a:r>
              <a:rPr sz="1400" spc="19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Will intialize array elements with the value entered</a:t>
            </a:r>
            <a:endParaRPr sz="1800">
              <a:latin typeface="Times New Roman"/>
              <a:cs typeface="Times New Roman"/>
            </a:endParaRPr>
          </a:p>
          <a:p>
            <a:pPr marL="241300" marR="37547">
              <a:lnSpc>
                <a:spcPct val="95825"/>
              </a:lnSpc>
              <a:spcBef>
                <a:spcPts val="6"/>
              </a:spcBef>
            </a:pPr>
            <a:r>
              <a:rPr sz="1800" spc="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through the keyboard.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67712" y="353568"/>
            <a:ext cx="3817620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9832" y="27432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3832" y="2743200"/>
            <a:ext cx="1523999" cy="365760"/>
          </a:xfrm>
          <a:custGeom>
            <a:avLst/>
            <a:gdLst/>
            <a:ahLst/>
            <a:cxnLst/>
            <a:rect l="l" t="t" r="r" b="b"/>
            <a:pathLst>
              <a:path w="1523999" h="365760">
                <a:moveTo>
                  <a:pt x="0" y="365760"/>
                </a:moveTo>
                <a:lnTo>
                  <a:pt x="1523999" y="365760"/>
                </a:lnTo>
                <a:lnTo>
                  <a:pt x="15239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7832" y="27432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1832" y="27432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6B72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9832" y="3108960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3832" y="3108960"/>
            <a:ext cx="1523999" cy="370839"/>
          </a:xfrm>
          <a:custGeom>
            <a:avLst/>
            <a:gdLst/>
            <a:ahLst/>
            <a:cxnLst/>
            <a:rect l="l" t="t" r="r" b="b"/>
            <a:pathLst>
              <a:path w="1523999" h="370839">
                <a:moveTo>
                  <a:pt x="0" y="370839"/>
                </a:moveTo>
                <a:lnTo>
                  <a:pt x="1523999" y="370839"/>
                </a:lnTo>
                <a:lnTo>
                  <a:pt x="15239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7832" y="3108960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1832" y="3108960"/>
            <a:ext cx="1524000" cy="370839"/>
          </a:xfrm>
          <a:custGeom>
            <a:avLst/>
            <a:gdLst/>
            <a:ahLst/>
            <a:cxnLst/>
            <a:rect l="l" t="t" r="r" b="b"/>
            <a:pathLst>
              <a:path w="1524000" h="370839">
                <a:moveTo>
                  <a:pt x="0" y="370839"/>
                </a:moveTo>
                <a:lnTo>
                  <a:pt x="1524000" y="370839"/>
                </a:lnTo>
                <a:lnTo>
                  <a:pt x="15240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9832" y="34798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1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73832" y="3479800"/>
            <a:ext cx="1523999" cy="365760"/>
          </a:xfrm>
          <a:custGeom>
            <a:avLst/>
            <a:gdLst/>
            <a:ahLst/>
            <a:cxnLst/>
            <a:rect l="l" t="t" r="r" b="b"/>
            <a:pathLst>
              <a:path w="1523999" h="365760">
                <a:moveTo>
                  <a:pt x="0" y="365760"/>
                </a:moveTo>
                <a:lnTo>
                  <a:pt x="1523999" y="365760"/>
                </a:lnTo>
                <a:lnTo>
                  <a:pt x="152399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1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7832" y="34798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1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21832" y="3479800"/>
            <a:ext cx="1524000" cy="365760"/>
          </a:xfrm>
          <a:custGeom>
            <a:avLst/>
            <a:gdLst/>
            <a:ahLst/>
            <a:cxnLst/>
            <a:rect l="l" t="t" r="r" b="b"/>
            <a:pathLst>
              <a:path w="1524000" h="365760">
                <a:moveTo>
                  <a:pt x="0" y="365760"/>
                </a:moveTo>
                <a:lnTo>
                  <a:pt x="1524000" y="365760"/>
                </a:lnTo>
                <a:lnTo>
                  <a:pt x="152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1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43482" y="3108960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53767" y="536098"/>
            <a:ext cx="341965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4" dirty="0" smtClean="0">
                <a:solidFill>
                  <a:srgbClr val="FFC000"/>
                </a:solidFill>
                <a:latin typeface="Arial"/>
                <a:cs typeface="Arial"/>
              </a:rPr>
              <a:t>Two Dimensional 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5844" y="1518340"/>
            <a:ext cx="1441983" cy="92951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400" spc="6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1" dirty="0" smtClean="0">
                <a:solidFill>
                  <a:srgbClr val="FFFFFF"/>
                </a:solidFill>
                <a:latin typeface="Arial"/>
                <a:cs typeface="Arial"/>
              </a:rPr>
              <a:t>If we have</a:t>
            </a:r>
            <a:endParaRPr sz="1800">
              <a:latin typeface="Arial"/>
              <a:cs typeface="Arial"/>
            </a:endParaRPr>
          </a:p>
          <a:p>
            <a:pPr marL="355549" marR="34289">
              <a:lnSpc>
                <a:spcPct val="95825"/>
              </a:lnSpc>
            </a:pPr>
            <a:r>
              <a:rPr sz="1800" spc="-27" dirty="0" smtClean="0">
                <a:solidFill>
                  <a:srgbClr val="FFFFFF"/>
                </a:solidFill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089"/>
              </a:spcBef>
            </a:pPr>
            <a:r>
              <a:rPr sz="1400" spc="6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2" dirty="0" smtClean="0">
                <a:solidFill>
                  <a:srgbClr val="FFFFFF"/>
                </a:solidFill>
                <a:latin typeface="Arial"/>
                <a:cs typeface="Arial"/>
              </a:rPr>
              <a:t>Ex:-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2832" y="1518340"/>
            <a:ext cx="155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store the 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4627" y="1518340"/>
            <a:ext cx="3010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9579" y="1518340"/>
            <a:ext cx="55438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8506" y="1518340"/>
            <a:ext cx="50385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 smtClean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227" y="1518340"/>
            <a:ext cx="34658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9" dirty="0" smtClean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0785" y="1518340"/>
            <a:ext cx="55415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 smtClean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9941" y="1518340"/>
            <a:ext cx="25034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4144" y="1518340"/>
            <a:ext cx="86179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2" dirty="0" smtClean="0">
                <a:solidFill>
                  <a:srgbClr val="FFFFFF"/>
                </a:solidFill>
                <a:latin typeface="Arial"/>
                <a:cs typeface="Arial"/>
              </a:rPr>
              <a:t>use 2-D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8699" y="3112205"/>
            <a:ext cx="203215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-109" dirty="0" smtClean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953" y="3112205"/>
            <a:ext cx="275545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4" dirty="0" smtClean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7334" y="3112205"/>
            <a:ext cx="312743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93" dirty="0" smtClean="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1334" y="3112205"/>
            <a:ext cx="312743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93" dirty="0" smtClean="0"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4201215"/>
            <a:ext cx="1149603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450" spc="622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2" dirty="0" smtClean="0">
                <a:solidFill>
                  <a:srgbClr val="FFFFFF"/>
                </a:solidFill>
                <a:latin typeface="Arial"/>
                <a:cs typeface="Arial"/>
              </a:rPr>
              <a:t>C allow</a:t>
            </a:r>
            <a:endParaRPr sz="1800">
              <a:latin typeface="Arial"/>
              <a:cs typeface="Arial"/>
            </a:endParaRPr>
          </a:p>
          <a:p>
            <a:pPr marL="355549" marR="34289">
              <a:lnSpc>
                <a:spcPct val="95825"/>
              </a:lnSpc>
            </a:pP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arrays.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0681" y="4201215"/>
            <a:ext cx="441406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 us to define such tables of items by using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9290" y="4201215"/>
            <a:ext cx="42936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3" dirty="0" smtClean="0">
                <a:solidFill>
                  <a:srgbClr val="FFFFFF"/>
                </a:solidFill>
                <a:latin typeface="Arial"/>
                <a:cs typeface="Arial"/>
              </a:rPr>
              <a:t>2-D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876347"/>
            <a:ext cx="6031036" cy="133179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450" spc="622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5" dirty="0" smtClean="0">
                <a:solidFill>
                  <a:srgbClr val="FFFFFF"/>
                </a:solidFill>
                <a:latin typeface="Arial"/>
                <a:cs typeface="Arial"/>
              </a:rPr>
              <a:t>Syntax::</a:t>
            </a:r>
            <a:endParaRPr sz="1800">
              <a:latin typeface="Arial"/>
              <a:cs typeface="Arial"/>
            </a:endParaRPr>
          </a:p>
          <a:p>
            <a:pPr marL="469849" marR="26730">
              <a:lnSpc>
                <a:spcPct val="95825"/>
              </a:lnSpc>
              <a:spcBef>
                <a:spcPts val="1004"/>
              </a:spcBef>
            </a:pPr>
            <a:r>
              <a:rPr sz="1450" spc="400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3" dirty="0" smtClean="0">
                <a:solidFill>
                  <a:srgbClr val="FFFFFF"/>
                </a:solidFill>
                <a:latin typeface="Arial"/>
                <a:cs typeface="Arial"/>
              </a:rPr>
              <a:t>Type array name[raw size][column size];</a:t>
            </a:r>
            <a:endParaRPr sz="1800">
              <a:latin typeface="Arial"/>
              <a:cs typeface="Arial"/>
            </a:endParaRPr>
          </a:p>
          <a:p>
            <a:pPr marL="756361" indent="30480">
              <a:lnSpc>
                <a:spcPct val="100041"/>
              </a:lnSpc>
              <a:spcBef>
                <a:spcPts val="1085"/>
              </a:spcBef>
            </a:pP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Hear the first index contains row size, second index contains column size.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9832" y="3479800"/>
            <a:ext cx="6096000" cy="365760"/>
          </a:xfrm>
          <a:prstGeom prst="rect">
            <a:avLst/>
          </a:prstGeom>
        </p:spPr>
        <p:txBody>
          <a:bodyPr wrap="square" lIns="0" tIns="12414" rIns="0" bIns="0" rtlCol="0">
            <a:noAutofit/>
          </a:bodyPr>
          <a:lstStyle/>
          <a:p>
            <a:pPr marL="91567">
              <a:lnSpc>
                <a:spcPts val="1955"/>
              </a:lnSpc>
            </a:pPr>
            <a:r>
              <a:rPr sz="1800" spc="-4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.                      </a:t>
            </a:r>
            <a:r>
              <a:rPr sz="1800" spc="305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0                     </a:t>
            </a:r>
            <a:r>
              <a:rPr sz="1800" spc="302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0                     </a:t>
            </a:r>
            <a:r>
              <a:rPr sz="1800" spc="297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832" y="2743200"/>
            <a:ext cx="6096000" cy="365759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1615820">
              <a:lnSpc>
                <a:spcPct val="95825"/>
              </a:lnSpc>
            </a:pPr>
            <a:r>
              <a:rPr sz="1800" spc="-90" dirty="0" smtClean="0">
                <a:latin typeface="Times New Roman"/>
                <a:cs typeface="Times New Roman"/>
              </a:rPr>
              <a:t>i</a:t>
            </a:r>
            <a:r>
              <a:rPr sz="1800" spc="177" dirty="0" smtClean="0">
                <a:latin typeface="Times New Roman"/>
                <a:cs typeface="Times New Roman"/>
              </a:rPr>
              <a:t>-</a:t>
            </a:r>
            <a:r>
              <a:rPr sz="1800" spc="-215" dirty="0" smtClean="0">
                <a:latin typeface="Times New Roman"/>
                <a:cs typeface="Times New Roman"/>
              </a:rPr>
              <a:t>1</a:t>
            </a:r>
            <a:r>
              <a:rPr sz="1800" spc="0" dirty="0" smtClean="0">
                <a:latin typeface="Times New Roman"/>
                <a:cs typeface="Times New Roman"/>
              </a:rPr>
              <a:t>                     </a:t>
            </a:r>
            <a:r>
              <a:rPr sz="1800" spc="219" dirty="0" smtClean="0">
                <a:latin typeface="Times New Roman"/>
                <a:cs typeface="Times New Roman"/>
              </a:rPr>
              <a:t> </a:t>
            </a:r>
            <a:r>
              <a:rPr sz="1800" spc="-90" dirty="0" smtClean="0">
                <a:latin typeface="Times New Roman"/>
                <a:cs typeface="Times New Roman"/>
              </a:rPr>
              <a:t>i</a:t>
            </a:r>
            <a:r>
              <a:rPr sz="1800" spc="177" dirty="0" smtClean="0">
                <a:latin typeface="Times New Roman"/>
                <a:cs typeface="Times New Roman"/>
              </a:rPr>
              <a:t>-</a:t>
            </a:r>
            <a:r>
              <a:rPr sz="1800" spc="98" dirty="0" smtClean="0">
                <a:latin typeface="Times New Roman"/>
                <a:cs typeface="Times New Roman"/>
              </a:rPr>
              <a:t>2</a:t>
            </a:r>
            <a:r>
              <a:rPr sz="1800" spc="0" dirty="0" smtClean="0">
                <a:latin typeface="Times New Roman"/>
                <a:cs typeface="Times New Roman"/>
              </a:rPr>
              <a:t>                     </a:t>
            </a:r>
            <a:r>
              <a:rPr sz="1800" spc="-89" dirty="0" smtClean="0">
                <a:latin typeface="Times New Roman"/>
                <a:cs typeface="Times New Roman"/>
              </a:rPr>
              <a:t> </a:t>
            </a:r>
            <a:r>
              <a:rPr sz="1800" spc="-90" dirty="0" smtClean="0">
                <a:latin typeface="Times New Roman"/>
                <a:cs typeface="Times New Roman"/>
              </a:rPr>
              <a:t>i</a:t>
            </a:r>
            <a:r>
              <a:rPr sz="1800" spc="177" dirty="0" smtClean="0">
                <a:latin typeface="Times New Roman"/>
                <a:cs typeface="Times New Roman"/>
              </a:rPr>
              <a:t>-</a:t>
            </a:r>
            <a:r>
              <a:rPr sz="1800" spc="98" dirty="0" smtClean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4984" y="303275"/>
            <a:ext cx="6068568" cy="78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0891" y="327659"/>
            <a:ext cx="5964936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8387" y="463969"/>
            <a:ext cx="563353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9" dirty="0" smtClean="0">
                <a:solidFill>
                  <a:srgbClr val="FFC000"/>
                </a:solidFill>
                <a:latin typeface="Arial"/>
                <a:cs typeface="Arial"/>
              </a:rPr>
              <a:t>Initialization of Two Dimensional 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576" y="2127139"/>
            <a:ext cx="650916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5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Like 1-d array, 2-d array may be initialized by 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76" y="2431939"/>
            <a:ext cx="4257691" cy="182058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355600">
              <a:lnSpc>
                <a:spcPts val="2150"/>
              </a:lnSpc>
            </a:pPr>
            <a:r>
              <a:rPr sz="2000" spc="-1" dirty="0" smtClean="0">
                <a:solidFill>
                  <a:srgbClr val="FFFFFF"/>
                </a:solidFill>
                <a:latin typeface="Arial"/>
                <a:cs typeface="Arial"/>
              </a:rPr>
              <a:t>their declaration with a list of initial</a:t>
            </a:r>
            <a:endParaRPr sz="2000">
              <a:latin typeface="Arial"/>
              <a:cs typeface="Arial"/>
            </a:endParaRPr>
          </a:p>
          <a:p>
            <a:pPr marL="355600" marR="38176">
              <a:lnSpc>
                <a:spcPct val="95825"/>
              </a:lnSpc>
            </a:pPr>
            <a:r>
              <a:rPr sz="2000" spc="2" dirty="0" smtClean="0">
                <a:solidFill>
                  <a:srgbClr val="FFFFFF"/>
                </a:solidFill>
                <a:latin typeface="Arial"/>
                <a:cs typeface="Arial"/>
              </a:rPr>
              <a:t>braces.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98"/>
              </a:spcBef>
            </a:pPr>
            <a:r>
              <a:rPr sz="1600" spc="5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Ex::</a:t>
            </a:r>
            <a:endParaRPr sz="2000">
              <a:latin typeface="Arial"/>
              <a:cs typeface="Arial"/>
            </a:endParaRPr>
          </a:p>
          <a:p>
            <a:pPr marL="469849" marR="38176">
              <a:lnSpc>
                <a:spcPct val="95825"/>
              </a:lnSpc>
              <a:spcBef>
                <a:spcPts val="1103"/>
              </a:spcBef>
            </a:pPr>
            <a:r>
              <a:rPr sz="1450" spc="400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Int table[2][3]={0,0,0,1,1,1};</a:t>
            </a:r>
            <a:endParaRPr sz="1800">
              <a:latin typeface="Arial"/>
              <a:cs typeface="Arial"/>
            </a:endParaRPr>
          </a:p>
          <a:p>
            <a:pPr marL="469849" marR="38176">
              <a:lnSpc>
                <a:spcPct val="95825"/>
              </a:lnSpc>
              <a:spcBef>
                <a:spcPts val="1086"/>
              </a:spcBef>
            </a:pPr>
            <a:r>
              <a:rPr sz="1450" spc="400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12" dirty="0" smtClean="0">
                <a:solidFill>
                  <a:srgbClr val="FFFFFF"/>
                </a:solidFill>
                <a:latin typeface="Arial"/>
                <a:cs typeface="Arial"/>
              </a:rPr>
              <a:t>Int table[2][3]={  {0,0,0} ,{1,1,1} 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1445" y="2431939"/>
            <a:ext cx="79910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944" y="2431939"/>
            <a:ext cx="108364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 smtClean="0">
                <a:solidFill>
                  <a:srgbClr val="FFFFFF"/>
                </a:solidFill>
                <a:latin typeface="Arial"/>
                <a:cs typeface="Arial"/>
              </a:rPr>
              <a:t>enclosed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3457" y="2431939"/>
            <a:ext cx="26158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63726" y="4802052"/>
            <a:ext cx="5589828" cy="52832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450" spc="400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Hear the first index saw raw size, second Index saw</a:t>
            </a:r>
            <a:endParaRPr sz="1800">
              <a:latin typeface="Arial"/>
              <a:cs typeface="Arial"/>
            </a:endParaRPr>
          </a:p>
          <a:p>
            <a:pPr marL="299212" marR="34290">
              <a:lnSpc>
                <a:spcPct val="95825"/>
              </a:lnSpc>
            </a:pPr>
            <a:r>
              <a:rPr sz="1800" spc="-1" dirty="0" smtClean="0">
                <a:solidFill>
                  <a:srgbClr val="FFFFFF"/>
                </a:solidFill>
                <a:latin typeface="Arial"/>
                <a:cs typeface="Arial"/>
              </a:rPr>
              <a:t>column size.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5228" y="353568"/>
            <a:ext cx="4026408" cy="746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1283" y="536098"/>
            <a:ext cx="26747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 smtClean="0">
                <a:solidFill>
                  <a:srgbClr val="FFC000"/>
                </a:solidFill>
                <a:latin typeface="Arial"/>
                <a:cs typeface="Arial"/>
              </a:rPr>
              <a:t>Multi Dimensional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2466" y="536098"/>
            <a:ext cx="8672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 smtClean="0">
                <a:solidFill>
                  <a:srgbClr val="FFC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94540"/>
            <a:ext cx="5998032" cy="173266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400" spc="6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C allows arrays of three or more dimensions. The exact</a:t>
            </a:r>
            <a:endParaRPr sz="1800">
              <a:latin typeface="Arial"/>
              <a:cs typeface="Arial"/>
            </a:endParaRPr>
          </a:p>
          <a:p>
            <a:pPr marL="355600" marR="34290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by the compiler 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1089"/>
              </a:spcBef>
            </a:pPr>
            <a:r>
              <a:rPr sz="1400" spc="6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The general form of a multi –dimensional array is…..</a:t>
            </a:r>
            <a:endParaRPr sz="1800">
              <a:latin typeface="Arial"/>
              <a:cs typeface="Arial"/>
            </a:endParaRPr>
          </a:p>
          <a:p>
            <a:pPr marL="470204" marR="34290">
              <a:lnSpc>
                <a:spcPct val="95825"/>
              </a:lnSpc>
              <a:spcBef>
                <a:spcPts val="1098"/>
              </a:spcBef>
            </a:pPr>
            <a:r>
              <a:rPr sz="1400" spc="424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3" dirty="0" smtClean="0">
                <a:solidFill>
                  <a:srgbClr val="FFFFFF"/>
                </a:solidFill>
                <a:latin typeface="Arial"/>
                <a:cs typeface="Arial"/>
              </a:rPr>
              <a:t>Type array name[x1][x2][x3][x4]……..[xn];</a:t>
            </a:r>
            <a:endParaRPr sz="1800">
              <a:latin typeface="Arial"/>
              <a:cs typeface="Arial"/>
            </a:endParaRPr>
          </a:p>
          <a:p>
            <a:pPr marL="927354" marR="34290">
              <a:lnSpc>
                <a:spcPct val="95825"/>
              </a:lnSpc>
              <a:spcBef>
                <a:spcPts val="1086"/>
              </a:spcBef>
            </a:pPr>
            <a:r>
              <a:rPr sz="1400" spc="19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-5" dirty="0" smtClean="0">
                <a:solidFill>
                  <a:srgbClr val="FFFFFF"/>
                </a:solidFill>
                <a:latin typeface="Arial"/>
                <a:cs typeface="Arial"/>
              </a:rPr>
              <a:t>Where x1 x1 is size of array.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9433" y="1594540"/>
            <a:ext cx="69428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limit 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7577" y="1594540"/>
            <a:ext cx="120131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 smtClean="0">
                <a:solidFill>
                  <a:srgbClr val="FFFFFF"/>
                </a:solidFill>
                <a:latin typeface="Arial"/>
                <a:cs typeface="Arial"/>
              </a:rPr>
              <a:t>determined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594" y="3876603"/>
            <a:ext cx="6839737" cy="80263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450" spc="172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ANSI C does not specify any limit for array dimension. However ,</a:t>
            </a:r>
            <a:endParaRPr sz="1800">
              <a:latin typeface="Arial"/>
              <a:cs typeface="Arial"/>
            </a:endParaRPr>
          </a:p>
          <a:p>
            <a:pPr marL="241300" marR="96256">
              <a:lnSpc>
                <a:spcPct val="100041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most com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rmit seven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8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 mor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2300" y="338327"/>
            <a:ext cx="277825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3505" y="493172"/>
            <a:ext cx="237723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8" dirty="0" smtClean="0">
                <a:solidFill>
                  <a:srgbClr val="E6B729"/>
                </a:solidFill>
                <a:latin typeface="Arial"/>
                <a:cs typeface="Arial"/>
              </a:rPr>
              <a:t>Dynamic Arrays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445" y="1902483"/>
            <a:ext cx="8923894" cy="266889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5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We created array at run time, so we can not modify it at run time so they are</a:t>
            </a:r>
            <a:endParaRPr sz="2000">
              <a:latin typeface="Arial"/>
              <a:cs typeface="Arial"/>
            </a:endParaRPr>
          </a:p>
          <a:p>
            <a:pPr marL="355600" marR="467014">
              <a:lnSpc>
                <a:spcPct val="100041"/>
              </a:lnSpc>
            </a:pPr>
            <a:r>
              <a:rPr sz="2000" spc="-3" dirty="0" smtClean="0">
                <a:solidFill>
                  <a:srgbClr val="FFFFFF"/>
                </a:solidFill>
                <a:latin typeface="Arial"/>
                <a:cs typeface="Arial"/>
              </a:rPr>
              <a:t>called static array. This approach works fine as long as we know exactly what our data requirement are..</a:t>
            </a:r>
            <a:endParaRPr sz="2000">
              <a:latin typeface="Arial"/>
              <a:cs typeface="Arial"/>
            </a:endParaRPr>
          </a:p>
          <a:p>
            <a:pPr marL="355600" marR="69218" indent="-342900">
              <a:lnSpc>
                <a:spcPct val="100041"/>
              </a:lnSpc>
              <a:spcBef>
                <a:spcPts val="997"/>
              </a:spcBef>
              <a:tabLst>
                <a:tab pos="355600" algn="l"/>
              </a:tabLst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r>
              <a:rPr sz="1600" spc="0" dirty="0" smtClean="0">
                <a:solidFill>
                  <a:srgbClr val="89D0D5"/>
                </a:solidFill>
                <a:latin typeface="unifont"/>
                <a:cs typeface="unifont"/>
              </a:rPr>
              <a:t>	</a:t>
            </a:r>
            <a:r>
              <a:rPr sz="2000" spc="-3" dirty="0" smtClean="0">
                <a:solidFill>
                  <a:srgbClr val="FFFFFF"/>
                </a:solidFill>
                <a:latin typeface="Arial"/>
                <a:cs typeface="Arial"/>
              </a:rPr>
              <a:t>In C it is possible to allocate memory to arrays at run time , which known as dynamic memory allocation and the array called dynamic array.</a:t>
            </a:r>
            <a:endParaRPr sz="2000">
              <a:latin typeface="Arial"/>
              <a:cs typeface="Arial"/>
            </a:endParaRPr>
          </a:p>
          <a:p>
            <a:pPr marL="355600" marR="248137" indent="-342900">
              <a:lnSpc>
                <a:spcPct val="100041"/>
              </a:lnSpc>
              <a:spcBef>
                <a:spcPts val="1011"/>
              </a:spcBef>
              <a:tabLst>
                <a:tab pos="355600" algn="l"/>
              </a:tabLst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r>
              <a:rPr sz="1600" spc="0" dirty="0" smtClean="0">
                <a:solidFill>
                  <a:srgbClr val="89D0D5"/>
                </a:solidFill>
                <a:latin typeface="unifont"/>
                <a:cs typeface="unifont"/>
              </a:rPr>
              <a:t>	</a:t>
            </a:r>
            <a:r>
              <a:rPr sz="2000" spc="5" dirty="0" smtClean="0">
                <a:solidFill>
                  <a:srgbClr val="FFFFFF"/>
                </a:solidFill>
                <a:latin typeface="Arial"/>
                <a:cs typeface="Arial"/>
              </a:rPr>
              <a:t>Dynamic array are created using what are known as pointer variables and memory management function malloc, calloc, realloc, which are in</a:t>
            </a:r>
            <a:endParaRPr sz="2000">
              <a:latin typeface="Arial"/>
              <a:cs typeface="Arial"/>
            </a:endParaRPr>
          </a:p>
          <a:p>
            <a:pPr marL="355600" marR="38221">
              <a:lnSpc>
                <a:spcPct val="95825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&lt;stdio.h&gt;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9956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Passing arrays</a:t>
            </a:r>
          </a:p>
          <a:p>
            <a:pPr lvl="1"/>
            <a:r>
              <a:rPr lang="en-US" sz="2400" b="1" dirty="0" smtClean="0"/>
              <a:t>To pass an array argument to a function, specify the name of the array without any brackets </a:t>
            </a:r>
          </a:p>
          <a:p>
            <a:pPr lvl="3">
              <a:buFontTx/>
              <a:buNone/>
            </a:pP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myArray</a:t>
            </a:r>
            <a:r>
              <a:rPr lang="en-US" sz="2400" b="1" dirty="0" smtClean="0">
                <a:latin typeface="Courier New" panose="02070309020205020404" pitchFamily="49" charset="0"/>
              </a:rPr>
              <a:t>[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24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];</a:t>
            </a:r>
          </a:p>
          <a:p>
            <a:pPr lvl="3">
              <a:buFontTx/>
              <a:buNone/>
            </a:pPr>
            <a:r>
              <a:rPr lang="en-US" sz="2400" b="1" dirty="0" err="1" smtClean="0">
                <a:latin typeface="Courier New" panose="02070309020205020404" pitchFamily="49" charset="0"/>
              </a:rPr>
              <a:t>myFunction</a:t>
            </a:r>
            <a:r>
              <a:rPr 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myArray</a:t>
            </a:r>
            <a:r>
              <a:rPr lang="en-US" sz="2400" b="1" dirty="0" smtClean="0">
                <a:latin typeface="Courier New" panose="02070309020205020404" pitchFamily="49" charset="0"/>
              </a:rPr>
              <a:t>,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24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400" b="1" dirty="0" smtClean="0"/>
              <a:t>Array size usually passed to function </a:t>
            </a:r>
          </a:p>
          <a:p>
            <a:pPr lvl="1"/>
            <a:r>
              <a:rPr lang="en-US" sz="2400" b="1" dirty="0" smtClean="0"/>
              <a:t>Arrays passed call-by-reference </a:t>
            </a:r>
          </a:p>
          <a:p>
            <a:pPr lvl="1"/>
            <a:r>
              <a:rPr lang="en-US" sz="2400" b="1" dirty="0" smtClean="0"/>
              <a:t>Name of array is address of first element</a:t>
            </a:r>
          </a:p>
          <a:p>
            <a:pPr lvl="1"/>
            <a:r>
              <a:rPr lang="en-US" sz="2400" b="1" dirty="0" smtClean="0"/>
              <a:t>Function knows where the array is stored</a:t>
            </a:r>
          </a:p>
          <a:p>
            <a:pPr lvl="2"/>
            <a:r>
              <a:rPr lang="en-US" sz="2400" b="1" dirty="0" smtClean="0"/>
              <a:t>Modifies original memory locations</a:t>
            </a:r>
          </a:p>
          <a:p>
            <a:r>
              <a:rPr lang="en-US" sz="2400" b="1" u="sng" dirty="0" smtClean="0"/>
              <a:t>Passing array elements </a:t>
            </a:r>
          </a:p>
          <a:p>
            <a:pPr lvl="1"/>
            <a:r>
              <a:rPr lang="en-US" sz="2400" b="1" dirty="0" smtClean="0"/>
              <a:t>Passed by call-by-value</a:t>
            </a:r>
          </a:p>
          <a:p>
            <a:pPr lvl="1"/>
            <a:r>
              <a:rPr lang="en-US" sz="2400" b="1" dirty="0" smtClean="0"/>
              <a:t>Pass subscripted name (i.e., </a:t>
            </a:r>
            <a:r>
              <a:rPr lang="en-US" sz="2400" b="1" dirty="0" err="1" smtClean="0">
                <a:latin typeface="Courier New" panose="02070309020205020404" pitchFamily="49" charset="0"/>
              </a:rPr>
              <a:t>myArray</a:t>
            </a:r>
            <a:r>
              <a:rPr lang="en-US" sz="2400" b="1" dirty="0" smtClean="0">
                <a:latin typeface="Courier New" panose="02070309020205020404" pitchFamily="49" charset="0"/>
              </a:rPr>
              <a:t>[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3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]</a:t>
            </a:r>
            <a:r>
              <a:rPr lang="en-US" sz="2400" b="1" dirty="0" smtClean="0"/>
              <a:t>) to 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4785"/>
            <a:ext cx="5728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	Passing Arrays to Functions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023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7476" y="5180074"/>
            <a:ext cx="1906524" cy="167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762" y="83216"/>
            <a:ext cx="139090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 smtClean="0">
                <a:solidFill>
                  <a:srgbClr val="FFC000"/>
                </a:solidFill>
                <a:latin typeface="Arial"/>
                <a:cs typeface="Arial"/>
              </a:rPr>
              <a:t>Contents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497792"/>
            <a:ext cx="3994891" cy="444901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584200" marR="28920">
              <a:lnSpc>
                <a:spcPts val="2039"/>
              </a:lnSpc>
            </a:pPr>
            <a:r>
              <a:rPr sz="1900" spc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900" dirty="0">
              <a:latin typeface="Arial"/>
              <a:cs typeface="Arial"/>
            </a:endParaRPr>
          </a:p>
          <a:p>
            <a:pPr marL="308355" marR="28920">
              <a:lnSpc>
                <a:spcPct val="95825"/>
              </a:lnSpc>
              <a:spcBef>
                <a:spcPts val="780"/>
              </a:spcBef>
            </a:pPr>
            <a:r>
              <a:rPr sz="1350" spc="1085" dirty="0" smtClean="0">
                <a:solidFill>
                  <a:srgbClr val="89D0D5"/>
                </a:solidFill>
                <a:latin typeface="unifont"/>
                <a:cs typeface="unifont"/>
              </a:rPr>
              <a:t> </a:t>
            </a:r>
            <a:r>
              <a:rPr sz="1700" spc="-3" dirty="0" smtClean="0">
                <a:solidFill>
                  <a:srgbClr val="FFFFFF"/>
                </a:solidFill>
                <a:latin typeface="Arial"/>
                <a:cs typeface="Arial"/>
              </a:rPr>
              <a:t>Declaring and creating Arrays</a:t>
            </a:r>
            <a:endParaRPr sz="1700" dirty="0">
              <a:latin typeface="Arial"/>
              <a:cs typeface="Arial"/>
            </a:endParaRPr>
          </a:p>
          <a:p>
            <a:pPr marL="308355" marR="28920">
              <a:lnSpc>
                <a:spcPct val="95825"/>
              </a:lnSpc>
              <a:spcBef>
                <a:spcPts val="892"/>
              </a:spcBef>
            </a:pPr>
            <a:r>
              <a:rPr sz="1350" spc="1085" dirty="0" smtClean="0">
                <a:solidFill>
                  <a:srgbClr val="89D0D5"/>
                </a:solidFill>
                <a:latin typeface="unifont"/>
                <a:cs typeface="unifont"/>
              </a:rPr>
              <a:t>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Accessing array elements</a:t>
            </a:r>
            <a:endParaRPr sz="1700" dirty="0">
              <a:latin typeface="Arial"/>
              <a:cs typeface="Arial"/>
            </a:endParaRPr>
          </a:p>
          <a:p>
            <a:pPr marL="308355" marR="28920">
              <a:lnSpc>
                <a:spcPct val="95825"/>
              </a:lnSpc>
              <a:spcBef>
                <a:spcPts val="877"/>
              </a:spcBef>
            </a:pPr>
            <a:r>
              <a:rPr sz="1350" spc="1085" dirty="0" smtClean="0">
                <a:solidFill>
                  <a:srgbClr val="89D0D5"/>
                </a:solidFill>
                <a:latin typeface="unifont"/>
                <a:cs typeface="unifont"/>
              </a:rPr>
              <a:t>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Array: input &amp; output</a:t>
            </a:r>
            <a:endParaRPr sz="1700" dirty="0">
              <a:latin typeface="Arial"/>
              <a:cs typeface="Arial"/>
            </a:endParaRPr>
          </a:p>
          <a:p>
            <a:pPr marL="12700" marR="782333" algn="just">
              <a:lnSpc>
                <a:spcPct val="95825"/>
              </a:lnSpc>
              <a:spcBef>
                <a:spcPts val="869"/>
              </a:spcBef>
            </a:pPr>
            <a:r>
              <a:rPr sz="1500" spc="-4" dirty="0" smtClean="0">
                <a:solidFill>
                  <a:srgbClr val="89D0D5"/>
                </a:solidFill>
                <a:latin typeface="Arial"/>
                <a:cs typeface="Arial"/>
              </a:rPr>
              <a:t>II</a:t>
            </a: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.    </a:t>
            </a:r>
            <a:r>
              <a:rPr sz="1500" spc="197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nsion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38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endParaRPr sz="1900" dirty="0">
              <a:latin typeface="Arial"/>
              <a:cs typeface="Arial"/>
            </a:endParaRPr>
          </a:p>
          <a:p>
            <a:pPr marL="12700" algn="just">
              <a:lnSpc>
                <a:spcPts val="2184"/>
              </a:lnSpc>
              <a:spcBef>
                <a:spcPts val="863"/>
              </a:spcBef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I</a:t>
            </a:r>
            <a:r>
              <a:rPr sz="1500" spc="-9" dirty="0" smtClean="0">
                <a:solidFill>
                  <a:srgbClr val="89D0D5"/>
                </a:solidFill>
                <a:latin typeface="Arial"/>
                <a:cs typeface="Arial"/>
              </a:rPr>
              <a:t>I</a:t>
            </a:r>
            <a:r>
              <a:rPr sz="1500" spc="4" dirty="0" smtClean="0">
                <a:solidFill>
                  <a:srgbClr val="89D0D5"/>
                </a:solidFill>
                <a:latin typeface="Arial"/>
                <a:cs typeface="Arial"/>
              </a:rPr>
              <a:t>I</a:t>
            </a: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.   </a:t>
            </a:r>
            <a:r>
              <a:rPr sz="1500" spc="191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Decla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r>
              <a:rPr sz="1900" spc="-36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sio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ts val="2184"/>
              </a:lnSpc>
              <a:spcBef>
                <a:spcPts val="869"/>
              </a:spcBef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IV.   </a:t>
            </a:r>
            <a:r>
              <a:rPr sz="1500" spc="18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Initialization</a:t>
            </a:r>
            <a:r>
              <a:rPr sz="1900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2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sio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endParaRPr sz="1500" dirty="0">
              <a:latin typeface="Arial"/>
              <a:cs typeface="Arial"/>
            </a:endParaRPr>
          </a:p>
          <a:p>
            <a:pPr marL="12700" algn="just">
              <a:lnSpc>
                <a:spcPts val="2184"/>
              </a:lnSpc>
              <a:spcBef>
                <a:spcPts val="869"/>
              </a:spcBef>
            </a:pPr>
            <a:r>
              <a:rPr sz="1500" spc="4" dirty="0" smtClean="0">
                <a:solidFill>
                  <a:srgbClr val="89D0D5"/>
                </a:solidFill>
                <a:latin typeface="Arial"/>
                <a:cs typeface="Arial"/>
              </a:rPr>
              <a:t>V</a:t>
            </a: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.    </a:t>
            </a:r>
            <a:r>
              <a:rPr sz="1500" spc="19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-10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nsion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38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endParaRPr sz="1900" dirty="0">
              <a:latin typeface="Arial"/>
              <a:cs typeface="Arial"/>
            </a:endParaRPr>
          </a:p>
          <a:p>
            <a:pPr marL="12700" marR="18287" algn="just">
              <a:lnSpc>
                <a:spcPct val="95825"/>
              </a:lnSpc>
              <a:spcBef>
                <a:spcPts val="884"/>
              </a:spcBef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VI.   </a:t>
            </a:r>
            <a:r>
              <a:rPr sz="1500" spc="18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Initialization</a:t>
            </a:r>
            <a:r>
              <a:rPr sz="1900" spc="-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4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o-</a:t>
            </a:r>
            <a:r>
              <a:rPr sz="1900" spc="-12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900" spc="9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sio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1900" dirty="0">
              <a:latin typeface="Arial"/>
              <a:cs typeface="Arial"/>
            </a:endParaRPr>
          </a:p>
          <a:p>
            <a:pPr marL="12700" marR="856079" algn="just">
              <a:lnSpc>
                <a:spcPct val="95825"/>
              </a:lnSpc>
              <a:spcBef>
                <a:spcPts val="863"/>
              </a:spcBef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VII.  </a:t>
            </a:r>
            <a:r>
              <a:rPr sz="1500" spc="17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i-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nsi</a:t>
            </a:r>
            <a:r>
              <a:rPr sz="1900" spc="1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-187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endParaRPr sz="1900" dirty="0">
              <a:latin typeface="Arial"/>
              <a:cs typeface="Arial"/>
            </a:endParaRPr>
          </a:p>
          <a:p>
            <a:pPr marL="12700" marR="1800959" algn="just">
              <a:lnSpc>
                <a:spcPct val="95825"/>
              </a:lnSpc>
              <a:spcBef>
                <a:spcPts val="878"/>
              </a:spcBef>
            </a:pPr>
            <a:r>
              <a:rPr sz="1500" spc="-5" dirty="0" smtClean="0">
                <a:solidFill>
                  <a:srgbClr val="89D0D5"/>
                </a:solidFill>
                <a:latin typeface="Arial"/>
                <a:cs typeface="Arial"/>
              </a:rPr>
              <a:t>VIII.  </a:t>
            </a:r>
            <a:r>
              <a:rPr sz="1900" spc="-5" dirty="0" smtClean="0">
                <a:solidFill>
                  <a:srgbClr val="FFFFFF"/>
                </a:solidFill>
                <a:latin typeface="Arial"/>
                <a:cs typeface="Arial"/>
              </a:rPr>
              <a:t>Dynamic Arrays</a:t>
            </a:r>
            <a:endParaRPr sz="1900" dirty="0">
              <a:latin typeface="Arial"/>
              <a:cs typeface="Arial"/>
            </a:endParaRPr>
          </a:p>
          <a:p>
            <a:pPr marL="12700" marR="1823484" algn="just">
              <a:lnSpc>
                <a:spcPct val="95825"/>
              </a:lnSpc>
              <a:spcBef>
                <a:spcPts val="862"/>
              </a:spcBef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IX.   </a:t>
            </a:r>
            <a:r>
              <a:rPr sz="1500" spc="18" dirty="0" smtClean="0">
                <a:solidFill>
                  <a:srgbClr val="89D0D5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00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9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4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ples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536075"/>
            <a:ext cx="161112" cy="218948"/>
          </a:xfrm>
          <a:prstGeom prst="rect">
            <a:avLst/>
          </a:prstGeom>
        </p:spPr>
        <p:txBody>
          <a:bodyPr wrap="square" lIns="0" tIns="10509" rIns="0" bIns="0" rtlCol="0">
            <a:noAutofit/>
          </a:bodyPr>
          <a:lstStyle/>
          <a:p>
            <a:pPr marL="12700">
              <a:lnSpc>
                <a:spcPts val="1655"/>
              </a:lnSpc>
            </a:pPr>
            <a:r>
              <a:rPr sz="1500" spc="0" dirty="0" smtClean="0">
                <a:solidFill>
                  <a:srgbClr val="89D0D5"/>
                </a:solidFill>
                <a:latin typeface="Arial"/>
                <a:cs typeface="Arial"/>
              </a:rPr>
              <a:t>I.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5907" y="3354405"/>
            <a:ext cx="797272" cy="65354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36118">
              <a:lnSpc>
                <a:spcPts val="2039"/>
              </a:lnSpc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1900" dirty="0">
              <a:latin typeface="Arial"/>
              <a:cs typeface="Arial"/>
            </a:endParaRPr>
          </a:p>
          <a:p>
            <a:pPr marL="52323">
              <a:lnSpc>
                <a:spcPct val="95825"/>
              </a:lnSpc>
              <a:spcBef>
                <a:spcPts val="763"/>
              </a:spcBef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7243" y="4517471"/>
            <a:ext cx="757648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0" dirty="0" smtClean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57200" y="1143000"/>
            <a:ext cx="7772400" cy="5410200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dirty="0" smtClean="0"/>
              <a:t>Function prototype</a:t>
            </a:r>
          </a:p>
          <a:p>
            <a:pPr lvl="2"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void </a:t>
            </a:r>
            <a:r>
              <a:rPr lang="en-US" sz="2400" b="1" dirty="0" err="1" smtClean="0">
                <a:latin typeface="Courier New" panose="02070309020205020404" pitchFamily="49" charset="0"/>
              </a:rPr>
              <a:t>modifyArray</a:t>
            </a:r>
            <a:r>
              <a:rPr lang="en-US" sz="2400" b="1" dirty="0" smtClean="0">
                <a:latin typeface="Courier New" panose="02070309020205020404" pitchFamily="49" charset="0"/>
              </a:rPr>
              <a:t>(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b[],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arraySize</a:t>
            </a:r>
            <a:r>
              <a:rPr lang="en-US" sz="2400" b="1" dirty="0" smtClean="0">
                <a:latin typeface="Courier New" panose="02070309020205020404" pitchFamily="49" charset="0"/>
              </a:rPr>
              <a:t> );</a:t>
            </a:r>
          </a:p>
          <a:p>
            <a:pPr lvl="1"/>
            <a:r>
              <a:rPr lang="en-US" sz="2800" b="1" dirty="0" smtClean="0"/>
              <a:t>Parameter names optional in prototype</a:t>
            </a:r>
          </a:p>
          <a:p>
            <a:pPr lvl="2"/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b[]</a:t>
            </a:r>
            <a:r>
              <a:rPr lang="en-US" sz="2400" b="1" dirty="0" smtClean="0"/>
              <a:t> could be written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[]</a:t>
            </a:r>
          </a:p>
          <a:p>
            <a:pPr lvl="2"/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</a:rPr>
              <a:t>arraySize</a:t>
            </a:r>
            <a:r>
              <a:rPr lang="en-US" sz="2400" b="1" dirty="0" smtClean="0"/>
              <a:t> could be simply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499" y="228600"/>
            <a:ext cx="4847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Passing Arrays to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08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</p:spPr>
        <p:txBody>
          <a:bodyPr/>
          <a:lstStyle/>
          <a:p>
            <a:fld id="{DEC70740-1B4C-4C3F-9A75-32C69340BD75}" type="slidenum">
              <a:rPr lang="en-US"/>
              <a:pPr/>
              <a:t>21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05600" y="762000"/>
            <a:ext cx="2438400" cy="6096000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1. Function definitions</a:t>
            </a:r>
          </a:p>
          <a:p>
            <a:endParaRPr lang="en-US" smtClean="0"/>
          </a:p>
          <a:p>
            <a:r>
              <a:rPr lang="en-US" smtClean="0"/>
              <a:t>2. Pass array to a function</a:t>
            </a:r>
          </a:p>
          <a:p>
            <a:endParaRPr lang="en-US" smtClean="0"/>
          </a:p>
          <a:p>
            <a:r>
              <a:rPr lang="en-US" smtClean="0"/>
              <a:t>2.1 Pass array element to a function</a:t>
            </a:r>
          </a:p>
          <a:p>
            <a:endParaRPr lang="en-US" smtClean="0"/>
          </a:p>
          <a:p>
            <a:r>
              <a:rPr lang="en-US" smtClean="0"/>
              <a:t>3. Print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9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Fig. 6.13: fig06_13.c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Passing arrays and individual array elements to functions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9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93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#define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SIZE 5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89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modifyArray(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[],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appears strange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8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modifyElement(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85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8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81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a[ SIZE ] = { 0, 1, 2, 3, 4 }, i;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7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"Effects of passing entire array call 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3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"by reference:\n\nThe values of the 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"original array are:\n"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0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69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6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i = 0; i &lt;= SIZE - 1; i++ )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65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"%3d", a[ i ]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3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61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"\n"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modifyArray( a, SIZE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anose="02070309020205020404" pitchFamily="49" charset="0"/>
                  </a:rPr>
                  <a:t>/* passed call by reference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6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57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"The values of the modified array are:\n"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55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53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i = 0; i &lt;= SIZE - 1; i++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29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51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printf( "%3d", a[ i ]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0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9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26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1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7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"\n\n\nEffects of passing array element call "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2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5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     "by value:\n\nThe value of a[3] is %d\n", a[ 3 ]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3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modifyElement( a[ 3 ]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1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"The value of a[ 3 ] is %d\n", a[ 3 ]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9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7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101" name="Group 103"/>
          <p:cNvGrpSpPr>
            <a:grpSpLocks/>
          </p:cNvGrpSpPr>
          <p:nvPr/>
        </p:nvGrpSpPr>
        <p:grpSpPr bwMode="auto">
          <a:xfrm>
            <a:off x="2667000" y="2919414"/>
            <a:ext cx="4038600" cy="1347788"/>
            <a:chOff x="1680" y="1839"/>
            <a:chExt cx="2544" cy="849"/>
          </a:xfrm>
        </p:grpSpPr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2880" y="1839"/>
              <a:ext cx="1344" cy="679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/>
                <a:t>Entire arrays passed call-by-reference, and can be modified</a:t>
              </a: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H="1">
              <a:off x="1680" y="2208"/>
              <a:ext cx="1536" cy="4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4" name="Group 105"/>
          <p:cNvGrpSpPr>
            <a:grpSpLocks/>
          </p:cNvGrpSpPr>
          <p:nvPr/>
        </p:nvGrpSpPr>
        <p:grpSpPr bwMode="auto">
          <a:xfrm>
            <a:off x="2895600" y="4267200"/>
            <a:ext cx="6507163" cy="2308225"/>
            <a:chOff x="1824" y="2688"/>
            <a:chExt cx="4099" cy="1454"/>
          </a:xfrm>
        </p:grpSpPr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5155" y="2688"/>
              <a:ext cx="768" cy="145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dirty="0"/>
                <a:t>Array elements passed call-by-value, and cannot be modified</a:t>
              </a: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 flipH="1">
              <a:off x="1824" y="3837"/>
              <a:ext cx="3331" cy="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8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</p:spPr>
        <p:txBody>
          <a:bodyPr/>
          <a:lstStyle/>
          <a:p>
            <a:fld id="{A8D67CDC-1C1E-49D8-A39B-9FED5A0FEC08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705600" y="762000"/>
            <a:ext cx="2438400" cy="6096000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mtClean="0"/>
              <a:t>3.1 Function definitions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Program Output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0"/>
            <a:ext cx="6781800" cy="3733800"/>
            <a:chOff x="0" y="0"/>
            <a:chExt cx="3072" cy="486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33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34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modifyArray(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b[],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size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j;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37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38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 j = 0; j &lt;= size - 1; j++ )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   b[ j ] *= 2;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40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41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modifyElement(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e )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1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printf( "Value in modifyElement is %d\n", e *= 2 );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45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0" y="3810000"/>
            <a:ext cx="6781800" cy="2647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Effects of passing entire array call by reference: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values of the original array are: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0  1  2  3  4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values of the modified array are: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0  2  4  6  8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Effects of passing array element call by value: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value of a[3] is 6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Value in modifyElement is 12</a:t>
            </a:r>
          </a:p>
          <a:p>
            <a:r>
              <a:rPr 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The value of a[3] is 6</a:t>
            </a:r>
          </a:p>
          <a:p>
            <a:endParaRPr lang="en-US" sz="12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8712" y="2217420"/>
            <a:ext cx="4373880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627" y="2380114"/>
            <a:ext cx="3976490" cy="380492"/>
          </a:xfrm>
          <a:prstGeom prst="rect">
            <a:avLst/>
          </a:prstGeom>
        </p:spPr>
        <p:txBody>
          <a:bodyPr wrap="square" lIns="0" tIns="18669" rIns="0" bIns="0" rtlCol="0">
            <a:noAutofit/>
          </a:bodyPr>
          <a:lstStyle/>
          <a:p>
            <a:pPr marL="12700">
              <a:lnSpc>
                <a:spcPts val="2940"/>
              </a:lnSpc>
            </a:pPr>
            <a:r>
              <a:rPr sz="2800" spc="34" dirty="0" smtClean="0">
                <a:solidFill>
                  <a:srgbClr val="C00000"/>
                </a:solidFill>
                <a:latin typeface="Times New Roman"/>
                <a:cs typeface="Times New Roman"/>
              </a:rPr>
              <a:t>Some  Examples  of Array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6764" y="268224"/>
            <a:ext cx="432816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20" y="190500"/>
            <a:ext cx="5647944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40" y="302276"/>
            <a:ext cx="3736967" cy="200691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algn="ctr">
              <a:lnSpc>
                <a:spcPts val="2150"/>
              </a:lnSpc>
            </a:pPr>
            <a:r>
              <a:rPr sz="1600" spc="547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2000" b="1" spc="-4" dirty="0" smtClean="0">
                <a:solidFill>
                  <a:srgbClr val="FFC000"/>
                </a:solidFill>
                <a:latin typeface="Arial"/>
                <a:cs typeface="Arial"/>
              </a:rPr>
              <a:t>Ex: Write a program to print</a:t>
            </a:r>
            <a:endParaRPr sz="2000">
              <a:latin typeface="Arial"/>
              <a:cs typeface="Arial"/>
            </a:endParaRPr>
          </a:p>
          <a:p>
            <a:pPr marL="82804" marR="19088">
              <a:lnSpc>
                <a:spcPct val="95825"/>
              </a:lnSpc>
              <a:spcBef>
                <a:spcPts val="990"/>
              </a:spcBef>
            </a:pPr>
            <a:r>
              <a:rPr sz="2000" spc="-86" dirty="0" smtClean="0">
                <a:solidFill>
                  <a:srgbClr val="FFFFFF"/>
                </a:solidFill>
                <a:latin typeface="Arial"/>
                <a:cs typeface="Arial"/>
              </a:rPr>
              <a:t>: :</a:t>
            </a:r>
            <a:endParaRPr sz="2000">
              <a:latin typeface="Arial"/>
              <a:cs typeface="Arial"/>
            </a:endParaRPr>
          </a:p>
          <a:p>
            <a:pPr marL="517590" marR="544210" algn="ctr">
              <a:lnSpc>
                <a:spcPct val="95825"/>
              </a:lnSpc>
              <a:spcBef>
                <a:spcPts val="1108"/>
              </a:spcBef>
            </a:pPr>
            <a:r>
              <a:rPr sz="2000" spc="-122" dirty="0" smtClean="0">
                <a:solidFill>
                  <a:srgbClr val="FFFFFF"/>
                </a:solidFill>
                <a:latin typeface="Arial"/>
                <a:cs typeface="Arial"/>
              </a:rPr>
              <a:t># i n c l u d e &lt; s t d i o . h &gt;</a:t>
            </a:r>
            <a:endParaRPr sz="2000">
              <a:latin typeface="Arial"/>
              <a:cs typeface="Arial"/>
            </a:endParaRPr>
          </a:p>
          <a:p>
            <a:pPr marL="463803" marR="19088">
              <a:lnSpc>
                <a:spcPct val="95825"/>
              </a:lnSpc>
              <a:spcBef>
                <a:spcPts val="1096"/>
              </a:spcBef>
            </a:pPr>
            <a:r>
              <a:rPr sz="2000" spc="-100" dirty="0" smtClean="0">
                <a:solidFill>
                  <a:srgbClr val="FFFFFF"/>
                </a:solidFill>
                <a:latin typeface="Arial"/>
                <a:cs typeface="Arial"/>
              </a:rPr>
              <a:t>v o i d  m a i n ( )</a:t>
            </a:r>
            <a:endParaRPr sz="2000">
              <a:latin typeface="Arial"/>
              <a:cs typeface="Arial"/>
            </a:endParaRPr>
          </a:p>
          <a:p>
            <a:pPr marL="355600" marR="19088">
              <a:lnSpc>
                <a:spcPct val="95825"/>
              </a:lnSpc>
              <a:spcBef>
                <a:spcPts val="1096"/>
              </a:spcBef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9682" y="302276"/>
            <a:ext cx="54434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FFC000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6365" y="302276"/>
            <a:ext cx="34658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FFC000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8350" y="302276"/>
            <a:ext cx="105335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5" dirty="0" smtClean="0">
                <a:solidFill>
                  <a:srgbClr val="FFC000"/>
                </a:solidFill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348" y="2462419"/>
            <a:ext cx="42192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02" dirty="0" smtClean="0">
                <a:solidFill>
                  <a:srgbClr val="FFFFFF"/>
                </a:solidFill>
                <a:latin typeface="Arial"/>
                <a:cs typeface="Arial"/>
              </a:rPr>
              <a:t>I n 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3726" y="2462419"/>
            <a:ext cx="114301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3" dirty="0" smtClean="0">
                <a:solidFill>
                  <a:srgbClr val="FFFFFF"/>
                </a:solidFill>
                <a:latin typeface="Arial"/>
                <a:cs typeface="Arial"/>
              </a:rPr>
              <a:t>i ,  r [ 1 0 ] 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5206" y="2462419"/>
            <a:ext cx="122820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3" dirty="0" smtClean="0">
                <a:solidFill>
                  <a:srgbClr val="FFFFFF"/>
                </a:solidFill>
                <a:latin typeface="Arial"/>
                <a:cs typeface="Arial"/>
              </a:rPr>
              <a:t>/ /  p r [ 1 0 ]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1850" y="2462419"/>
            <a:ext cx="28499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4" dirty="0" smtClean="0">
                <a:solidFill>
                  <a:srgbClr val="FFFFFF"/>
                </a:solidFill>
                <a:latin typeface="Arial"/>
                <a:cs typeface="Arial"/>
              </a:rPr>
              <a:t>i 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8342" y="2462419"/>
            <a:ext cx="118901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9" dirty="0" smtClean="0">
                <a:solidFill>
                  <a:srgbClr val="FFFFFF"/>
                </a:solidFill>
                <a:latin typeface="Arial"/>
                <a:cs typeface="Arial"/>
              </a:rPr>
              <a:t>a r r a y  o 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8845" y="2462419"/>
            <a:ext cx="38476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4" dirty="0" smtClean="0">
                <a:solidFill>
                  <a:srgbClr val="FFFFFF"/>
                </a:solidFill>
                <a:latin typeface="Arial"/>
                <a:cs typeface="Arial"/>
              </a:rPr>
              <a:t>1 0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767219"/>
            <a:ext cx="3036077" cy="15755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2000" spc="-119" dirty="0" smtClean="0">
                <a:solidFill>
                  <a:srgbClr val="FFFFFF"/>
                </a:solidFill>
                <a:latin typeface="Arial"/>
                <a:cs typeface="Arial"/>
              </a:rPr>
              <a:t>e l e m e n t s .</a:t>
            </a:r>
            <a:endParaRPr sz="2000">
              <a:latin typeface="Arial"/>
              <a:cs typeface="Arial"/>
            </a:endParaRPr>
          </a:p>
          <a:p>
            <a:pPr marL="343408">
              <a:lnSpc>
                <a:spcPct val="95825"/>
              </a:lnSpc>
              <a:spcBef>
                <a:spcPts val="988"/>
              </a:spcBef>
            </a:pPr>
            <a:r>
              <a:rPr sz="2000" spc="-48" dirty="0" smtClean="0">
                <a:solidFill>
                  <a:srgbClr val="FFFFFF"/>
                </a:solidFill>
                <a:latin typeface="Arial"/>
                <a:cs typeface="Arial"/>
              </a:rPr>
              <a:t>f o r  ( i  =  1 ;  i  &lt;  = 1 0 ;</a:t>
            </a:r>
            <a:endParaRPr sz="2000">
              <a:latin typeface="Arial"/>
              <a:cs typeface="Arial"/>
            </a:endParaRPr>
          </a:p>
          <a:p>
            <a:pPr marL="749096" marR="38176">
              <a:lnSpc>
                <a:spcPct val="95825"/>
              </a:lnSpc>
              <a:spcBef>
                <a:spcPts val="1098"/>
              </a:spcBef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883157" marR="38176">
              <a:lnSpc>
                <a:spcPct val="95825"/>
              </a:lnSpc>
              <a:spcBef>
                <a:spcPts val="1108"/>
              </a:spcBef>
            </a:pPr>
            <a:r>
              <a:rPr sz="2000" spc="-117" dirty="0" smtClean="0">
                <a:solidFill>
                  <a:srgbClr val="FFFFFF"/>
                </a:solidFill>
                <a:latin typeface="Arial"/>
                <a:cs typeface="Arial"/>
              </a:rPr>
              <a:t>r [ i ] = i 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6156" y="3198511"/>
            <a:ext cx="617131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07" dirty="0" smtClean="0">
                <a:solidFill>
                  <a:srgbClr val="FFFFFF"/>
                </a:solidFill>
                <a:latin typeface="Arial"/>
                <a:cs typeface="Arial"/>
              </a:rPr>
              <a:t>i + + 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423" y="4062873"/>
            <a:ext cx="221671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2" dirty="0" smtClean="0">
                <a:solidFill>
                  <a:srgbClr val="FFFFFF"/>
                </a:solidFill>
                <a:latin typeface="Arial"/>
                <a:cs typeface="Arial"/>
              </a:rPr>
              <a:t>/ /  a s s i g n  v a l u 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2648" y="4062873"/>
            <a:ext cx="119053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8" dirty="0" smtClean="0">
                <a:solidFill>
                  <a:srgbClr val="FFFFFF"/>
                </a:solidFill>
                <a:latin typeface="Arial"/>
                <a:cs typeface="Arial"/>
              </a:rPr>
              <a:t>t o  a r r a 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2098" y="4494165"/>
            <a:ext cx="3034731" cy="711199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634491">
              <a:lnSpc>
                <a:spcPts val="2150"/>
              </a:lnSpc>
            </a:pPr>
            <a:r>
              <a:rPr sz="2000" spc="-124" dirty="0" smtClean="0">
                <a:solidFill>
                  <a:srgbClr val="FFFFFF"/>
                </a:solidFill>
                <a:latin typeface="Arial"/>
                <a:cs typeface="Arial"/>
              </a:rPr>
              <a:t>p r i n t f ( " % d " , r [ i ] ) ;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988"/>
              </a:spcBef>
            </a:pPr>
            <a:r>
              <a:rPr sz="2000" spc="-122" dirty="0" smtClean="0">
                <a:solidFill>
                  <a:srgbClr val="FFFFFF"/>
                </a:solidFill>
                <a:latin typeface="Arial"/>
                <a:cs typeface="Arial"/>
              </a:rPr>
              <a:t>p r i n t f ( ” \ n ” ) 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358654"/>
            <a:ext cx="14858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1640" y="5789895"/>
            <a:ext cx="14858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44675"/>
            <a:ext cx="205297" cy="30238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FFC000"/>
                </a:solidFill>
                <a:latin typeface="Arial"/>
                <a:cs typeface="Arial"/>
              </a:rPr>
              <a:t>::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231" y="644675"/>
            <a:ext cx="912403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FFC000"/>
                </a:solidFill>
                <a:latin typeface="Arial"/>
                <a:cs typeface="Arial"/>
              </a:rPr>
              <a:t>output::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693430"/>
            <a:ext cx="34704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EBEBEB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79" y="68579"/>
            <a:ext cx="359664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924" y="9144"/>
            <a:ext cx="4672584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7340" y="97369"/>
            <a:ext cx="4790582" cy="1329695"/>
          </a:xfrm>
          <a:prstGeom prst="rect">
            <a:avLst/>
          </a:prstGeom>
        </p:spPr>
        <p:txBody>
          <a:bodyPr wrap="square" lIns="0" tIns="10922" rIns="0" bIns="0" rtlCol="0">
            <a:noAutofit/>
          </a:bodyPr>
          <a:lstStyle/>
          <a:p>
            <a:pPr marL="12700">
              <a:lnSpc>
                <a:spcPts val="1720"/>
              </a:lnSpc>
            </a:pPr>
            <a:r>
              <a:rPr sz="1250" spc="722" dirty="0" smtClean="0">
                <a:solidFill>
                  <a:srgbClr val="89D0D5"/>
                </a:solidFill>
                <a:latin typeface="unifont"/>
                <a:cs typeface="unifont"/>
              </a:rPr>
              <a:t> </a:t>
            </a:r>
            <a:r>
              <a:rPr sz="1600" spc="65" dirty="0" smtClean="0">
                <a:solidFill>
                  <a:srgbClr val="FFC000"/>
                </a:solidFill>
                <a:latin typeface="Times New Roman"/>
                <a:cs typeface="Times New Roman"/>
              </a:rPr>
              <a:t>Write a program to read and  display 3x3 matrix.</a:t>
            </a:r>
            <a:endParaRPr sz="1600">
              <a:latin typeface="Times New Roman"/>
              <a:cs typeface="Times New Roman"/>
            </a:endParaRPr>
          </a:p>
          <a:p>
            <a:pPr marL="355600" marR="30403">
              <a:lnSpc>
                <a:spcPct val="95825"/>
              </a:lnSpc>
              <a:spcBef>
                <a:spcPts val="683"/>
              </a:spcBef>
            </a:pPr>
            <a:r>
              <a:rPr sz="1600" spc="-72" dirty="0" smtClean="0">
                <a:solidFill>
                  <a:srgbClr val="FFFFFF"/>
                </a:solidFill>
                <a:latin typeface="Arial"/>
                <a:cs typeface="Arial"/>
              </a:rPr>
              <a:t># i n c l u d e &lt; s t d i o . h &gt;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ct val="95825"/>
              </a:lnSpc>
              <a:spcBef>
                <a:spcPts val="390"/>
              </a:spcBef>
            </a:pPr>
            <a:r>
              <a:rPr sz="1600" spc="-53" dirty="0" smtClean="0">
                <a:solidFill>
                  <a:srgbClr val="FFFFFF"/>
                </a:solidFill>
                <a:latin typeface="Arial"/>
                <a:cs typeface="Arial"/>
              </a:rPr>
              <a:t>v o i d  m a i n ( )</a:t>
            </a:r>
            <a:endParaRPr sz="1600">
              <a:latin typeface="Arial"/>
              <a:cs typeface="Arial"/>
            </a:endParaRPr>
          </a:p>
          <a:p>
            <a:pPr marL="355600" marR="30403">
              <a:lnSpc>
                <a:spcPct val="95825"/>
              </a:lnSpc>
              <a:spcBef>
                <a:spcPts val="80"/>
              </a:spcBef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0088" marR="30403">
              <a:lnSpc>
                <a:spcPct val="100000"/>
              </a:lnSpc>
              <a:spcBef>
                <a:spcPts val="80"/>
              </a:spcBef>
            </a:pPr>
            <a:r>
              <a:rPr sz="1600" spc="30" dirty="0" smtClean="0">
                <a:solidFill>
                  <a:srgbClr val="FFFFFF"/>
                </a:solidFill>
                <a:latin typeface="Arial"/>
                <a:cs typeface="Arial"/>
              </a:rPr>
              <a:t>i n t  i , j , a [3][3]; 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540" y="1569305"/>
            <a:ext cx="3300220" cy="2453443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57" dirty="0" smtClean="0">
                <a:solidFill>
                  <a:srgbClr val="FFFFFF"/>
                </a:solidFill>
                <a:latin typeface="Arial"/>
                <a:cs typeface="Arial"/>
              </a:rPr>
              <a:t>p r i n t f ( “ E n t e r  t h e  e l e m e n t s</a:t>
            </a:r>
            <a:endParaRPr sz="1600" dirty="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1001"/>
              </a:spcBef>
            </a:pPr>
            <a:r>
              <a:rPr sz="1600" spc="-71" dirty="0" smtClean="0">
                <a:solidFill>
                  <a:srgbClr val="FFFFFF"/>
                </a:solidFill>
                <a:latin typeface="Arial"/>
                <a:cs typeface="Arial"/>
              </a:rPr>
              <a:t>f o r ( i = 0 ; i &lt; 3 ; i + + )</a:t>
            </a:r>
            <a:endParaRPr sz="1600" dirty="0">
              <a:latin typeface="Arial"/>
              <a:cs typeface="Arial"/>
            </a:endParaRPr>
          </a:p>
          <a:p>
            <a:pPr marL="470204" marR="30403">
              <a:lnSpc>
                <a:spcPct val="95825"/>
              </a:lnSpc>
              <a:spcBef>
                <a:spcPts val="1076"/>
              </a:spcBef>
            </a:pPr>
            <a:r>
              <a:rPr sz="1600" spc="-71" dirty="0" smtClean="0">
                <a:solidFill>
                  <a:srgbClr val="FFFFFF"/>
                </a:solidFill>
                <a:latin typeface="Arial"/>
                <a:cs typeface="Arial"/>
              </a:rPr>
              <a:t>f o r ( j = 0 ; j &lt; 3 ; j + + )</a:t>
            </a:r>
            <a:endParaRPr sz="1600" dirty="0">
              <a:latin typeface="Arial"/>
              <a:cs typeface="Arial"/>
            </a:endParaRPr>
          </a:p>
          <a:p>
            <a:pPr marL="470204" marR="30403">
              <a:lnSpc>
                <a:spcPct val="95825"/>
              </a:lnSpc>
              <a:spcBef>
                <a:spcPts val="1078"/>
              </a:spcBef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927354" marR="30403">
              <a:lnSpc>
                <a:spcPct val="95825"/>
              </a:lnSpc>
              <a:spcBef>
                <a:spcPts val="1088"/>
              </a:spcBef>
            </a:pPr>
            <a:r>
              <a:rPr sz="1600" spc="-72" dirty="0" smtClean="0">
                <a:solidFill>
                  <a:srgbClr val="FFFFFF"/>
                </a:solidFill>
                <a:latin typeface="Arial"/>
                <a:cs typeface="Arial"/>
              </a:rPr>
              <a:t>p r i n t f ( “ a [ % d ] [ % d ] =</a:t>
            </a:r>
            <a:endParaRPr sz="1600" dirty="0">
              <a:latin typeface="Arial"/>
              <a:cs typeface="Arial"/>
            </a:endParaRPr>
          </a:p>
          <a:p>
            <a:pPr marL="927354" marR="16968">
              <a:lnSpc>
                <a:spcPct val="95825"/>
              </a:lnSpc>
              <a:spcBef>
                <a:spcPts val="1076"/>
              </a:spcBef>
            </a:pPr>
            <a:r>
              <a:rPr sz="1600" spc="-52" dirty="0" smtClean="0">
                <a:solidFill>
                  <a:srgbClr val="FFFFFF"/>
                </a:solidFill>
                <a:latin typeface="Arial"/>
                <a:cs typeface="Arial"/>
              </a:rPr>
              <a:t>s c a n f (“% d ” , a [ i ] [ j ] ) ;</a:t>
            </a:r>
            <a:endParaRPr sz="1600" dirty="0">
              <a:latin typeface="Arial"/>
              <a:cs typeface="Arial"/>
            </a:endParaRPr>
          </a:p>
          <a:p>
            <a:pPr marL="470204" marR="30403">
              <a:lnSpc>
                <a:spcPct val="95825"/>
              </a:lnSpc>
              <a:spcBef>
                <a:spcPts val="1076"/>
              </a:spcBef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1923" y="1569305"/>
            <a:ext cx="742726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17" dirty="0" smtClean="0">
                <a:solidFill>
                  <a:srgbClr val="FFFFFF"/>
                </a:solidFill>
                <a:latin typeface="Arial"/>
                <a:cs typeface="Arial"/>
              </a:rPr>
              <a:t>o f  3  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1812" y="1569305"/>
            <a:ext cx="168500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8285" y="1569305"/>
            <a:ext cx="891300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9" dirty="0" smtClean="0">
                <a:solidFill>
                  <a:srgbClr val="FFFFFF"/>
                </a:solidFill>
                <a:latin typeface="Arial"/>
                <a:cs typeface="Arial"/>
              </a:rPr>
              <a:t>M a t r i x 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7821" y="1569305"/>
            <a:ext cx="567229" cy="228091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7" dirty="0" smtClean="0">
                <a:solidFill>
                  <a:srgbClr val="FFFFFF"/>
                </a:solidFill>
                <a:latin typeface="Arial"/>
                <a:cs typeface="Arial"/>
              </a:rPr>
              <a:t>\ n ” ) 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3333" y="3053935"/>
            <a:ext cx="72016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42" dirty="0" smtClean="0">
                <a:solidFill>
                  <a:srgbClr val="FFFFFF"/>
                </a:solidFill>
                <a:latin typeface="Arial"/>
                <a:cs typeface="Arial"/>
              </a:rPr>
              <a:t>” , i , j ); 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" y="4166709"/>
            <a:ext cx="3610947" cy="968756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59" dirty="0" smtClean="0">
                <a:solidFill>
                  <a:srgbClr val="FFFFFF"/>
                </a:solidFill>
                <a:latin typeface="Arial"/>
                <a:cs typeface="Arial"/>
              </a:rPr>
              <a:t>p r i n t f ( “ T h e  v a r i o u s  e l e m e n t s</a:t>
            </a:r>
            <a:endParaRPr sz="1600" dirty="0">
              <a:latin typeface="Arial"/>
              <a:cs typeface="Arial"/>
            </a:endParaRPr>
          </a:p>
          <a:p>
            <a:pPr marL="584504" marR="30403">
              <a:lnSpc>
                <a:spcPct val="95825"/>
              </a:lnSpc>
              <a:spcBef>
                <a:spcPts val="989"/>
              </a:spcBef>
            </a:pPr>
            <a:r>
              <a:rPr sz="1600" spc="-71" dirty="0" smtClean="0">
                <a:solidFill>
                  <a:srgbClr val="FFFFFF"/>
                </a:solidFill>
                <a:latin typeface="Arial"/>
                <a:cs typeface="Arial"/>
              </a:rPr>
              <a:t>f o r ( i = 0 ; i &lt; 3 ; i + + )</a:t>
            </a:r>
            <a:endParaRPr sz="1600" dirty="0">
              <a:latin typeface="Arial"/>
              <a:cs typeface="Arial"/>
            </a:endParaRPr>
          </a:p>
          <a:p>
            <a:pPr marL="584504" marR="30403">
              <a:lnSpc>
                <a:spcPct val="95825"/>
              </a:lnSpc>
              <a:spcBef>
                <a:spcPts val="1076"/>
              </a:spcBef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8349" y="4166709"/>
            <a:ext cx="252212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47" dirty="0" smtClean="0">
                <a:solidFill>
                  <a:srgbClr val="FFFFFF"/>
                </a:solidFill>
                <a:latin typeface="Arial"/>
                <a:cs typeface="Arial"/>
              </a:rPr>
              <a:t>i 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6913" y="4166709"/>
            <a:ext cx="16850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1765" y="4166709"/>
            <a:ext cx="15714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6077" y="4166709"/>
            <a:ext cx="168500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2551" y="4166709"/>
            <a:ext cx="797859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8" dirty="0" smtClean="0">
                <a:solidFill>
                  <a:srgbClr val="FFFFFF"/>
                </a:solidFill>
                <a:latin typeface="Arial"/>
                <a:cs typeface="Arial"/>
              </a:rPr>
              <a:t>m a t r i x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8991" y="4166709"/>
            <a:ext cx="424095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1" dirty="0" smtClean="0">
                <a:solidFill>
                  <a:srgbClr val="FFFFFF"/>
                </a:solidFill>
                <a:latin typeface="Arial"/>
                <a:cs typeface="Arial"/>
              </a:rPr>
              <a:t>a r 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059" y="4166709"/>
            <a:ext cx="112152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1157" y="4166709"/>
            <a:ext cx="567634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67" dirty="0" smtClean="0">
                <a:solidFill>
                  <a:srgbClr val="FFFFFF"/>
                </a:solidFill>
                <a:latin typeface="Arial"/>
                <a:cs typeface="Arial"/>
              </a:rPr>
              <a:t>\ n ” ) 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5279229"/>
            <a:ext cx="1988526" cy="59877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69849">
              <a:lnSpc>
                <a:spcPts val="1730"/>
              </a:lnSpc>
            </a:pPr>
            <a:r>
              <a:rPr sz="1600" spc="-56" dirty="0" smtClean="0">
                <a:solidFill>
                  <a:srgbClr val="FFFFFF"/>
                </a:solidFill>
                <a:latin typeface="Arial"/>
                <a:cs typeface="Arial"/>
              </a:rPr>
              <a:t>p r i n t f (“ \ n \ t \ t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992"/>
              </a:spcBef>
            </a:pPr>
            <a:r>
              <a:rPr sz="1600" spc="-71" dirty="0" smtClean="0">
                <a:solidFill>
                  <a:srgbClr val="FFFFFF"/>
                </a:solidFill>
                <a:latin typeface="Arial"/>
                <a:cs typeface="Arial"/>
              </a:rPr>
              <a:t>f o r ( j = 0 ; j &lt; 3 ; j + + 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375" y="5279229"/>
            <a:ext cx="36030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106" dirty="0" smtClean="0">
                <a:solidFill>
                  <a:srgbClr val="FFFFFF"/>
                </a:solidFill>
                <a:latin typeface="Arial"/>
                <a:cs typeface="Arial"/>
              </a:rPr>
              <a:t>”); 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6020249"/>
            <a:ext cx="2563717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45" dirty="0" smtClean="0">
                <a:solidFill>
                  <a:srgbClr val="FFFFFF"/>
                </a:solidFill>
                <a:latin typeface="Arial"/>
                <a:cs typeface="Arial"/>
              </a:rPr>
              <a:t>p r i n t f (“%d \ t ” , a [ i ] [ j ] ) 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6392105"/>
            <a:ext cx="26613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48" dirty="0" smtClean="0">
                <a:solidFill>
                  <a:srgbClr val="FFFFFF"/>
                </a:solidFill>
                <a:latin typeface="Arial"/>
                <a:cs typeface="Arial"/>
              </a:rPr>
              <a:t>}} 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504721"/>
            <a:ext cx="242500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86" dirty="0" smtClean="0">
                <a:solidFill>
                  <a:srgbClr val="FFC000"/>
                </a:solidFill>
                <a:latin typeface="Arial"/>
                <a:cs typeface="Arial"/>
              </a:rPr>
              <a:t>: 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533" y="504721"/>
            <a:ext cx="1283665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4" dirty="0" smtClean="0">
                <a:solidFill>
                  <a:srgbClr val="FFC000"/>
                </a:solidFill>
                <a:latin typeface="Arial"/>
                <a:cs typeface="Arial"/>
              </a:rPr>
              <a:t>o u t p u t  : 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365940"/>
            <a:ext cx="1277315" cy="272351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algn="just">
              <a:lnSpc>
                <a:spcPts val="1939"/>
              </a:lnSpc>
            </a:pPr>
            <a:r>
              <a:rPr sz="1800" spc="-68" dirty="0" smtClean="0">
                <a:solidFill>
                  <a:srgbClr val="FFFFFF"/>
                </a:solidFill>
                <a:latin typeface="Arial"/>
                <a:cs typeface="Arial"/>
              </a:rPr>
              <a:t>E n t e r  t h e</a:t>
            </a:r>
            <a:endParaRPr sz="1800">
              <a:latin typeface="Arial"/>
              <a:cs typeface="Arial"/>
            </a:endParaRPr>
          </a:p>
          <a:p>
            <a:pPr marL="12700" marR="25263" algn="just">
              <a:lnSpc>
                <a:spcPct val="100041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3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4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5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6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7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8 a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20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19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2987" y="1365940"/>
            <a:ext cx="12500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94" dirty="0" smtClean="0">
                <a:solidFill>
                  <a:srgbClr val="FFFFFF"/>
                </a:solidFill>
                <a:latin typeface="Arial"/>
                <a:cs typeface="Arial"/>
              </a:rPr>
              <a:t>e l e m e n t 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4582" y="1365940"/>
            <a:ext cx="28760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68" dirty="0" smtClean="0">
                <a:solidFill>
                  <a:srgbClr val="FFFFFF"/>
                </a:solidFill>
                <a:latin typeface="Arial"/>
                <a:cs typeface="Arial"/>
              </a:rPr>
              <a:t>o 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2857" y="1365940"/>
            <a:ext cx="4531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79" dirty="0" smtClean="0">
                <a:solidFill>
                  <a:srgbClr val="FFFFFF"/>
                </a:solidFill>
                <a:latin typeface="Arial"/>
                <a:cs typeface="Arial"/>
              </a:rPr>
              <a:t>t h 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495" y="136594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1814" y="1365940"/>
            <a:ext cx="17398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4417" y="1365940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0736" y="1365940"/>
            <a:ext cx="8709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91" dirty="0" smtClean="0">
                <a:solidFill>
                  <a:srgbClr val="FFFFFF"/>
                </a:solidFill>
                <a:latin typeface="Arial"/>
                <a:cs typeface="Arial"/>
              </a:rPr>
              <a:t>m a t r i 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712" y="1365940"/>
            <a:ext cx="12324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4109775"/>
            <a:ext cx="1630400" cy="107696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76" dirty="0" smtClean="0">
                <a:solidFill>
                  <a:srgbClr val="FFFFFF"/>
                </a:solidFill>
                <a:latin typeface="Arial"/>
                <a:cs typeface="Arial"/>
              </a:rPr>
              <a:t>T h e  v a r i o u s</a:t>
            </a:r>
            <a:endParaRPr sz="1800">
              <a:latin typeface="Arial"/>
              <a:cs typeface="Arial"/>
            </a:endParaRPr>
          </a:p>
          <a:p>
            <a:pPr marR="119049" algn="r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119049" algn="r">
              <a:lnSpc>
                <a:spcPct val="95825"/>
              </a:lnSpc>
              <a:spcBef>
                <a:spcPts val="90"/>
              </a:spcBef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R="119049" algn="r">
              <a:lnSpc>
                <a:spcPct val="95825"/>
              </a:lnSpc>
              <a:spcBef>
                <a:spcPts val="90"/>
              </a:spcBef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430" y="4109775"/>
            <a:ext cx="125001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94" dirty="0" smtClean="0">
                <a:solidFill>
                  <a:srgbClr val="FFFFFF"/>
                </a:solidFill>
                <a:latin typeface="Arial"/>
                <a:cs typeface="Arial"/>
              </a:rPr>
              <a:t>e l e m e n t 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7025" y="4109775"/>
            <a:ext cx="269521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38" dirty="0" smtClean="0">
                <a:solidFill>
                  <a:srgbClr val="FFFFFF"/>
                </a:solidFill>
                <a:latin typeface="Arial"/>
                <a:cs typeface="Arial"/>
              </a:rPr>
              <a:t>o f  t h e  3  X  3  m a t r i x 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1313" y="4384095"/>
            <a:ext cx="186791" cy="80264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97632" y="4384095"/>
            <a:ext cx="186791" cy="80264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12186" y="232822"/>
            <a:ext cx="268381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2" dirty="0" smtClean="0">
                <a:solidFill>
                  <a:srgbClr val="FFC000"/>
                </a:solidFill>
                <a:latin typeface="Arial"/>
                <a:cs typeface="Arial"/>
              </a:rPr>
              <a:t>What is An Array?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948" y="1673052"/>
            <a:ext cx="8042044" cy="1261745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500" spc="763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1900" spc="17" dirty="0" smtClean="0">
                <a:solidFill>
                  <a:srgbClr val="FFFFFF"/>
                </a:solidFill>
                <a:latin typeface="Arial"/>
                <a:cs typeface="Arial"/>
              </a:rPr>
              <a:t>An array is a </a:t>
            </a:r>
            <a:r>
              <a:rPr sz="1900" i="1" spc="17" dirty="0" smtClean="0">
                <a:solidFill>
                  <a:srgbClr val="FFFFFF"/>
                </a:solidFill>
                <a:latin typeface="Arial"/>
                <a:cs typeface="Arial"/>
              </a:rPr>
              <a:t>fixed-size </a:t>
            </a:r>
            <a:r>
              <a:rPr sz="1900" spc="17" dirty="0" smtClean="0">
                <a:solidFill>
                  <a:srgbClr val="FFFFFF"/>
                </a:solidFill>
                <a:latin typeface="Arial"/>
                <a:cs typeface="Arial"/>
              </a:rPr>
              <a:t>sequenced collection of elements of the same</a:t>
            </a:r>
            <a:endParaRPr sz="1900">
              <a:latin typeface="Arial"/>
              <a:cs typeface="Arial"/>
            </a:endParaRPr>
          </a:p>
          <a:p>
            <a:pPr marL="397052" marR="34942">
              <a:lnSpc>
                <a:spcPct val="95825"/>
              </a:lnSpc>
            </a:pPr>
            <a:r>
              <a:rPr sz="1900" spc="-2" dirty="0" smtClean="0">
                <a:solidFill>
                  <a:srgbClr val="FFFFFF"/>
                </a:solidFill>
                <a:latin typeface="Arial"/>
                <a:cs typeface="Arial"/>
              </a:rPr>
              <a:t>data type.</a:t>
            </a:r>
            <a:endParaRPr sz="1900">
              <a:latin typeface="Arial"/>
              <a:cs typeface="Arial"/>
            </a:endParaRPr>
          </a:p>
          <a:p>
            <a:pPr marL="397052" marR="6021" indent="-384352">
              <a:lnSpc>
                <a:spcPct val="100041"/>
              </a:lnSpc>
              <a:spcBef>
                <a:spcPts val="1094"/>
              </a:spcBef>
              <a:tabLst>
                <a:tab pos="393700" algn="l"/>
              </a:tabLst>
            </a:pPr>
            <a:r>
              <a:rPr sz="1500" spc="606" dirty="0" smtClean="0">
                <a:solidFill>
                  <a:srgbClr val="89D0D5"/>
                </a:solidFill>
                <a:latin typeface="unifont"/>
                <a:cs typeface="unifont"/>
              </a:rPr>
              <a:t></a:t>
            </a:r>
            <a:r>
              <a:rPr sz="1500" spc="0" dirty="0" smtClean="0">
                <a:solidFill>
                  <a:srgbClr val="89D0D5"/>
                </a:solidFill>
                <a:latin typeface="unifont"/>
                <a:cs typeface="unifont"/>
              </a:rPr>
              <a:t>	</a:t>
            </a:r>
            <a:r>
              <a:rPr sz="1900" spc="15" dirty="0" smtClean="0">
                <a:solidFill>
                  <a:srgbClr val="FFFFFF"/>
                </a:solidFill>
                <a:latin typeface="Arial"/>
                <a:cs typeface="Arial"/>
              </a:rPr>
              <a:t>It is simply a grouping of like-type data. In its simplest form, an array can be used to represent a list of numbers, or a list of names.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086181"/>
            <a:ext cx="6496040" cy="2487241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500" spc="763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1900" spc="-3" dirty="0" smtClean="0">
                <a:solidFill>
                  <a:srgbClr val="FFFFFF"/>
                </a:solidFill>
                <a:latin typeface="Arial"/>
                <a:cs typeface="Arial"/>
              </a:rPr>
              <a:t>Some examples where the concept of array can be used</a:t>
            </a:r>
            <a:endParaRPr sz="1900" dirty="0">
              <a:latin typeface="Arial"/>
              <a:cs typeface="Arial"/>
            </a:endParaRPr>
          </a:p>
          <a:p>
            <a:pPr marL="413816" marR="10462">
              <a:lnSpc>
                <a:spcPct val="95825"/>
              </a:lnSpc>
              <a:spcBef>
                <a:spcPts val="986"/>
              </a:spcBef>
            </a:pPr>
            <a:r>
              <a:rPr sz="1450" spc="0" dirty="0" smtClean="0">
                <a:solidFill>
                  <a:srgbClr val="89D0D5"/>
                </a:solidFill>
                <a:latin typeface="unifont"/>
                <a:cs typeface="unifont"/>
              </a:rPr>
              <a:t>  </a:t>
            </a:r>
            <a:r>
              <a:rPr sz="1450" spc="117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r>
              <a:rPr sz="1800" spc="2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29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9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2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28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29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2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28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4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298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800" dirty="0">
              <a:latin typeface="Arial"/>
              <a:cs typeface="Arial"/>
            </a:endParaRPr>
          </a:p>
          <a:p>
            <a:pPr marL="797814" marR="36118">
              <a:lnSpc>
                <a:spcPct val="95825"/>
              </a:lnSpc>
              <a:spcBef>
                <a:spcPts val="90"/>
              </a:spcBef>
            </a:pPr>
            <a:r>
              <a:rPr sz="1800" spc="-25" dirty="0" smtClean="0">
                <a:solidFill>
                  <a:srgbClr val="FFFFFF"/>
                </a:solidFill>
                <a:latin typeface="Arial"/>
                <a:cs typeface="Arial"/>
              </a:rPr>
              <a:t>year.</a:t>
            </a:r>
            <a:endParaRPr sz="1800" dirty="0">
              <a:latin typeface="Arial"/>
              <a:cs typeface="Arial"/>
            </a:endParaRPr>
          </a:p>
          <a:p>
            <a:pPr marL="413816" marR="36118">
              <a:lnSpc>
                <a:spcPct val="95825"/>
              </a:lnSpc>
              <a:spcBef>
                <a:spcPts val="1083"/>
              </a:spcBef>
            </a:pPr>
            <a:r>
              <a:rPr sz="1350" spc="0" dirty="0" smtClean="0">
                <a:solidFill>
                  <a:srgbClr val="89D0D5"/>
                </a:solidFill>
                <a:latin typeface="unifont"/>
                <a:cs typeface="unifont"/>
              </a:rPr>
              <a:t>  </a:t>
            </a:r>
            <a:r>
              <a:rPr sz="1350" spc="326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emplo</a:t>
            </a:r>
            <a:r>
              <a:rPr sz="1700" spc="-1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ees</a:t>
            </a:r>
            <a:r>
              <a:rPr sz="1700" spc="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n an</a:t>
            </a:r>
            <a:r>
              <a:rPr sz="17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organiz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413816" marR="36118">
              <a:lnSpc>
                <a:spcPct val="95825"/>
              </a:lnSpc>
              <a:spcBef>
                <a:spcPts val="1081"/>
              </a:spcBef>
            </a:pPr>
            <a:r>
              <a:rPr sz="1350" spc="0" dirty="0" smtClean="0">
                <a:solidFill>
                  <a:srgbClr val="89D0D5"/>
                </a:solidFill>
                <a:latin typeface="unifont"/>
                <a:cs typeface="unifont"/>
              </a:rPr>
              <a:t>  </a:t>
            </a:r>
            <a:r>
              <a:rPr sz="1350" spc="326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produc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cost so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d by a</a:t>
            </a:r>
            <a:r>
              <a:rPr sz="17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413816" marR="36118">
              <a:lnSpc>
                <a:spcPct val="95825"/>
              </a:lnSpc>
              <a:spcBef>
                <a:spcPts val="1093"/>
              </a:spcBef>
            </a:pPr>
            <a:r>
              <a:rPr sz="1350" spc="0" dirty="0" smtClean="0">
                <a:solidFill>
                  <a:srgbClr val="89D0D5"/>
                </a:solidFill>
                <a:latin typeface="unifont"/>
                <a:cs typeface="unifont"/>
              </a:rPr>
              <a:t>  </a:t>
            </a:r>
            <a:r>
              <a:rPr sz="1350" spc="326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700" spc="-17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7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 c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ass of s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udent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  <a:p>
            <a:pPr marL="413816" marR="36118">
              <a:lnSpc>
                <a:spcPct val="95825"/>
              </a:lnSpc>
              <a:spcBef>
                <a:spcPts val="1084"/>
              </a:spcBef>
            </a:pPr>
            <a:r>
              <a:rPr sz="1350" spc="0" dirty="0" smtClean="0">
                <a:solidFill>
                  <a:srgbClr val="89D0D5"/>
                </a:solidFill>
                <a:latin typeface="unifont"/>
                <a:cs typeface="unifont"/>
              </a:rPr>
              <a:t>  </a:t>
            </a:r>
            <a:r>
              <a:rPr sz="1350" spc="326" dirty="0" smtClean="0">
                <a:solidFill>
                  <a:srgbClr val="89D0D5"/>
                </a:solidFill>
                <a:latin typeface="unifont"/>
                <a:cs typeface="unifont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cus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4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ephone</a:t>
            </a:r>
            <a:r>
              <a:rPr sz="1700" spc="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700" spc="-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0" dirty="0" smtClean="0">
                <a:solidFill>
                  <a:srgbClr val="FFFFFF"/>
                </a:solidFill>
                <a:latin typeface="Arial"/>
                <a:cs typeface="Arial"/>
              </a:rPr>
              <a:t>. Etc.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05269" y="3086181"/>
            <a:ext cx="1536127" cy="66779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34335">
              <a:lnSpc>
                <a:spcPts val="2039"/>
              </a:lnSpc>
            </a:pPr>
            <a:r>
              <a:rPr sz="1900" spc="-1" dirty="0" smtClean="0">
                <a:solidFill>
                  <a:srgbClr val="FFFFFF"/>
                </a:solidFill>
                <a:latin typeface="Arial"/>
                <a:cs typeface="Arial"/>
              </a:rPr>
              <a:t>are as under:</a:t>
            </a:r>
            <a:endParaRPr sz="1900">
              <a:latin typeface="Arial"/>
              <a:cs typeface="Arial"/>
            </a:endParaRPr>
          </a:p>
          <a:p>
            <a:pPr marL="31369">
              <a:lnSpc>
                <a:spcPct val="95825"/>
              </a:lnSpc>
              <a:spcBef>
                <a:spcPts val="986"/>
              </a:spcBef>
            </a:pPr>
            <a:r>
              <a:rPr sz="1800" spc="66" dirty="0" smtClean="0">
                <a:solidFill>
                  <a:srgbClr val="FFFFFF"/>
                </a:solidFill>
                <a:latin typeface="Arial"/>
                <a:cs typeface="Arial"/>
              </a:rPr>
              <a:t>a month, or 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2696" y="3139440"/>
            <a:ext cx="3212592" cy="1222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3133344"/>
            <a:ext cx="3200400" cy="1210055"/>
          </a:xfrm>
          <a:custGeom>
            <a:avLst/>
            <a:gdLst/>
            <a:ahLst/>
            <a:cxnLst/>
            <a:rect l="l" t="t" r="r" b="b"/>
            <a:pathLst>
              <a:path w="3200400" h="1210055">
                <a:moveTo>
                  <a:pt x="0" y="1210055"/>
                </a:moveTo>
                <a:lnTo>
                  <a:pt x="3200400" y="1210055"/>
                </a:lnTo>
                <a:lnTo>
                  <a:pt x="3200400" y="0"/>
                </a:lnTo>
                <a:lnTo>
                  <a:pt x="0" y="0"/>
                </a:lnTo>
                <a:lnTo>
                  <a:pt x="0" y="121005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6600" y="3133344"/>
            <a:ext cx="3200400" cy="1210055"/>
          </a:xfrm>
          <a:custGeom>
            <a:avLst/>
            <a:gdLst/>
            <a:ahLst/>
            <a:cxnLst/>
            <a:rect l="l" t="t" r="r" b="b"/>
            <a:pathLst>
              <a:path w="3200400" h="1210055">
                <a:moveTo>
                  <a:pt x="0" y="1210055"/>
                </a:moveTo>
                <a:lnTo>
                  <a:pt x="3200400" y="1210055"/>
                </a:lnTo>
                <a:lnTo>
                  <a:pt x="3200400" y="0"/>
                </a:lnTo>
                <a:lnTo>
                  <a:pt x="0" y="0"/>
                </a:lnTo>
                <a:lnTo>
                  <a:pt x="0" y="1210055"/>
                </a:lnTo>
                <a:close/>
              </a:path>
            </a:pathLst>
          </a:custGeom>
          <a:ln w="9144">
            <a:solidFill>
              <a:srgbClr val="DFEBEB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3064764"/>
            <a:ext cx="224942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1848" y="3038856"/>
            <a:ext cx="3319272" cy="1042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9104" y="3093720"/>
            <a:ext cx="1475231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5536" y="3057144"/>
            <a:ext cx="3231388" cy="954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5536" y="3057144"/>
            <a:ext cx="3231388" cy="954023"/>
          </a:xfrm>
          <a:custGeom>
            <a:avLst/>
            <a:gdLst/>
            <a:ahLst/>
            <a:cxnLst/>
            <a:rect l="l" t="t" r="r" b="b"/>
            <a:pathLst>
              <a:path w="3231388" h="954024">
                <a:moveTo>
                  <a:pt x="1402588" y="159003"/>
                </a:moveTo>
                <a:lnTo>
                  <a:pt x="1403259" y="144302"/>
                </a:lnTo>
                <a:lnTo>
                  <a:pt x="1405236" y="129976"/>
                </a:lnTo>
                <a:lnTo>
                  <a:pt x="1408457" y="116084"/>
                </a:lnTo>
                <a:lnTo>
                  <a:pt x="1412865" y="102686"/>
                </a:lnTo>
                <a:lnTo>
                  <a:pt x="1418400" y="89841"/>
                </a:lnTo>
                <a:lnTo>
                  <a:pt x="1425002" y="77607"/>
                </a:lnTo>
                <a:lnTo>
                  <a:pt x="1432613" y="66044"/>
                </a:lnTo>
                <a:lnTo>
                  <a:pt x="1441173" y="55211"/>
                </a:lnTo>
                <a:lnTo>
                  <a:pt x="1450624" y="45168"/>
                </a:lnTo>
                <a:lnTo>
                  <a:pt x="1460905" y="35973"/>
                </a:lnTo>
                <a:lnTo>
                  <a:pt x="1471959" y="27686"/>
                </a:lnTo>
                <a:lnTo>
                  <a:pt x="1483725" y="20365"/>
                </a:lnTo>
                <a:lnTo>
                  <a:pt x="1496145" y="14071"/>
                </a:lnTo>
                <a:lnTo>
                  <a:pt x="1509159" y="8861"/>
                </a:lnTo>
                <a:lnTo>
                  <a:pt x="1522709" y="4796"/>
                </a:lnTo>
                <a:lnTo>
                  <a:pt x="1536734" y="1935"/>
                </a:lnTo>
                <a:lnTo>
                  <a:pt x="1551177" y="336"/>
                </a:lnTo>
                <a:lnTo>
                  <a:pt x="1561591" y="0"/>
                </a:lnTo>
                <a:lnTo>
                  <a:pt x="1707388" y="0"/>
                </a:lnTo>
                <a:lnTo>
                  <a:pt x="2164588" y="0"/>
                </a:lnTo>
                <a:lnTo>
                  <a:pt x="3072384" y="0"/>
                </a:lnTo>
                <a:lnTo>
                  <a:pt x="3087085" y="671"/>
                </a:lnTo>
                <a:lnTo>
                  <a:pt x="3101411" y="2648"/>
                </a:lnTo>
                <a:lnTo>
                  <a:pt x="3115303" y="5869"/>
                </a:lnTo>
                <a:lnTo>
                  <a:pt x="3128701" y="10277"/>
                </a:lnTo>
                <a:lnTo>
                  <a:pt x="3141546" y="15812"/>
                </a:lnTo>
                <a:lnTo>
                  <a:pt x="3153780" y="22414"/>
                </a:lnTo>
                <a:lnTo>
                  <a:pt x="3165343" y="30025"/>
                </a:lnTo>
                <a:lnTo>
                  <a:pt x="3176176" y="38585"/>
                </a:lnTo>
                <a:lnTo>
                  <a:pt x="3186219" y="48036"/>
                </a:lnTo>
                <a:lnTo>
                  <a:pt x="3195414" y="58317"/>
                </a:lnTo>
                <a:lnTo>
                  <a:pt x="3203701" y="69371"/>
                </a:lnTo>
                <a:lnTo>
                  <a:pt x="3211022" y="81137"/>
                </a:lnTo>
                <a:lnTo>
                  <a:pt x="3217316" y="93557"/>
                </a:lnTo>
                <a:lnTo>
                  <a:pt x="3222526" y="106571"/>
                </a:lnTo>
                <a:lnTo>
                  <a:pt x="3226591" y="120121"/>
                </a:lnTo>
                <a:lnTo>
                  <a:pt x="3229452" y="134146"/>
                </a:lnTo>
                <a:lnTo>
                  <a:pt x="3231051" y="148589"/>
                </a:lnTo>
                <a:lnTo>
                  <a:pt x="3231388" y="159003"/>
                </a:lnTo>
                <a:lnTo>
                  <a:pt x="3231388" y="397509"/>
                </a:lnTo>
                <a:lnTo>
                  <a:pt x="3231388" y="795019"/>
                </a:lnTo>
                <a:lnTo>
                  <a:pt x="3230716" y="809721"/>
                </a:lnTo>
                <a:lnTo>
                  <a:pt x="3221110" y="851337"/>
                </a:lnTo>
                <a:lnTo>
                  <a:pt x="3201362" y="887979"/>
                </a:lnTo>
                <a:lnTo>
                  <a:pt x="3173070" y="918050"/>
                </a:lnTo>
                <a:lnTo>
                  <a:pt x="3137830" y="939952"/>
                </a:lnTo>
                <a:lnTo>
                  <a:pt x="3097241" y="952088"/>
                </a:lnTo>
                <a:lnTo>
                  <a:pt x="3072384" y="954023"/>
                </a:lnTo>
                <a:lnTo>
                  <a:pt x="2164588" y="954023"/>
                </a:lnTo>
                <a:lnTo>
                  <a:pt x="1707388" y="954023"/>
                </a:lnTo>
                <a:lnTo>
                  <a:pt x="1561591" y="954023"/>
                </a:lnTo>
                <a:lnTo>
                  <a:pt x="1546890" y="953352"/>
                </a:lnTo>
                <a:lnTo>
                  <a:pt x="1518672" y="948154"/>
                </a:lnTo>
                <a:lnTo>
                  <a:pt x="1492429" y="938211"/>
                </a:lnTo>
                <a:lnTo>
                  <a:pt x="1468632" y="923998"/>
                </a:lnTo>
                <a:lnTo>
                  <a:pt x="1447756" y="905987"/>
                </a:lnTo>
                <a:lnTo>
                  <a:pt x="1430274" y="884652"/>
                </a:lnTo>
                <a:lnTo>
                  <a:pt x="1416659" y="860466"/>
                </a:lnTo>
                <a:lnTo>
                  <a:pt x="1407384" y="833902"/>
                </a:lnTo>
                <a:lnTo>
                  <a:pt x="1402924" y="805434"/>
                </a:lnTo>
                <a:lnTo>
                  <a:pt x="1402588" y="795019"/>
                </a:lnTo>
                <a:lnTo>
                  <a:pt x="1402588" y="397509"/>
                </a:lnTo>
                <a:lnTo>
                  <a:pt x="0" y="371601"/>
                </a:lnTo>
                <a:lnTo>
                  <a:pt x="1402588" y="159003"/>
                </a:lnTo>
                <a:close/>
              </a:path>
            </a:pathLst>
          </a:custGeom>
          <a:ln w="9144">
            <a:solidFill>
              <a:srgbClr val="AF151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47204" y="3105912"/>
            <a:ext cx="1399031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8748" y="3486912"/>
            <a:ext cx="1005840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728" y="2122931"/>
            <a:ext cx="3503676" cy="1732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564" y="2154936"/>
            <a:ext cx="2770632" cy="646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924" y="2141220"/>
            <a:ext cx="3414903" cy="16441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924" y="2141220"/>
            <a:ext cx="3414903" cy="1644141"/>
          </a:xfrm>
          <a:custGeom>
            <a:avLst/>
            <a:gdLst/>
            <a:ahLst/>
            <a:cxnLst/>
            <a:rect l="l" t="t" r="r" b="b"/>
            <a:pathLst>
              <a:path w="3414903" h="1644141">
                <a:moveTo>
                  <a:pt x="0" y="87883"/>
                </a:moveTo>
                <a:lnTo>
                  <a:pt x="10223" y="46716"/>
                </a:lnTo>
                <a:lnTo>
                  <a:pt x="37419" y="15929"/>
                </a:lnTo>
                <a:lnTo>
                  <a:pt x="76376" y="746"/>
                </a:lnTo>
                <a:lnTo>
                  <a:pt x="87884" y="0"/>
                </a:lnTo>
                <a:lnTo>
                  <a:pt x="1800225" y="0"/>
                </a:lnTo>
                <a:lnTo>
                  <a:pt x="2571750" y="0"/>
                </a:lnTo>
                <a:lnTo>
                  <a:pt x="2998216" y="0"/>
                </a:lnTo>
                <a:lnTo>
                  <a:pt x="3012769" y="1200"/>
                </a:lnTo>
                <a:lnTo>
                  <a:pt x="3026556" y="4674"/>
                </a:lnTo>
                <a:lnTo>
                  <a:pt x="3039383" y="10228"/>
                </a:lnTo>
                <a:lnTo>
                  <a:pt x="3051056" y="17667"/>
                </a:lnTo>
                <a:lnTo>
                  <a:pt x="3061383" y="26799"/>
                </a:lnTo>
                <a:lnTo>
                  <a:pt x="3070170" y="37430"/>
                </a:lnTo>
                <a:lnTo>
                  <a:pt x="3077223" y="49366"/>
                </a:lnTo>
                <a:lnTo>
                  <a:pt x="3082348" y="62415"/>
                </a:lnTo>
                <a:lnTo>
                  <a:pt x="3085353" y="76382"/>
                </a:lnTo>
                <a:lnTo>
                  <a:pt x="3086100" y="87883"/>
                </a:lnTo>
                <a:lnTo>
                  <a:pt x="3086100" y="307593"/>
                </a:lnTo>
                <a:lnTo>
                  <a:pt x="3086100" y="439419"/>
                </a:lnTo>
                <a:lnTo>
                  <a:pt x="3084899" y="453973"/>
                </a:lnTo>
                <a:lnTo>
                  <a:pt x="3081425" y="467760"/>
                </a:lnTo>
                <a:lnTo>
                  <a:pt x="3068432" y="492260"/>
                </a:lnTo>
                <a:lnTo>
                  <a:pt x="3048669" y="511374"/>
                </a:lnTo>
                <a:lnTo>
                  <a:pt x="3023684" y="523552"/>
                </a:lnTo>
                <a:lnTo>
                  <a:pt x="2998216" y="527303"/>
                </a:lnTo>
                <a:lnTo>
                  <a:pt x="2571750" y="527303"/>
                </a:lnTo>
                <a:lnTo>
                  <a:pt x="3414903" y="1644141"/>
                </a:lnTo>
                <a:lnTo>
                  <a:pt x="1800225" y="527303"/>
                </a:lnTo>
                <a:lnTo>
                  <a:pt x="87884" y="527303"/>
                </a:lnTo>
                <a:lnTo>
                  <a:pt x="73324" y="526103"/>
                </a:lnTo>
                <a:lnTo>
                  <a:pt x="59533" y="522629"/>
                </a:lnTo>
                <a:lnTo>
                  <a:pt x="46705" y="517075"/>
                </a:lnTo>
                <a:lnTo>
                  <a:pt x="35032" y="509636"/>
                </a:lnTo>
                <a:lnTo>
                  <a:pt x="24706" y="500504"/>
                </a:lnTo>
                <a:lnTo>
                  <a:pt x="15922" y="489873"/>
                </a:lnTo>
                <a:lnTo>
                  <a:pt x="8872" y="477937"/>
                </a:lnTo>
                <a:lnTo>
                  <a:pt x="3749" y="464888"/>
                </a:lnTo>
                <a:lnTo>
                  <a:pt x="746" y="450921"/>
                </a:lnTo>
                <a:lnTo>
                  <a:pt x="0" y="439419"/>
                </a:lnTo>
                <a:lnTo>
                  <a:pt x="0" y="307593"/>
                </a:lnTo>
                <a:lnTo>
                  <a:pt x="0" y="87883"/>
                </a:lnTo>
                <a:close/>
              </a:path>
            </a:pathLst>
          </a:custGeom>
          <a:ln w="9144">
            <a:solidFill>
              <a:srgbClr val="AF151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664" y="2168652"/>
            <a:ext cx="2694432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70376" y="3666744"/>
            <a:ext cx="2173224" cy="496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823" y="3544824"/>
            <a:ext cx="3134867" cy="10408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588" y="3598164"/>
            <a:ext cx="1671827" cy="10271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020" y="3563112"/>
            <a:ext cx="3045968" cy="952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20" y="3563112"/>
            <a:ext cx="3045968" cy="952500"/>
          </a:xfrm>
          <a:custGeom>
            <a:avLst/>
            <a:gdLst/>
            <a:ahLst/>
            <a:cxnLst/>
            <a:rect l="l" t="t" r="r" b="b"/>
            <a:pathLst>
              <a:path w="3045968" h="952500">
                <a:moveTo>
                  <a:pt x="0" y="158750"/>
                </a:moveTo>
                <a:lnTo>
                  <a:pt x="5875" y="115829"/>
                </a:lnTo>
                <a:lnTo>
                  <a:pt x="22435" y="77363"/>
                </a:lnTo>
                <a:lnTo>
                  <a:pt x="48081" y="44952"/>
                </a:lnTo>
                <a:lnTo>
                  <a:pt x="81217" y="20199"/>
                </a:lnTo>
                <a:lnTo>
                  <a:pt x="120243" y="4705"/>
                </a:lnTo>
                <a:lnTo>
                  <a:pt x="158750" y="0"/>
                </a:lnTo>
                <a:lnTo>
                  <a:pt x="1333500" y="0"/>
                </a:lnTo>
                <a:lnTo>
                  <a:pt x="1905000" y="0"/>
                </a:lnTo>
                <a:lnTo>
                  <a:pt x="2127250" y="0"/>
                </a:lnTo>
                <a:lnTo>
                  <a:pt x="2141952" y="672"/>
                </a:lnTo>
                <a:lnTo>
                  <a:pt x="2156279" y="2651"/>
                </a:lnTo>
                <a:lnTo>
                  <a:pt x="2170170" y="5877"/>
                </a:lnTo>
                <a:lnTo>
                  <a:pt x="2183566" y="10291"/>
                </a:lnTo>
                <a:lnTo>
                  <a:pt x="2196408" y="15833"/>
                </a:lnTo>
                <a:lnTo>
                  <a:pt x="2208636" y="22443"/>
                </a:lnTo>
                <a:lnTo>
                  <a:pt x="2220192" y="30064"/>
                </a:lnTo>
                <a:lnTo>
                  <a:pt x="2231015" y="38634"/>
                </a:lnTo>
                <a:lnTo>
                  <a:pt x="2241047" y="48096"/>
                </a:lnTo>
                <a:lnTo>
                  <a:pt x="2250227" y="58389"/>
                </a:lnTo>
                <a:lnTo>
                  <a:pt x="2258498" y="69455"/>
                </a:lnTo>
                <a:lnTo>
                  <a:pt x="2265800" y="81234"/>
                </a:lnTo>
                <a:lnTo>
                  <a:pt x="2272072" y="93666"/>
                </a:lnTo>
                <a:lnTo>
                  <a:pt x="2277257" y="106693"/>
                </a:lnTo>
                <a:lnTo>
                  <a:pt x="2281294" y="120255"/>
                </a:lnTo>
                <a:lnTo>
                  <a:pt x="2284125" y="134293"/>
                </a:lnTo>
                <a:lnTo>
                  <a:pt x="2285689" y="148748"/>
                </a:lnTo>
                <a:lnTo>
                  <a:pt x="2286000" y="158750"/>
                </a:lnTo>
                <a:lnTo>
                  <a:pt x="3045968" y="264540"/>
                </a:lnTo>
                <a:lnTo>
                  <a:pt x="2286000" y="396875"/>
                </a:lnTo>
                <a:lnTo>
                  <a:pt x="2286000" y="793750"/>
                </a:lnTo>
                <a:lnTo>
                  <a:pt x="2285327" y="808452"/>
                </a:lnTo>
                <a:lnTo>
                  <a:pt x="2283348" y="822779"/>
                </a:lnTo>
                <a:lnTo>
                  <a:pt x="2280122" y="836670"/>
                </a:lnTo>
                <a:lnTo>
                  <a:pt x="2275708" y="850066"/>
                </a:lnTo>
                <a:lnTo>
                  <a:pt x="2270166" y="862908"/>
                </a:lnTo>
                <a:lnTo>
                  <a:pt x="2263556" y="875136"/>
                </a:lnTo>
                <a:lnTo>
                  <a:pt x="2255935" y="886692"/>
                </a:lnTo>
                <a:lnTo>
                  <a:pt x="2247365" y="897515"/>
                </a:lnTo>
                <a:lnTo>
                  <a:pt x="2237903" y="907547"/>
                </a:lnTo>
                <a:lnTo>
                  <a:pt x="2227610" y="916727"/>
                </a:lnTo>
                <a:lnTo>
                  <a:pt x="2216544" y="924998"/>
                </a:lnTo>
                <a:lnTo>
                  <a:pt x="2204765" y="932300"/>
                </a:lnTo>
                <a:lnTo>
                  <a:pt x="2192333" y="938572"/>
                </a:lnTo>
                <a:lnTo>
                  <a:pt x="2179306" y="943757"/>
                </a:lnTo>
                <a:lnTo>
                  <a:pt x="2165744" y="947794"/>
                </a:lnTo>
                <a:lnTo>
                  <a:pt x="2151706" y="950625"/>
                </a:lnTo>
                <a:lnTo>
                  <a:pt x="2137251" y="952189"/>
                </a:lnTo>
                <a:lnTo>
                  <a:pt x="2127250" y="952500"/>
                </a:lnTo>
                <a:lnTo>
                  <a:pt x="1905000" y="952500"/>
                </a:lnTo>
                <a:lnTo>
                  <a:pt x="1333500" y="952500"/>
                </a:lnTo>
                <a:lnTo>
                  <a:pt x="158750" y="952500"/>
                </a:lnTo>
                <a:lnTo>
                  <a:pt x="144041" y="951827"/>
                </a:lnTo>
                <a:lnTo>
                  <a:pt x="115816" y="946622"/>
                </a:lnTo>
                <a:lnTo>
                  <a:pt x="89574" y="936666"/>
                </a:lnTo>
                <a:lnTo>
                  <a:pt x="65791" y="922435"/>
                </a:lnTo>
                <a:lnTo>
                  <a:pt x="44938" y="904403"/>
                </a:lnTo>
                <a:lnTo>
                  <a:pt x="27491" y="883044"/>
                </a:lnTo>
                <a:lnTo>
                  <a:pt x="13921" y="858833"/>
                </a:lnTo>
                <a:lnTo>
                  <a:pt x="4703" y="832244"/>
                </a:lnTo>
                <a:lnTo>
                  <a:pt x="310" y="803751"/>
                </a:lnTo>
                <a:lnTo>
                  <a:pt x="0" y="793750"/>
                </a:lnTo>
                <a:lnTo>
                  <a:pt x="0" y="396875"/>
                </a:lnTo>
                <a:lnTo>
                  <a:pt x="0" y="158750"/>
                </a:lnTo>
                <a:close/>
              </a:path>
            </a:pathLst>
          </a:custGeom>
          <a:ln w="9144">
            <a:solidFill>
              <a:srgbClr val="AF151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688" y="3611879"/>
            <a:ext cx="1595627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2312" y="3992879"/>
            <a:ext cx="1444752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679" y="2279927"/>
            <a:ext cx="2421149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 smtClean="0">
                <a:solidFill>
                  <a:srgbClr val="F7FFE7"/>
                </a:solidFill>
                <a:latin typeface="Arial"/>
                <a:cs typeface="Arial"/>
              </a:rPr>
              <a:t>Element of an 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5794" y="3217942"/>
            <a:ext cx="1033251" cy="660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algn="ctr">
              <a:lnSpc>
                <a:spcPts val="2150"/>
              </a:lnSpc>
            </a:pPr>
            <a:r>
              <a:rPr sz="2000" b="1" spc="-1" dirty="0" smtClean="0">
                <a:solidFill>
                  <a:srgbClr val="F7FFE7"/>
                </a:solidFill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142455" marR="162444" algn="ctr">
              <a:lnSpc>
                <a:spcPct val="95825"/>
              </a:lnSpc>
              <a:spcBef>
                <a:spcPts val="592"/>
              </a:spcBef>
            </a:pPr>
            <a:r>
              <a:rPr sz="2000" b="1" dirty="0" smtClean="0">
                <a:solidFill>
                  <a:srgbClr val="F7FFE7"/>
                </a:solidFill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703" y="3723402"/>
            <a:ext cx="1247038" cy="6611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2" dirty="0" smtClean="0">
                <a:solidFill>
                  <a:srgbClr val="F7FFE7"/>
                </a:solidFill>
                <a:latin typeface="Arial"/>
                <a:cs typeface="Arial"/>
              </a:rPr>
              <a:t>Array of 5</a:t>
            </a:r>
            <a:endParaRPr sz="2000">
              <a:latin typeface="Arial"/>
              <a:cs typeface="Arial"/>
            </a:endParaRPr>
          </a:p>
          <a:p>
            <a:pPr marL="52323" marR="38176">
              <a:lnSpc>
                <a:spcPct val="95825"/>
              </a:lnSpc>
              <a:spcBef>
                <a:spcPts val="594"/>
              </a:spcBef>
            </a:pPr>
            <a:r>
              <a:rPr sz="2000" b="1" spc="-1" dirty="0" smtClean="0">
                <a:solidFill>
                  <a:srgbClr val="F7FFE7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76600" y="3133344"/>
            <a:ext cx="3200400" cy="121005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594613">
              <a:lnSpc>
                <a:spcPct val="95825"/>
              </a:lnSpc>
            </a:pPr>
            <a:r>
              <a:rPr sz="2800" b="1" spc="339" dirty="0" smtClean="0">
                <a:solidFill>
                  <a:srgbClr val="FFFFFF"/>
                </a:solidFill>
                <a:latin typeface="Arial"/>
                <a:cs typeface="Arial"/>
              </a:rPr>
              <a:t>0 1 2 3 4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762" y="1753362"/>
            <a:ext cx="1676400" cy="400812"/>
          </a:xfrm>
          <a:custGeom>
            <a:avLst/>
            <a:gdLst/>
            <a:ahLst/>
            <a:cxnLst/>
            <a:rect l="l" t="t" r="r" b="b"/>
            <a:pathLst>
              <a:path w="1676400" h="400812">
                <a:moveTo>
                  <a:pt x="0" y="400812"/>
                </a:moveTo>
                <a:lnTo>
                  <a:pt x="1676400" y="400812"/>
                </a:lnTo>
                <a:lnTo>
                  <a:pt x="16764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762" y="1753362"/>
            <a:ext cx="1676400" cy="400812"/>
          </a:xfrm>
          <a:custGeom>
            <a:avLst/>
            <a:gdLst/>
            <a:ahLst/>
            <a:cxnLst/>
            <a:rect l="l" t="t" r="r" b="b"/>
            <a:pathLst>
              <a:path w="1676400" h="400812">
                <a:moveTo>
                  <a:pt x="0" y="400812"/>
                </a:moveTo>
                <a:lnTo>
                  <a:pt x="1676400" y="400812"/>
                </a:lnTo>
                <a:lnTo>
                  <a:pt x="16764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9420" y="1714500"/>
            <a:ext cx="1738883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440" y="241316"/>
            <a:ext cx="6730544" cy="523805"/>
          </a:xfrm>
          <a:prstGeom prst="rect">
            <a:avLst/>
          </a:prstGeom>
        </p:spPr>
        <p:txBody>
          <a:bodyPr wrap="square" lIns="0" tIns="13239" rIns="0" bIns="0" rtlCol="0">
            <a:noAutofit/>
          </a:bodyPr>
          <a:lstStyle/>
          <a:p>
            <a:pPr marL="12700" marR="38221">
              <a:lnSpc>
                <a:spcPts val="2085"/>
              </a:lnSpc>
            </a:pP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An Array provides a convenient structure for representing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85"/>
              </a:lnSpc>
            </a:pPr>
            <a:r>
              <a:rPr sz="2000" spc="-3" dirty="0" smtClean="0">
                <a:solidFill>
                  <a:srgbClr val="FFFFFF"/>
                </a:solidFill>
                <a:latin typeface="Arial"/>
                <a:cs typeface="Arial"/>
              </a:rPr>
              <a:t>data hence it is classified as one of the Data Structure In 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82404"/>
            <a:ext cx="233970" cy="228091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1227598"/>
            <a:ext cx="112309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268686"/>
            <a:ext cx="233970" cy="228091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1836125"/>
            <a:ext cx="1461694" cy="279907"/>
          </a:xfrm>
          <a:prstGeom prst="rect">
            <a:avLst/>
          </a:prstGeom>
        </p:spPr>
        <p:txBody>
          <a:bodyPr wrap="square" lIns="0" tIns="13271" rIns="0" bIns="0" rtlCol="0">
            <a:noAutofit/>
          </a:bodyPr>
          <a:lstStyle/>
          <a:p>
            <a:pPr marL="12700">
              <a:lnSpc>
                <a:spcPts val="2090"/>
              </a:lnSpc>
            </a:pPr>
            <a:r>
              <a:rPr sz="2000" b="1" spc="0" dirty="0" smtClean="0">
                <a:solidFill>
                  <a:srgbClr val="FF0000"/>
                </a:solidFill>
                <a:latin typeface="Consolas"/>
                <a:cs typeface="Consolas"/>
              </a:rPr>
              <a:t>income[10]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710831"/>
            <a:ext cx="6843985" cy="1011485"/>
          </a:xfrm>
          <a:prstGeom prst="rect">
            <a:avLst/>
          </a:prstGeom>
        </p:spPr>
        <p:txBody>
          <a:bodyPr wrap="square" lIns="0" tIns="35687" rIns="0" bIns="0" rtlCol="0">
            <a:noAutofit/>
          </a:bodyPr>
          <a:lstStyle/>
          <a:p>
            <a:pPr marL="12700" indent="65531">
              <a:lnSpc>
                <a:spcPts val="1920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2000" spc="-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. Indi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idual 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alues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lled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mplete</a:t>
            </a:r>
            <a:r>
              <a:rPr sz="2000" spc="-2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set of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is 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ferr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to as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4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In above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there can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imum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elemen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751919"/>
            <a:ext cx="233970" cy="228091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4184793"/>
            <a:ext cx="6541120" cy="200693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2000" b="1" spc="-5" dirty="0" smtClean="0">
                <a:solidFill>
                  <a:srgbClr val="FFFFFF"/>
                </a:solidFill>
                <a:latin typeface="Arial"/>
                <a:cs typeface="Arial"/>
              </a:rPr>
              <a:t>An Array is a derived data 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spcBef>
                <a:spcPts val="944"/>
              </a:spcBef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dimen</a:t>
            </a:r>
            <a:r>
              <a:rPr sz="2000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ions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2000" spc="-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pes</a:t>
            </a:r>
            <a:r>
              <a:rPr sz="2000" spc="-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of a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3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59003" marR="31111">
              <a:lnSpc>
                <a:spcPct val="95825"/>
              </a:lnSpc>
              <a:spcBef>
                <a:spcPts val="560"/>
              </a:spcBef>
            </a:pPr>
            <a:r>
              <a:rPr sz="2000" spc="13" dirty="0" smtClean="0">
                <a:solidFill>
                  <a:srgbClr val="FFFFFF"/>
                </a:solidFill>
                <a:latin typeface="Arial"/>
                <a:cs typeface="Arial"/>
              </a:rPr>
              <a:t>1. One - dimensional Arrays</a:t>
            </a:r>
            <a:endParaRPr sz="2000">
              <a:latin typeface="Arial"/>
              <a:cs typeface="Arial"/>
            </a:endParaRPr>
          </a:p>
          <a:p>
            <a:pPr marL="159003" marR="31111">
              <a:lnSpc>
                <a:spcPct val="95825"/>
              </a:lnSpc>
              <a:spcBef>
                <a:spcPts val="630"/>
              </a:spcBef>
            </a:pPr>
            <a:r>
              <a:rPr sz="2000" spc="8" dirty="0" smtClean="0">
                <a:solidFill>
                  <a:srgbClr val="FFFFFF"/>
                </a:solidFill>
                <a:latin typeface="Arial"/>
                <a:cs typeface="Arial"/>
              </a:rPr>
              <a:t>2. Two - dimensional Arrays</a:t>
            </a:r>
            <a:endParaRPr sz="2000">
              <a:latin typeface="Arial"/>
              <a:cs typeface="Arial"/>
            </a:endParaRPr>
          </a:p>
          <a:p>
            <a:pPr marL="159003" marR="31111">
              <a:lnSpc>
                <a:spcPct val="95825"/>
              </a:lnSpc>
              <a:spcBef>
                <a:spcPts val="616"/>
              </a:spcBef>
            </a:pPr>
            <a:r>
              <a:rPr sz="2000" spc="14" dirty="0" smtClean="0">
                <a:solidFill>
                  <a:srgbClr val="FFFFFF"/>
                </a:solidFill>
                <a:latin typeface="Arial"/>
                <a:cs typeface="Arial"/>
              </a:rPr>
              <a:t>3. Multi - dimensional Arrays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4225881"/>
            <a:ext cx="233970" cy="598424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  <a:p>
            <a:pPr marL="12700">
              <a:lnSpc>
                <a:spcPct val="97621"/>
              </a:lnSpc>
              <a:spcBef>
                <a:spcPts val="961"/>
              </a:spcBef>
            </a:pPr>
            <a:r>
              <a:rPr sz="1600" spc="600" dirty="0" smtClean="0">
                <a:solidFill>
                  <a:srgbClr val="89D0D5"/>
                </a:solidFill>
                <a:latin typeface="unifont"/>
                <a:cs typeface="unifont"/>
              </a:rPr>
              <a:t></a:t>
            </a:r>
            <a:endParaRPr sz="1600">
              <a:latin typeface="unifont"/>
              <a:cs typeface="unifo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8916" y="498347"/>
            <a:ext cx="2665476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6362" y="3505962"/>
            <a:ext cx="2209800" cy="431292"/>
          </a:xfrm>
          <a:custGeom>
            <a:avLst/>
            <a:gdLst/>
            <a:ahLst/>
            <a:cxnLst/>
            <a:rect l="l" t="t" r="r" b="b"/>
            <a:pathLst>
              <a:path w="2209800" h="431291">
                <a:moveTo>
                  <a:pt x="0" y="431292"/>
                </a:moveTo>
                <a:lnTo>
                  <a:pt x="2209800" y="431292"/>
                </a:lnTo>
                <a:lnTo>
                  <a:pt x="220980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6362" y="3505962"/>
            <a:ext cx="2209800" cy="431292"/>
          </a:xfrm>
          <a:custGeom>
            <a:avLst/>
            <a:gdLst/>
            <a:ahLst/>
            <a:cxnLst/>
            <a:rect l="l" t="t" r="r" b="b"/>
            <a:pathLst>
              <a:path w="2209800" h="431291">
                <a:moveTo>
                  <a:pt x="0" y="431292"/>
                </a:moveTo>
                <a:lnTo>
                  <a:pt x="2209800" y="431292"/>
                </a:lnTo>
                <a:lnTo>
                  <a:pt x="2209800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3304" y="3461004"/>
            <a:ext cx="2388108" cy="62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0366" y="667835"/>
            <a:ext cx="229000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b="1" spc="-10" dirty="0" smtClean="0">
                <a:solidFill>
                  <a:srgbClr val="FFC000"/>
                </a:solidFill>
                <a:latin typeface="Arial"/>
                <a:cs typeface="Arial"/>
              </a:rPr>
              <a:t>Declaring Arrays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584" y="2127139"/>
            <a:ext cx="5398517" cy="114407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1" dirty="0" smtClean="0">
                <a:solidFill>
                  <a:srgbClr val="FFFFFF"/>
                </a:solidFill>
                <a:latin typeface="Arial"/>
                <a:cs typeface="Arial"/>
              </a:rPr>
              <a:t>Declaration defines the type of the elements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988"/>
              </a:spcBef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Square brackets </a:t>
            </a:r>
            <a:r>
              <a:rPr sz="2000" spc="-2" dirty="0" smtClean="0">
                <a:solidFill>
                  <a:srgbClr val="DFEBEB"/>
                </a:solidFill>
                <a:latin typeface="Arial"/>
                <a:cs typeface="Arial"/>
              </a:rPr>
              <a:t>[ ]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indicate “Array size"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08"/>
              </a:spcBef>
            </a:pPr>
            <a:r>
              <a:rPr sz="1600" spc="711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1" dirty="0" smtClean="0">
                <a:solidFill>
                  <a:srgbClr val="FFFFFF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4594" y="3583889"/>
            <a:ext cx="2084755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b="1" dirty="0" smtClean="0">
                <a:solidFill>
                  <a:srgbClr val="FF0000"/>
                </a:solidFill>
                <a:latin typeface="Arial"/>
                <a:cs typeface="Arial"/>
              </a:rPr>
              <a:t>int array[s.o.a];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78507" y="4222551"/>
            <a:ext cx="297616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 smtClean="0">
                <a:solidFill>
                  <a:srgbClr val="FFFFFF"/>
                </a:solidFill>
                <a:latin typeface="Arial"/>
                <a:cs typeface="Arial"/>
              </a:rPr>
              <a:t>(Where s.o.a is size of array)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/>
          <p:nvPr/>
        </p:nvSpPr>
        <p:spPr>
          <a:xfrm>
            <a:off x="5745010" y="260603"/>
            <a:ext cx="1320253" cy="623316"/>
          </a:xfrm>
          <a:prstGeom prst="rect">
            <a:avLst/>
          </a:prstGeom>
        </p:spPr>
        <p:txBody>
          <a:bodyPr wrap="square" lIns="0" tIns="386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>
              <a:lnSpc>
                <a:spcPct val="95825"/>
              </a:lnSpc>
            </a:pPr>
            <a:r>
              <a:rPr sz="2200" b="1" dirty="0" smtClean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6228" y="260603"/>
            <a:ext cx="3528060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2536" y="260603"/>
            <a:ext cx="1252728" cy="62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39062" y="2910078"/>
            <a:ext cx="4076700" cy="399288"/>
          </a:xfrm>
          <a:custGeom>
            <a:avLst/>
            <a:gdLst/>
            <a:ahLst/>
            <a:cxnLst/>
            <a:rect l="l" t="t" r="r" b="b"/>
            <a:pathLst>
              <a:path w="4076700" h="399288">
                <a:moveTo>
                  <a:pt x="0" y="399288"/>
                </a:moveTo>
                <a:lnTo>
                  <a:pt x="4076700" y="399288"/>
                </a:lnTo>
                <a:lnTo>
                  <a:pt x="40767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9062" y="2910078"/>
            <a:ext cx="4076700" cy="399288"/>
          </a:xfrm>
          <a:custGeom>
            <a:avLst/>
            <a:gdLst/>
            <a:ahLst/>
            <a:cxnLst/>
            <a:rect l="l" t="t" r="r" b="b"/>
            <a:pathLst>
              <a:path w="4076700" h="399288">
                <a:moveTo>
                  <a:pt x="0" y="399288"/>
                </a:moveTo>
                <a:lnTo>
                  <a:pt x="4076700" y="399288"/>
                </a:lnTo>
                <a:lnTo>
                  <a:pt x="40767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69720" y="2871216"/>
            <a:ext cx="4206239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0595" y="4341876"/>
            <a:ext cx="167640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6864" y="5163312"/>
            <a:ext cx="2121408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89120" y="5468112"/>
            <a:ext cx="2595372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8717" y="4709160"/>
            <a:ext cx="580644" cy="96012"/>
          </a:xfrm>
          <a:custGeom>
            <a:avLst/>
            <a:gdLst/>
            <a:ahLst/>
            <a:cxnLst/>
            <a:rect l="l" t="t" r="r" b="b"/>
            <a:pathLst>
              <a:path w="580644" h="96012">
                <a:moveTo>
                  <a:pt x="484632" y="16001"/>
                </a:moveTo>
                <a:lnTo>
                  <a:pt x="484632" y="32003"/>
                </a:lnTo>
                <a:lnTo>
                  <a:pt x="580644" y="16001"/>
                </a:lnTo>
                <a:lnTo>
                  <a:pt x="484632" y="0"/>
                </a:lnTo>
                <a:lnTo>
                  <a:pt x="484632" y="16001"/>
                </a:lnTo>
                <a:close/>
              </a:path>
              <a:path w="580644" h="96012">
                <a:moveTo>
                  <a:pt x="580644" y="16001"/>
                </a:moveTo>
                <a:lnTo>
                  <a:pt x="420624" y="-64008"/>
                </a:lnTo>
                <a:lnTo>
                  <a:pt x="471830" y="0"/>
                </a:lnTo>
                <a:lnTo>
                  <a:pt x="0" y="0"/>
                </a:lnTo>
                <a:lnTo>
                  <a:pt x="0" y="32003"/>
                </a:lnTo>
                <a:lnTo>
                  <a:pt x="471830" y="32003"/>
                </a:lnTo>
                <a:lnTo>
                  <a:pt x="420624" y="96012"/>
                </a:lnTo>
                <a:lnTo>
                  <a:pt x="580644" y="16001"/>
                </a:lnTo>
                <a:lnTo>
                  <a:pt x="484632" y="32003"/>
                </a:lnTo>
                <a:lnTo>
                  <a:pt x="484632" y="0"/>
                </a:lnTo>
                <a:lnTo>
                  <a:pt x="580644" y="16001"/>
                </a:lnTo>
                <a:close/>
              </a:path>
            </a:pathLst>
          </a:custGeom>
          <a:solidFill>
            <a:srgbClr val="DFEB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91812" y="3671316"/>
            <a:ext cx="2249424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6808" y="4319841"/>
            <a:ext cx="406438" cy="498411"/>
          </a:xfrm>
          <a:custGeom>
            <a:avLst/>
            <a:gdLst/>
            <a:ahLst/>
            <a:cxnLst/>
            <a:rect l="l" t="t" r="r" b="b"/>
            <a:pathLst>
              <a:path w="406438" h="498411">
                <a:moveTo>
                  <a:pt x="0" y="498411"/>
                </a:moveTo>
                <a:lnTo>
                  <a:pt x="406438" y="498411"/>
                </a:lnTo>
                <a:lnTo>
                  <a:pt x="406438" y="0"/>
                </a:lnTo>
                <a:lnTo>
                  <a:pt x="0" y="0"/>
                </a:lnTo>
                <a:lnTo>
                  <a:pt x="0" y="498411"/>
                </a:lnTo>
                <a:close/>
              </a:path>
            </a:pathLst>
          </a:custGeom>
          <a:solidFill>
            <a:srgbClr val="DFEBEB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93208" y="4319841"/>
            <a:ext cx="406438" cy="498411"/>
          </a:xfrm>
          <a:custGeom>
            <a:avLst/>
            <a:gdLst/>
            <a:ahLst/>
            <a:cxnLst/>
            <a:rect l="l" t="t" r="r" b="b"/>
            <a:pathLst>
              <a:path w="406438" h="498411">
                <a:moveTo>
                  <a:pt x="0" y="498411"/>
                </a:moveTo>
                <a:lnTo>
                  <a:pt x="406438" y="498411"/>
                </a:lnTo>
                <a:lnTo>
                  <a:pt x="406438" y="0"/>
                </a:lnTo>
                <a:lnTo>
                  <a:pt x="0" y="0"/>
                </a:lnTo>
                <a:lnTo>
                  <a:pt x="0" y="498411"/>
                </a:lnTo>
                <a:close/>
              </a:path>
            </a:pathLst>
          </a:custGeom>
          <a:solidFill>
            <a:srgbClr val="DFEBEB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9608" y="4319841"/>
            <a:ext cx="406438" cy="498411"/>
          </a:xfrm>
          <a:custGeom>
            <a:avLst/>
            <a:gdLst/>
            <a:ahLst/>
            <a:cxnLst/>
            <a:rect l="l" t="t" r="r" b="b"/>
            <a:pathLst>
              <a:path w="406438" h="498411">
                <a:moveTo>
                  <a:pt x="0" y="498411"/>
                </a:moveTo>
                <a:lnTo>
                  <a:pt x="406438" y="498411"/>
                </a:lnTo>
                <a:lnTo>
                  <a:pt x="406438" y="0"/>
                </a:lnTo>
                <a:lnTo>
                  <a:pt x="0" y="0"/>
                </a:lnTo>
                <a:lnTo>
                  <a:pt x="0" y="498411"/>
                </a:lnTo>
                <a:close/>
              </a:path>
            </a:pathLst>
          </a:custGeom>
          <a:solidFill>
            <a:srgbClr val="DFEBEB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06008" y="4319841"/>
            <a:ext cx="406438" cy="498411"/>
          </a:xfrm>
          <a:custGeom>
            <a:avLst/>
            <a:gdLst/>
            <a:ahLst/>
            <a:cxnLst/>
            <a:rect l="l" t="t" r="r" b="b"/>
            <a:pathLst>
              <a:path w="406438" h="498411">
                <a:moveTo>
                  <a:pt x="0" y="498411"/>
                </a:moveTo>
                <a:lnTo>
                  <a:pt x="406438" y="498411"/>
                </a:lnTo>
                <a:lnTo>
                  <a:pt x="406438" y="0"/>
                </a:lnTo>
                <a:lnTo>
                  <a:pt x="0" y="0"/>
                </a:lnTo>
                <a:lnTo>
                  <a:pt x="0" y="498411"/>
                </a:lnTo>
                <a:close/>
              </a:path>
            </a:pathLst>
          </a:custGeom>
          <a:solidFill>
            <a:srgbClr val="DFEBEB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2535" y="4319841"/>
            <a:ext cx="406438" cy="498411"/>
          </a:xfrm>
          <a:custGeom>
            <a:avLst/>
            <a:gdLst/>
            <a:ahLst/>
            <a:cxnLst/>
            <a:rect l="l" t="t" r="r" b="b"/>
            <a:pathLst>
              <a:path w="406438" h="498411">
                <a:moveTo>
                  <a:pt x="0" y="498411"/>
                </a:moveTo>
                <a:lnTo>
                  <a:pt x="406438" y="498411"/>
                </a:lnTo>
                <a:lnTo>
                  <a:pt x="406438" y="0"/>
                </a:lnTo>
                <a:lnTo>
                  <a:pt x="0" y="0"/>
                </a:lnTo>
                <a:lnTo>
                  <a:pt x="0" y="498411"/>
                </a:lnTo>
                <a:close/>
              </a:path>
            </a:pathLst>
          </a:custGeom>
          <a:solidFill>
            <a:srgbClr val="DFEBEB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3208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9608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06008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12535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86808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8934" y="4305554"/>
            <a:ext cx="0" cy="526922"/>
          </a:xfrm>
          <a:custGeom>
            <a:avLst/>
            <a:gdLst/>
            <a:ahLst/>
            <a:cxnLst/>
            <a:rect l="l" t="t" r="r" b="b"/>
            <a:pathLst>
              <a:path h="526923">
                <a:moveTo>
                  <a:pt x="0" y="0"/>
                </a:moveTo>
                <a:lnTo>
                  <a:pt x="0" y="526923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2457" y="4319778"/>
            <a:ext cx="2060701" cy="0"/>
          </a:xfrm>
          <a:custGeom>
            <a:avLst/>
            <a:gdLst/>
            <a:ahLst/>
            <a:cxnLst/>
            <a:rect l="l" t="t" r="r" b="b"/>
            <a:pathLst>
              <a:path w="2060701">
                <a:moveTo>
                  <a:pt x="0" y="0"/>
                </a:moveTo>
                <a:lnTo>
                  <a:pt x="2060701" y="0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2457" y="4818253"/>
            <a:ext cx="2060701" cy="0"/>
          </a:xfrm>
          <a:custGeom>
            <a:avLst/>
            <a:gdLst/>
            <a:ahLst/>
            <a:cxnLst/>
            <a:rect l="l" t="t" r="r" b="b"/>
            <a:pathLst>
              <a:path w="2060701">
                <a:moveTo>
                  <a:pt x="0" y="0"/>
                </a:moveTo>
                <a:lnTo>
                  <a:pt x="2060701" y="0"/>
                </a:lnTo>
              </a:path>
            </a:pathLst>
          </a:custGeom>
          <a:ln w="28575">
            <a:solidFill>
              <a:srgbClr val="DF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2000" y="4230624"/>
            <a:ext cx="664463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77384" y="4230624"/>
            <a:ext cx="664463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4292" y="4230624"/>
            <a:ext cx="664463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1200" y="4230624"/>
            <a:ext cx="664463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96584" y="4230624"/>
            <a:ext cx="664463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48534" y="382854"/>
            <a:ext cx="1776522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b="1" spc="2" dirty="0" smtClean="0">
                <a:solidFill>
                  <a:srgbClr val="FFC000"/>
                </a:solidFill>
                <a:latin typeface="Arial"/>
                <a:cs typeface="Arial"/>
              </a:rPr>
              <a:t>Creating 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7068" y="382854"/>
            <a:ext cx="1262521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b="1" spc="0" dirty="0" smtClean="0">
                <a:solidFill>
                  <a:srgbClr val="FFC000"/>
                </a:solidFill>
                <a:latin typeface="Arial"/>
                <a:cs typeface="Arial"/>
              </a:rPr>
              <a:t>Initializin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5096" y="382854"/>
            <a:ext cx="948145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b="1" spc="-4" dirty="0" smtClean="0">
                <a:solidFill>
                  <a:srgbClr val="FFC000"/>
                </a:solidFill>
                <a:latin typeface="Arial"/>
                <a:cs typeface="Arial"/>
              </a:rPr>
              <a:t>Arrays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0584" y="2127139"/>
            <a:ext cx="355715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Creating and initializing 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350" y="2127139"/>
            <a:ext cx="205561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 smtClean="0">
                <a:solidFill>
                  <a:srgbClr val="FFFFFF"/>
                </a:solidFill>
                <a:latin typeface="Arial"/>
                <a:cs typeface="Arial"/>
              </a:rPr>
              <a:t>be done together: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7294" y="2982992"/>
            <a:ext cx="208920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4" dirty="0" smtClean="0">
                <a:solidFill>
                  <a:srgbClr val="FF0000"/>
                </a:solidFill>
                <a:latin typeface="Arial"/>
                <a:cs typeface="Arial"/>
              </a:rPr>
              <a:t>Int myIntArray[5]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4948" y="2982992"/>
            <a:ext cx="21220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2807" y="2982992"/>
            <a:ext cx="37483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{1,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2279" y="2982992"/>
            <a:ext cx="27583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2747" y="2982992"/>
            <a:ext cx="95130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 smtClean="0">
                <a:solidFill>
                  <a:srgbClr val="FF0000"/>
                </a:solidFill>
                <a:latin typeface="Arial"/>
                <a:cs typeface="Arial"/>
              </a:rPr>
              <a:t>3, 4, 5};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0346" y="3831515"/>
            <a:ext cx="2763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5547" y="3831515"/>
            <a:ext cx="2763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0748" y="3831515"/>
            <a:ext cx="672222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256" dirty="0" smtClean="0">
                <a:solidFill>
                  <a:srgbClr val="FFFFFF"/>
                </a:solidFill>
                <a:latin typeface="Arial"/>
                <a:cs typeface="Arial"/>
              </a:rPr>
              <a:t>2 3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1861" y="3831515"/>
            <a:ext cx="27631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7662" y="4453906"/>
            <a:ext cx="140254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3" dirty="0" smtClean="0">
                <a:solidFill>
                  <a:srgbClr val="FFFFFF"/>
                </a:solidFill>
                <a:latin typeface="Arial"/>
                <a:cs typeface="Arial"/>
              </a:rPr>
              <a:t>myIntArray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440" y="5275342"/>
            <a:ext cx="2297392" cy="58475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218655" marR="235386" algn="ctr">
              <a:lnSpc>
                <a:spcPts val="2150"/>
              </a:lnSpc>
            </a:pPr>
            <a:r>
              <a:rPr sz="2000" b="1" spc="-1" dirty="0" smtClean="0">
                <a:solidFill>
                  <a:srgbClr val="FFFFFF"/>
                </a:solidFill>
                <a:latin typeface="Arial"/>
                <a:cs typeface="Arial"/>
              </a:rPr>
              <a:t>managed heap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-4" dirty="0" smtClean="0">
                <a:solidFill>
                  <a:srgbClr val="FFFFFF"/>
                </a:solidFill>
                <a:latin typeface="Arial"/>
                <a:cs typeface="Arial"/>
              </a:rPr>
              <a:t>(dynamic memory)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808" y="4319778"/>
            <a:ext cx="406400" cy="498475"/>
          </a:xfrm>
          <a:prstGeom prst="rect">
            <a:avLst/>
          </a:prstGeom>
        </p:spPr>
        <p:txBody>
          <a:bodyPr wrap="square" lIns="0" tIns="34290" rIns="0" bIns="0" rtlCol="0">
            <a:noAutofit/>
          </a:bodyPr>
          <a:lstStyle/>
          <a:p>
            <a:pPr marL="106425">
              <a:lnSpc>
                <a:spcPct val="97574"/>
              </a:lnSpc>
            </a:pPr>
            <a:r>
              <a:rPr sz="2800" b="1" dirty="0" smtClean="0">
                <a:solidFill>
                  <a:srgbClr val="EBFFD2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208" y="4319778"/>
            <a:ext cx="406400" cy="498475"/>
          </a:xfrm>
          <a:prstGeom prst="rect">
            <a:avLst/>
          </a:prstGeom>
        </p:spPr>
        <p:txBody>
          <a:bodyPr wrap="square" lIns="0" tIns="34290" rIns="0" bIns="0" rtlCol="0">
            <a:noAutofit/>
          </a:bodyPr>
          <a:lstStyle/>
          <a:p>
            <a:pPr marL="106679">
              <a:lnSpc>
                <a:spcPct val="97574"/>
              </a:lnSpc>
            </a:pPr>
            <a:r>
              <a:rPr sz="2800" b="1" dirty="0" smtClean="0">
                <a:solidFill>
                  <a:srgbClr val="EBFFD2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608" y="4319778"/>
            <a:ext cx="406400" cy="498475"/>
          </a:xfrm>
          <a:prstGeom prst="rect">
            <a:avLst/>
          </a:prstGeom>
        </p:spPr>
        <p:txBody>
          <a:bodyPr wrap="square" lIns="0" tIns="34290" rIns="0" bIns="0" rtlCol="0">
            <a:noAutofit/>
          </a:bodyPr>
          <a:lstStyle/>
          <a:p>
            <a:pPr marL="106552">
              <a:lnSpc>
                <a:spcPct val="97574"/>
              </a:lnSpc>
            </a:pPr>
            <a:r>
              <a:rPr sz="2800" b="1" dirty="0" smtClean="0">
                <a:solidFill>
                  <a:srgbClr val="EBFFD2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6008" y="4319778"/>
            <a:ext cx="406526" cy="498475"/>
          </a:xfrm>
          <a:prstGeom prst="rect">
            <a:avLst/>
          </a:prstGeom>
        </p:spPr>
        <p:txBody>
          <a:bodyPr wrap="square" lIns="0" tIns="34290" rIns="0" bIns="0" rtlCol="0">
            <a:noAutofit/>
          </a:bodyPr>
          <a:lstStyle/>
          <a:p>
            <a:pPr marL="106806">
              <a:lnSpc>
                <a:spcPct val="97574"/>
              </a:lnSpc>
            </a:pPr>
            <a:r>
              <a:rPr sz="2800" b="1" dirty="0" smtClean="0">
                <a:solidFill>
                  <a:srgbClr val="EBFFD2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12535" y="4319778"/>
            <a:ext cx="406399" cy="498475"/>
          </a:xfrm>
          <a:prstGeom prst="rect">
            <a:avLst/>
          </a:prstGeom>
        </p:spPr>
        <p:txBody>
          <a:bodyPr wrap="square" lIns="0" tIns="34290" rIns="0" bIns="0" rtlCol="0">
            <a:noAutofit/>
          </a:bodyPr>
          <a:lstStyle/>
          <a:p>
            <a:pPr marL="106806">
              <a:lnSpc>
                <a:spcPct val="97574"/>
              </a:lnSpc>
            </a:pPr>
            <a:r>
              <a:rPr sz="2800" b="1" dirty="0" smtClean="0">
                <a:solidFill>
                  <a:srgbClr val="EBFFD2"/>
                </a:solidFill>
                <a:latin typeface="Consolas"/>
                <a:cs typeface="Consolas"/>
              </a:rPr>
              <a:t>…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7177" y="350805"/>
            <a:ext cx="45556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5" dirty="0" smtClean="0">
                <a:solidFill>
                  <a:srgbClr val="E6B729"/>
                </a:solidFill>
                <a:latin typeface="Arial"/>
                <a:cs typeface="Arial"/>
              </a:rPr>
              <a:t>How to Access Array Element?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948" y="1826530"/>
            <a:ext cx="6711370" cy="179023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Array elements are accessed using the square brackets</a:t>
            </a:r>
            <a:endParaRPr sz="2000">
              <a:latin typeface="Arial"/>
              <a:cs typeface="Arial"/>
            </a:endParaRPr>
          </a:p>
          <a:p>
            <a:pPr marL="397052" marR="38176">
              <a:lnSpc>
                <a:spcPct val="95825"/>
              </a:lnSpc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(indexer)</a:t>
            </a:r>
            <a:endParaRPr sz="2000">
              <a:latin typeface="Arial"/>
              <a:cs typeface="Arial"/>
            </a:endParaRPr>
          </a:p>
          <a:p>
            <a:pPr marL="486968" marR="38176">
              <a:lnSpc>
                <a:spcPct val="95825"/>
              </a:lnSpc>
              <a:spcBef>
                <a:spcPts val="1091"/>
              </a:spcBef>
            </a:pPr>
            <a:r>
              <a:rPr sz="1400" spc="0" dirty="0" smtClean="0">
                <a:solidFill>
                  <a:srgbClr val="89D0D5"/>
                </a:solidFill>
                <a:latin typeface="Verdana"/>
                <a:cs typeface="Verdana"/>
              </a:rPr>
              <a:t>›  </a:t>
            </a:r>
            <a:r>
              <a:rPr sz="1400" spc="127" dirty="0" smtClean="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Array i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4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00" spc="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tak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 el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4" dirty="0" smtClean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sz="1800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86968" marR="38176">
              <a:lnSpc>
                <a:spcPct val="95825"/>
              </a:lnSpc>
              <a:spcBef>
                <a:spcPts val="1098"/>
              </a:spcBef>
            </a:pPr>
            <a:r>
              <a:rPr sz="1400" spc="0" dirty="0" smtClean="0">
                <a:solidFill>
                  <a:srgbClr val="89D0D5"/>
                </a:solidFill>
                <a:latin typeface="Verdana"/>
                <a:cs typeface="Verdana"/>
              </a:rPr>
              <a:t>›  </a:t>
            </a:r>
            <a:r>
              <a:rPr sz="1400" spc="127" dirty="0" smtClean="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2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DFEBEB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486968" marR="38176">
              <a:lnSpc>
                <a:spcPct val="95825"/>
              </a:lnSpc>
              <a:spcBef>
                <a:spcPts val="1086"/>
              </a:spcBef>
            </a:pPr>
            <a:r>
              <a:rPr sz="1400" spc="0" dirty="0" smtClean="0">
                <a:solidFill>
                  <a:srgbClr val="89D0D5"/>
                </a:solidFill>
                <a:latin typeface="Verdana"/>
                <a:cs typeface="Verdana"/>
              </a:rPr>
              <a:t>›  </a:t>
            </a:r>
            <a:r>
              <a:rPr sz="1400" spc="127" dirty="0" smtClean="0">
                <a:solidFill>
                  <a:srgbClr val="89D0D5"/>
                </a:solidFill>
                <a:latin typeface="Verdana"/>
                <a:cs typeface="Verdana"/>
              </a:rPr>
              <a:t> 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-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8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s in</a:t>
            </a:r>
            <a:r>
              <a:rPr sz="1800" spc="-9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8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DFEBEB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DFEBEB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DFEBEB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DFEBEB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DFEBEB"/>
                </a:solidFill>
                <a:latin typeface="Arial"/>
                <a:cs typeface="Arial"/>
              </a:rPr>
              <a:t>th-1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1624" y="1826530"/>
            <a:ext cx="101238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 smtClean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946" y="1826530"/>
            <a:ext cx="13432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DFEBEB"/>
                </a:solidFill>
                <a:latin typeface="Arial"/>
                <a:cs typeface="Arial"/>
              </a:rPr>
              <a:t>[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9652" y="1826530"/>
            <a:ext cx="13432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 smtClean="0">
                <a:solidFill>
                  <a:srgbClr val="DFEBEB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9948" y="4169553"/>
            <a:ext cx="764152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600" spc="707" dirty="0" smtClean="0">
                <a:solidFill>
                  <a:srgbClr val="89D0D5"/>
                </a:solidFill>
                <a:latin typeface="unifont"/>
                <a:cs typeface="unifont"/>
              </a:rPr>
              <a:t>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Array elements can be retrieved and changed by the </a:t>
            </a:r>
            <a:r>
              <a:rPr sz="2000" spc="-2" dirty="0" smtClean="0">
                <a:solidFill>
                  <a:srgbClr val="DFEBEB"/>
                </a:solidFill>
                <a:latin typeface="Arial"/>
                <a:cs typeface="Arial"/>
              </a:rPr>
              <a:t>[ ] </a:t>
            </a:r>
            <a:r>
              <a:rPr sz="2000" spc="-2" dirty="0" smtClean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5344" y="-13716"/>
            <a:ext cx="765048" cy="1178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4968" y="0"/>
            <a:ext cx="685800" cy="1098803"/>
          </a:xfrm>
          <a:custGeom>
            <a:avLst/>
            <a:gdLst/>
            <a:ahLst/>
            <a:cxnLst/>
            <a:rect l="l" t="t" r="r" b="b"/>
            <a:pathLst>
              <a:path w="685800" h="1098803">
                <a:moveTo>
                  <a:pt x="0" y="1098803"/>
                </a:moveTo>
                <a:lnTo>
                  <a:pt x="685800" y="1098803"/>
                </a:lnTo>
                <a:lnTo>
                  <a:pt x="685800" y="0"/>
                </a:lnTo>
                <a:lnTo>
                  <a:pt x="0" y="0"/>
                </a:lnTo>
                <a:lnTo>
                  <a:pt x="0" y="1098803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6192" y="1892807"/>
            <a:ext cx="3840479" cy="652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708" y="2718816"/>
            <a:ext cx="6067044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6626" y="2021844"/>
            <a:ext cx="3520309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b="1" spc="-3" dirty="0" smtClean="0">
                <a:solidFill>
                  <a:srgbClr val="AF1512"/>
                </a:solidFill>
                <a:latin typeface="Arial"/>
                <a:cs typeface="Arial"/>
              </a:rPr>
              <a:t>Arrays: Input and Output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3142" y="2848741"/>
            <a:ext cx="5744423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-5" dirty="0" smtClean="0">
                <a:solidFill>
                  <a:srgbClr val="F9F7C7"/>
                </a:solidFill>
                <a:latin typeface="Arial"/>
                <a:cs typeface="Arial"/>
              </a:rPr>
              <a:t>Reading and Printing Arrays on the Console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1916</Words>
  <Application>Microsoft Office PowerPoint</Application>
  <PresentationFormat>On-screen Show (4:3)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Century Gothic</vt:lpstr>
      <vt:lpstr>Consolas</vt:lpstr>
      <vt:lpstr>Courier New</vt:lpstr>
      <vt:lpstr>Times New Roman</vt:lpstr>
      <vt:lpstr>unifont</vt:lpstr>
      <vt:lpstr>Verdana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Ashrafi</dc:creator>
  <cp:lastModifiedBy>abdhulla gayum</cp:lastModifiedBy>
  <cp:revision>7</cp:revision>
  <dcterms:modified xsi:type="dcterms:W3CDTF">2019-04-28T18:59:13Z</dcterms:modified>
</cp:coreProperties>
</file>