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76" r:id="rId4"/>
    <p:sldId id="277" r:id="rId5"/>
    <p:sldId id="278" r:id="rId6"/>
    <p:sldId id="258" r:id="rId7"/>
    <p:sldId id="259" r:id="rId8"/>
    <p:sldId id="279" r:id="rId9"/>
    <p:sldId id="260" r:id="rId10"/>
    <p:sldId id="261" r:id="rId11"/>
    <p:sldId id="262" r:id="rId12"/>
    <p:sldId id="280" r:id="rId13"/>
    <p:sldId id="263" r:id="rId14"/>
    <p:sldId id="281" r:id="rId15"/>
    <p:sldId id="282" r:id="rId16"/>
    <p:sldId id="283" r:id="rId17"/>
    <p:sldId id="284" r:id="rId18"/>
    <p:sldId id="285" r:id="rId19"/>
    <p:sldId id="286" r:id="rId20"/>
    <p:sldId id="264" r:id="rId21"/>
    <p:sldId id="265" r:id="rId22"/>
    <p:sldId id="266" r:id="rId23"/>
    <p:sldId id="287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5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AA7F-F470-4B22-9266-343CF82A04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3FD6-DC38-4151-8AD2-ACD8B3A9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381000" y="1295400"/>
            <a:ext cx="8686800" cy="3865347"/>
          </a:xfrm>
          <a:prstGeom prst="rect">
            <a:avLst/>
          </a:prstGeom>
        </p:spPr>
        <p:txBody>
          <a:bodyPr wrap="square" lIns="0" tIns="47212" rIns="0" bIns="0" rtlCol="0">
            <a:noAutofit/>
          </a:bodyPr>
          <a:lstStyle/>
          <a:p>
            <a:pPr marL="1337437" marR="137205" algn="ctr">
              <a:lnSpc>
                <a:spcPts val="8610"/>
              </a:lnSpc>
              <a:spcBef>
                <a:spcPts val="58"/>
              </a:spcBef>
            </a:pPr>
            <a:r>
              <a:rPr lang="en-US" sz="7200" dirty="0" smtClean="0">
                <a:solidFill>
                  <a:srgbClr val="04607A"/>
                </a:solidFill>
                <a:latin typeface="Calibri"/>
                <a:cs typeface="Calibri"/>
              </a:rPr>
              <a:t>Chapter 9</a:t>
            </a:r>
          </a:p>
          <a:p>
            <a:pPr marL="1337437" marR="137205" algn="ctr">
              <a:lnSpc>
                <a:spcPts val="8610"/>
              </a:lnSpc>
              <a:spcBef>
                <a:spcPts val="58"/>
              </a:spcBef>
            </a:pPr>
            <a:r>
              <a:rPr lang="en-US" sz="5400" dirty="0" smtClean="0">
                <a:solidFill>
                  <a:srgbClr val="04607A"/>
                </a:solidFill>
                <a:latin typeface="Calibri"/>
                <a:cs typeface="Calibri"/>
              </a:rPr>
              <a:t>User defined </a:t>
            </a:r>
            <a:r>
              <a:rPr sz="5400" dirty="0" smtClean="0">
                <a:solidFill>
                  <a:srgbClr val="04607A"/>
                </a:solidFill>
                <a:latin typeface="Calibri"/>
                <a:cs typeface="Calibri"/>
              </a:rPr>
              <a:t>Function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04296" y="1544853"/>
            <a:ext cx="1125546" cy="940104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endParaRPr sz="7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5029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Asharfi</a:t>
            </a:r>
            <a:r>
              <a:rPr lang="en-US" dirty="0" smtClean="0"/>
              <a:t> </a:t>
            </a:r>
            <a:r>
              <a:rPr lang="en-US" dirty="0" err="1" smtClean="0"/>
              <a:t>Akram</a:t>
            </a:r>
            <a:endParaRPr lang="en-US" dirty="0" smtClean="0"/>
          </a:p>
          <a:p>
            <a:r>
              <a:rPr lang="en-US" dirty="0" err="1" smtClean="0"/>
              <a:t>Lecturer,ICE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28" y="25028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966" y="632584"/>
            <a:ext cx="8437068" cy="1357419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034186">
              <a:lnSpc>
                <a:spcPct val="94685"/>
              </a:lnSpc>
              <a:spcBef>
                <a:spcPts val="1399"/>
              </a:spcBef>
            </a:pPr>
            <a:r>
              <a:rPr lang="en-US" sz="3200" spc="0" dirty="0" smtClean="0">
                <a:latin typeface="Georgia"/>
                <a:cs typeface="Georgia"/>
              </a:rPr>
              <a:t>Function arguments and parameters</a:t>
            </a:r>
            <a:endParaRPr lang="en-US" sz="32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977" y="1642352"/>
            <a:ext cx="9250623" cy="3965524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marL="800862" indent="-285750">
              <a:lnSpc>
                <a:spcPct val="94685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cs typeface="Georgia"/>
              </a:rPr>
              <a:t>Arguments are also called actual parameters.</a:t>
            </a:r>
            <a:endParaRPr lang="en-US" sz="2800" dirty="0" smtClean="0">
              <a:cs typeface="Georgia"/>
            </a:endParaRPr>
          </a:p>
          <a:p>
            <a:pPr marL="800862" marR="229442" indent="-285750">
              <a:lnSpc>
                <a:spcPts val="3067"/>
              </a:lnSpc>
              <a:spcBef>
                <a:spcPts val="823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cs typeface="Georgia"/>
              </a:rPr>
              <a:t>Arguments are written within parenthesis at the time </a:t>
            </a:r>
            <a:endParaRPr lang="en-US" sz="2800" dirty="0" smtClean="0">
              <a:cs typeface="Georgia"/>
            </a:endParaRPr>
          </a:p>
          <a:p>
            <a:pPr marL="515112" marR="229442">
              <a:lnSpc>
                <a:spcPts val="3067"/>
              </a:lnSpc>
              <a:spcBef>
                <a:spcPts val="171"/>
              </a:spcBef>
            </a:pPr>
            <a:r>
              <a:rPr lang="en-US" sz="2800" spc="0" dirty="0" smtClean="0">
                <a:cs typeface="Georgia"/>
              </a:rPr>
              <a:t>of function call.</a:t>
            </a:r>
            <a:endParaRPr lang="en-US" sz="2800" dirty="0" smtClean="0">
              <a:cs typeface="Georgia"/>
            </a:endParaRPr>
          </a:p>
          <a:p>
            <a:pPr marL="800862" marR="640299" indent="-285750">
              <a:lnSpc>
                <a:spcPts val="3067"/>
              </a:lnSpc>
              <a:spcBef>
                <a:spcPts val="4710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cs typeface="Georgia"/>
              </a:rPr>
              <a:t>Parameters are also called formal parameters. </a:t>
            </a:r>
            <a:endParaRPr lang="en-US" sz="2800" dirty="0" smtClean="0">
              <a:cs typeface="Georgia"/>
            </a:endParaRPr>
          </a:p>
          <a:p>
            <a:pPr marL="800862" marR="640299" indent="-285750">
              <a:lnSpc>
                <a:spcPts val="3067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Georgia"/>
              </a:rPr>
              <a:t>These are written within parenthesis at the time of</a:t>
            </a:r>
          </a:p>
          <a:p>
            <a:pPr marL="515112">
              <a:lnSpc>
                <a:spcPts val="2420"/>
              </a:lnSpc>
              <a:spcBef>
                <a:spcPts val="940"/>
              </a:spcBef>
            </a:pPr>
            <a:r>
              <a:rPr lang="en-US" sz="2800" spc="0" dirty="0" smtClean="0">
                <a:cs typeface="Georgia"/>
              </a:rPr>
              <a:t>function definition.</a:t>
            </a:r>
            <a:endParaRPr lang="en-US" sz="2800" dirty="0"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2009266"/>
            <a:ext cx="469391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2476" y="2439924"/>
            <a:ext cx="1651" cy="76200"/>
          </a:xfrm>
          <a:custGeom>
            <a:avLst/>
            <a:gdLst/>
            <a:ahLst/>
            <a:cxnLst/>
            <a:rect l="l" t="t" r="r" b="b"/>
            <a:pathLst>
              <a:path w="1651" h="76200">
                <a:moveTo>
                  <a:pt x="1651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55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7241" y="2592324"/>
            <a:ext cx="103504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45084" y="444626"/>
                </a:moveTo>
                <a:lnTo>
                  <a:pt x="45172" y="420986"/>
                </a:lnTo>
                <a:lnTo>
                  <a:pt x="12827" y="365125"/>
                </a:lnTo>
                <a:lnTo>
                  <a:pt x="11049" y="362076"/>
                </a:lnTo>
                <a:lnTo>
                  <a:pt x="7112" y="361061"/>
                </a:lnTo>
                <a:lnTo>
                  <a:pt x="4064" y="362838"/>
                </a:lnTo>
                <a:lnTo>
                  <a:pt x="1015" y="364489"/>
                </a:lnTo>
                <a:lnTo>
                  <a:pt x="0" y="368426"/>
                </a:lnTo>
                <a:lnTo>
                  <a:pt x="1778" y="371475"/>
                </a:lnTo>
                <a:lnTo>
                  <a:pt x="51434" y="457200"/>
                </a:lnTo>
                <a:lnTo>
                  <a:pt x="101727" y="371855"/>
                </a:lnTo>
                <a:lnTo>
                  <a:pt x="57784" y="444626"/>
                </a:lnTo>
                <a:lnTo>
                  <a:pt x="45974" y="441451"/>
                </a:lnTo>
                <a:lnTo>
                  <a:pt x="45172" y="420986"/>
                </a:lnTo>
                <a:lnTo>
                  <a:pt x="45084" y="444626"/>
                </a:lnTo>
                <a:close/>
              </a:path>
              <a:path w="103504" h="457200">
                <a:moveTo>
                  <a:pt x="92456" y="362330"/>
                </a:moveTo>
                <a:lnTo>
                  <a:pt x="90678" y="365378"/>
                </a:lnTo>
                <a:lnTo>
                  <a:pt x="57871" y="421205"/>
                </a:lnTo>
                <a:lnTo>
                  <a:pt x="57022" y="441451"/>
                </a:lnTo>
                <a:lnTo>
                  <a:pt x="51539" y="431981"/>
                </a:lnTo>
                <a:lnTo>
                  <a:pt x="46736" y="0"/>
                </a:lnTo>
                <a:lnTo>
                  <a:pt x="45172" y="420986"/>
                </a:lnTo>
                <a:lnTo>
                  <a:pt x="45974" y="441451"/>
                </a:lnTo>
                <a:lnTo>
                  <a:pt x="57784" y="444626"/>
                </a:lnTo>
                <a:lnTo>
                  <a:pt x="101727" y="371855"/>
                </a:lnTo>
                <a:lnTo>
                  <a:pt x="103504" y="368808"/>
                </a:lnTo>
                <a:lnTo>
                  <a:pt x="102489" y="364871"/>
                </a:lnTo>
                <a:lnTo>
                  <a:pt x="99440" y="363092"/>
                </a:lnTo>
                <a:lnTo>
                  <a:pt x="96392" y="361314"/>
                </a:lnTo>
                <a:lnTo>
                  <a:pt x="92456" y="362330"/>
                </a:lnTo>
                <a:close/>
              </a:path>
              <a:path w="103504" h="457200">
                <a:moveTo>
                  <a:pt x="51539" y="431981"/>
                </a:moveTo>
                <a:lnTo>
                  <a:pt x="57022" y="441451"/>
                </a:lnTo>
                <a:lnTo>
                  <a:pt x="57871" y="421205"/>
                </a:lnTo>
                <a:lnTo>
                  <a:pt x="59436" y="0"/>
                </a:lnTo>
                <a:lnTo>
                  <a:pt x="46736" y="0"/>
                </a:lnTo>
                <a:lnTo>
                  <a:pt x="51539" y="431981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8241" y="2592324"/>
            <a:ext cx="103504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45084" y="444626"/>
                </a:moveTo>
                <a:lnTo>
                  <a:pt x="45172" y="420986"/>
                </a:lnTo>
                <a:lnTo>
                  <a:pt x="12826" y="365125"/>
                </a:lnTo>
                <a:lnTo>
                  <a:pt x="11048" y="362076"/>
                </a:lnTo>
                <a:lnTo>
                  <a:pt x="7111" y="361061"/>
                </a:lnTo>
                <a:lnTo>
                  <a:pt x="4063" y="362838"/>
                </a:lnTo>
                <a:lnTo>
                  <a:pt x="1015" y="364489"/>
                </a:lnTo>
                <a:lnTo>
                  <a:pt x="0" y="368426"/>
                </a:lnTo>
                <a:lnTo>
                  <a:pt x="1777" y="371475"/>
                </a:lnTo>
                <a:lnTo>
                  <a:pt x="51434" y="457200"/>
                </a:lnTo>
                <a:lnTo>
                  <a:pt x="101726" y="371855"/>
                </a:lnTo>
                <a:lnTo>
                  <a:pt x="57784" y="444626"/>
                </a:lnTo>
                <a:lnTo>
                  <a:pt x="45973" y="441451"/>
                </a:lnTo>
                <a:lnTo>
                  <a:pt x="45172" y="420986"/>
                </a:lnTo>
                <a:lnTo>
                  <a:pt x="45084" y="444626"/>
                </a:lnTo>
                <a:close/>
              </a:path>
              <a:path w="103504" h="457200">
                <a:moveTo>
                  <a:pt x="92456" y="362330"/>
                </a:moveTo>
                <a:lnTo>
                  <a:pt x="90677" y="365378"/>
                </a:lnTo>
                <a:lnTo>
                  <a:pt x="57871" y="421205"/>
                </a:lnTo>
                <a:lnTo>
                  <a:pt x="57022" y="441451"/>
                </a:lnTo>
                <a:lnTo>
                  <a:pt x="51539" y="431981"/>
                </a:lnTo>
                <a:lnTo>
                  <a:pt x="46735" y="0"/>
                </a:lnTo>
                <a:lnTo>
                  <a:pt x="45172" y="420986"/>
                </a:lnTo>
                <a:lnTo>
                  <a:pt x="45973" y="441451"/>
                </a:lnTo>
                <a:lnTo>
                  <a:pt x="57784" y="444626"/>
                </a:lnTo>
                <a:lnTo>
                  <a:pt x="101726" y="371855"/>
                </a:lnTo>
                <a:lnTo>
                  <a:pt x="103504" y="368808"/>
                </a:lnTo>
                <a:lnTo>
                  <a:pt x="102488" y="364871"/>
                </a:lnTo>
                <a:lnTo>
                  <a:pt x="99440" y="363092"/>
                </a:lnTo>
                <a:lnTo>
                  <a:pt x="96392" y="361314"/>
                </a:lnTo>
                <a:lnTo>
                  <a:pt x="92456" y="362330"/>
                </a:lnTo>
                <a:close/>
              </a:path>
              <a:path w="103504" h="457200">
                <a:moveTo>
                  <a:pt x="51539" y="431981"/>
                </a:moveTo>
                <a:lnTo>
                  <a:pt x="57022" y="441451"/>
                </a:lnTo>
                <a:lnTo>
                  <a:pt x="57871" y="421205"/>
                </a:lnTo>
                <a:lnTo>
                  <a:pt x="59435" y="0"/>
                </a:lnTo>
                <a:lnTo>
                  <a:pt x="46735" y="0"/>
                </a:lnTo>
                <a:lnTo>
                  <a:pt x="51539" y="431981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6400" y="3988435"/>
            <a:ext cx="3352800" cy="103377"/>
          </a:xfrm>
          <a:custGeom>
            <a:avLst/>
            <a:gdLst/>
            <a:ahLst/>
            <a:cxnLst/>
            <a:rect l="l" t="t" r="r" b="b"/>
            <a:pathLst>
              <a:path w="3352800" h="103377">
                <a:moveTo>
                  <a:pt x="3337052" y="46227"/>
                </a:moveTo>
                <a:lnTo>
                  <a:pt x="3327594" y="51744"/>
                </a:lnTo>
                <a:lnTo>
                  <a:pt x="3337052" y="57276"/>
                </a:lnTo>
                <a:lnTo>
                  <a:pt x="3337052" y="46227"/>
                </a:lnTo>
                <a:close/>
              </a:path>
              <a:path w="3352800" h="103377">
                <a:moveTo>
                  <a:pt x="3267202" y="101600"/>
                </a:moveTo>
                <a:lnTo>
                  <a:pt x="3352800" y="51688"/>
                </a:lnTo>
                <a:lnTo>
                  <a:pt x="3340354" y="45338"/>
                </a:lnTo>
                <a:lnTo>
                  <a:pt x="3316626" y="45328"/>
                </a:lnTo>
                <a:lnTo>
                  <a:pt x="0" y="43814"/>
                </a:lnTo>
                <a:lnTo>
                  <a:pt x="0" y="56514"/>
                </a:lnTo>
                <a:lnTo>
                  <a:pt x="3316822" y="58028"/>
                </a:lnTo>
                <a:lnTo>
                  <a:pt x="3340354" y="58038"/>
                </a:lnTo>
                <a:lnTo>
                  <a:pt x="3337052" y="46227"/>
                </a:lnTo>
                <a:lnTo>
                  <a:pt x="3337052" y="57276"/>
                </a:lnTo>
                <a:lnTo>
                  <a:pt x="3327594" y="51744"/>
                </a:lnTo>
                <a:lnTo>
                  <a:pt x="3337052" y="46227"/>
                </a:lnTo>
                <a:lnTo>
                  <a:pt x="3340354" y="58038"/>
                </a:lnTo>
                <a:lnTo>
                  <a:pt x="3267202" y="101600"/>
                </a:lnTo>
                <a:close/>
              </a:path>
              <a:path w="3352800" h="103377">
                <a:moveTo>
                  <a:pt x="3260344" y="1015"/>
                </a:moveTo>
                <a:lnTo>
                  <a:pt x="3258566" y="4063"/>
                </a:lnTo>
                <a:lnTo>
                  <a:pt x="3256788" y="7112"/>
                </a:lnTo>
                <a:lnTo>
                  <a:pt x="3257804" y="10921"/>
                </a:lnTo>
                <a:lnTo>
                  <a:pt x="3260852" y="12700"/>
                </a:lnTo>
                <a:lnTo>
                  <a:pt x="3316626" y="45328"/>
                </a:lnTo>
                <a:lnTo>
                  <a:pt x="3340354" y="45338"/>
                </a:lnTo>
                <a:lnTo>
                  <a:pt x="3352800" y="51688"/>
                </a:lnTo>
                <a:lnTo>
                  <a:pt x="3267202" y="1777"/>
                </a:lnTo>
                <a:lnTo>
                  <a:pt x="3264280" y="0"/>
                </a:lnTo>
                <a:lnTo>
                  <a:pt x="3260344" y="1015"/>
                </a:lnTo>
                <a:close/>
              </a:path>
              <a:path w="3352800" h="103377">
                <a:moveTo>
                  <a:pt x="3258566" y="99313"/>
                </a:moveTo>
                <a:lnTo>
                  <a:pt x="3260344" y="102362"/>
                </a:lnTo>
                <a:lnTo>
                  <a:pt x="3264154" y="103377"/>
                </a:lnTo>
                <a:lnTo>
                  <a:pt x="3267202" y="101600"/>
                </a:lnTo>
                <a:lnTo>
                  <a:pt x="3340354" y="58038"/>
                </a:lnTo>
                <a:lnTo>
                  <a:pt x="3316822" y="58028"/>
                </a:lnTo>
                <a:lnTo>
                  <a:pt x="3260852" y="90677"/>
                </a:lnTo>
                <a:lnTo>
                  <a:pt x="3257804" y="92456"/>
                </a:lnTo>
                <a:lnTo>
                  <a:pt x="3256788" y="96265"/>
                </a:lnTo>
                <a:lnTo>
                  <a:pt x="3258566" y="99313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2540635"/>
            <a:ext cx="2743200" cy="103377"/>
          </a:xfrm>
          <a:custGeom>
            <a:avLst/>
            <a:gdLst/>
            <a:ahLst/>
            <a:cxnLst/>
            <a:rect l="l" t="t" r="r" b="b"/>
            <a:pathLst>
              <a:path w="2743200" h="103377">
                <a:moveTo>
                  <a:pt x="2727452" y="46227"/>
                </a:moveTo>
                <a:lnTo>
                  <a:pt x="2717995" y="51744"/>
                </a:lnTo>
                <a:lnTo>
                  <a:pt x="2727452" y="57276"/>
                </a:lnTo>
                <a:lnTo>
                  <a:pt x="2727452" y="46227"/>
                </a:lnTo>
                <a:close/>
              </a:path>
              <a:path w="2743200" h="103377">
                <a:moveTo>
                  <a:pt x="2657602" y="101600"/>
                </a:moveTo>
                <a:lnTo>
                  <a:pt x="2743200" y="51688"/>
                </a:lnTo>
                <a:lnTo>
                  <a:pt x="2730627" y="45338"/>
                </a:lnTo>
                <a:lnTo>
                  <a:pt x="2707022" y="45325"/>
                </a:lnTo>
                <a:lnTo>
                  <a:pt x="0" y="43814"/>
                </a:lnTo>
                <a:lnTo>
                  <a:pt x="0" y="56514"/>
                </a:lnTo>
                <a:lnTo>
                  <a:pt x="2707226" y="58026"/>
                </a:lnTo>
                <a:lnTo>
                  <a:pt x="2730627" y="58038"/>
                </a:lnTo>
                <a:lnTo>
                  <a:pt x="2727452" y="46227"/>
                </a:lnTo>
                <a:lnTo>
                  <a:pt x="2727452" y="57276"/>
                </a:lnTo>
                <a:lnTo>
                  <a:pt x="2717995" y="51744"/>
                </a:lnTo>
                <a:lnTo>
                  <a:pt x="2727452" y="46227"/>
                </a:lnTo>
                <a:lnTo>
                  <a:pt x="2730627" y="58038"/>
                </a:lnTo>
                <a:lnTo>
                  <a:pt x="2657602" y="101600"/>
                </a:lnTo>
                <a:close/>
              </a:path>
              <a:path w="2743200" h="103377">
                <a:moveTo>
                  <a:pt x="2650744" y="1015"/>
                </a:moveTo>
                <a:lnTo>
                  <a:pt x="2648966" y="4063"/>
                </a:lnTo>
                <a:lnTo>
                  <a:pt x="2647188" y="7112"/>
                </a:lnTo>
                <a:lnTo>
                  <a:pt x="2648204" y="10922"/>
                </a:lnTo>
                <a:lnTo>
                  <a:pt x="2651252" y="12700"/>
                </a:lnTo>
                <a:lnTo>
                  <a:pt x="2707022" y="45325"/>
                </a:lnTo>
                <a:lnTo>
                  <a:pt x="2730627" y="45338"/>
                </a:lnTo>
                <a:lnTo>
                  <a:pt x="2743200" y="51688"/>
                </a:lnTo>
                <a:lnTo>
                  <a:pt x="2657602" y="1777"/>
                </a:lnTo>
                <a:lnTo>
                  <a:pt x="2654680" y="0"/>
                </a:lnTo>
                <a:lnTo>
                  <a:pt x="2650744" y="1015"/>
                </a:lnTo>
                <a:close/>
              </a:path>
              <a:path w="2743200" h="103377">
                <a:moveTo>
                  <a:pt x="2648966" y="99313"/>
                </a:moveTo>
                <a:lnTo>
                  <a:pt x="2650616" y="102362"/>
                </a:lnTo>
                <a:lnTo>
                  <a:pt x="2654554" y="103377"/>
                </a:lnTo>
                <a:lnTo>
                  <a:pt x="2657602" y="101600"/>
                </a:lnTo>
                <a:lnTo>
                  <a:pt x="2730627" y="58038"/>
                </a:lnTo>
                <a:lnTo>
                  <a:pt x="2707226" y="58026"/>
                </a:lnTo>
                <a:lnTo>
                  <a:pt x="2651252" y="90677"/>
                </a:lnTo>
                <a:lnTo>
                  <a:pt x="2648204" y="92455"/>
                </a:lnTo>
                <a:lnTo>
                  <a:pt x="2647188" y="96265"/>
                </a:lnTo>
                <a:lnTo>
                  <a:pt x="2648966" y="99313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23568" y="4040124"/>
            <a:ext cx="103377" cy="381000"/>
          </a:xfrm>
          <a:custGeom>
            <a:avLst/>
            <a:gdLst/>
            <a:ahLst/>
            <a:cxnLst/>
            <a:rect l="l" t="t" r="r" b="b"/>
            <a:pathLst>
              <a:path w="103377" h="381000">
                <a:moveTo>
                  <a:pt x="44957" y="368426"/>
                </a:moveTo>
                <a:lnTo>
                  <a:pt x="45063" y="344817"/>
                </a:lnTo>
                <a:lnTo>
                  <a:pt x="12700" y="288925"/>
                </a:lnTo>
                <a:lnTo>
                  <a:pt x="10921" y="285876"/>
                </a:lnTo>
                <a:lnTo>
                  <a:pt x="7112" y="284733"/>
                </a:lnTo>
                <a:lnTo>
                  <a:pt x="4063" y="286512"/>
                </a:lnTo>
                <a:lnTo>
                  <a:pt x="1015" y="288289"/>
                </a:lnTo>
                <a:lnTo>
                  <a:pt x="0" y="292226"/>
                </a:lnTo>
                <a:lnTo>
                  <a:pt x="1778" y="295275"/>
                </a:lnTo>
                <a:lnTo>
                  <a:pt x="51307" y="381000"/>
                </a:lnTo>
                <a:lnTo>
                  <a:pt x="101600" y="295656"/>
                </a:lnTo>
                <a:lnTo>
                  <a:pt x="57657" y="368426"/>
                </a:lnTo>
                <a:lnTo>
                  <a:pt x="45846" y="365251"/>
                </a:lnTo>
                <a:lnTo>
                  <a:pt x="45063" y="344817"/>
                </a:lnTo>
                <a:lnTo>
                  <a:pt x="44957" y="368426"/>
                </a:lnTo>
                <a:close/>
              </a:path>
              <a:path w="103377" h="381000">
                <a:moveTo>
                  <a:pt x="92456" y="286131"/>
                </a:moveTo>
                <a:lnTo>
                  <a:pt x="90677" y="289178"/>
                </a:lnTo>
                <a:lnTo>
                  <a:pt x="57762" y="345032"/>
                </a:lnTo>
                <a:lnTo>
                  <a:pt x="56895" y="365251"/>
                </a:lnTo>
                <a:lnTo>
                  <a:pt x="51420" y="355795"/>
                </a:lnTo>
                <a:lnTo>
                  <a:pt x="46608" y="0"/>
                </a:lnTo>
                <a:lnTo>
                  <a:pt x="45063" y="344817"/>
                </a:lnTo>
                <a:lnTo>
                  <a:pt x="45846" y="365251"/>
                </a:lnTo>
                <a:lnTo>
                  <a:pt x="57657" y="368426"/>
                </a:lnTo>
                <a:lnTo>
                  <a:pt x="101600" y="295656"/>
                </a:lnTo>
                <a:lnTo>
                  <a:pt x="103377" y="292607"/>
                </a:lnTo>
                <a:lnTo>
                  <a:pt x="102362" y="288670"/>
                </a:lnTo>
                <a:lnTo>
                  <a:pt x="99313" y="286893"/>
                </a:lnTo>
                <a:lnTo>
                  <a:pt x="96265" y="285114"/>
                </a:lnTo>
                <a:lnTo>
                  <a:pt x="92456" y="286131"/>
                </a:lnTo>
                <a:close/>
              </a:path>
              <a:path w="103377" h="381000">
                <a:moveTo>
                  <a:pt x="51420" y="355795"/>
                </a:moveTo>
                <a:lnTo>
                  <a:pt x="56895" y="365251"/>
                </a:lnTo>
                <a:lnTo>
                  <a:pt x="57762" y="345032"/>
                </a:lnTo>
                <a:lnTo>
                  <a:pt x="59308" y="0"/>
                </a:lnTo>
                <a:lnTo>
                  <a:pt x="46608" y="0"/>
                </a:lnTo>
                <a:lnTo>
                  <a:pt x="51420" y="35579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4438" y="4040124"/>
            <a:ext cx="103505" cy="380238"/>
          </a:xfrm>
          <a:custGeom>
            <a:avLst/>
            <a:gdLst/>
            <a:ahLst/>
            <a:cxnLst/>
            <a:rect l="l" t="t" r="r" b="b"/>
            <a:pathLst>
              <a:path w="103505" h="380238">
                <a:moveTo>
                  <a:pt x="45212" y="367664"/>
                </a:moveTo>
                <a:lnTo>
                  <a:pt x="45260" y="344176"/>
                </a:lnTo>
                <a:lnTo>
                  <a:pt x="12826" y="288163"/>
                </a:lnTo>
                <a:lnTo>
                  <a:pt x="11049" y="285114"/>
                </a:lnTo>
                <a:lnTo>
                  <a:pt x="7112" y="284099"/>
                </a:lnTo>
                <a:lnTo>
                  <a:pt x="4063" y="285876"/>
                </a:lnTo>
                <a:lnTo>
                  <a:pt x="1016" y="287655"/>
                </a:lnTo>
                <a:lnTo>
                  <a:pt x="0" y="291464"/>
                </a:lnTo>
                <a:lnTo>
                  <a:pt x="1778" y="294513"/>
                </a:lnTo>
                <a:lnTo>
                  <a:pt x="51562" y="380238"/>
                </a:lnTo>
                <a:lnTo>
                  <a:pt x="101726" y="294767"/>
                </a:lnTo>
                <a:lnTo>
                  <a:pt x="57912" y="367664"/>
                </a:lnTo>
                <a:lnTo>
                  <a:pt x="46100" y="364363"/>
                </a:lnTo>
                <a:lnTo>
                  <a:pt x="45260" y="344176"/>
                </a:lnTo>
                <a:lnTo>
                  <a:pt x="45212" y="367664"/>
                </a:lnTo>
                <a:close/>
              </a:path>
              <a:path w="103505" h="380238">
                <a:moveTo>
                  <a:pt x="92456" y="285242"/>
                </a:moveTo>
                <a:lnTo>
                  <a:pt x="90678" y="288289"/>
                </a:lnTo>
                <a:lnTo>
                  <a:pt x="57960" y="344123"/>
                </a:lnTo>
                <a:lnTo>
                  <a:pt x="57023" y="364489"/>
                </a:lnTo>
                <a:lnTo>
                  <a:pt x="51557" y="355051"/>
                </a:lnTo>
                <a:lnTo>
                  <a:pt x="45974" y="0"/>
                </a:lnTo>
                <a:lnTo>
                  <a:pt x="45260" y="344176"/>
                </a:lnTo>
                <a:lnTo>
                  <a:pt x="46100" y="364363"/>
                </a:lnTo>
                <a:lnTo>
                  <a:pt x="57912" y="367664"/>
                </a:lnTo>
                <a:lnTo>
                  <a:pt x="101726" y="294767"/>
                </a:lnTo>
                <a:lnTo>
                  <a:pt x="103505" y="291719"/>
                </a:lnTo>
                <a:lnTo>
                  <a:pt x="102488" y="287781"/>
                </a:lnTo>
                <a:lnTo>
                  <a:pt x="99441" y="286003"/>
                </a:lnTo>
                <a:lnTo>
                  <a:pt x="96393" y="284225"/>
                </a:lnTo>
                <a:lnTo>
                  <a:pt x="92456" y="285242"/>
                </a:lnTo>
                <a:close/>
              </a:path>
              <a:path w="103505" h="380238">
                <a:moveTo>
                  <a:pt x="51557" y="355051"/>
                </a:moveTo>
                <a:lnTo>
                  <a:pt x="57023" y="364489"/>
                </a:lnTo>
                <a:lnTo>
                  <a:pt x="57960" y="344123"/>
                </a:lnTo>
                <a:lnTo>
                  <a:pt x="58674" y="0"/>
                </a:lnTo>
                <a:lnTo>
                  <a:pt x="45974" y="0"/>
                </a:lnTo>
                <a:lnTo>
                  <a:pt x="51557" y="355051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2100" y="1149223"/>
            <a:ext cx="2343887" cy="1237038"/>
          </a:xfrm>
          <a:prstGeom prst="rect">
            <a:avLst/>
          </a:prstGeom>
        </p:spPr>
        <p:txBody>
          <a:bodyPr wrap="square" lIns="0" tIns="26479" rIns="0" bIns="0" rtlCol="0">
            <a:noAutofit/>
          </a:bodyPr>
          <a:lstStyle/>
          <a:p>
            <a:pPr algn="ctr">
              <a:lnSpc>
                <a:spcPts val="4170"/>
              </a:lnSpc>
            </a:pPr>
            <a:r>
              <a:rPr sz="4000" spc="-24" dirty="0" smtClean="0">
                <a:latin typeface="Calibri"/>
                <a:cs typeface="Calibri"/>
              </a:rPr>
              <a:t>Example of</a:t>
            </a:r>
            <a:endParaRPr sz="4000" dirty="0">
              <a:latin typeface="Calibri"/>
              <a:cs typeface="Calibri"/>
            </a:endParaRPr>
          </a:p>
          <a:p>
            <a:pPr marL="493356" marR="514348" algn="ctr">
              <a:lnSpc>
                <a:spcPct val="101725"/>
              </a:lnSpc>
              <a:spcBef>
                <a:spcPts val="2136"/>
              </a:spcBef>
            </a:pPr>
            <a:r>
              <a:rPr lang="en-US" sz="2600" spc="-7" dirty="0" smtClean="0">
                <a:latin typeface="Constantia"/>
                <a:cs typeface="Constantia"/>
              </a:rPr>
              <a:t>m</a:t>
            </a:r>
            <a:r>
              <a:rPr sz="2600" spc="-7" dirty="0" smtClean="0">
                <a:latin typeface="Constantia"/>
                <a:cs typeface="Constantia"/>
              </a:rPr>
              <a:t>ain () {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6954" y="1149223"/>
            <a:ext cx="5457360" cy="532891"/>
          </a:xfrm>
          <a:prstGeom prst="rect">
            <a:avLst/>
          </a:prstGeom>
        </p:spPr>
        <p:txBody>
          <a:bodyPr wrap="square" lIns="0" tIns="26479" rIns="0" bIns="0" rtlCol="0">
            <a:noAutofit/>
          </a:bodyPr>
          <a:lstStyle/>
          <a:p>
            <a:pPr marL="12700">
              <a:lnSpc>
                <a:spcPts val="4170"/>
              </a:lnSpc>
            </a:pPr>
            <a:r>
              <a:rPr sz="4000" spc="-20" dirty="0" smtClean="0">
                <a:latin typeface="Calibri"/>
                <a:cs typeface="Calibri"/>
              </a:rPr>
              <a:t>Parameter and Argument: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975" y="2505641"/>
            <a:ext cx="1794827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5" dirty="0" smtClean="0">
                <a:latin typeface="Constantia"/>
                <a:cs typeface="Constantia"/>
              </a:rPr>
              <a:t>//Argument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12" y="2981129"/>
            <a:ext cx="1805753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dirty="0" smtClean="0">
                <a:latin typeface="Constantia"/>
                <a:cs typeface="Constantia"/>
              </a:rPr>
              <a:t>add (10, 20),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56388"/>
            <a:ext cx="191423" cy="356412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dirty="0" smtClean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6825" y="3932359"/>
            <a:ext cx="1891686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9" dirty="0" smtClean="0">
                <a:latin typeface="Constantia"/>
                <a:cs typeface="Constantia"/>
              </a:rPr>
              <a:t>// Parameter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07847"/>
            <a:ext cx="2013300" cy="1782902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lang="en-US" sz="2600" spc="-7" dirty="0">
                <a:latin typeface="Constantia"/>
                <a:cs typeface="Constantia"/>
              </a:rPr>
              <a:t>a</a:t>
            </a:r>
            <a:r>
              <a:rPr sz="2600" spc="-7" dirty="0" smtClean="0">
                <a:latin typeface="Constantia"/>
                <a:cs typeface="Constantia"/>
              </a:rPr>
              <a:t>dd (int i, int</a:t>
            </a:r>
            <a:endParaRPr sz="2600" dirty="0">
              <a:latin typeface="Constantia"/>
              <a:cs typeface="Constantia"/>
            </a:endParaRPr>
          </a:p>
          <a:p>
            <a:pPr marL="369316" marR="49606">
              <a:lnSpc>
                <a:spcPct val="101725"/>
              </a:lnSpc>
              <a:spcBef>
                <a:spcPts val="432"/>
              </a:spcBef>
            </a:pPr>
            <a:r>
              <a:rPr sz="2600" spc="-9" dirty="0" smtClean="0">
                <a:latin typeface="Constantia"/>
                <a:cs typeface="Constantia"/>
              </a:rPr>
              <a:t>int j;</a:t>
            </a:r>
            <a:endParaRPr sz="2600" dirty="0">
              <a:latin typeface="Constantia"/>
              <a:cs typeface="Constantia"/>
            </a:endParaRPr>
          </a:p>
          <a:p>
            <a:pPr marL="343407" marR="49606">
              <a:lnSpc>
                <a:spcPct val="101725"/>
              </a:lnSpc>
              <a:spcBef>
                <a:spcPts val="572"/>
              </a:spcBef>
            </a:pPr>
            <a:r>
              <a:rPr sz="2600" spc="3" dirty="0" smtClean="0">
                <a:latin typeface="Constantia"/>
                <a:cs typeface="Constantia"/>
              </a:rPr>
              <a:t>j=i+j;</a:t>
            </a:r>
            <a:endParaRPr sz="2600" dirty="0">
              <a:latin typeface="Constantia"/>
              <a:cs typeface="Constantia"/>
            </a:endParaRPr>
          </a:p>
          <a:p>
            <a:pPr marL="12700" marR="49606">
              <a:lnSpc>
                <a:spcPct val="101725"/>
              </a:lnSpc>
              <a:spcBef>
                <a:spcPts val="570"/>
              </a:spcBef>
            </a:pPr>
            <a:r>
              <a:rPr sz="2600" dirty="0" smtClean="0">
                <a:latin typeface="Constantia"/>
                <a:cs typeface="Constantia"/>
              </a:rPr>
              <a:t>}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47973" y="4407847"/>
            <a:ext cx="483947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dirty="0" smtClean="0">
                <a:latin typeface="Constantia"/>
                <a:cs typeface="Constantia"/>
              </a:rPr>
              <a:t>j) {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/>
          <p:cNvSpPr/>
          <p:nvPr/>
        </p:nvSpPr>
        <p:spPr>
          <a:xfrm>
            <a:off x="309372" y="1527048"/>
            <a:ext cx="848868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47800" y="609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77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943482"/>
            <a:ext cx="4808424" cy="2327510"/>
          </a:xfrm>
          <a:prstGeom prst="rect">
            <a:avLst/>
          </a:prstGeom>
        </p:spPr>
        <p:txBody>
          <a:bodyPr wrap="square" lIns="0" tIns="32988" rIns="0" bIns="0" rtlCol="0">
            <a:noAutofit/>
          </a:bodyPr>
          <a:lstStyle/>
          <a:p>
            <a:pPr marL="12700">
              <a:lnSpc>
                <a:spcPts val="5195"/>
              </a:lnSpc>
            </a:pPr>
            <a:r>
              <a:rPr sz="5000" spc="-4" dirty="0" smtClean="0">
                <a:latin typeface="Calibri"/>
                <a:cs typeface="Calibri"/>
              </a:rPr>
              <a:t>Actual and Formal</a:t>
            </a:r>
            <a:endParaRPr sz="5000" dirty="0">
              <a:latin typeface="Calibri"/>
              <a:cs typeface="Calibri"/>
            </a:endParaRPr>
          </a:p>
          <a:p>
            <a:pPr marL="378459" marR="95326">
              <a:lnSpc>
                <a:spcPct val="101725"/>
              </a:lnSpc>
              <a:spcBef>
                <a:spcPts val="2206"/>
              </a:spcBef>
            </a:pPr>
            <a:r>
              <a:rPr sz="2200" spc="-10" dirty="0" smtClean="0">
                <a:latin typeface="Constantia"/>
                <a:cs typeface="Constantia"/>
              </a:rPr>
              <a:t>#include &lt;stdio.h&gt;</a:t>
            </a:r>
            <a:endParaRPr sz="2200" dirty="0">
              <a:latin typeface="Constantia"/>
              <a:cs typeface="Constantia"/>
            </a:endParaRPr>
          </a:p>
          <a:p>
            <a:pPr marL="439419" marR="95326">
              <a:lnSpc>
                <a:spcPts val="2645"/>
              </a:lnSpc>
              <a:spcBef>
                <a:spcPts val="132"/>
              </a:spcBef>
            </a:pPr>
            <a:r>
              <a:rPr sz="2200" spc="-5" dirty="0" smtClean="0">
                <a:latin typeface="Constantia"/>
                <a:cs typeface="Constantia"/>
              </a:rPr>
              <a:t>void main(void)</a:t>
            </a:r>
            <a:endParaRPr sz="2200" dirty="0">
              <a:latin typeface="Constantia"/>
              <a:cs typeface="Constantia"/>
            </a:endParaRPr>
          </a:p>
          <a:p>
            <a:pPr marL="378459" marR="95326">
              <a:lnSpc>
                <a:spcPts val="2640"/>
              </a:lnSpc>
            </a:pPr>
            <a:r>
              <a:rPr sz="2200" dirty="0" smtClean="0"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378459" marR="95326">
              <a:lnSpc>
                <a:spcPts val="2640"/>
              </a:lnSpc>
            </a:pPr>
            <a:r>
              <a:rPr sz="2200" spc="-12" dirty="0" smtClean="0">
                <a:latin typeface="Constantia"/>
                <a:cs typeface="Constantia"/>
              </a:rPr>
              <a:t>void test_function(int) ;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6267" y="943482"/>
            <a:ext cx="3004515" cy="660908"/>
          </a:xfrm>
          <a:prstGeom prst="rect">
            <a:avLst/>
          </a:prstGeom>
        </p:spPr>
        <p:txBody>
          <a:bodyPr wrap="square" lIns="0" tIns="32988" rIns="0" bIns="0" rtlCol="0">
            <a:noAutofit/>
          </a:bodyPr>
          <a:lstStyle/>
          <a:p>
            <a:pPr marL="12700">
              <a:lnSpc>
                <a:spcPts val="5195"/>
              </a:lnSpc>
            </a:pPr>
            <a:r>
              <a:rPr sz="5000" spc="-19" dirty="0" smtClean="0">
                <a:latin typeface="Calibri"/>
                <a:cs typeface="Calibri"/>
              </a:rPr>
              <a:t>parameter: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260" y="3301981"/>
            <a:ext cx="6630289" cy="2651836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 marR="41833">
              <a:lnSpc>
                <a:spcPts val="2340"/>
              </a:lnSpc>
            </a:pPr>
            <a:r>
              <a:rPr sz="2200" spc="-8" dirty="0" smtClean="0">
                <a:latin typeface="Constantia"/>
                <a:cs typeface="Constantia"/>
              </a:rPr>
              <a:t>test_function(1) ;  \\ </a:t>
            </a:r>
            <a:r>
              <a:rPr sz="2200" b="1" spc="-8" dirty="0" smtClean="0">
                <a:latin typeface="Constantia"/>
                <a:cs typeface="Constantia"/>
              </a:rPr>
              <a:t>actual parameter</a:t>
            </a:r>
            <a:endParaRPr sz="2200" dirty="0">
              <a:latin typeface="Constantia"/>
              <a:cs typeface="Constantia"/>
            </a:endParaRPr>
          </a:p>
          <a:p>
            <a:pPr marL="12700" marR="41833">
              <a:lnSpc>
                <a:spcPts val="2640"/>
              </a:lnSpc>
              <a:spcBef>
                <a:spcPts val="15"/>
              </a:spcBef>
            </a:pPr>
            <a:r>
              <a:rPr sz="2200" dirty="0" smtClean="0"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ts val="2640"/>
              </a:lnSpc>
            </a:pPr>
            <a:r>
              <a:rPr sz="2200" spc="-15" dirty="0" smtClean="0">
                <a:latin typeface="Constantia"/>
                <a:cs typeface="Constantia"/>
              </a:rPr>
              <a:t>Void test_function(i_recd_value) \\</a:t>
            </a:r>
            <a:r>
              <a:rPr sz="2200" b="1" spc="-15" dirty="0" smtClean="0">
                <a:latin typeface="Constantia"/>
                <a:cs typeface="Constantia"/>
              </a:rPr>
              <a:t>formal parameter</a:t>
            </a:r>
            <a:endParaRPr sz="2200" dirty="0">
              <a:latin typeface="Constantia"/>
              <a:cs typeface="Constantia"/>
            </a:endParaRPr>
          </a:p>
          <a:p>
            <a:pPr marL="12700" marR="41833">
              <a:lnSpc>
                <a:spcPts val="2640"/>
              </a:lnSpc>
            </a:pPr>
            <a:r>
              <a:rPr sz="2200" spc="-19" dirty="0" smtClean="0">
                <a:latin typeface="Constantia"/>
                <a:cs typeface="Constantia"/>
              </a:rPr>
              <a:t>int i_recd_value ;</a:t>
            </a:r>
            <a:endParaRPr sz="2200" dirty="0">
              <a:latin typeface="Constantia"/>
              <a:cs typeface="Constantia"/>
            </a:endParaRPr>
          </a:p>
          <a:p>
            <a:pPr marL="12700" marR="41833">
              <a:lnSpc>
                <a:spcPts val="2640"/>
              </a:lnSpc>
            </a:pPr>
            <a:r>
              <a:rPr sz="2200" dirty="0" smtClean="0"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12700" marR="41833">
              <a:lnSpc>
                <a:spcPts val="2640"/>
              </a:lnSpc>
            </a:pPr>
            <a:r>
              <a:rPr sz="2200" spc="-15" dirty="0" smtClean="0">
                <a:latin typeface="Constantia"/>
                <a:cs typeface="Constantia"/>
              </a:rPr>
              <a:t>cout &lt;&lt; "Value passed = " &lt;&lt; i_recd_value ;</a:t>
            </a:r>
            <a:endParaRPr sz="2200" dirty="0">
              <a:latin typeface="Constantia"/>
              <a:cs typeface="Constantia"/>
            </a:endParaRPr>
          </a:p>
          <a:p>
            <a:pPr marL="12700" marR="41833">
              <a:lnSpc>
                <a:spcPts val="2645"/>
              </a:lnSpc>
              <a:spcBef>
                <a:spcPts val="0"/>
              </a:spcBef>
            </a:pPr>
            <a:r>
              <a:rPr sz="2200" spc="-17" dirty="0" smtClean="0">
                <a:latin typeface="Constantia"/>
                <a:cs typeface="Constantia"/>
              </a:rPr>
              <a:t>return ;</a:t>
            </a:r>
            <a:endParaRPr sz="2200" dirty="0">
              <a:latin typeface="Constantia"/>
              <a:cs typeface="Constantia"/>
            </a:endParaRPr>
          </a:p>
          <a:p>
            <a:pPr marL="12700" marR="41833">
              <a:lnSpc>
                <a:spcPts val="2640"/>
              </a:lnSpc>
            </a:pPr>
            <a:r>
              <a:rPr sz="2200" dirty="0" smtClean="0"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890" y="1600200"/>
            <a:ext cx="8610600" cy="291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862" indent="-285750">
              <a:lnSpc>
                <a:spcPct val="94685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spc="0" dirty="0" smtClean="0">
                <a:latin typeface="Cambria" panose="02040503050406030204" pitchFamily="18" charset="0"/>
                <a:cs typeface="Georgia"/>
              </a:rPr>
              <a:t>It is the last statement of the function that return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175"/>
              </a:spcBef>
            </a:pPr>
            <a:r>
              <a:rPr lang="en-US" sz="2400" spc="0" dirty="0" smtClean="0">
                <a:latin typeface="Cambria" panose="02040503050406030204" pitchFamily="18" charset="0"/>
                <a:cs typeface="Georgia"/>
              </a:rPr>
              <a:t>certain values.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pPr marL="800862" marR="885978" indent="-285750">
              <a:lnSpc>
                <a:spcPts val="3067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spc="0" dirty="0" smtClean="0">
                <a:latin typeface="Cambria" panose="02040503050406030204" pitchFamily="18" charset="0"/>
                <a:cs typeface="Georgia"/>
              </a:rPr>
              <a:t>It return certain types of values to the place from 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pPr marL="515112" marR="885978">
              <a:lnSpc>
                <a:spcPts val="3067"/>
              </a:lnSpc>
              <a:spcBef>
                <a:spcPts val="171"/>
              </a:spcBef>
            </a:pPr>
            <a:r>
              <a:rPr lang="en-US" sz="2400" spc="0" dirty="0" smtClean="0">
                <a:latin typeface="Cambria" panose="02040503050406030204" pitchFamily="18" charset="0"/>
                <a:cs typeface="Georgia"/>
              </a:rPr>
              <a:t>where the function was invoked.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822"/>
              </a:spcBef>
            </a:pPr>
            <a:r>
              <a:rPr lang="en-US" sz="2400" spc="1" dirty="0" smtClean="0">
                <a:latin typeface="Cambria" panose="02040503050406030204" pitchFamily="18" charset="0"/>
                <a:cs typeface="Georgia"/>
              </a:rPr>
              <a:t>Syntax: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678"/>
              </a:spcBef>
            </a:pPr>
            <a:r>
              <a:rPr lang="en-US" sz="2400" spc="-5" dirty="0" smtClean="0">
                <a:latin typeface="Cambria" panose="02040503050406030204" pitchFamily="18" charset="0"/>
                <a:cs typeface="Georgia"/>
              </a:rPr>
              <a:t>return(variable-name or constant);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34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Function Return Statement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762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0" y="381000"/>
            <a:ext cx="8839200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4806">
              <a:lnSpc>
                <a:spcPct val="94685"/>
              </a:lnSpc>
              <a:spcBef>
                <a:spcPts val="1399"/>
              </a:spcBef>
            </a:pPr>
            <a:r>
              <a:rPr lang="en-US" sz="4400" b="1" spc="0" dirty="0" smtClean="0">
                <a:latin typeface="Cambria" panose="02040503050406030204" pitchFamily="18" charset="0"/>
                <a:cs typeface="Georgia"/>
              </a:rPr>
              <a:t>Categories of function</a:t>
            </a:r>
            <a:endParaRPr lang="en-US" sz="4400" b="1" dirty="0">
              <a:latin typeface="Cambria" panose="02040503050406030204" pitchFamily="18" charset="0"/>
              <a:cs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305800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"/>
              </a:lnSpc>
            </a:pPr>
            <a:endParaRPr lang="en-US" sz="300" dirty="0" smtClean="0"/>
          </a:p>
          <a:p>
            <a:pPr marL="800862" marR="1787578" indent="-285750">
              <a:lnSpc>
                <a:spcPts val="3067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Function with no arguments and no return </a:t>
            </a:r>
            <a:endParaRPr lang="en-US" dirty="0" smtClean="0">
              <a:latin typeface="Georgia"/>
              <a:cs typeface="Georgia"/>
            </a:endParaRPr>
          </a:p>
          <a:p>
            <a:pPr marL="800862" marR="1787578" indent="-285750">
              <a:lnSpc>
                <a:spcPts val="3067"/>
              </a:lnSpc>
              <a:spcBef>
                <a:spcPts val="822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Function with arguments but no return </a:t>
            </a:r>
            <a:endParaRPr lang="en-US" dirty="0" smtClean="0">
              <a:latin typeface="Georgia"/>
              <a:cs typeface="Georgia"/>
            </a:endParaRPr>
          </a:p>
          <a:p>
            <a:pPr marL="800862" marR="1787578" indent="-285750">
              <a:lnSpc>
                <a:spcPts val="3067"/>
              </a:lnSpc>
              <a:spcBef>
                <a:spcPts val="822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Function with no arguments and return </a:t>
            </a:r>
            <a:endParaRPr lang="en-US" dirty="0" smtClean="0">
              <a:latin typeface="Georgia"/>
              <a:cs typeface="Georgia"/>
            </a:endParaRPr>
          </a:p>
          <a:p>
            <a:pPr marL="800862" marR="1787578" indent="-285750">
              <a:lnSpc>
                <a:spcPts val="3067"/>
              </a:lnSpc>
              <a:spcBef>
                <a:spcPts val="822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Function with arguments and return</a:t>
            </a:r>
            <a:endParaRPr lang="en-US" dirty="0" smtClean="0">
              <a:latin typeface="Georgia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3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8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0" dirty="0" smtClean="0">
                <a:latin typeface="Cambria" panose="02040503050406030204" pitchFamily="18" charset="0"/>
                <a:cs typeface="Georgia"/>
              </a:rPr>
              <a:t>Function with no argument and no return</a:t>
            </a:r>
            <a:endParaRPr lang="en-US" sz="2400" b="1" dirty="0" smtClean="0">
              <a:latin typeface="Cambria" panose="02040503050406030204" pitchFamily="18" charset="0"/>
              <a:cs typeface="Georgia"/>
            </a:endParaRPr>
          </a:p>
          <a:p>
            <a:endParaRPr lang="en-US" dirty="0"/>
          </a:p>
        </p:txBody>
      </p:sp>
      <p:sp>
        <p:nvSpPr>
          <p:cNvPr id="4" name="object 17"/>
          <p:cNvSpPr/>
          <p:nvPr/>
        </p:nvSpPr>
        <p:spPr>
          <a:xfrm>
            <a:off x="301752" y="1557391"/>
            <a:ext cx="8503920" cy="456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79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915400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9114">
              <a:lnSpc>
                <a:spcPct val="94685"/>
              </a:lnSpc>
              <a:spcBef>
                <a:spcPts val="1399"/>
              </a:spcBef>
            </a:pPr>
            <a:r>
              <a:rPr lang="en-US" sz="2400" b="1" spc="0" dirty="0" smtClean="0">
                <a:latin typeface="Cambria" panose="02040503050406030204" pitchFamily="18" charset="0"/>
                <a:cs typeface="Georgia"/>
              </a:rPr>
              <a:t>Function with argument and no return</a:t>
            </a:r>
            <a:endParaRPr lang="en-US" sz="2400" b="1" dirty="0">
              <a:latin typeface="Cambria" panose="02040503050406030204" pitchFamily="18" charset="0"/>
              <a:cs typeface="Georgia"/>
            </a:endParaRPr>
          </a:p>
        </p:txBody>
      </p:sp>
      <p:sp>
        <p:nvSpPr>
          <p:cNvPr id="3" name="object 17"/>
          <p:cNvSpPr/>
          <p:nvPr/>
        </p:nvSpPr>
        <p:spPr>
          <a:xfrm>
            <a:off x="457200" y="990600"/>
            <a:ext cx="8327135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88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0" dirty="0" smtClean="0">
                <a:latin typeface="Cambria" panose="02040503050406030204" pitchFamily="18" charset="0"/>
                <a:cs typeface="Georgia"/>
              </a:rPr>
              <a:t>Function with no argument and return</a:t>
            </a:r>
            <a:endParaRPr lang="en-US" sz="2800" dirty="0" smtClean="0">
              <a:latin typeface="Cambria" panose="02040503050406030204" pitchFamily="18" charset="0"/>
              <a:cs typeface="Georgia"/>
            </a:endParaRPr>
          </a:p>
          <a:p>
            <a:endParaRPr lang="en-US" dirty="0"/>
          </a:p>
        </p:txBody>
      </p:sp>
      <p:sp>
        <p:nvSpPr>
          <p:cNvPr id="3" name="object 17"/>
          <p:cNvSpPr/>
          <p:nvPr/>
        </p:nvSpPr>
        <p:spPr>
          <a:xfrm>
            <a:off x="457200" y="1143000"/>
            <a:ext cx="8153400" cy="464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13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65126"/>
            <a:ext cx="8439150" cy="1325563"/>
          </a:xfrm>
        </p:spPr>
        <p:txBody>
          <a:bodyPr/>
          <a:lstStyle/>
          <a:p>
            <a:pPr marL="1127125">
              <a:lnSpc>
                <a:spcPct val="94685"/>
              </a:lnSpc>
              <a:spcBef>
                <a:spcPts val="1399"/>
              </a:spcBef>
            </a:pPr>
            <a:r>
              <a:rPr lang="en-US" dirty="0">
                <a:latin typeface="Georgia"/>
                <a:cs typeface="Georgia"/>
              </a:rPr>
              <a:t>Function with argument and return</a:t>
            </a:r>
          </a:p>
        </p:txBody>
      </p:sp>
      <p:sp>
        <p:nvSpPr>
          <p:cNvPr id="4" name="object 17"/>
          <p:cNvSpPr/>
          <p:nvPr/>
        </p:nvSpPr>
        <p:spPr>
          <a:xfrm>
            <a:off x="548640" y="1527048"/>
            <a:ext cx="8010144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4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943481"/>
            <a:ext cx="8394700" cy="3881941"/>
          </a:xfrm>
          <a:prstGeom prst="rect">
            <a:avLst/>
          </a:prstGeom>
        </p:spPr>
        <p:txBody>
          <a:bodyPr wrap="square" lIns="0" tIns="32988" rIns="0" bIns="0" rtlCol="0">
            <a:noAutofit/>
          </a:bodyPr>
          <a:lstStyle/>
          <a:p>
            <a:pPr marL="12700" marR="47761">
              <a:lnSpc>
                <a:spcPts val="5195"/>
              </a:lnSpc>
            </a:pPr>
            <a:r>
              <a:rPr sz="4400" b="1" dirty="0" smtClean="0">
                <a:solidFill>
                  <a:srgbClr val="04607A"/>
                </a:solidFill>
                <a:cs typeface="Calibri"/>
              </a:rPr>
              <a:t>Function:</a:t>
            </a:r>
            <a:endParaRPr sz="4400" b="1" dirty="0">
              <a:cs typeface="Calibri"/>
            </a:endParaRPr>
          </a:p>
          <a:p>
            <a:pPr marL="378459" indent="-32003" algn="just">
              <a:lnSpc>
                <a:spcPts val="3173"/>
              </a:lnSpc>
              <a:spcBef>
                <a:spcPts val="10"/>
              </a:spcBef>
            </a:pPr>
            <a:r>
              <a:rPr sz="2400" spc="-17" dirty="0" smtClean="0">
                <a:cs typeface="Constantia"/>
              </a:rPr>
              <a:t>A function is a group of statements that together </a:t>
            </a:r>
            <a:r>
              <a:rPr sz="2400" spc="-19" dirty="0" smtClean="0">
                <a:cs typeface="Constantia"/>
              </a:rPr>
              <a:t>perform a task. Every C program has at least one </a:t>
            </a:r>
            <a:r>
              <a:rPr sz="2400" spc="-11" dirty="0" smtClean="0">
                <a:cs typeface="Constantia"/>
              </a:rPr>
              <a:t>function, which is </a:t>
            </a:r>
            <a:r>
              <a:rPr sz="2400" b="1" spc="-11" dirty="0" smtClean="0">
                <a:cs typeface="Constantia"/>
              </a:rPr>
              <a:t>main()</a:t>
            </a:r>
            <a:r>
              <a:rPr sz="2400" spc="-11" dirty="0" smtClean="0">
                <a:cs typeface="Constantia"/>
              </a:rPr>
              <a:t>, </a:t>
            </a:r>
            <a:r>
              <a:rPr lang="en-US" sz="2400" dirty="0"/>
              <a:t>A large program in c can be divided to many </a:t>
            </a:r>
            <a:r>
              <a:rPr lang="en-US" sz="2400" dirty="0" smtClean="0"/>
              <a:t>subprogram.</a:t>
            </a:r>
            <a:r>
              <a:rPr lang="en-US" sz="2400" dirty="0"/>
              <a:t> The subprogram posses a self contain components and have well define </a:t>
            </a:r>
            <a:r>
              <a:rPr lang="en-US" sz="2400" dirty="0" smtClean="0"/>
              <a:t>purpose. The </a:t>
            </a:r>
            <a:r>
              <a:rPr lang="en-US" sz="2400" dirty="0"/>
              <a:t>subprogram is called as a </a:t>
            </a:r>
            <a:r>
              <a:rPr lang="en-US" sz="2400" b="1" dirty="0" smtClean="0"/>
              <a:t>function. </a:t>
            </a:r>
            <a:r>
              <a:rPr sz="2400" spc="-5" dirty="0" smtClean="0">
                <a:cs typeface="Constantia"/>
              </a:rPr>
              <a:t>Defining a Function:</a:t>
            </a:r>
            <a:endParaRPr sz="2400" dirty="0">
              <a:cs typeface="Constantia"/>
            </a:endParaRPr>
          </a:p>
          <a:p>
            <a:pPr marL="427228" marR="47761" algn="just">
              <a:lnSpc>
                <a:spcPct val="101725"/>
              </a:lnSpc>
              <a:spcBef>
                <a:spcPts val="260"/>
              </a:spcBef>
            </a:pPr>
            <a:r>
              <a:rPr sz="2400" spc="-11" dirty="0" smtClean="0">
                <a:cs typeface="Constantia"/>
              </a:rPr>
              <a:t>The general form of a function definition in C</a:t>
            </a:r>
            <a:endParaRPr sz="2400" dirty="0">
              <a:cs typeface="Constantia"/>
            </a:endParaRPr>
          </a:p>
          <a:p>
            <a:pPr marL="378459" marR="47761">
              <a:lnSpc>
                <a:spcPts val="2810"/>
              </a:lnSpc>
              <a:spcBef>
                <a:spcPts val="140"/>
              </a:spcBef>
            </a:pPr>
            <a:r>
              <a:rPr sz="2400" spc="-14" dirty="0" smtClean="0">
                <a:cs typeface="Constantia"/>
              </a:rPr>
              <a:t>programming language is as follows:</a:t>
            </a:r>
            <a:endParaRPr sz="2400" dirty="0"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256" y="4825422"/>
            <a:ext cx="5673001" cy="218497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endParaRPr lang="en-US" spc="-8" dirty="0" smtClean="0">
              <a:cs typeface="Constantia"/>
            </a:endParaRPr>
          </a:p>
          <a:p>
            <a:pPr marL="12700">
              <a:lnSpc>
                <a:spcPts val="2755"/>
              </a:lnSpc>
            </a:pPr>
            <a:r>
              <a:rPr spc="-8" dirty="0" err="1" smtClean="0">
                <a:cs typeface="Constantia"/>
              </a:rPr>
              <a:t>return_type</a:t>
            </a:r>
            <a:r>
              <a:rPr spc="-8" dirty="0" smtClean="0">
                <a:cs typeface="Constantia"/>
              </a:rPr>
              <a:t> </a:t>
            </a:r>
            <a:r>
              <a:rPr spc="-8" dirty="0" smtClean="0">
                <a:cs typeface="Constantia"/>
              </a:rPr>
              <a:t>function_name( parameter</a:t>
            </a:r>
            <a:endParaRPr dirty="0">
              <a:cs typeface="Constantia"/>
            </a:endParaRPr>
          </a:p>
          <a:p>
            <a:pPr marL="101091" marR="49606">
              <a:lnSpc>
                <a:spcPct val="101725"/>
              </a:lnSpc>
              <a:spcBef>
                <a:spcPts val="122"/>
              </a:spcBef>
            </a:pPr>
            <a:r>
              <a:rPr dirty="0" smtClean="0">
                <a:cs typeface="Constantia"/>
              </a:rPr>
              <a:t>{</a:t>
            </a:r>
            <a:endParaRPr dirty="0">
              <a:cs typeface="Constantia"/>
            </a:endParaRPr>
          </a:p>
          <a:p>
            <a:pPr marL="685038" marR="49606">
              <a:lnSpc>
                <a:spcPct val="101725"/>
              </a:lnSpc>
              <a:spcBef>
                <a:spcPts val="254"/>
              </a:spcBef>
            </a:pPr>
            <a:r>
              <a:rPr spc="-10" dirty="0" smtClean="0">
                <a:cs typeface="Constantia"/>
              </a:rPr>
              <a:t>body of the function</a:t>
            </a:r>
            <a:endParaRPr dirty="0">
              <a:cs typeface="Constantia"/>
            </a:endParaRPr>
          </a:p>
          <a:p>
            <a:pPr marL="183387" marR="49606">
              <a:lnSpc>
                <a:spcPct val="101725"/>
              </a:lnSpc>
              <a:spcBef>
                <a:spcPts val="254"/>
              </a:spcBef>
            </a:pPr>
            <a:r>
              <a:rPr dirty="0" smtClean="0">
                <a:cs typeface="Constantia"/>
              </a:rPr>
              <a:t>}</a:t>
            </a:r>
            <a:endParaRPr dirty="0"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61044" y="5192728"/>
            <a:ext cx="707535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pc="-11" dirty="0" smtClean="0">
                <a:cs typeface="Constantia"/>
              </a:rPr>
              <a:t>list )</a:t>
            </a:r>
            <a:endParaRPr dirty="0"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0072" y="569340"/>
            <a:ext cx="3784628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b="1" spc="-15" dirty="0" smtClean="0">
                <a:solidFill>
                  <a:srgbClr val="04607A"/>
                </a:solidFill>
                <a:latin typeface="Calibri"/>
                <a:cs typeface="Calibri"/>
              </a:rPr>
              <a:t>Local Variables: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034701"/>
            <a:ext cx="8086567" cy="2941066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marR="34176" algn="just">
              <a:lnSpc>
                <a:spcPts val="2950"/>
              </a:lnSpc>
            </a:pPr>
            <a:r>
              <a:rPr sz="2000" spc="-27" dirty="0" smtClean="0">
                <a:latin typeface="Cambria" panose="02040503050406030204" pitchFamily="18" charset="0"/>
                <a:cs typeface="Constantia"/>
              </a:rPr>
              <a:t>Variables that are declared inside a function or block</a:t>
            </a:r>
            <a:r>
              <a:rPr lang="en-US" sz="2000" spc="-27" dirty="0" smtClean="0">
                <a:latin typeface="Cambria" panose="02040503050406030204" pitchFamily="18" charset="0"/>
                <a:cs typeface="Constantia"/>
              </a:rPr>
              <a:t> </a:t>
            </a:r>
            <a:r>
              <a:rPr sz="2000" spc="-21" dirty="0" smtClean="0">
                <a:latin typeface="Cambria" panose="02040503050406030204" pitchFamily="18" charset="0"/>
                <a:cs typeface="Constantia"/>
              </a:rPr>
              <a:t>are called local variables. They can be used only by</a:t>
            </a:r>
            <a:r>
              <a:rPr lang="en-US" sz="2000" spc="-21" dirty="0" smtClean="0">
                <a:latin typeface="Cambria" panose="02040503050406030204" pitchFamily="18" charset="0"/>
                <a:cs typeface="Constantia"/>
              </a:rPr>
              <a:t> </a:t>
            </a:r>
            <a:r>
              <a:rPr sz="2000" spc="-24" dirty="0" smtClean="0">
                <a:latin typeface="Cambria" panose="02040503050406030204" pitchFamily="18" charset="0"/>
                <a:cs typeface="Constantia"/>
              </a:rPr>
              <a:t>statements that are inside that function or block of</a:t>
            </a:r>
            <a:r>
              <a:rPr lang="en-US" sz="2000" spc="-24" dirty="0" smtClean="0">
                <a:latin typeface="Cambria" panose="02040503050406030204" pitchFamily="18" charset="0"/>
                <a:cs typeface="Constantia"/>
              </a:rPr>
              <a:t> </a:t>
            </a:r>
            <a:r>
              <a:rPr sz="2000" spc="-14" dirty="0" smtClean="0">
                <a:latin typeface="Cambria" panose="02040503050406030204" pitchFamily="18" charset="0"/>
                <a:cs typeface="Constantia"/>
              </a:rPr>
              <a:t>code. Local variables are not known to functions</a:t>
            </a:r>
            <a:r>
              <a:rPr lang="en-US" sz="2000" spc="-14" dirty="0" smtClean="0">
                <a:latin typeface="Cambria" panose="02040503050406030204" pitchFamily="18" charset="0"/>
                <a:cs typeface="Constantia"/>
              </a:rPr>
              <a:t> </a:t>
            </a:r>
            <a:r>
              <a:rPr sz="2000" spc="-24" dirty="0" smtClean="0">
                <a:latin typeface="Cambria" panose="02040503050406030204" pitchFamily="18" charset="0"/>
                <a:cs typeface="Constantia"/>
              </a:rPr>
              <a:t>outside their own. Following is the example using</a:t>
            </a:r>
            <a:r>
              <a:rPr lang="en-US" sz="2000" spc="-24" dirty="0" smtClean="0">
                <a:latin typeface="Cambria" panose="02040503050406030204" pitchFamily="18" charset="0"/>
                <a:cs typeface="Constantia"/>
              </a:rPr>
              <a:t> </a:t>
            </a:r>
            <a:r>
              <a:rPr sz="2000" spc="-24" dirty="0" smtClean="0">
                <a:latin typeface="Cambria" panose="02040503050406030204" pitchFamily="18" charset="0"/>
                <a:cs typeface="Constantia"/>
              </a:rPr>
              <a:t>local variables. Here all the variables a, b and c are</a:t>
            </a:r>
            <a:r>
              <a:rPr lang="en-US" sz="2000" spc="-24" dirty="0" smtClean="0">
                <a:latin typeface="Cambria" panose="02040503050406030204" pitchFamily="18" charset="0"/>
                <a:cs typeface="Constantia"/>
              </a:rPr>
              <a:t> </a:t>
            </a:r>
            <a:r>
              <a:rPr sz="2000" spc="-8" dirty="0" smtClean="0">
                <a:latin typeface="Cambria" panose="02040503050406030204" pitchFamily="18" charset="0"/>
                <a:cs typeface="Constantia"/>
              </a:rPr>
              <a:t>local to main() function.</a:t>
            </a:r>
            <a:endParaRPr sz="2000" dirty="0">
              <a:latin typeface="Cambria" panose="02040503050406030204" pitchFamily="18" charset="0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7472" y="569340"/>
            <a:ext cx="4111526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b="1" spc="-16" dirty="0" smtClean="0">
                <a:solidFill>
                  <a:srgbClr val="04607A"/>
                </a:solidFill>
                <a:latin typeface="Calibri"/>
                <a:cs typeface="Calibri"/>
              </a:rPr>
              <a:t>Global Variables: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030153"/>
            <a:ext cx="8102332" cy="3605910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 marR="49606">
              <a:lnSpc>
                <a:spcPts val="2755"/>
              </a:lnSpc>
            </a:pPr>
            <a:r>
              <a:rPr sz="2600" spc="-13" dirty="0" smtClean="0">
                <a:latin typeface="Constantia"/>
                <a:cs typeface="Constantia"/>
              </a:rPr>
              <a:t>Global variables are defined outside of a function,</a:t>
            </a:r>
            <a:endParaRPr sz="2600" dirty="0">
              <a:latin typeface="Constantia"/>
              <a:cs typeface="Constantia"/>
            </a:endParaRPr>
          </a:p>
          <a:p>
            <a:pPr marL="287019">
              <a:lnSpc>
                <a:spcPts val="3120"/>
              </a:lnSpc>
              <a:spcBef>
                <a:spcPts val="18"/>
              </a:spcBef>
            </a:pPr>
            <a:r>
              <a:rPr sz="2600" spc="-18" dirty="0" smtClean="0">
                <a:latin typeface="Constantia"/>
                <a:cs typeface="Constantia"/>
              </a:rPr>
              <a:t>usually on top of the program. The global variables will</a:t>
            </a:r>
            <a:endParaRPr sz="2600" dirty="0">
              <a:latin typeface="Constantia"/>
              <a:cs typeface="Constantia"/>
            </a:endParaRPr>
          </a:p>
          <a:p>
            <a:pPr marL="287019" marR="49606">
              <a:lnSpc>
                <a:spcPts val="3120"/>
              </a:lnSpc>
            </a:pPr>
            <a:r>
              <a:rPr sz="2600" spc="-17" dirty="0" smtClean="0">
                <a:latin typeface="Constantia"/>
                <a:cs typeface="Constantia"/>
              </a:rPr>
              <a:t>hold their value throughout the lifetime of your</a:t>
            </a:r>
            <a:endParaRPr sz="2600" dirty="0">
              <a:latin typeface="Constantia"/>
              <a:cs typeface="Constantia"/>
            </a:endParaRPr>
          </a:p>
          <a:p>
            <a:pPr marL="287019" marR="49606">
              <a:lnSpc>
                <a:spcPts val="3120"/>
              </a:lnSpc>
            </a:pPr>
            <a:r>
              <a:rPr sz="2600" spc="-18" dirty="0" smtClean="0">
                <a:latin typeface="Constantia"/>
                <a:cs typeface="Constantia"/>
              </a:rPr>
              <a:t>program and they can be accessed inside any of the</a:t>
            </a:r>
            <a:endParaRPr sz="2600" dirty="0">
              <a:latin typeface="Constantia"/>
              <a:cs typeface="Constantia"/>
            </a:endParaRPr>
          </a:p>
          <a:p>
            <a:pPr marL="287019" marR="49606">
              <a:lnSpc>
                <a:spcPts val="3120"/>
              </a:lnSpc>
            </a:pPr>
            <a:r>
              <a:rPr sz="2600" spc="-13" dirty="0" smtClean="0">
                <a:latin typeface="Constantia"/>
                <a:cs typeface="Constantia"/>
              </a:rPr>
              <a:t>functions defined for the program.</a:t>
            </a:r>
            <a:endParaRPr sz="2600" dirty="0">
              <a:latin typeface="Constantia"/>
              <a:cs typeface="Constantia"/>
            </a:endParaRPr>
          </a:p>
          <a:p>
            <a:pPr marL="287019" marR="25489" indent="-196595">
              <a:lnSpc>
                <a:spcPct val="99995"/>
              </a:lnSpc>
              <a:spcBef>
                <a:spcPts val="456"/>
              </a:spcBef>
            </a:pPr>
            <a:r>
              <a:rPr sz="2600" spc="-17" dirty="0" smtClean="0">
                <a:latin typeface="Constantia"/>
                <a:cs typeface="Constantia"/>
              </a:rPr>
              <a:t>A global variable can be accessed by any function. That is, a global variable is available for use throughout your entire program after its declaration. Following is the example using global and local variables: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693035"/>
            <a:ext cx="1371600" cy="103377"/>
          </a:xfrm>
          <a:custGeom>
            <a:avLst/>
            <a:gdLst/>
            <a:ahLst/>
            <a:cxnLst/>
            <a:rect l="l" t="t" r="r" b="b"/>
            <a:pathLst>
              <a:path w="1371600" h="103377">
                <a:moveTo>
                  <a:pt x="1355852" y="46227"/>
                </a:moveTo>
                <a:lnTo>
                  <a:pt x="1346373" y="51732"/>
                </a:lnTo>
                <a:lnTo>
                  <a:pt x="1355852" y="57276"/>
                </a:lnTo>
                <a:lnTo>
                  <a:pt x="1355852" y="46227"/>
                </a:lnTo>
                <a:close/>
              </a:path>
              <a:path w="1371600" h="103377">
                <a:moveTo>
                  <a:pt x="1286002" y="101600"/>
                </a:moveTo>
                <a:lnTo>
                  <a:pt x="1371600" y="51688"/>
                </a:lnTo>
                <a:lnTo>
                  <a:pt x="1359027" y="45338"/>
                </a:lnTo>
                <a:lnTo>
                  <a:pt x="1335399" y="45312"/>
                </a:lnTo>
                <a:lnTo>
                  <a:pt x="0" y="43814"/>
                </a:lnTo>
                <a:lnTo>
                  <a:pt x="0" y="56514"/>
                </a:lnTo>
                <a:lnTo>
                  <a:pt x="1335557" y="58012"/>
                </a:lnTo>
                <a:lnTo>
                  <a:pt x="1359027" y="58038"/>
                </a:lnTo>
                <a:lnTo>
                  <a:pt x="1355852" y="46227"/>
                </a:lnTo>
                <a:lnTo>
                  <a:pt x="1355852" y="57276"/>
                </a:lnTo>
                <a:lnTo>
                  <a:pt x="1346373" y="51732"/>
                </a:lnTo>
                <a:lnTo>
                  <a:pt x="1355852" y="46227"/>
                </a:lnTo>
                <a:lnTo>
                  <a:pt x="1359027" y="58038"/>
                </a:lnTo>
                <a:lnTo>
                  <a:pt x="1286002" y="101600"/>
                </a:lnTo>
                <a:close/>
              </a:path>
              <a:path w="1371600" h="103377">
                <a:moveTo>
                  <a:pt x="1279144" y="1015"/>
                </a:moveTo>
                <a:lnTo>
                  <a:pt x="1277365" y="3937"/>
                </a:lnTo>
                <a:lnTo>
                  <a:pt x="1275588" y="6985"/>
                </a:lnTo>
                <a:lnTo>
                  <a:pt x="1276603" y="10922"/>
                </a:lnTo>
                <a:lnTo>
                  <a:pt x="1279652" y="12700"/>
                </a:lnTo>
                <a:lnTo>
                  <a:pt x="1335399" y="45312"/>
                </a:lnTo>
                <a:lnTo>
                  <a:pt x="1359027" y="45338"/>
                </a:lnTo>
                <a:lnTo>
                  <a:pt x="1371600" y="51688"/>
                </a:lnTo>
                <a:lnTo>
                  <a:pt x="1286128" y="1777"/>
                </a:lnTo>
                <a:lnTo>
                  <a:pt x="1283080" y="0"/>
                </a:lnTo>
                <a:lnTo>
                  <a:pt x="1279144" y="1015"/>
                </a:lnTo>
                <a:close/>
              </a:path>
              <a:path w="1371600" h="103377">
                <a:moveTo>
                  <a:pt x="1277239" y="99313"/>
                </a:moveTo>
                <a:lnTo>
                  <a:pt x="1279016" y="102362"/>
                </a:lnTo>
                <a:lnTo>
                  <a:pt x="1282953" y="103377"/>
                </a:lnTo>
                <a:lnTo>
                  <a:pt x="1286002" y="101600"/>
                </a:lnTo>
                <a:lnTo>
                  <a:pt x="1359027" y="58038"/>
                </a:lnTo>
                <a:lnTo>
                  <a:pt x="1335557" y="58012"/>
                </a:lnTo>
                <a:lnTo>
                  <a:pt x="1279525" y="90550"/>
                </a:lnTo>
                <a:lnTo>
                  <a:pt x="1276603" y="92328"/>
                </a:lnTo>
                <a:lnTo>
                  <a:pt x="1275461" y="96265"/>
                </a:lnTo>
                <a:lnTo>
                  <a:pt x="1277239" y="99313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4598035"/>
            <a:ext cx="1905000" cy="103377"/>
          </a:xfrm>
          <a:custGeom>
            <a:avLst/>
            <a:gdLst/>
            <a:ahLst/>
            <a:cxnLst/>
            <a:rect l="l" t="t" r="r" b="b"/>
            <a:pathLst>
              <a:path w="1905000" h="103377">
                <a:moveTo>
                  <a:pt x="1889252" y="46227"/>
                </a:moveTo>
                <a:lnTo>
                  <a:pt x="1879794" y="51744"/>
                </a:lnTo>
                <a:lnTo>
                  <a:pt x="1889252" y="57276"/>
                </a:lnTo>
                <a:lnTo>
                  <a:pt x="1889252" y="46227"/>
                </a:lnTo>
                <a:close/>
              </a:path>
              <a:path w="1905000" h="103377">
                <a:moveTo>
                  <a:pt x="1819402" y="101600"/>
                </a:moveTo>
                <a:lnTo>
                  <a:pt x="1905000" y="51688"/>
                </a:lnTo>
                <a:lnTo>
                  <a:pt x="1892427" y="45338"/>
                </a:lnTo>
                <a:lnTo>
                  <a:pt x="1868812" y="45319"/>
                </a:lnTo>
                <a:lnTo>
                  <a:pt x="0" y="43814"/>
                </a:lnTo>
                <a:lnTo>
                  <a:pt x="0" y="56514"/>
                </a:lnTo>
                <a:lnTo>
                  <a:pt x="1869036" y="58020"/>
                </a:lnTo>
                <a:lnTo>
                  <a:pt x="1892427" y="58038"/>
                </a:lnTo>
                <a:lnTo>
                  <a:pt x="1889252" y="46227"/>
                </a:lnTo>
                <a:lnTo>
                  <a:pt x="1889252" y="57276"/>
                </a:lnTo>
                <a:lnTo>
                  <a:pt x="1879794" y="51744"/>
                </a:lnTo>
                <a:lnTo>
                  <a:pt x="1889252" y="46227"/>
                </a:lnTo>
                <a:lnTo>
                  <a:pt x="1892427" y="58038"/>
                </a:lnTo>
                <a:lnTo>
                  <a:pt x="1819402" y="101600"/>
                </a:lnTo>
                <a:close/>
              </a:path>
              <a:path w="1905000" h="103377">
                <a:moveTo>
                  <a:pt x="1812544" y="1015"/>
                </a:moveTo>
                <a:lnTo>
                  <a:pt x="1810765" y="4063"/>
                </a:lnTo>
                <a:lnTo>
                  <a:pt x="1808988" y="7112"/>
                </a:lnTo>
                <a:lnTo>
                  <a:pt x="1810003" y="10921"/>
                </a:lnTo>
                <a:lnTo>
                  <a:pt x="1813052" y="12700"/>
                </a:lnTo>
                <a:lnTo>
                  <a:pt x="1868812" y="45319"/>
                </a:lnTo>
                <a:lnTo>
                  <a:pt x="1892427" y="45338"/>
                </a:lnTo>
                <a:lnTo>
                  <a:pt x="1905000" y="51688"/>
                </a:lnTo>
                <a:lnTo>
                  <a:pt x="1819528" y="1777"/>
                </a:lnTo>
                <a:lnTo>
                  <a:pt x="1816480" y="0"/>
                </a:lnTo>
                <a:lnTo>
                  <a:pt x="1812544" y="1015"/>
                </a:lnTo>
                <a:close/>
              </a:path>
              <a:path w="1905000" h="103377">
                <a:moveTo>
                  <a:pt x="1810639" y="99313"/>
                </a:moveTo>
                <a:lnTo>
                  <a:pt x="1812416" y="102362"/>
                </a:lnTo>
                <a:lnTo>
                  <a:pt x="1816353" y="103377"/>
                </a:lnTo>
                <a:lnTo>
                  <a:pt x="1819402" y="101600"/>
                </a:lnTo>
                <a:lnTo>
                  <a:pt x="1892427" y="58038"/>
                </a:lnTo>
                <a:lnTo>
                  <a:pt x="1869036" y="58020"/>
                </a:lnTo>
                <a:lnTo>
                  <a:pt x="1813052" y="90677"/>
                </a:lnTo>
                <a:lnTo>
                  <a:pt x="1810003" y="92456"/>
                </a:lnTo>
                <a:lnTo>
                  <a:pt x="1808988" y="96265"/>
                </a:lnTo>
                <a:lnTo>
                  <a:pt x="1810639" y="99313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4500" y="932052"/>
            <a:ext cx="7989339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spc="-5" dirty="0" smtClean="0">
                <a:solidFill>
                  <a:srgbClr val="04607A"/>
                </a:solidFill>
                <a:latin typeface="Calibri"/>
                <a:cs typeface="Calibri"/>
              </a:rPr>
              <a:t>Local variable and Actual variable: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605316"/>
            <a:ext cx="1661210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spc="-1" dirty="0" smtClean="0">
                <a:latin typeface="Courier New"/>
                <a:cs typeface="Courier New"/>
              </a:rPr>
              <a:t>#include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0440" y="1605316"/>
            <a:ext cx="1860627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&lt;stdio.h&gt;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060" y="2081185"/>
            <a:ext cx="868834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void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6183" y="2081185"/>
            <a:ext cx="870125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spc="2" dirty="0" smtClean="0">
                <a:latin typeface="Courier New"/>
                <a:cs typeface="Courier New"/>
              </a:rPr>
              <a:t>show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9630" y="2081185"/>
            <a:ext cx="670377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(){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060" y="2556673"/>
            <a:ext cx="670377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int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6794" y="2556673"/>
            <a:ext cx="869457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spc="1" dirty="0" smtClean="0">
                <a:latin typeface="Courier New"/>
                <a:cs typeface="Courier New"/>
              </a:rPr>
              <a:t>i=5;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7256" y="2556673"/>
            <a:ext cx="1463745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//local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000" y="2556673"/>
            <a:ext cx="1662662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variable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032161"/>
            <a:ext cx="3446653" cy="831676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spc="0" dirty="0" smtClean="0">
                <a:latin typeface="Courier New"/>
                <a:cs typeface="Courier New"/>
              </a:rPr>
              <a:t>Printf(“%d\n”,i);</a:t>
            </a:r>
            <a:endParaRPr sz="2600">
              <a:latin typeface="Courier New"/>
              <a:cs typeface="Courier New"/>
            </a:endParaRPr>
          </a:p>
          <a:p>
            <a:pPr marL="12700" marR="49606">
              <a:lnSpc>
                <a:spcPct val="94401"/>
              </a:lnSpc>
              <a:spcBef>
                <a:spcPts val="658"/>
              </a:spcBef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060" y="3983391"/>
            <a:ext cx="670377" cy="831595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int</a:t>
            </a:r>
            <a:endParaRPr sz="26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  <a:spcBef>
                <a:spcPts val="658"/>
              </a:spcBef>
            </a:pPr>
            <a:r>
              <a:rPr sz="2600" dirty="0" smtClean="0">
                <a:latin typeface="Courier New"/>
                <a:cs typeface="Courier New"/>
              </a:rPr>
              <a:t>int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794" y="3983391"/>
            <a:ext cx="871058" cy="831595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3665">
              <a:lnSpc>
                <a:spcPts val="2795"/>
              </a:lnSpc>
            </a:pPr>
            <a:r>
              <a:rPr sz="2600" spc="2" dirty="0" smtClean="0">
                <a:latin typeface="Courier New"/>
                <a:cs typeface="Courier New"/>
              </a:rPr>
              <a:t>main</a:t>
            </a:r>
            <a:endParaRPr sz="2600">
              <a:latin typeface="Courier New"/>
              <a:cs typeface="Courier New"/>
            </a:endParaRPr>
          </a:p>
          <a:p>
            <a:pPr marL="12700" marR="1600">
              <a:lnSpc>
                <a:spcPct val="94401"/>
              </a:lnSpc>
              <a:spcBef>
                <a:spcPts val="658"/>
              </a:spcBef>
            </a:pPr>
            <a:r>
              <a:rPr sz="2600" spc="1" dirty="0" smtClean="0">
                <a:latin typeface="Courier New"/>
                <a:cs typeface="Courier New"/>
              </a:rPr>
              <a:t>i=2;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1206" y="3983391"/>
            <a:ext cx="471920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6480" y="3983391"/>
            <a:ext cx="273463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1207" y="4458879"/>
            <a:ext cx="1662170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//Actual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700" y="4458879"/>
            <a:ext cx="1662138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variable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4854895"/>
            <a:ext cx="3447796" cy="356412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spc="-1" dirty="0" smtClean="0">
                <a:latin typeface="Courier New"/>
                <a:cs typeface="Courier New"/>
              </a:rPr>
              <a:t>Printf(“%d\n”,i);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180" y="5330988"/>
            <a:ext cx="868834" cy="356108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show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5626" y="5330988"/>
            <a:ext cx="670377" cy="356108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();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806425"/>
            <a:ext cx="273463" cy="356107"/>
          </a:xfrm>
          <a:prstGeom prst="rect">
            <a:avLst/>
          </a:prstGeom>
        </p:spPr>
        <p:txBody>
          <a:bodyPr wrap="square" lIns="0" tIns="17748" rIns="0" bIns="0" rtlCol="0">
            <a:noAutofit/>
          </a:bodyPr>
          <a:lstStyle/>
          <a:p>
            <a:pPr marL="12700">
              <a:lnSpc>
                <a:spcPts val="2795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886700" cy="1325563"/>
          </a:xfrm>
        </p:spPr>
        <p:txBody>
          <a:bodyPr/>
          <a:lstStyle/>
          <a:p>
            <a:pPr marL="1878457">
              <a:lnSpc>
                <a:spcPct val="94685"/>
              </a:lnSpc>
              <a:spcBef>
                <a:spcPts val="1399"/>
              </a:spcBef>
            </a:pPr>
            <a:r>
              <a:rPr lang="en-US" dirty="0">
                <a:latin typeface="Georgia"/>
                <a:cs typeface="Georgia"/>
              </a:rPr>
              <a:t>Methods of calling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8458200" cy="117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862" indent="-285750">
              <a:lnSpc>
                <a:spcPct val="94685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spc="0" dirty="0" smtClean="0">
                <a:latin typeface="Cambria" panose="02040503050406030204" pitchFamily="18" charset="0"/>
                <a:cs typeface="Georgia"/>
              </a:rPr>
              <a:t>Call by value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pPr marL="800862" indent="-285750">
              <a:lnSpc>
                <a:spcPct val="94685"/>
              </a:lnSpc>
              <a:spcBef>
                <a:spcPts val="823"/>
              </a:spcBef>
              <a:buFont typeface="Arial" panose="020B0604020202020204" pitchFamily="34" charset="0"/>
              <a:buChar char="•"/>
            </a:pPr>
            <a:r>
              <a:rPr lang="en-US" sz="2400" spc="0" dirty="0" smtClean="0">
                <a:latin typeface="Cambria" panose="02040503050406030204" pitchFamily="18" charset="0"/>
                <a:cs typeface="Georgia"/>
              </a:rPr>
              <a:t>Call by reference</a:t>
            </a:r>
            <a:endParaRPr lang="en-US" sz="2400" dirty="0" smtClean="0">
              <a:latin typeface="Cambria" panose="02040503050406030204" pitchFamily="18" charset="0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516" y="569340"/>
            <a:ext cx="3289336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b="1" spc="-19" dirty="0" smtClean="0">
                <a:solidFill>
                  <a:srgbClr val="04607A"/>
                </a:solidFill>
                <a:latin typeface="Calibri"/>
                <a:cs typeface="Calibri"/>
              </a:rPr>
              <a:t>Call by Value: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034701"/>
            <a:ext cx="7921356" cy="1660727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algn="ctr">
              <a:lnSpc>
                <a:spcPts val="2950"/>
              </a:lnSpc>
            </a:pPr>
            <a:r>
              <a:rPr sz="2800" spc="-29" dirty="0" smtClean="0">
                <a:latin typeface="Constantia"/>
                <a:cs typeface="Constantia"/>
              </a:rPr>
              <a:t>Call by Value, means that a copy of the data is made</a:t>
            </a:r>
            <a:endParaRPr sz="2800" dirty="0">
              <a:latin typeface="Constantia"/>
              <a:cs typeface="Constantia"/>
            </a:endParaRPr>
          </a:p>
          <a:p>
            <a:pPr marL="287019" marR="26631">
              <a:lnSpc>
                <a:spcPts val="3360"/>
              </a:lnSpc>
              <a:spcBef>
                <a:spcPts val="20"/>
              </a:spcBef>
            </a:pPr>
            <a:r>
              <a:rPr sz="2800" spc="-29" dirty="0" smtClean="0">
                <a:latin typeface="Constantia"/>
                <a:cs typeface="Constantia"/>
              </a:rPr>
              <a:t>and stored by way of the name of the parameter.</a:t>
            </a:r>
            <a:endParaRPr sz="2800" dirty="0">
              <a:latin typeface="Constantia"/>
              <a:cs typeface="Constantia"/>
            </a:endParaRPr>
          </a:p>
          <a:p>
            <a:pPr marL="287019" marR="26631">
              <a:lnSpc>
                <a:spcPts val="3360"/>
              </a:lnSpc>
            </a:pPr>
            <a:r>
              <a:rPr sz="2800" spc="-33" dirty="0" smtClean="0">
                <a:latin typeface="Constantia"/>
                <a:cs typeface="Constantia"/>
              </a:rPr>
              <a:t>Any changes to the parameter have </a:t>
            </a:r>
            <a:r>
              <a:rPr sz="2800" b="1" spc="-33" dirty="0" smtClean="0">
                <a:latin typeface="Constantia"/>
                <a:cs typeface="Constantia"/>
              </a:rPr>
              <a:t>NO </a:t>
            </a:r>
            <a:r>
              <a:rPr sz="2800" spc="-33" dirty="0" smtClean="0">
                <a:latin typeface="Constantia"/>
                <a:cs typeface="Constantia"/>
              </a:rPr>
              <a:t>affect on</a:t>
            </a:r>
            <a:endParaRPr sz="2800" dirty="0">
              <a:latin typeface="Constantia"/>
              <a:cs typeface="Constantia"/>
            </a:endParaRPr>
          </a:p>
          <a:p>
            <a:pPr marL="287019" marR="26631">
              <a:lnSpc>
                <a:spcPts val="3360"/>
              </a:lnSpc>
            </a:pPr>
            <a:r>
              <a:rPr sz="2800" spc="-11" dirty="0" smtClean="0">
                <a:latin typeface="Constantia"/>
                <a:cs typeface="Constantia"/>
              </a:rPr>
              <a:t>data in the calling function.</a:t>
            </a:r>
            <a:endParaRPr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035861" y="38100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2786" y="398652"/>
            <a:ext cx="2753630" cy="1078923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694232">
              <a:lnSpc>
                <a:spcPts val="4685"/>
              </a:lnSpc>
            </a:pPr>
            <a:r>
              <a:rPr sz="4500" spc="-12" dirty="0" smtClean="0">
                <a:solidFill>
                  <a:srgbClr val="04607A"/>
                </a:solidFill>
                <a:latin typeface="Calibri"/>
                <a:cs typeface="Calibri"/>
              </a:rPr>
              <a:t>Example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7178" y="398652"/>
            <a:ext cx="951910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dirty="0" smtClean="0">
                <a:solidFill>
                  <a:srgbClr val="04607A"/>
                </a:solidFill>
                <a:latin typeface="Calibri"/>
                <a:cs typeface="Calibri"/>
              </a:rPr>
              <a:t>Call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5299" y="398652"/>
            <a:ext cx="666986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spc="-12" dirty="0" smtClean="0">
                <a:solidFill>
                  <a:srgbClr val="04607A"/>
                </a:solidFill>
                <a:latin typeface="Calibri"/>
                <a:cs typeface="Calibri"/>
              </a:rPr>
              <a:t>by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528" y="398652"/>
            <a:ext cx="1503883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spc="-9" dirty="0" smtClean="0">
                <a:solidFill>
                  <a:srgbClr val="04607A"/>
                </a:solidFill>
                <a:latin typeface="Calibri"/>
                <a:cs typeface="Calibri"/>
              </a:rPr>
              <a:t>value: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481073"/>
            <a:ext cx="4279401" cy="791972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endParaRPr sz="2600" dirty="0">
              <a:latin typeface="Constantia"/>
              <a:cs typeface="Constanti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2" y="1447299"/>
            <a:ext cx="75438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569340"/>
            <a:ext cx="4340678" cy="596900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>
              <a:lnSpc>
                <a:spcPts val="4685"/>
              </a:lnSpc>
            </a:pPr>
            <a:r>
              <a:rPr sz="4500" b="1" spc="-13" dirty="0" smtClean="0">
                <a:solidFill>
                  <a:srgbClr val="04607A"/>
                </a:solidFill>
                <a:latin typeface="Calibri"/>
                <a:cs typeface="Calibri"/>
              </a:rPr>
              <a:t>Call by Reference: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034701"/>
            <a:ext cx="8109833" cy="4518499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marL="972312" indent="-457200">
              <a:lnSpc>
                <a:spcPct val="94685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Georgia"/>
                <a:cs typeface="Georgia"/>
              </a:rPr>
              <a:t>Reference(address) of the original variable is passed.</a:t>
            </a:r>
            <a:endParaRPr lang="en-US" sz="2800" dirty="0" smtClean="0">
              <a:latin typeface="Georgia"/>
              <a:cs typeface="Georgia"/>
            </a:endParaRPr>
          </a:p>
          <a:p>
            <a:pPr marL="972312" marR="268547" indent="-457200">
              <a:lnSpc>
                <a:spcPts val="3067"/>
              </a:lnSpc>
              <a:spcBef>
                <a:spcPts val="823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latin typeface="Georgia"/>
                <a:cs typeface="Georgia"/>
              </a:rPr>
              <a:t>Function does not create its own copy, it refers to the  original values by reference.</a:t>
            </a:r>
            <a:endParaRPr lang="en-US" sz="2800" dirty="0" smtClean="0">
              <a:latin typeface="Georgia"/>
              <a:cs typeface="Georgia"/>
            </a:endParaRPr>
          </a:p>
          <a:p>
            <a:pPr marL="972312" indent="-457200">
              <a:lnSpc>
                <a:spcPct val="94685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latin typeface="Georgia"/>
                <a:cs typeface="Georgia"/>
              </a:rPr>
              <a:t>Functions works with the original data and changes are made in the original data.</a:t>
            </a:r>
            <a:endParaRPr lang="en-US"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828" y="25029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-9144" y="1067445"/>
            <a:ext cx="8991600" cy="5257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-828" y="25028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714882"/>
            <a:ext cx="4858148" cy="3861264"/>
          </a:xfrm>
          <a:prstGeom prst="rect">
            <a:avLst/>
          </a:prstGeom>
        </p:spPr>
        <p:txBody>
          <a:bodyPr wrap="square" lIns="0" tIns="31908" rIns="0" bIns="0" rtlCol="0">
            <a:noAutofit/>
          </a:bodyPr>
          <a:lstStyle/>
          <a:p>
            <a:pPr marL="12700" marR="45720">
              <a:lnSpc>
                <a:spcPts val="5025"/>
              </a:lnSpc>
            </a:pPr>
            <a:r>
              <a:rPr sz="5000" spc="-12" dirty="0" smtClean="0">
                <a:solidFill>
                  <a:srgbClr val="04607A"/>
                </a:solidFill>
                <a:latin typeface="Cambria" panose="02040503050406030204" pitchFamily="18" charset="0"/>
                <a:cs typeface="Calibri"/>
              </a:rPr>
              <a:t>Array of function:</a:t>
            </a:r>
            <a:endParaRPr sz="5000" dirty="0">
              <a:latin typeface="Cambria" panose="02040503050406030204" pitchFamily="18" charset="0"/>
              <a:cs typeface="Calibri"/>
            </a:endParaRPr>
          </a:p>
          <a:p>
            <a:pPr marL="104140" marR="45720">
              <a:lnSpc>
                <a:spcPts val="2280"/>
              </a:lnSpc>
            </a:pPr>
            <a:r>
              <a:rPr sz="2400" spc="-10" dirty="0" smtClean="0">
                <a:latin typeface="Cambria" panose="02040503050406030204" pitchFamily="18" charset="0"/>
                <a:cs typeface="Constantia"/>
              </a:rPr>
              <a:t>#include &lt;stdio.h&gt;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04140" marR="45720">
              <a:lnSpc>
                <a:spcPts val="2880"/>
              </a:lnSpc>
              <a:spcBef>
                <a:spcPts val="30"/>
              </a:spcBef>
            </a:pPr>
            <a:r>
              <a:rPr sz="2400" spc="-2" dirty="0" smtClean="0">
                <a:latin typeface="Cambria" panose="02040503050406030204" pitchFamily="18" charset="0"/>
                <a:cs typeface="Constantia"/>
              </a:rPr>
              <a:t>float average(float a[]);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80340" marR="45720">
              <a:lnSpc>
                <a:spcPts val="2885"/>
              </a:lnSpc>
              <a:spcBef>
                <a:spcPts val="0"/>
              </a:spcBef>
            </a:pPr>
            <a:r>
              <a:rPr sz="2400" spc="-4" dirty="0" smtClean="0">
                <a:latin typeface="Cambria" panose="02040503050406030204" pitchFamily="18" charset="0"/>
                <a:cs typeface="Constantia"/>
              </a:rPr>
              <a:t>int main(){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78815">
              <a:lnSpc>
                <a:spcPts val="2880"/>
              </a:lnSpc>
            </a:pPr>
            <a:r>
              <a:rPr sz="2400" spc="-3" dirty="0" smtClean="0">
                <a:latin typeface="Cambria" panose="02040503050406030204" pitchFamily="18" charset="0"/>
                <a:cs typeface="Constantia"/>
              </a:rPr>
              <a:t>float avg, c[]={23.4, 55, 22.6, 3, 40.5,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04140" marR="45720">
              <a:lnSpc>
                <a:spcPts val="2880"/>
              </a:lnSpc>
            </a:pPr>
            <a:endParaRPr lang="en-US" sz="2400" spc="-15" dirty="0" smtClean="0">
              <a:latin typeface="Cambria" panose="02040503050406030204" pitchFamily="18" charset="0"/>
              <a:cs typeface="Constantia"/>
            </a:endParaRPr>
          </a:p>
          <a:p>
            <a:pPr marL="104140" marR="45720">
              <a:lnSpc>
                <a:spcPts val="2880"/>
              </a:lnSpc>
            </a:pPr>
            <a:r>
              <a:rPr sz="2400" spc="-15" dirty="0" err="1" smtClean="0">
                <a:latin typeface="Cambria" panose="02040503050406030204" pitchFamily="18" charset="0"/>
                <a:cs typeface="Constantia"/>
              </a:rPr>
              <a:t>printf</a:t>
            </a:r>
            <a:r>
              <a:rPr sz="2400" spc="-15" dirty="0" smtClean="0">
                <a:latin typeface="Cambria" panose="02040503050406030204" pitchFamily="18" charset="0"/>
                <a:cs typeface="Constantia"/>
              </a:rPr>
              <a:t>("Average age=%.2f",avg);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75768" marR="45720">
              <a:lnSpc>
                <a:spcPts val="2880"/>
              </a:lnSpc>
            </a:pPr>
            <a:r>
              <a:rPr sz="2400" spc="-5" dirty="0" smtClean="0">
                <a:latin typeface="Cambria" panose="02040503050406030204" pitchFamily="18" charset="0"/>
                <a:cs typeface="Constantia"/>
              </a:rPr>
              <a:t>return </a:t>
            </a:r>
            <a:r>
              <a:rPr lang="en-US" sz="2400" spc="-5" dirty="0" smtClean="0">
                <a:latin typeface="Cambria" panose="02040503050406030204" pitchFamily="18" charset="0"/>
                <a:cs typeface="Constantia"/>
              </a:rPr>
              <a:t>0</a:t>
            </a:r>
            <a:r>
              <a:rPr sz="2400" spc="-5" dirty="0" smtClean="0">
                <a:latin typeface="Cambria" panose="02040503050406030204" pitchFamily="18" charset="0"/>
                <a:cs typeface="Constantia"/>
              </a:rPr>
              <a:t>; }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78815" marR="45720">
              <a:lnSpc>
                <a:spcPts val="2880"/>
              </a:lnSpc>
            </a:pPr>
            <a:r>
              <a:rPr sz="2400" spc="-2" dirty="0" smtClean="0">
                <a:latin typeface="Cambria" panose="02040503050406030204" pitchFamily="18" charset="0"/>
                <a:cs typeface="Constantia"/>
              </a:rPr>
              <a:t>float average(float a[]){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04140" marR="45720">
              <a:lnSpc>
                <a:spcPts val="2880"/>
              </a:lnSpc>
            </a:pPr>
            <a:r>
              <a:rPr sz="2400" spc="-8" dirty="0" smtClean="0">
                <a:latin typeface="Cambria" panose="02040503050406030204" pitchFamily="18" charset="0"/>
                <a:cs typeface="Constantia"/>
              </a:rPr>
              <a:t>int i;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04140" marR="45720">
              <a:lnSpc>
                <a:spcPts val="2880"/>
              </a:lnSpc>
            </a:pPr>
            <a:r>
              <a:rPr sz="2400" spc="-4" dirty="0" smtClean="0">
                <a:latin typeface="Cambria" panose="02040503050406030204" pitchFamily="18" charset="0"/>
                <a:cs typeface="Constantia"/>
              </a:rPr>
              <a:t>float avg, sum=0.0;</a:t>
            </a:r>
            <a:endParaRPr sz="2400" dirty="0">
              <a:latin typeface="Cambria" panose="02040503050406030204" pitchFamily="18" charset="0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7533" y="2416893"/>
            <a:ext cx="514561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" dirty="0" smtClean="0">
                <a:latin typeface="Cambria" panose="02040503050406030204" pitchFamily="18" charset="0"/>
                <a:cs typeface="Constantia"/>
              </a:rPr>
              <a:t>18};</a:t>
            </a:r>
            <a:endParaRPr sz="2400">
              <a:latin typeface="Cambria" panose="02040503050406030204" pitchFamily="18" charset="0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88" y="5186048"/>
            <a:ext cx="3680914" cy="142781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" dirty="0" smtClean="0">
                <a:latin typeface="Cambria" panose="02040503050406030204" pitchFamily="18" charset="0"/>
                <a:cs typeface="Constantia"/>
              </a:rPr>
              <a:t>for(i=0;i&lt;6;++i){ sum+=a[i];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81279" marR="45720">
              <a:lnSpc>
                <a:spcPts val="2880"/>
              </a:lnSpc>
              <a:spcBef>
                <a:spcPts val="16"/>
              </a:spcBef>
            </a:pPr>
            <a:r>
              <a:rPr sz="2400" spc="-6" dirty="0" smtClean="0">
                <a:latin typeface="Cambria" panose="02040503050406030204" pitchFamily="18" charset="0"/>
                <a:cs typeface="Constantia"/>
              </a:rPr>
              <a:t>avg =(sum/6);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12700" marR="45720">
              <a:lnSpc>
                <a:spcPts val="2885"/>
              </a:lnSpc>
              <a:spcBef>
                <a:spcPts val="0"/>
              </a:spcBef>
            </a:pPr>
            <a:r>
              <a:rPr sz="2400" spc="-14" dirty="0" smtClean="0">
                <a:latin typeface="Cambria" panose="02040503050406030204" pitchFamily="18" charset="0"/>
                <a:cs typeface="Constantia"/>
              </a:rPr>
              <a:t>return avg;</a:t>
            </a:r>
            <a:endParaRPr sz="2400" dirty="0">
              <a:latin typeface="Cambria" panose="02040503050406030204" pitchFamily="18" charset="0"/>
              <a:cs typeface="Constantia"/>
            </a:endParaRPr>
          </a:p>
          <a:p>
            <a:pPr marL="88900" marR="45720">
              <a:lnSpc>
                <a:spcPts val="2880"/>
              </a:lnSpc>
            </a:pPr>
            <a:r>
              <a:rPr sz="2400" dirty="0" smtClean="0">
                <a:latin typeface="Cambria" panose="02040503050406030204" pitchFamily="18" charset="0"/>
                <a:cs typeface="Constantia"/>
              </a:rPr>
              <a:t>}</a:t>
            </a:r>
            <a:endParaRPr sz="2400" dirty="0">
              <a:latin typeface="Cambria" panose="02040503050406030204" pitchFamily="18" charset="0"/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22216" y="4611707"/>
            <a:ext cx="17827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dirty="0" smtClean="0">
                <a:latin typeface="Cambria" panose="02040503050406030204" pitchFamily="18" charset="0"/>
                <a:cs typeface="Constantia"/>
              </a:rPr>
              <a:t>}</a:t>
            </a:r>
            <a:endParaRPr sz="2400">
              <a:latin typeface="Cambria" panose="02040503050406030204" pitchFamily="18" charset="0"/>
              <a:cs typeface="Constantia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5822061" y="2416893"/>
            <a:ext cx="2099135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8" dirty="0" err="1" smtClean="0">
                <a:latin typeface="Cambria" panose="02040503050406030204" pitchFamily="18" charset="0"/>
                <a:cs typeface="Constantia"/>
              </a:rPr>
              <a:t>avg</a:t>
            </a:r>
            <a:r>
              <a:rPr sz="2400" spc="-18" dirty="0" smtClean="0">
                <a:latin typeface="Cambria" panose="02040503050406030204" pitchFamily="18" charset="0"/>
                <a:cs typeface="Constantia"/>
              </a:rPr>
              <a:t>=average(c);</a:t>
            </a:r>
            <a:endParaRPr sz="2400" dirty="0">
              <a:latin typeface="Cambria" panose="02040503050406030204" pitchFamily="18" charset="0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57502" y="456946"/>
            <a:ext cx="2758124" cy="647191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6" dirty="0" smtClean="0">
                <a:solidFill>
                  <a:srgbClr val="04607A"/>
                </a:solidFill>
                <a:latin typeface="Calibri"/>
                <a:cs typeface="Calibri"/>
              </a:rPr>
              <a:t>Recursion: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030153"/>
            <a:ext cx="8141536" cy="209981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 marR="60461">
              <a:lnSpc>
                <a:spcPts val="2755"/>
              </a:lnSpc>
            </a:pPr>
            <a:r>
              <a:rPr sz="2600" spc="-12" dirty="0" smtClean="0">
                <a:latin typeface="Constantia"/>
                <a:cs typeface="Constantia"/>
              </a:rPr>
              <a:t>Recursion defines a function in terms of itself.</a:t>
            </a:r>
            <a:endParaRPr sz="2600" dirty="0">
              <a:latin typeface="Constantia"/>
              <a:cs typeface="Constantia"/>
            </a:endParaRPr>
          </a:p>
          <a:p>
            <a:pPr marL="287019" marR="14564" indent="-274319">
              <a:lnSpc>
                <a:spcPts val="3120"/>
              </a:lnSpc>
              <a:spcBef>
                <a:spcPts val="568"/>
              </a:spcBef>
            </a:pPr>
            <a:r>
              <a:rPr sz="2600" spc="-69" dirty="0" smtClean="0">
                <a:latin typeface="Constantia"/>
                <a:cs typeface="Constantia"/>
              </a:rPr>
              <a:t>I</a:t>
            </a:r>
            <a:r>
              <a:rPr sz="2600" spc="0" dirty="0" smtClean="0">
                <a:latin typeface="Constantia"/>
                <a:cs typeface="Constantia"/>
              </a:rPr>
              <a:t>t</a:t>
            </a:r>
            <a:r>
              <a:rPr sz="2600" spc="134" dirty="0" smtClean="0">
                <a:latin typeface="Constantia"/>
                <a:cs typeface="Constantia"/>
              </a:rPr>
              <a:t> </a:t>
            </a:r>
            <a:r>
              <a:rPr sz="2600" spc="-4" dirty="0" smtClean="0">
                <a:latin typeface="Constantia"/>
                <a:cs typeface="Constantia"/>
              </a:rPr>
              <a:t>i</a:t>
            </a:r>
            <a:r>
              <a:rPr sz="2600" spc="0" dirty="0" smtClean="0">
                <a:latin typeface="Constantia"/>
                <a:cs typeface="Constantia"/>
              </a:rPr>
              <a:t>s</a:t>
            </a:r>
            <a:r>
              <a:rPr sz="2600" spc="144" dirty="0" smtClean="0">
                <a:latin typeface="Constantia"/>
                <a:cs typeface="Constantia"/>
              </a:rPr>
              <a:t> </a:t>
            </a:r>
            <a:r>
              <a:rPr sz="2600" spc="0" dirty="0" smtClean="0">
                <a:latin typeface="Constantia"/>
                <a:cs typeface="Constantia"/>
              </a:rPr>
              <a:t>a</a:t>
            </a:r>
            <a:r>
              <a:rPr sz="2600" spc="114" dirty="0" smtClean="0">
                <a:latin typeface="Constantia"/>
                <a:cs typeface="Constantia"/>
              </a:rPr>
              <a:t> </a:t>
            </a:r>
            <a:r>
              <a:rPr sz="2600" spc="0" dirty="0" smtClean="0">
                <a:latin typeface="Constantia"/>
                <a:cs typeface="Constantia"/>
              </a:rPr>
              <a:t>p</a:t>
            </a:r>
            <a:r>
              <a:rPr sz="2600" spc="-44" dirty="0" smtClean="0">
                <a:latin typeface="Constantia"/>
                <a:cs typeface="Constantia"/>
              </a:rPr>
              <a:t>r</a:t>
            </a:r>
            <a:r>
              <a:rPr sz="2600" spc="0" dirty="0" smtClean="0">
                <a:latin typeface="Constantia"/>
                <a:cs typeface="Constantia"/>
              </a:rPr>
              <a:t>og</a:t>
            </a:r>
            <a:r>
              <a:rPr sz="2600" spc="-54" dirty="0" smtClean="0">
                <a:latin typeface="Constantia"/>
                <a:cs typeface="Constantia"/>
              </a:rPr>
              <a:t>r</a:t>
            </a:r>
            <a:r>
              <a:rPr sz="2600" spc="0" dirty="0" smtClean="0">
                <a:latin typeface="Constantia"/>
                <a:cs typeface="Constantia"/>
              </a:rPr>
              <a:t>ammi</a:t>
            </a:r>
            <a:r>
              <a:rPr sz="2600" spc="-9" dirty="0" smtClean="0">
                <a:latin typeface="Constantia"/>
                <a:cs typeface="Constantia"/>
              </a:rPr>
              <a:t>n</a:t>
            </a:r>
            <a:r>
              <a:rPr sz="2600" spc="0" dirty="0" smtClean="0">
                <a:latin typeface="Constantia"/>
                <a:cs typeface="Constantia"/>
              </a:rPr>
              <a:t>g</a:t>
            </a:r>
            <a:r>
              <a:rPr sz="2600" spc="189" dirty="0" smtClean="0">
                <a:latin typeface="Constantia"/>
                <a:cs typeface="Constantia"/>
              </a:rPr>
              <a:t> </a:t>
            </a:r>
            <a:r>
              <a:rPr sz="2600" spc="-44" dirty="0" smtClean="0">
                <a:latin typeface="Constantia"/>
                <a:cs typeface="Constantia"/>
              </a:rPr>
              <a:t>t</a:t>
            </a:r>
            <a:r>
              <a:rPr sz="2600" spc="0" dirty="0" smtClean="0">
                <a:latin typeface="Constantia"/>
                <a:cs typeface="Constantia"/>
              </a:rPr>
              <a:t>echnique</a:t>
            </a:r>
            <a:r>
              <a:rPr sz="2600" spc="129" dirty="0" smtClean="0">
                <a:latin typeface="Constantia"/>
                <a:cs typeface="Constantia"/>
              </a:rPr>
              <a:t> </a:t>
            </a:r>
            <a:r>
              <a:rPr sz="2600" spc="-4" dirty="0" smtClean="0">
                <a:latin typeface="Constantia"/>
                <a:cs typeface="Constantia"/>
              </a:rPr>
              <a:t>i</a:t>
            </a:r>
            <a:r>
              <a:rPr sz="2600" spc="0" dirty="0" smtClean="0">
                <a:latin typeface="Constantia"/>
                <a:cs typeface="Constantia"/>
              </a:rPr>
              <a:t>n</a:t>
            </a:r>
            <a:r>
              <a:rPr sz="2600" spc="150" dirty="0" smtClean="0">
                <a:latin typeface="Constantia"/>
                <a:cs typeface="Constantia"/>
              </a:rPr>
              <a:t> </a:t>
            </a:r>
            <a:r>
              <a:rPr sz="2600" spc="-19" dirty="0" smtClean="0">
                <a:latin typeface="Constantia"/>
                <a:cs typeface="Constantia"/>
              </a:rPr>
              <a:t>w</a:t>
            </a:r>
            <a:r>
              <a:rPr sz="2600" spc="0" dirty="0" smtClean="0">
                <a:latin typeface="Constantia"/>
                <a:cs typeface="Constantia"/>
              </a:rPr>
              <a:t>hich</a:t>
            </a:r>
            <a:r>
              <a:rPr sz="2600" spc="150" dirty="0" smtClean="0">
                <a:latin typeface="Constantia"/>
                <a:cs typeface="Constantia"/>
              </a:rPr>
              <a:t> </a:t>
            </a:r>
            <a:r>
              <a:rPr sz="2600" spc="0" dirty="0" smtClean="0">
                <a:latin typeface="Constantia"/>
                <a:cs typeface="Constantia"/>
              </a:rPr>
              <a:t>a</a:t>
            </a:r>
            <a:r>
              <a:rPr sz="2600" spc="114" dirty="0" smtClean="0">
                <a:latin typeface="Constantia"/>
                <a:cs typeface="Constantia"/>
              </a:rPr>
              <a:t> </a:t>
            </a:r>
            <a:r>
              <a:rPr sz="2600" spc="0" dirty="0" smtClean="0">
                <a:latin typeface="Constantia"/>
                <a:cs typeface="Constantia"/>
              </a:rPr>
              <a:t>fun</a:t>
            </a:r>
            <a:r>
              <a:rPr sz="2600" spc="-14" dirty="0" smtClean="0">
                <a:latin typeface="Constantia"/>
                <a:cs typeface="Constantia"/>
              </a:rPr>
              <a:t>c</a:t>
            </a:r>
            <a:r>
              <a:rPr sz="2600" spc="0" dirty="0" smtClean="0">
                <a:latin typeface="Constantia"/>
                <a:cs typeface="Constantia"/>
              </a:rPr>
              <a:t>tion</a:t>
            </a:r>
            <a:r>
              <a:rPr sz="2600" spc="134" dirty="0" smtClean="0">
                <a:latin typeface="Constantia"/>
                <a:cs typeface="Constantia"/>
              </a:rPr>
              <a:t> </a:t>
            </a:r>
            <a:r>
              <a:rPr sz="2600" spc="-14" dirty="0" smtClean="0">
                <a:latin typeface="Constantia"/>
                <a:cs typeface="Constantia"/>
              </a:rPr>
              <a:t>c</a:t>
            </a:r>
            <a:r>
              <a:rPr sz="2600" spc="0" dirty="0" smtClean="0">
                <a:latin typeface="Constantia"/>
                <a:cs typeface="Constantia"/>
              </a:rPr>
              <a:t>al</a:t>
            </a:r>
            <a:r>
              <a:rPr sz="2600" spc="-9" dirty="0" smtClean="0">
                <a:latin typeface="Constantia"/>
                <a:cs typeface="Constantia"/>
              </a:rPr>
              <a:t>l</a:t>
            </a:r>
            <a:r>
              <a:rPr sz="2600" spc="0" dirty="0" smtClean="0">
                <a:latin typeface="Constantia"/>
                <a:cs typeface="Constantia"/>
              </a:rPr>
              <a:t>s itsel</a:t>
            </a:r>
            <a:r>
              <a:rPr sz="2600" spc="-44" dirty="0" smtClean="0">
                <a:latin typeface="Constantia"/>
                <a:cs typeface="Constantia"/>
              </a:rPr>
              <a:t>f</a:t>
            </a:r>
            <a:r>
              <a:rPr sz="2600" spc="0" dirty="0" smtClean="0">
                <a:latin typeface="Constantia"/>
                <a:cs typeface="Constantia"/>
              </a:rPr>
              <a:t>.</a:t>
            </a:r>
            <a:r>
              <a:rPr lang="en-US" sz="2600" spc="0" dirty="0" smtClean="0">
                <a:latin typeface="Constantia"/>
                <a:cs typeface="Constantia"/>
              </a:rPr>
              <a:t> </a:t>
            </a:r>
            <a:r>
              <a:rPr sz="2600" spc="-8" dirty="0" smtClean="0">
                <a:latin typeface="Constantia"/>
                <a:cs typeface="Constantia"/>
              </a:rPr>
              <a:t>A recursive function calls itself repeatedly, with different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spc="-15" dirty="0" smtClean="0">
                <a:latin typeface="Constantia"/>
                <a:cs typeface="Constantia"/>
              </a:rPr>
              <a:t>argument values each time.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249351"/>
            <a:ext cx="7661500" cy="75234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algn="ctr">
              <a:lnSpc>
                <a:spcPts val="2755"/>
              </a:lnSpc>
            </a:pPr>
            <a:r>
              <a:rPr sz="2600" spc="60" dirty="0" smtClean="0">
                <a:latin typeface="Constantia"/>
                <a:cs typeface="Constantia"/>
              </a:rPr>
              <a:t>Some argument values cause the recursive method</a:t>
            </a:r>
            <a:endParaRPr sz="2600" dirty="0">
              <a:latin typeface="Constantia"/>
              <a:cs typeface="Constantia"/>
            </a:endParaRPr>
          </a:p>
          <a:p>
            <a:pPr marL="249516" marR="362612" algn="ctr">
              <a:lnSpc>
                <a:spcPts val="3120"/>
              </a:lnSpc>
              <a:spcBef>
                <a:spcPts val="18"/>
              </a:spcBef>
            </a:pPr>
            <a:r>
              <a:rPr sz="2600" spc="-14" dirty="0" smtClean="0">
                <a:latin typeface="Constantia"/>
                <a:cs typeface="Constantia"/>
              </a:rPr>
              <a:t>return without calling itself. This is the base case.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1990" y="4249351"/>
            <a:ext cx="359539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44" dirty="0" smtClean="0">
                <a:latin typeface="Constantia"/>
                <a:cs typeface="Constantia"/>
              </a:rPr>
              <a:t>to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120850"/>
            <a:ext cx="8128361" cy="356412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58" dirty="0" smtClean="0">
                <a:latin typeface="Constantia"/>
                <a:cs typeface="Constantia"/>
              </a:rPr>
              <a:t>Either omitting the base case or writing the recursion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5517649"/>
            <a:ext cx="663856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9" dirty="0" smtClean="0">
                <a:latin typeface="Constantia"/>
                <a:cs typeface="Constantia"/>
              </a:rPr>
              <a:t>step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134" y="5517649"/>
            <a:ext cx="1608977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12" dirty="0" smtClean="0">
                <a:latin typeface="Constantia"/>
                <a:cs typeface="Constantia"/>
              </a:rPr>
              <a:t>incorrectly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3491" y="5517649"/>
            <a:ext cx="594469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3" dirty="0" smtClean="0">
                <a:latin typeface="Constantia"/>
                <a:cs typeface="Constantia"/>
              </a:rPr>
              <a:t>will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0627" y="5517649"/>
            <a:ext cx="865659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1" dirty="0" smtClean="0">
                <a:latin typeface="Constantia"/>
                <a:cs typeface="Constantia"/>
              </a:rPr>
              <a:t>cause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2939" y="5517649"/>
            <a:ext cx="1120706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2" dirty="0" smtClean="0">
                <a:latin typeface="Constantia"/>
                <a:cs typeface="Constantia"/>
              </a:rPr>
              <a:t>infinite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489" y="5517649"/>
            <a:ext cx="1420180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5" dirty="0" smtClean="0">
                <a:latin typeface="Constantia"/>
                <a:cs typeface="Constantia"/>
              </a:rPr>
              <a:t>recursion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7442" y="5517649"/>
            <a:ext cx="934549" cy="356107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1" dirty="0" smtClean="0">
                <a:latin typeface="Constantia"/>
                <a:cs typeface="Constantia"/>
              </a:rPr>
              <a:t>(stack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260" y="5913889"/>
            <a:ext cx="2302618" cy="356108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8" dirty="0" smtClean="0">
                <a:latin typeface="Constantia"/>
                <a:cs typeface="Constantia"/>
              </a:rPr>
              <a:t>overflow error).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0"/>
          <p:cNvSpPr/>
          <p:nvPr/>
        </p:nvSpPr>
        <p:spPr>
          <a:xfrm>
            <a:off x="152400" y="6697980"/>
            <a:ext cx="8839200" cy="7619"/>
          </a:xfrm>
          <a:custGeom>
            <a:avLst/>
            <a:gdLst/>
            <a:ahLst/>
            <a:cxnLst/>
            <a:rect l="l" t="t" r="r" b="b"/>
            <a:pathLst>
              <a:path w="8839200" h="7619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152400" y="6705599"/>
            <a:ext cx="8839200" cy="152398"/>
          </a:xfrm>
          <a:custGeom>
            <a:avLst/>
            <a:gdLst/>
            <a:ahLst/>
            <a:cxnLst/>
            <a:rect l="l" t="t" r="r" b="b"/>
            <a:pathLst>
              <a:path w="8839200" h="152398">
                <a:moveTo>
                  <a:pt x="0" y="152398"/>
                </a:moveTo>
                <a:lnTo>
                  <a:pt x="8839200" y="152398"/>
                </a:lnTo>
                <a:lnTo>
                  <a:pt x="8839200" y="0"/>
                </a:lnTo>
                <a:lnTo>
                  <a:pt x="0" y="0"/>
                </a:lnTo>
                <a:lnTo>
                  <a:pt x="0" y="152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2"/>
          <p:cNvSpPr/>
          <p:nvPr/>
        </p:nvSpPr>
        <p:spPr>
          <a:xfrm>
            <a:off x="152400" y="-27295"/>
            <a:ext cx="8839200" cy="1392936"/>
          </a:xfrm>
          <a:custGeom>
            <a:avLst/>
            <a:gdLst/>
            <a:ahLst/>
            <a:cxnLst/>
            <a:rect l="l" t="t" r="r" b="b"/>
            <a:pathLst>
              <a:path w="8839200" h="1392936">
                <a:moveTo>
                  <a:pt x="0" y="1392936"/>
                </a:moveTo>
                <a:lnTo>
                  <a:pt x="8839200" y="1392936"/>
                </a:lnTo>
                <a:lnTo>
                  <a:pt x="8839200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3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7999"/>
                </a:lnTo>
                <a:lnTo>
                  <a:pt x="152400" y="68579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4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399" y="0"/>
                </a:moveTo>
                <a:lnTo>
                  <a:pt x="0" y="0"/>
                </a:lnTo>
                <a:lnTo>
                  <a:pt x="0" y="6857999"/>
                </a:lnTo>
                <a:lnTo>
                  <a:pt x="152399" y="6857999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6"/>
          <p:cNvSpPr/>
          <p:nvPr/>
        </p:nvSpPr>
        <p:spPr>
          <a:xfrm>
            <a:off x="152400" y="155448"/>
            <a:ext cx="8833104" cy="6547104"/>
          </a:xfrm>
          <a:custGeom>
            <a:avLst/>
            <a:gdLst/>
            <a:ahLst/>
            <a:cxnLst/>
            <a:rect l="l" t="t" r="r" b="b"/>
            <a:pathLst>
              <a:path w="8833104" h="654710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8"/>
          <p:cNvSpPr/>
          <p:nvPr/>
        </p:nvSpPr>
        <p:spPr>
          <a:xfrm>
            <a:off x="4267200" y="95554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1010" y="329790"/>
                </a:lnTo>
                <a:lnTo>
                  <a:pt x="3990" y="354225"/>
                </a:lnTo>
                <a:lnTo>
                  <a:pt x="8861" y="378027"/>
                </a:lnTo>
                <a:lnTo>
                  <a:pt x="15544" y="401116"/>
                </a:lnTo>
                <a:lnTo>
                  <a:pt x="23961" y="423416"/>
                </a:lnTo>
                <a:lnTo>
                  <a:pt x="34032" y="444846"/>
                </a:lnTo>
                <a:lnTo>
                  <a:pt x="45680" y="465328"/>
                </a:lnTo>
                <a:lnTo>
                  <a:pt x="58826" y="484784"/>
                </a:lnTo>
                <a:lnTo>
                  <a:pt x="73391" y="503135"/>
                </a:lnTo>
                <a:lnTo>
                  <a:pt x="89296" y="520303"/>
                </a:lnTo>
                <a:lnTo>
                  <a:pt x="106464" y="536208"/>
                </a:lnTo>
                <a:lnTo>
                  <a:pt x="124815" y="550773"/>
                </a:lnTo>
                <a:lnTo>
                  <a:pt x="144271" y="563919"/>
                </a:lnTo>
                <a:lnTo>
                  <a:pt x="164753" y="575567"/>
                </a:lnTo>
                <a:lnTo>
                  <a:pt x="186183" y="585638"/>
                </a:lnTo>
                <a:lnTo>
                  <a:pt x="208483" y="594055"/>
                </a:lnTo>
                <a:lnTo>
                  <a:pt x="231572" y="600738"/>
                </a:lnTo>
                <a:lnTo>
                  <a:pt x="255374" y="605609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54225" y="605609"/>
                </a:lnTo>
                <a:lnTo>
                  <a:pt x="378027" y="600738"/>
                </a:lnTo>
                <a:lnTo>
                  <a:pt x="401116" y="594055"/>
                </a:lnTo>
                <a:lnTo>
                  <a:pt x="423416" y="585638"/>
                </a:lnTo>
                <a:lnTo>
                  <a:pt x="444846" y="575567"/>
                </a:lnTo>
                <a:lnTo>
                  <a:pt x="465328" y="563919"/>
                </a:lnTo>
                <a:lnTo>
                  <a:pt x="484784" y="550773"/>
                </a:lnTo>
                <a:lnTo>
                  <a:pt x="503135" y="536208"/>
                </a:lnTo>
                <a:lnTo>
                  <a:pt x="520303" y="520303"/>
                </a:lnTo>
                <a:lnTo>
                  <a:pt x="536208" y="503135"/>
                </a:lnTo>
                <a:lnTo>
                  <a:pt x="550773" y="484784"/>
                </a:lnTo>
                <a:lnTo>
                  <a:pt x="563919" y="465328"/>
                </a:lnTo>
                <a:lnTo>
                  <a:pt x="575567" y="444846"/>
                </a:lnTo>
                <a:lnTo>
                  <a:pt x="585638" y="423416"/>
                </a:lnTo>
                <a:lnTo>
                  <a:pt x="594055" y="401116"/>
                </a:lnTo>
                <a:lnTo>
                  <a:pt x="600738" y="378027"/>
                </a:lnTo>
                <a:lnTo>
                  <a:pt x="605609" y="354225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809"/>
                </a:lnTo>
                <a:lnTo>
                  <a:pt x="605609" y="255374"/>
                </a:lnTo>
                <a:lnTo>
                  <a:pt x="600738" y="231572"/>
                </a:lnTo>
                <a:lnTo>
                  <a:pt x="594055" y="208483"/>
                </a:lnTo>
                <a:lnTo>
                  <a:pt x="585638" y="186183"/>
                </a:lnTo>
                <a:lnTo>
                  <a:pt x="575567" y="164753"/>
                </a:lnTo>
                <a:lnTo>
                  <a:pt x="563919" y="144271"/>
                </a:lnTo>
                <a:lnTo>
                  <a:pt x="550773" y="124815"/>
                </a:lnTo>
                <a:lnTo>
                  <a:pt x="536208" y="106464"/>
                </a:lnTo>
                <a:lnTo>
                  <a:pt x="520303" y="89296"/>
                </a:lnTo>
                <a:lnTo>
                  <a:pt x="503135" y="73391"/>
                </a:lnTo>
                <a:lnTo>
                  <a:pt x="484784" y="58826"/>
                </a:lnTo>
                <a:lnTo>
                  <a:pt x="465328" y="45680"/>
                </a:lnTo>
                <a:lnTo>
                  <a:pt x="444846" y="34032"/>
                </a:lnTo>
                <a:lnTo>
                  <a:pt x="423416" y="23961"/>
                </a:lnTo>
                <a:lnTo>
                  <a:pt x="401116" y="15544"/>
                </a:lnTo>
                <a:lnTo>
                  <a:pt x="378027" y="8861"/>
                </a:lnTo>
                <a:lnTo>
                  <a:pt x="354225" y="3990"/>
                </a:lnTo>
                <a:lnTo>
                  <a:pt x="329790" y="1010"/>
                </a:lnTo>
                <a:lnTo>
                  <a:pt x="304800" y="0"/>
                </a:lnTo>
                <a:lnTo>
                  <a:pt x="279809" y="1010"/>
                </a:lnTo>
                <a:lnTo>
                  <a:pt x="255374" y="3990"/>
                </a:lnTo>
                <a:lnTo>
                  <a:pt x="231572" y="8861"/>
                </a:lnTo>
                <a:lnTo>
                  <a:pt x="208483" y="15544"/>
                </a:lnTo>
                <a:lnTo>
                  <a:pt x="186183" y="23961"/>
                </a:lnTo>
                <a:lnTo>
                  <a:pt x="164753" y="34032"/>
                </a:lnTo>
                <a:lnTo>
                  <a:pt x="144271" y="45680"/>
                </a:lnTo>
                <a:lnTo>
                  <a:pt x="124815" y="58826"/>
                </a:lnTo>
                <a:lnTo>
                  <a:pt x="106464" y="73391"/>
                </a:lnTo>
                <a:lnTo>
                  <a:pt x="89296" y="89296"/>
                </a:lnTo>
                <a:lnTo>
                  <a:pt x="73391" y="106464"/>
                </a:lnTo>
                <a:lnTo>
                  <a:pt x="58826" y="124815"/>
                </a:lnTo>
                <a:lnTo>
                  <a:pt x="45680" y="144271"/>
                </a:lnTo>
                <a:lnTo>
                  <a:pt x="34032" y="164753"/>
                </a:lnTo>
                <a:lnTo>
                  <a:pt x="23961" y="186183"/>
                </a:lnTo>
                <a:lnTo>
                  <a:pt x="15544" y="208483"/>
                </a:lnTo>
                <a:lnTo>
                  <a:pt x="8861" y="231572"/>
                </a:lnTo>
                <a:lnTo>
                  <a:pt x="3990" y="255374"/>
                </a:lnTo>
                <a:lnTo>
                  <a:pt x="1010" y="279809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9"/>
          <p:cNvSpPr/>
          <p:nvPr/>
        </p:nvSpPr>
        <p:spPr>
          <a:xfrm>
            <a:off x="4362450" y="1050798"/>
            <a:ext cx="420624" cy="420624"/>
          </a:xfrm>
          <a:custGeom>
            <a:avLst/>
            <a:gdLst/>
            <a:ahLst/>
            <a:cxnLst/>
            <a:rect l="l" t="t" r="r" b="b"/>
            <a:pathLst>
              <a:path w="420624" h="420624">
                <a:moveTo>
                  <a:pt x="0" y="210312"/>
                </a:moveTo>
                <a:lnTo>
                  <a:pt x="696" y="227568"/>
                </a:lnTo>
                <a:lnTo>
                  <a:pt x="2751" y="244438"/>
                </a:lnTo>
                <a:lnTo>
                  <a:pt x="6109" y="260869"/>
                </a:lnTo>
                <a:lnTo>
                  <a:pt x="10716" y="276807"/>
                </a:lnTo>
                <a:lnTo>
                  <a:pt x="16519" y="292197"/>
                </a:lnTo>
                <a:lnTo>
                  <a:pt x="23464" y="306985"/>
                </a:lnTo>
                <a:lnTo>
                  <a:pt x="31496" y="321118"/>
                </a:lnTo>
                <a:lnTo>
                  <a:pt x="40562" y="334542"/>
                </a:lnTo>
                <a:lnTo>
                  <a:pt x="50608" y="347202"/>
                </a:lnTo>
                <a:lnTo>
                  <a:pt x="61579" y="359044"/>
                </a:lnTo>
                <a:lnTo>
                  <a:pt x="73421" y="370015"/>
                </a:lnTo>
                <a:lnTo>
                  <a:pt x="86081" y="380061"/>
                </a:lnTo>
                <a:lnTo>
                  <a:pt x="99505" y="389127"/>
                </a:lnTo>
                <a:lnTo>
                  <a:pt x="113638" y="397159"/>
                </a:lnTo>
                <a:lnTo>
                  <a:pt x="128426" y="404104"/>
                </a:lnTo>
                <a:lnTo>
                  <a:pt x="143816" y="409907"/>
                </a:lnTo>
                <a:lnTo>
                  <a:pt x="159754" y="414514"/>
                </a:lnTo>
                <a:lnTo>
                  <a:pt x="176185" y="417872"/>
                </a:lnTo>
                <a:lnTo>
                  <a:pt x="193055" y="419927"/>
                </a:lnTo>
                <a:lnTo>
                  <a:pt x="210312" y="420624"/>
                </a:lnTo>
                <a:lnTo>
                  <a:pt x="227568" y="419927"/>
                </a:lnTo>
                <a:lnTo>
                  <a:pt x="244438" y="417872"/>
                </a:lnTo>
                <a:lnTo>
                  <a:pt x="260869" y="414514"/>
                </a:lnTo>
                <a:lnTo>
                  <a:pt x="276807" y="409907"/>
                </a:lnTo>
                <a:lnTo>
                  <a:pt x="292197" y="404104"/>
                </a:lnTo>
                <a:lnTo>
                  <a:pt x="306985" y="397159"/>
                </a:lnTo>
                <a:lnTo>
                  <a:pt x="321118" y="389127"/>
                </a:lnTo>
                <a:lnTo>
                  <a:pt x="334542" y="380061"/>
                </a:lnTo>
                <a:lnTo>
                  <a:pt x="347202" y="370015"/>
                </a:lnTo>
                <a:lnTo>
                  <a:pt x="359044" y="359044"/>
                </a:lnTo>
                <a:lnTo>
                  <a:pt x="370015" y="347202"/>
                </a:lnTo>
                <a:lnTo>
                  <a:pt x="380061" y="334542"/>
                </a:lnTo>
                <a:lnTo>
                  <a:pt x="389127" y="321118"/>
                </a:lnTo>
                <a:lnTo>
                  <a:pt x="397159" y="306985"/>
                </a:lnTo>
                <a:lnTo>
                  <a:pt x="404104" y="292197"/>
                </a:lnTo>
                <a:lnTo>
                  <a:pt x="409907" y="276807"/>
                </a:lnTo>
                <a:lnTo>
                  <a:pt x="414514" y="260869"/>
                </a:lnTo>
                <a:lnTo>
                  <a:pt x="417872" y="244438"/>
                </a:lnTo>
                <a:lnTo>
                  <a:pt x="419927" y="227568"/>
                </a:lnTo>
                <a:lnTo>
                  <a:pt x="420624" y="210312"/>
                </a:lnTo>
                <a:lnTo>
                  <a:pt x="419927" y="193055"/>
                </a:lnTo>
                <a:lnTo>
                  <a:pt x="417872" y="176185"/>
                </a:lnTo>
                <a:lnTo>
                  <a:pt x="414514" y="159754"/>
                </a:lnTo>
                <a:lnTo>
                  <a:pt x="409907" y="143816"/>
                </a:lnTo>
                <a:lnTo>
                  <a:pt x="404104" y="128426"/>
                </a:lnTo>
                <a:lnTo>
                  <a:pt x="397159" y="113638"/>
                </a:lnTo>
                <a:lnTo>
                  <a:pt x="389127" y="99505"/>
                </a:lnTo>
                <a:lnTo>
                  <a:pt x="380061" y="86081"/>
                </a:lnTo>
                <a:lnTo>
                  <a:pt x="370015" y="73421"/>
                </a:lnTo>
                <a:lnTo>
                  <a:pt x="359044" y="61579"/>
                </a:lnTo>
                <a:lnTo>
                  <a:pt x="347202" y="50608"/>
                </a:lnTo>
                <a:lnTo>
                  <a:pt x="334542" y="40562"/>
                </a:lnTo>
                <a:lnTo>
                  <a:pt x="321118" y="31496"/>
                </a:lnTo>
                <a:lnTo>
                  <a:pt x="306985" y="23464"/>
                </a:lnTo>
                <a:lnTo>
                  <a:pt x="292197" y="16519"/>
                </a:lnTo>
                <a:lnTo>
                  <a:pt x="276807" y="10716"/>
                </a:lnTo>
                <a:lnTo>
                  <a:pt x="260869" y="6109"/>
                </a:lnTo>
                <a:lnTo>
                  <a:pt x="244438" y="2751"/>
                </a:lnTo>
                <a:lnTo>
                  <a:pt x="227568" y="696"/>
                </a:lnTo>
                <a:lnTo>
                  <a:pt x="210312" y="0"/>
                </a:lnTo>
                <a:lnTo>
                  <a:pt x="193055" y="696"/>
                </a:lnTo>
                <a:lnTo>
                  <a:pt x="176185" y="2751"/>
                </a:lnTo>
                <a:lnTo>
                  <a:pt x="159754" y="6109"/>
                </a:lnTo>
                <a:lnTo>
                  <a:pt x="143816" y="10716"/>
                </a:lnTo>
                <a:lnTo>
                  <a:pt x="128426" y="16519"/>
                </a:lnTo>
                <a:lnTo>
                  <a:pt x="113638" y="23464"/>
                </a:lnTo>
                <a:lnTo>
                  <a:pt x="99505" y="31496"/>
                </a:lnTo>
                <a:lnTo>
                  <a:pt x="86081" y="40562"/>
                </a:lnTo>
                <a:lnTo>
                  <a:pt x="73421" y="50608"/>
                </a:lnTo>
                <a:lnTo>
                  <a:pt x="61579" y="61579"/>
                </a:lnTo>
                <a:lnTo>
                  <a:pt x="50608" y="73421"/>
                </a:lnTo>
                <a:lnTo>
                  <a:pt x="40562" y="86081"/>
                </a:lnTo>
                <a:lnTo>
                  <a:pt x="31496" y="99505"/>
                </a:lnTo>
                <a:lnTo>
                  <a:pt x="23464" y="113638"/>
                </a:lnTo>
                <a:lnTo>
                  <a:pt x="16519" y="128426"/>
                </a:lnTo>
                <a:lnTo>
                  <a:pt x="10716" y="143816"/>
                </a:lnTo>
                <a:lnTo>
                  <a:pt x="6109" y="159754"/>
                </a:lnTo>
                <a:lnTo>
                  <a:pt x="2751" y="176185"/>
                </a:lnTo>
                <a:lnTo>
                  <a:pt x="696" y="193055"/>
                </a:lnTo>
                <a:lnTo>
                  <a:pt x="0" y="210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1"/>
          <p:cNvSpPr/>
          <p:nvPr/>
        </p:nvSpPr>
        <p:spPr>
          <a:xfrm>
            <a:off x="393192" y="1644345"/>
            <a:ext cx="438912" cy="32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32"/>
          <p:cNvSpPr/>
          <p:nvPr/>
        </p:nvSpPr>
        <p:spPr>
          <a:xfrm>
            <a:off x="1447800" y="2971800"/>
            <a:ext cx="1752600" cy="365760"/>
          </a:xfrm>
          <a:custGeom>
            <a:avLst/>
            <a:gdLst/>
            <a:ahLst/>
            <a:cxnLst/>
            <a:rect l="l" t="t" r="r" b="b"/>
            <a:pathLst>
              <a:path w="1752600" h="365760">
                <a:moveTo>
                  <a:pt x="0" y="365760"/>
                </a:moveTo>
                <a:lnTo>
                  <a:pt x="1752600" y="365760"/>
                </a:lnTo>
                <a:lnTo>
                  <a:pt x="1752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3"/>
          <p:cNvSpPr/>
          <p:nvPr/>
        </p:nvSpPr>
        <p:spPr>
          <a:xfrm>
            <a:off x="3200400" y="2971800"/>
            <a:ext cx="4343400" cy="365760"/>
          </a:xfrm>
          <a:custGeom>
            <a:avLst/>
            <a:gdLst/>
            <a:ahLst/>
            <a:cxnLst/>
            <a:rect l="l" t="t" r="r" b="b"/>
            <a:pathLst>
              <a:path w="4343400" h="365760">
                <a:moveTo>
                  <a:pt x="0" y="365760"/>
                </a:moveTo>
                <a:lnTo>
                  <a:pt x="4343400" y="365760"/>
                </a:lnTo>
                <a:lnTo>
                  <a:pt x="4343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34"/>
          <p:cNvSpPr/>
          <p:nvPr/>
        </p:nvSpPr>
        <p:spPr>
          <a:xfrm>
            <a:off x="1447800" y="3337560"/>
            <a:ext cx="1752600" cy="640079"/>
          </a:xfrm>
          <a:custGeom>
            <a:avLst/>
            <a:gdLst/>
            <a:ahLst/>
            <a:cxnLst/>
            <a:rect l="l" t="t" r="r" b="b"/>
            <a:pathLst>
              <a:path w="1752600" h="640079">
                <a:moveTo>
                  <a:pt x="0" y="640079"/>
                </a:moveTo>
                <a:lnTo>
                  <a:pt x="1752600" y="640079"/>
                </a:lnTo>
                <a:lnTo>
                  <a:pt x="1752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EDD2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35"/>
          <p:cNvSpPr/>
          <p:nvPr/>
        </p:nvSpPr>
        <p:spPr>
          <a:xfrm>
            <a:off x="3200400" y="3337560"/>
            <a:ext cx="4343400" cy="640079"/>
          </a:xfrm>
          <a:custGeom>
            <a:avLst/>
            <a:gdLst/>
            <a:ahLst/>
            <a:cxnLst/>
            <a:rect l="l" t="t" r="r" b="b"/>
            <a:pathLst>
              <a:path w="4343400" h="640079">
                <a:moveTo>
                  <a:pt x="0" y="640079"/>
                </a:moveTo>
                <a:lnTo>
                  <a:pt x="4343400" y="640079"/>
                </a:lnTo>
                <a:lnTo>
                  <a:pt x="4343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EDD2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6"/>
          <p:cNvSpPr/>
          <p:nvPr/>
        </p:nvSpPr>
        <p:spPr>
          <a:xfrm>
            <a:off x="1447800" y="3977640"/>
            <a:ext cx="1752600" cy="370839"/>
          </a:xfrm>
          <a:custGeom>
            <a:avLst/>
            <a:gdLst/>
            <a:ahLst/>
            <a:cxnLst/>
            <a:rect l="l" t="t" r="r" b="b"/>
            <a:pathLst>
              <a:path w="1752600" h="370839">
                <a:moveTo>
                  <a:pt x="0" y="370839"/>
                </a:moveTo>
                <a:lnTo>
                  <a:pt x="1752600" y="370839"/>
                </a:lnTo>
                <a:lnTo>
                  <a:pt x="17526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EA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37"/>
          <p:cNvSpPr/>
          <p:nvPr/>
        </p:nvSpPr>
        <p:spPr>
          <a:xfrm>
            <a:off x="3200400" y="3977640"/>
            <a:ext cx="4343400" cy="370839"/>
          </a:xfrm>
          <a:custGeom>
            <a:avLst/>
            <a:gdLst/>
            <a:ahLst/>
            <a:cxnLst/>
            <a:rect l="l" t="t" r="r" b="b"/>
            <a:pathLst>
              <a:path w="4343400" h="370839">
                <a:moveTo>
                  <a:pt x="0" y="370839"/>
                </a:moveTo>
                <a:lnTo>
                  <a:pt x="4343400" y="370839"/>
                </a:lnTo>
                <a:lnTo>
                  <a:pt x="43434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EA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38"/>
          <p:cNvSpPr/>
          <p:nvPr/>
        </p:nvSpPr>
        <p:spPr>
          <a:xfrm>
            <a:off x="1447800" y="4348480"/>
            <a:ext cx="1752600" cy="370839"/>
          </a:xfrm>
          <a:custGeom>
            <a:avLst/>
            <a:gdLst/>
            <a:ahLst/>
            <a:cxnLst/>
            <a:rect l="l" t="t" r="r" b="b"/>
            <a:pathLst>
              <a:path w="1752600" h="370839">
                <a:moveTo>
                  <a:pt x="0" y="370840"/>
                </a:moveTo>
                <a:lnTo>
                  <a:pt x="1752600" y="370840"/>
                </a:lnTo>
                <a:lnTo>
                  <a:pt x="17526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D2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39"/>
          <p:cNvSpPr/>
          <p:nvPr/>
        </p:nvSpPr>
        <p:spPr>
          <a:xfrm>
            <a:off x="3200400" y="4348480"/>
            <a:ext cx="4343400" cy="370839"/>
          </a:xfrm>
          <a:custGeom>
            <a:avLst/>
            <a:gdLst/>
            <a:ahLst/>
            <a:cxnLst/>
            <a:rect l="l" t="t" r="r" b="b"/>
            <a:pathLst>
              <a:path w="4343400" h="370839">
                <a:moveTo>
                  <a:pt x="0" y="370840"/>
                </a:moveTo>
                <a:lnTo>
                  <a:pt x="4343400" y="370840"/>
                </a:lnTo>
                <a:lnTo>
                  <a:pt x="43434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D2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40"/>
          <p:cNvSpPr/>
          <p:nvPr/>
        </p:nvSpPr>
        <p:spPr>
          <a:xfrm>
            <a:off x="1447800" y="4719320"/>
            <a:ext cx="1752600" cy="370839"/>
          </a:xfrm>
          <a:custGeom>
            <a:avLst/>
            <a:gdLst/>
            <a:ahLst/>
            <a:cxnLst/>
            <a:rect l="l" t="t" r="r" b="b"/>
            <a:pathLst>
              <a:path w="1752600" h="370839">
                <a:moveTo>
                  <a:pt x="0" y="370839"/>
                </a:moveTo>
                <a:lnTo>
                  <a:pt x="1752600" y="370839"/>
                </a:lnTo>
                <a:lnTo>
                  <a:pt x="17526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EA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41"/>
          <p:cNvSpPr/>
          <p:nvPr/>
        </p:nvSpPr>
        <p:spPr>
          <a:xfrm>
            <a:off x="3200400" y="4719320"/>
            <a:ext cx="4343400" cy="370839"/>
          </a:xfrm>
          <a:custGeom>
            <a:avLst/>
            <a:gdLst/>
            <a:ahLst/>
            <a:cxnLst/>
            <a:rect l="l" t="t" r="r" b="b"/>
            <a:pathLst>
              <a:path w="4343400" h="370839">
                <a:moveTo>
                  <a:pt x="0" y="370839"/>
                </a:moveTo>
                <a:lnTo>
                  <a:pt x="4343400" y="370839"/>
                </a:lnTo>
                <a:lnTo>
                  <a:pt x="43434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EA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42"/>
          <p:cNvSpPr/>
          <p:nvPr/>
        </p:nvSpPr>
        <p:spPr>
          <a:xfrm>
            <a:off x="1447800" y="5090160"/>
            <a:ext cx="1752600" cy="370839"/>
          </a:xfrm>
          <a:custGeom>
            <a:avLst/>
            <a:gdLst/>
            <a:ahLst/>
            <a:cxnLst/>
            <a:rect l="l" t="t" r="r" b="b"/>
            <a:pathLst>
              <a:path w="1752600" h="370839">
                <a:moveTo>
                  <a:pt x="0" y="370839"/>
                </a:moveTo>
                <a:lnTo>
                  <a:pt x="1752600" y="370839"/>
                </a:lnTo>
                <a:lnTo>
                  <a:pt x="17526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D2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43"/>
          <p:cNvSpPr/>
          <p:nvPr/>
        </p:nvSpPr>
        <p:spPr>
          <a:xfrm>
            <a:off x="3200400" y="5090160"/>
            <a:ext cx="4343400" cy="370839"/>
          </a:xfrm>
          <a:custGeom>
            <a:avLst/>
            <a:gdLst/>
            <a:ahLst/>
            <a:cxnLst/>
            <a:rect l="l" t="t" r="r" b="b"/>
            <a:pathLst>
              <a:path w="4343400" h="370839">
                <a:moveTo>
                  <a:pt x="0" y="370839"/>
                </a:moveTo>
                <a:lnTo>
                  <a:pt x="4343400" y="370839"/>
                </a:lnTo>
                <a:lnTo>
                  <a:pt x="43434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D2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44"/>
          <p:cNvSpPr/>
          <p:nvPr/>
        </p:nvSpPr>
        <p:spPr>
          <a:xfrm>
            <a:off x="1447800" y="5461000"/>
            <a:ext cx="1752600" cy="370840"/>
          </a:xfrm>
          <a:custGeom>
            <a:avLst/>
            <a:gdLst/>
            <a:ahLst/>
            <a:cxnLst/>
            <a:rect l="l" t="t" r="r" b="b"/>
            <a:pathLst>
              <a:path w="1752600" h="370839">
                <a:moveTo>
                  <a:pt x="0" y="370840"/>
                </a:moveTo>
                <a:lnTo>
                  <a:pt x="1752600" y="370840"/>
                </a:lnTo>
                <a:lnTo>
                  <a:pt x="17526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7EA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45"/>
          <p:cNvSpPr/>
          <p:nvPr/>
        </p:nvSpPr>
        <p:spPr>
          <a:xfrm>
            <a:off x="3200400" y="5461000"/>
            <a:ext cx="4343400" cy="370840"/>
          </a:xfrm>
          <a:custGeom>
            <a:avLst/>
            <a:gdLst/>
            <a:ahLst/>
            <a:cxnLst/>
            <a:rect l="l" t="t" r="r" b="b"/>
            <a:pathLst>
              <a:path w="4343400" h="370839">
                <a:moveTo>
                  <a:pt x="0" y="370840"/>
                </a:moveTo>
                <a:lnTo>
                  <a:pt x="4343400" y="370840"/>
                </a:lnTo>
                <a:lnTo>
                  <a:pt x="43434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7EA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46"/>
          <p:cNvSpPr/>
          <p:nvPr/>
        </p:nvSpPr>
        <p:spPr>
          <a:xfrm>
            <a:off x="3200400" y="2965450"/>
            <a:ext cx="0" cy="2872740"/>
          </a:xfrm>
          <a:custGeom>
            <a:avLst/>
            <a:gdLst/>
            <a:ahLst/>
            <a:cxnLst/>
            <a:rect l="l" t="t" r="r" b="b"/>
            <a:pathLst>
              <a:path h="2872740">
                <a:moveTo>
                  <a:pt x="0" y="0"/>
                </a:moveTo>
                <a:lnTo>
                  <a:pt x="0" y="28727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47"/>
          <p:cNvSpPr/>
          <p:nvPr/>
        </p:nvSpPr>
        <p:spPr>
          <a:xfrm>
            <a:off x="1441450" y="333756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48"/>
          <p:cNvSpPr/>
          <p:nvPr/>
        </p:nvSpPr>
        <p:spPr>
          <a:xfrm>
            <a:off x="1441450" y="397764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49"/>
          <p:cNvSpPr/>
          <p:nvPr/>
        </p:nvSpPr>
        <p:spPr>
          <a:xfrm>
            <a:off x="1441450" y="434848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50"/>
          <p:cNvSpPr/>
          <p:nvPr/>
        </p:nvSpPr>
        <p:spPr>
          <a:xfrm>
            <a:off x="1441450" y="471932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51"/>
          <p:cNvSpPr/>
          <p:nvPr/>
        </p:nvSpPr>
        <p:spPr>
          <a:xfrm>
            <a:off x="1441450" y="509016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52"/>
          <p:cNvSpPr/>
          <p:nvPr/>
        </p:nvSpPr>
        <p:spPr>
          <a:xfrm>
            <a:off x="1441450" y="546100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53"/>
          <p:cNvSpPr/>
          <p:nvPr/>
        </p:nvSpPr>
        <p:spPr>
          <a:xfrm>
            <a:off x="1447800" y="2965450"/>
            <a:ext cx="0" cy="2872740"/>
          </a:xfrm>
          <a:custGeom>
            <a:avLst/>
            <a:gdLst/>
            <a:ahLst/>
            <a:cxnLst/>
            <a:rect l="l" t="t" r="r" b="b"/>
            <a:pathLst>
              <a:path h="2872740">
                <a:moveTo>
                  <a:pt x="0" y="0"/>
                </a:moveTo>
                <a:lnTo>
                  <a:pt x="0" y="28727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54"/>
          <p:cNvSpPr/>
          <p:nvPr/>
        </p:nvSpPr>
        <p:spPr>
          <a:xfrm>
            <a:off x="7543800" y="2965450"/>
            <a:ext cx="0" cy="2872740"/>
          </a:xfrm>
          <a:custGeom>
            <a:avLst/>
            <a:gdLst/>
            <a:ahLst/>
            <a:cxnLst/>
            <a:rect l="l" t="t" r="r" b="b"/>
            <a:pathLst>
              <a:path h="2872740">
                <a:moveTo>
                  <a:pt x="0" y="0"/>
                </a:moveTo>
                <a:lnTo>
                  <a:pt x="0" y="28727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55"/>
          <p:cNvSpPr/>
          <p:nvPr/>
        </p:nvSpPr>
        <p:spPr>
          <a:xfrm>
            <a:off x="1441450" y="297180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56"/>
          <p:cNvSpPr/>
          <p:nvPr/>
        </p:nvSpPr>
        <p:spPr>
          <a:xfrm>
            <a:off x="1441450" y="583184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9"/>
          <p:cNvSpPr txBox="1"/>
          <p:nvPr/>
        </p:nvSpPr>
        <p:spPr>
          <a:xfrm>
            <a:off x="1447800" y="2971800"/>
            <a:ext cx="17526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18"/>
          <p:cNvSpPr txBox="1"/>
          <p:nvPr/>
        </p:nvSpPr>
        <p:spPr>
          <a:xfrm>
            <a:off x="3200400" y="2971800"/>
            <a:ext cx="43434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17"/>
          <p:cNvSpPr txBox="1"/>
          <p:nvPr/>
        </p:nvSpPr>
        <p:spPr>
          <a:xfrm>
            <a:off x="1447800" y="3337560"/>
            <a:ext cx="17526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16"/>
          <p:cNvSpPr txBox="1"/>
          <p:nvPr/>
        </p:nvSpPr>
        <p:spPr>
          <a:xfrm>
            <a:off x="3200400" y="3337560"/>
            <a:ext cx="43434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15"/>
          <p:cNvSpPr txBox="1"/>
          <p:nvPr/>
        </p:nvSpPr>
        <p:spPr>
          <a:xfrm>
            <a:off x="1447800" y="3977640"/>
            <a:ext cx="17526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14"/>
          <p:cNvSpPr txBox="1"/>
          <p:nvPr/>
        </p:nvSpPr>
        <p:spPr>
          <a:xfrm>
            <a:off x="3200400" y="3977640"/>
            <a:ext cx="43434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13"/>
          <p:cNvSpPr txBox="1"/>
          <p:nvPr/>
        </p:nvSpPr>
        <p:spPr>
          <a:xfrm>
            <a:off x="1447800" y="4348480"/>
            <a:ext cx="17526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12"/>
          <p:cNvSpPr txBox="1"/>
          <p:nvPr/>
        </p:nvSpPr>
        <p:spPr>
          <a:xfrm>
            <a:off x="3200400" y="4348480"/>
            <a:ext cx="43434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11"/>
          <p:cNvSpPr txBox="1"/>
          <p:nvPr/>
        </p:nvSpPr>
        <p:spPr>
          <a:xfrm>
            <a:off x="1447800" y="4719320"/>
            <a:ext cx="17526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10"/>
          <p:cNvSpPr txBox="1"/>
          <p:nvPr/>
        </p:nvSpPr>
        <p:spPr>
          <a:xfrm>
            <a:off x="3200400" y="4719320"/>
            <a:ext cx="43434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9"/>
          <p:cNvSpPr txBox="1"/>
          <p:nvPr/>
        </p:nvSpPr>
        <p:spPr>
          <a:xfrm>
            <a:off x="1447800" y="5090160"/>
            <a:ext cx="17526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8"/>
          <p:cNvSpPr txBox="1"/>
          <p:nvPr/>
        </p:nvSpPr>
        <p:spPr>
          <a:xfrm>
            <a:off x="3200400" y="5090160"/>
            <a:ext cx="43434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7"/>
          <p:cNvSpPr txBox="1"/>
          <p:nvPr/>
        </p:nvSpPr>
        <p:spPr>
          <a:xfrm>
            <a:off x="1447800" y="5461000"/>
            <a:ext cx="17526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6"/>
          <p:cNvSpPr txBox="1"/>
          <p:nvPr/>
        </p:nvSpPr>
        <p:spPr>
          <a:xfrm>
            <a:off x="3200400" y="5461000"/>
            <a:ext cx="43434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"/>
          <p:cNvSpPr txBox="1"/>
          <p:nvPr/>
        </p:nvSpPr>
        <p:spPr>
          <a:xfrm>
            <a:off x="152400" y="155448"/>
            <a:ext cx="8833866" cy="1121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663698">
              <a:lnSpc>
                <a:spcPct val="94685"/>
              </a:lnSpc>
              <a:spcBef>
                <a:spcPts val="1399"/>
              </a:spcBef>
            </a:pPr>
            <a:r>
              <a:rPr sz="3300" spc="0" dirty="0" smtClean="0">
                <a:latin typeface="Georgia"/>
                <a:cs typeface="Georgia"/>
              </a:rPr>
              <a:t>Types of Functions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6" name="object 4"/>
          <p:cNvSpPr txBox="1"/>
          <p:nvPr/>
        </p:nvSpPr>
        <p:spPr>
          <a:xfrm>
            <a:off x="152400" y="1277112"/>
            <a:ext cx="8833866" cy="115824"/>
          </a:xfrm>
          <a:prstGeom prst="rect">
            <a:avLst/>
          </a:prstGeom>
        </p:spPr>
        <p:txBody>
          <a:bodyPr wrap="square" lIns="0" tIns="1524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57" name="object 3"/>
          <p:cNvSpPr txBox="1"/>
          <p:nvPr/>
        </p:nvSpPr>
        <p:spPr>
          <a:xfrm>
            <a:off x="304799" y="1365641"/>
            <a:ext cx="8803215" cy="4995672"/>
          </a:xfrm>
          <a:prstGeom prst="rect">
            <a:avLst/>
          </a:prstGeom>
          <a:noFill/>
        </p:spPr>
        <p:txBody>
          <a:bodyPr wrap="square" lIns="0" tIns="1031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 dirty="0"/>
          </a:p>
          <a:p>
            <a:pPr marL="515112">
              <a:lnSpc>
                <a:spcPct val="94685"/>
              </a:lnSpc>
              <a:spcBef>
                <a:spcPts val="1000"/>
              </a:spcBef>
            </a:pPr>
            <a:r>
              <a:rPr sz="2700" spc="0" dirty="0" smtClean="0">
                <a:latin typeface="Georgia"/>
                <a:cs typeface="Georgia"/>
              </a:rPr>
              <a:t>Library (Built In) Functions:</a:t>
            </a:r>
            <a:endParaRPr sz="2700" dirty="0" smtClean="0">
              <a:latin typeface="Georgia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681"/>
              </a:spcBef>
            </a:pPr>
            <a:r>
              <a:rPr sz="1500" spc="329" dirty="0" smtClean="0">
                <a:solidFill>
                  <a:srgbClr val="CCB400"/>
                </a:solidFill>
                <a:latin typeface="unifont"/>
                <a:cs typeface="unifont"/>
              </a:rPr>
              <a:t> </a:t>
            </a:r>
            <a:r>
              <a:rPr sz="2200" spc="-6" dirty="0" smtClean="0">
                <a:latin typeface="Georgia"/>
                <a:cs typeface="Georgia"/>
              </a:rPr>
              <a:t>They are written in the header files.</a:t>
            </a:r>
            <a:endParaRPr sz="2200" dirty="0" smtClean="0">
              <a:latin typeface="Georgia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668"/>
              </a:spcBef>
            </a:pPr>
            <a:r>
              <a:rPr sz="1500" spc="329" dirty="0" smtClean="0">
                <a:latin typeface="unifont"/>
                <a:cs typeface="unifont"/>
              </a:rPr>
              <a:t> </a:t>
            </a:r>
            <a:r>
              <a:rPr sz="2200" spc="-6" dirty="0" smtClean="0">
                <a:latin typeface="Georgia"/>
                <a:cs typeface="Georgia"/>
              </a:rPr>
              <a:t>To use them appropriate header files should be included.</a:t>
            </a:r>
            <a:endParaRPr sz="2200" dirty="0">
              <a:latin typeface="Georgia"/>
              <a:cs typeface="Georgia"/>
            </a:endParaRPr>
          </a:p>
          <a:p>
            <a:pPr marL="1387094">
              <a:lnSpc>
                <a:spcPct val="94685"/>
              </a:lnSpc>
              <a:spcBef>
                <a:spcPts val="1911"/>
              </a:spcBef>
            </a:pP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Hea</a:t>
            </a:r>
            <a:r>
              <a:rPr sz="1800" b="1" spc="-4" dirty="0" smtClean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800" b="1" spc="4" dirty="0" smtClean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1800" b="1" spc="-9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Fi</a:t>
            </a:r>
            <a:r>
              <a:rPr sz="1800" b="1" spc="4" dirty="0" smtClean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es   </a:t>
            </a:r>
            <a:r>
              <a:rPr sz="1800" b="1" spc="214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1800" b="1" spc="4" dirty="0" smtClean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800" b="1" spc="-4" dirty="0" smtClean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b="1" spc="4" dirty="0" smtClean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b="1" spc="-4" dirty="0" smtClean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s Defi</a:t>
            </a:r>
            <a:r>
              <a:rPr sz="1800" b="1" spc="-4" dirty="0" smtClean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b="1" spc="0" dirty="0" smtClean="0">
                <a:solidFill>
                  <a:srgbClr val="FFFFFF"/>
                </a:solidFill>
                <a:latin typeface="Georgia"/>
                <a:cs typeface="Georgia"/>
              </a:rPr>
              <a:t>ed</a:t>
            </a:r>
            <a:endParaRPr sz="1800" dirty="0">
              <a:latin typeface="Georgia"/>
              <a:cs typeface="Georgia"/>
            </a:endParaRPr>
          </a:p>
          <a:p>
            <a:pPr marL="3140075" marR="1899851" indent="-1752981">
              <a:lnSpc>
                <a:spcPts val="2045"/>
              </a:lnSpc>
              <a:spcBef>
                <a:spcPts val="836"/>
              </a:spcBef>
            </a:pPr>
            <a:r>
              <a:rPr sz="1800" spc="0" dirty="0" smtClean="0">
                <a:latin typeface="Georgia"/>
                <a:cs typeface="Georgia"/>
              </a:rPr>
              <a:t>stdi</a:t>
            </a:r>
            <a:r>
              <a:rPr sz="1800" spc="4" dirty="0" smtClean="0">
                <a:latin typeface="Georgia"/>
                <a:cs typeface="Georgia"/>
              </a:rPr>
              <a:t>o</a:t>
            </a:r>
            <a:r>
              <a:rPr sz="1800" spc="-4" dirty="0" smtClean="0">
                <a:latin typeface="Georgia"/>
                <a:cs typeface="Georgia"/>
              </a:rPr>
              <a:t>.</a:t>
            </a:r>
            <a:r>
              <a:rPr sz="1800" spc="0" dirty="0" smtClean="0">
                <a:latin typeface="Georgia"/>
                <a:cs typeface="Georgia"/>
              </a:rPr>
              <a:t>h                  </a:t>
            </a:r>
            <a:r>
              <a:rPr sz="1800" spc="99" dirty="0" smtClean="0">
                <a:latin typeface="Georgia"/>
                <a:cs typeface="Georgia"/>
              </a:rPr>
              <a:t> </a:t>
            </a:r>
            <a:r>
              <a:rPr sz="1800" spc="-4" dirty="0" smtClean="0">
                <a:latin typeface="Georgia"/>
                <a:cs typeface="Georgia"/>
              </a:rPr>
              <a:t>Pr</a:t>
            </a:r>
            <a:r>
              <a:rPr sz="1800" spc="0" dirty="0" smtClean="0">
                <a:latin typeface="Georgia"/>
                <a:cs typeface="Georgia"/>
              </a:rPr>
              <a:t>in</a:t>
            </a:r>
            <a:r>
              <a:rPr sz="1800" spc="4" dirty="0" smtClean="0">
                <a:latin typeface="Georgia"/>
                <a:cs typeface="Georgia"/>
              </a:rPr>
              <a:t>tf</a:t>
            </a:r>
            <a:r>
              <a:rPr sz="1800" spc="0" dirty="0" smtClean="0">
                <a:latin typeface="Georgia"/>
                <a:cs typeface="Georgia"/>
              </a:rPr>
              <a:t>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1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s</a:t>
            </a:r>
            <a:r>
              <a:rPr sz="1800" spc="4" dirty="0" smtClean="0">
                <a:latin typeface="Georgia"/>
                <a:cs typeface="Georgia"/>
              </a:rPr>
              <a:t>can</a:t>
            </a:r>
            <a:r>
              <a:rPr sz="1800" spc="0" dirty="0" smtClean="0">
                <a:latin typeface="Georgia"/>
                <a:cs typeface="Georgia"/>
              </a:rPr>
              <a:t>f(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-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getcha</a:t>
            </a:r>
            <a:r>
              <a:rPr sz="1800" spc="-4" dirty="0" smtClean="0">
                <a:latin typeface="Georgia"/>
                <a:cs typeface="Georgia"/>
              </a:rPr>
              <a:t>r</a:t>
            </a:r>
            <a:r>
              <a:rPr sz="1800" spc="0" dirty="0" smtClean="0">
                <a:latin typeface="Georgia"/>
                <a:cs typeface="Georgia"/>
              </a:rPr>
              <a:t>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2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putcha</a:t>
            </a:r>
            <a:r>
              <a:rPr sz="1800" spc="-4" dirty="0" smtClean="0">
                <a:latin typeface="Georgia"/>
                <a:cs typeface="Georgia"/>
              </a:rPr>
              <a:t>r</a:t>
            </a:r>
            <a:r>
              <a:rPr sz="1800" spc="0" dirty="0" smtClean="0">
                <a:latin typeface="Georgia"/>
                <a:cs typeface="Georgia"/>
              </a:rPr>
              <a:t>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 </a:t>
            </a:r>
            <a:endParaRPr sz="1800" dirty="0">
              <a:latin typeface="Georgia"/>
              <a:cs typeface="Georgia"/>
            </a:endParaRPr>
          </a:p>
          <a:p>
            <a:pPr marL="3140075" marR="1899851">
              <a:lnSpc>
                <a:spcPts val="2045"/>
              </a:lnSpc>
              <a:spcBef>
                <a:spcPts val="114"/>
              </a:spcBef>
            </a:pPr>
            <a:r>
              <a:rPr sz="1800" spc="0" dirty="0" smtClean="0">
                <a:latin typeface="Georgia"/>
                <a:cs typeface="Georgia"/>
              </a:rPr>
              <a:t>gets(), puts(), fopen(), fclose()</a:t>
            </a:r>
            <a:endParaRPr sz="1800" dirty="0">
              <a:latin typeface="Georgia"/>
              <a:cs typeface="Georgia"/>
            </a:endParaRPr>
          </a:p>
          <a:p>
            <a:pPr marL="1387094">
              <a:lnSpc>
                <a:spcPct val="94685"/>
              </a:lnSpc>
              <a:spcBef>
                <a:spcPts val="834"/>
              </a:spcBef>
            </a:pPr>
            <a:r>
              <a:rPr sz="1800" spc="0" dirty="0" smtClean="0">
                <a:latin typeface="Georgia"/>
                <a:cs typeface="Georgia"/>
              </a:rPr>
              <a:t>coni</a:t>
            </a:r>
            <a:r>
              <a:rPr sz="1800" spc="4" dirty="0" smtClean="0">
                <a:latin typeface="Georgia"/>
                <a:cs typeface="Georgia"/>
              </a:rPr>
              <a:t>o</a:t>
            </a:r>
            <a:r>
              <a:rPr sz="1800" spc="-4" dirty="0" smtClean="0">
                <a:latin typeface="Georgia"/>
                <a:cs typeface="Georgia"/>
              </a:rPr>
              <a:t>.</a:t>
            </a:r>
            <a:r>
              <a:rPr sz="1800" spc="0" dirty="0" smtClean="0">
                <a:latin typeface="Georgia"/>
                <a:cs typeface="Georgia"/>
              </a:rPr>
              <a:t>h                 </a:t>
            </a:r>
            <a:r>
              <a:rPr sz="1800" spc="10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Cl</a:t>
            </a:r>
            <a:r>
              <a:rPr sz="1800" spc="-9" dirty="0" smtClean="0">
                <a:latin typeface="Georgia"/>
                <a:cs typeface="Georgia"/>
              </a:rPr>
              <a:t>r</a:t>
            </a:r>
            <a:r>
              <a:rPr sz="1800" spc="0" dirty="0" smtClean="0">
                <a:latin typeface="Georgia"/>
                <a:cs typeface="Georgia"/>
              </a:rPr>
              <a:t>sc</a:t>
            </a:r>
            <a:r>
              <a:rPr sz="1800" spc="-4" dirty="0" smtClean="0">
                <a:latin typeface="Georgia"/>
                <a:cs typeface="Georgia"/>
              </a:rPr>
              <a:t>r()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g</a:t>
            </a:r>
            <a:r>
              <a:rPr sz="1800" spc="4" dirty="0" smtClean="0">
                <a:latin typeface="Georgia"/>
                <a:cs typeface="Georgia"/>
              </a:rPr>
              <a:t>e</a:t>
            </a:r>
            <a:r>
              <a:rPr sz="1800" spc="0" dirty="0" smtClean="0">
                <a:latin typeface="Georgia"/>
                <a:cs typeface="Georgia"/>
              </a:rPr>
              <a:t>t</a:t>
            </a:r>
            <a:r>
              <a:rPr sz="1800" spc="4" dirty="0" smtClean="0">
                <a:latin typeface="Georgia"/>
                <a:cs typeface="Georgia"/>
              </a:rPr>
              <a:t>c</a:t>
            </a:r>
            <a:r>
              <a:rPr sz="1800" spc="-9" dirty="0" smtClean="0">
                <a:latin typeface="Georgia"/>
                <a:cs typeface="Georgia"/>
              </a:rPr>
              <a:t>h</a:t>
            </a:r>
            <a:r>
              <a:rPr sz="1800" spc="-4" dirty="0" smtClean="0">
                <a:latin typeface="Georgia"/>
                <a:cs typeface="Georgia"/>
              </a:rPr>
              <a:t>()</a:t>
            </a:r>
            <a:endParaRPr sz="1800" dirty="0">
              <a:latin typeface="Georgia"/>
              <a:cs typeface="Georgia"/>
            </a:endParaRPr>
          </a:p>
          <a:p>
            <a:pPr marL="1387094" marR="2551330">
              <a:lnSpc>
                <a:spcPts val="2045"/>
              </a:lnSpc>
              <a:spcBef>
                <a:spcPts val="875"/>
              </a:spcBef>
            </a:pPr>
            <a:r>
              <a:rPr sz="1800" spc="0" dirty="0" smtClean="0">
                <a:latin typeface="Georgia"/>
                <a:cs typeface="Georgia"/>
              </a:rPr>
              <a:t>Ctyp</a:t>
            </a:r>
            <a:r>
              <a:rPr sz="1800" spc="4" dirty="0" smtClean="0">
                <a:latin typeface="Georgia"/>
                <a:cs typeface="Georgia"/>
              </a:rPr>
              <a:t>e</a:t>
            </a:r>
            <a:r>
              <a:rPr sz="1800" spc="-4" dirty="0" smtClean="0">
                <a:latin typeface="Georgia"/>
                <a:cs typeface="Georgia"/>
              </a:rPr>
              <a:t>.</a:t>
            </a:r>
            <a:r>
              <a:rPr sz="1800" spc="0" dirty="0" smtClean="0">
                <a:latin typeface="Georgia"/>
                <a:cs typeface="Georgia"/>
              </a:rPr>
              <a:t>h                </a:t>
            </a:r>
            <a:r>
              <a:rPr sz="1800" spc="333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Toup</a:t>
            </a:r>
            <a:r>
              <a:rPr sz="1800" spc="4" dirty="0" smtClean="0">
                <a:latin typeface="Georgia"/>
                <a:cs typeface="Georgia"/>
              </a:rPr>
              <a:t>pe</a:t>
            </a:r>
            <a:r>
              <a:rPr sz="1800" spc="0" dirty="0" smtClean="0">
                <a:latin typeface="Georgia"/>
                <a:cs typeface="Georgia"/>
              </a:rPr>
              <a:t>r(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to</a:t>
            </a:r>
            <a:r>
              <a:rPr sz="1800" spc="4" dirty="0" smtClean="0">
                <a:latin typeface="Georgia"/>
                <a:cs typeface="Georgia"/>
              </a:rPr>
              <a:t>l</a:t>
            </a:r>
            <a:r>
              <a:rPr sz="1800" spc="0" dirty="0" smtClean="0">
                <a:latin typeface="Georgia"/>
                <a:cs typeface="Georgia"/>
              </a:rPr>
              <a:t>o</a:t>
            </a:r>
            <a:r>
              <a:rPr sz="1800" spc="4" dirty="0" smtClean="0">
                <a:latin typeface="Georgia"/>
                <a:cs typeface="Georgia"/>
              </a:rPr>
              <a:t>we</a:t>
            </a:r>
            <a:r>
              <a:rPr sz="1800" spc="0" dirty="0" smtClean="0">
                <a:latin typeface="Georgia"/>
                <a:cs typeface="Georgia"/>
              </a:rPr>
              <a:t>r(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1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is</a:t>
            </a:r>
            <a:r>
              <a:rPr sz="1800" spc="4" dirty="0" smtClean="0">
                <a:latin typeface="Georgia"/>
                <a:cs typeface="Georgia"/>
              </a:rPr>
              <a:t>a</a:t>
            </a:r>
            <a:r>
              <a:rPr sz="1800" spc="0" dirty="0" smtClean="0">
                <a:latin typeface="Georgia"/>
                <a:cs typeface="Georgia"/>
              </a:rPr>
              <a:t>l</a:t>
            </a:r>
            <a:r>
              <a:rPr sz="1800" spc="4" dirty="0" smtClean="0">
                <a:latin typeface="Georgia"/>
                <a:cs typeface="Georgia"/>
              </a:rPr>
              <a:t>p</a:t>
            </a:r>
            <a:r>
              <a:rPr sz="1800" spc="0" dirty="0" smtClean="0">
                <a:latin typeface="Georgia"/>
                <a:cs typeface="Georgia"/>
              </a:rPr>
              <a:t>h</a:t>
            </a:r>
            <a:r>
              <a:rPr sz="1800" spc="9" dirty="0" smtClean="0">
                <a:latin typeface="Georgia"/>
                <a:cs typeface="Georgia"/>
              </a:rPr>
              <a:t>a</a:t>
            </a:r>
            <a:r>
              <a:rPr sz="1800" spc="-4" dirty="0" smtClean="0">
                <a:latin typeface="Georgia"/>
                <a:cs typeface="Georgia"/>
              </a:rPr>
              <a:t>() </a:t>
            </a:r>
            <a:endParaRPr sz="1800" dirty="0">
              <a:latin typeface="Georgia"/>
              <a:cs typeface="Georgia"/>
            </a:endParaRPr>
          </a:p>
          <a:p>
            <a:pPr marL="1387094" marR="2551330">
              <a:lnSpc>
                <a:spcPts val="2045"/>
              </a:lnSpc>
              <a:spcBef>
                <a:spcPts val="875"/>
              </a:spcBef>
            </a:pPr>
            <a:r>
              <a:rPr sz="1800" spc="0" dirty="0" smtClean="0">
                <a:latin typeface="Georgia"/>
                <a:cs typeface="Georgia"/>
              </a:rPr>
              <a:t>Ma</a:t>
            </a:r>
            <a:r>
              <a:rPr sz="1800" spc="4" dirty="0" smtClean="0">
                <a:latin typeface="Georgia"/>
                <a:cs typeface="Georgia"/>
              </a:rPr>
              <a:t>t</a:t>
            </a:r>
            <a:r>
              <a:rPr sz="1800" spc="0" dirty="0" smtClean="0">
                <a:latin typeface="Georgia"/>
                <a:cs typeface="Georgia"/>
              </a:rPr>
              <a:t>h</a:t>
            </a:r>
            <a:r>
              <a:rPr sz="1800" spc="-9" dirty="0" smtClean="0">
                <a:latin typeface="Georgia"/>
                <a:cs typeface="Georgia"/>
              </a:rPr>
              <a:t>.</a:t>
            </a:r>
            <a:r>
              <a:rPr sz="1800" spc="0" dirty="0" smtClean="0">
                <a:latin typeface="Georgia"/>
                <a:cs typeface="Georgia"/>
              </a:rPr>
              <a:t>h                 </a:t>
            </a:r>
            <a:r>
              <a:rPr sz="1800" spc="218" dirty="0" smtClean="0">
                <a:latin typeface="Georgia"/>
                <a:cs typeface="Georgia"/>
              </a:rPr>
              <a:t> </a:t>
            </a:r>
            <a:r>
              <a:rPr sz="1800" spc="-4" dirty="0" smtClean="0">
                <a:latin typeface="Georgia"/>
                <a:cs typeface="Georgia"/>
              </a:rPr>
              <a:t>P</a:t>
            </a:r>
            <a:r>
              <a:rPr sz="1800" spc="0" dirty="0" smtClean="0">
                <a:latin typeface="Georgia"/>
                <a:cs typeface="Georgia"/>
              </a:rPr>
              <a:t>o</a:t>
            </a:r>
            <a:r>
              <a:rPr sz="1800" spc="4" dirty="0" smtClean="0">
                <a:latin typeface="Georgia"/>
                <a:cs typeface="Georgia"/>
              </a:rPr>
              <a:t>w</a:t>
            </a:r>
            <a:r>
              <a:rPr sz="1800" spc="0" dirty="0" smtClean="0">
                <a:latin typeface="Georgia"/>
                <a:cs typeface="Georgia"/>
              </a:rPr>
              <a:t>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1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sqrt</a:t>
            </a:r>
            <a:r>
              <a:rPr sz="1800" spc="-4" dirty="0" smtClean="0">
                <a:latin typeface="Georgia"/>
                <a:cs typeface="Georgia"/>
              </a:rPr>
              <a:t>()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1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cos(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log() </a:t>
            </a:r>
            <a:endParaRPr sz="1800" dirty="0">
              <a:latin typeface="Georgia"/>
              <a:cs typeface="Georgia"/>
            </a:endParaRPr>
          </a:p>
          <a:p>
            <a:pPr marL="1387094" marR="2551330">
              <a:lnSpc>
                <a:spcPts val="2045"/>
              </a:lnSpc>
              <a:spcBef>
                <a:spcPts val="875"/>
              </a:spcBef>
            </a:pPr>
            <a:r>
              <a:rPr sz="1800" spc="0" dirty="0" smtClean="0">
                <a:latin typeface="Georgia"/>
                <a:cs typeface="Georgia"/>
              </a:rPr>
              <a:t>Stdlib.h                </a:t>
            </a:r>
            <a:r>
              <a:rPr sz="1800" spc="17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Rand(),</a:t>
            </a:r>
            <a:r>
              <a:rPr sz="1800" spc="14" dirty="0" smtClean="0">
                <a:latin typeface="Georgia"/>
                <a:cs typeface="Georgia"/>
              </a:rPr>
              <a:t> </a:t>
            </a:r>
            <a:r>
              <a:rPr sz="1800" spc="4" dirty="0" smtClean="0">
                <a:latin typeface="Georgia"/>
                <a:cs typeface="Georgia"/>
              </a:rPr>
              <a:t>e</a:t>
            </a:r>
            <a:r>
              <a:rPr sz="1800" spc="0" dirty="0" smtClean="0">
                <a:latin typeface="Georgia"/>
                <a:cs typeface="Georgia"/>
              </a:rPr>
              <a:t>xi</a:t>
            </a:r>
            <a:r>
              <a:rPr sz="1800" spc="4" dirty="0" smtClean="0">
                <a:latin typeface="Georgia"/>
                <a:cs typeface="Georgia"/>
              </a:rPr>
              <a:t>t</a:t>
            </a:r>
            <a:r>
              <a:rPr sz="1800" spc="0" dirty="0" smtClean="0">
                <a:latin typeface="Georgia"/>
                <a:cs typeface="Georgia"/>
              </a:rPr>
              <a:t>()</a:t>
            </a:r>
            <a:endParaRPr sz="1800" dirty="0">
              <a:latin typeface="Georgia"/>
              <a:cs typeface="Georgia"/>
            </a:endParaRPr>
          </a:p>
          <a:p>
            <a:pPr marL="1387094">
              <a:lnSpc>
                <a:spcPct val="94685"/>
              </a:lnSpc>
              <a:spcBef>
                <a:spcPts val="875"/>
              </a:spcBef>
            </a:pPr>
            <a:r>
              <a:rPr sz="1800" spc="0" dirty="0" smtClean="0">
                <a:latin typeface="Georgia"/>
                <a:cs typeface="Georgia"/>
              </a:rPr>
              <a:t>String</a:t>
            </a:r>
            <a:r>
              <a:rPr sz="1800" spc="-9" dirty="0" smtClean="0">
                <a:latin typeface="Georgia"/>
                <a:cs typeface="Georgia"/>
              </a:rPr>
              <a:t>.</a:t>
            </a:r>
            <a:r>
              <a:rPr sz="1800" spc="0" dirty="0" smtClean="0">
                <a:latin typeface="Georgia"/>
                <a:cs typeface="Georgia"/>
              </a:rPr>
              <a:t>h                </a:t>
            </a:r>
            <a:r>
              <a:rPr sz="1800" spc="2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Strle</a:t>
            </a:r>
            <a:r>
              <a:rPr sz="1800" spc="4" dirty="0" smtClean="0">
                <a:latin typeface="Georgia"/>
                <a:cs typeface="Georgia"/>
              </a:rPr>
              <a:t>n</a:t>
            </a:r>
            <a:r>
              <a:rPr sz="1800" spc="0" dirty="0" smtClean="0">
                <a:latin typeface="Georgia"/>
                <a:cs typeface="Georgia"/>
              </a:rPr>
              <a:t>(</a:t>
            </a:r>
            <a:r>
              <a:rPr sz="1800" spc="-4" dirty="0" smtClean="0">
                <a:latin typeface="Georgia"/>
                <a:cs typeface="Georgia"/>
              </a:rPr>
              <a:t>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1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s</a:t>
            </a:r>
            <a:r>
              <a:rPr sz="1800" spc="9" dirty="0" smtClean="0">
                <a:latin typeface="Georgia"/>
                <a:cs typeface="Georgia"/>
              </a:rPr>
              <a:t>t</a:t>
            </a:r>
            <a:r>
              <a:rPr sz="1800" spc="0" dirty="0" smtClean="0">
                <a:latin typeface="Georgia"/>
                <a:cs typeface="Georgia"/>
              </a:rPr>
              <a:t>rcp</a:t>
            </a:r>
            <a:r>
              <a:rPr sz="1800" spc="-4" dirty="0" smtClean="0">
                <a:latin typeface="Georgia"/>
                <a:cs typeface="Georgia"/>
              </a:rPr>
              <a:t>y()</a:t>
            </a:r>
            <a:r>
              <a:rPr sz="1800" spc="0" dirty="0" smtClean="0">
                <a:latin typeface="Georgia"/>
                <a:cs typeface="Georgia"/>
              </a:rPr>
              <a:t>,</a:t>
            </a:r>
            <a:r>
              <a:rPr sz="1800" spc="-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strup</a:t>
            </a:r>
            <a:r>
              <a:rPr sz="1800" spc="-4" dirty="0" smtClean="0">
                <a:latin typeface="Georgia"/>
                <a:cs typeface="Georgia"/>
              </a:rPr>
              <a:t>r()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8" name="object 2"/>
          <p:cNvSpPr txBox="1"/>
          <p:nvPr/>
        </p:nvSpPr>
        <p:spPr>
          <a:xfrm>
            <a:off x="152400" y="6388608"/>
            <a:ext cx="8833866" cy="313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80215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60" y="791082"/>
            <a:ext cx="4196549" cy="4619960"/>
          </a:xfrm>
          <a:prstGeom prst="rect">
            <a:avLst/>
          </a:prstGeom>
        </p:spPr>
        <p:txBody>
          <a:bodyPr wrap="square" lIns="0" tIns="32988" rIns="0" bIns="0" rtlCol="0">
            <a:noAutofit/>
          </a:bodyPr>
          <a:lstStyle/>
          <a:p>
            <a:pPr marL="75184" marR="38176">
              <a:lnSpc>
                <a:spcPts val="5195"/>
              </a:lnSpc>
            </a:pPr>
            <a:r>
              <a:rPr sz="5000" spc="-9" dirty="0" smtClean="0">
                <a:solidFill>
                  <a:srgbClr val="04607A"/>
                </a:solidFill>
                <a:latin typeface="Calibri"/>
                <a:cs typeface="Calibri"/>
              </a:rPr>
              <a:t>Example:</a:t>
            </a:r>
            <a:endParaRPr sz="5000">
              <a:latin typeface="Calibri"/>
              <a:cs typeface="Calibri"/>
            </a:endParaRPr>
          </a:p>
          <a:p>
            <a:pPr marL="12700" marR="38176">
              <a:lnSpc>
                <a:spcPts val="2315"/>
              </a:lnSpc>
            </a:pPr>
            <a:r>
              <a:rPr sz="2000" spc="-8" dirty="0" smtClean="0">
                <a:latin typeface="Constantia"/>
                <a:cs typeface="Constantia"/>
              </a:rPr>
              <a:t>#include &lt;stdio.h&gt;</a:t>
            </a:r>
            <a:endParaRPr sz="2000">
              <a:latin typeface="Constantia"/>
              <a:cs typeface="Constantia"/>
            </a:endParaRPr>
          </a:p>
          <a:p>
            <a:pPr marL="12700" marR="38176">
              <a:lnSpc>
                <a:spcPts val="2400"/>
              </a:lnSpc>
              <a:spcBef>
                <a:spcPts val="4"/>
              </a:spcBef>
            </a:pPr>
            <a:r>
              <a:rPr sz="2000" spc="-10" dirty="0" smtClean="0">
                <a:latin typeface="Constantia"/>
                <a:cs typeface="Constantia"/>
              </a:rPr>
              <a:t>int sum(int n);</a:t>
            </a:r>
            <a:endParaRPr sz="2000">
              <a:latin typeface="Constantia"/>
              <a:cs typeface="Constantia"/>
            </a:endParaRPr>
          </a:p>
          <a:p>
            <a:pPr marL="12700" marR="38176">
              <a:lnSpc>
                <a:spcPts val="2405"/>
              </a:lnSpc>
              <a:spcBef>
                <a:spcPts val="0"/>
              </a:spcBef>
            </a:pPr>
            <a:r>
              <a:rPr sz="2000" spc="-4" dirty="0" smtClean="0">
                <a:latin typeface="Constantia"/>
                <a:cs typeface="Constantia"/>
              </a:rPr>
              <a:t>int main(){</a:t>
            </a:r>
            <a:endParaRPr sz="2000">
              <a:latin typeface="Constantia"/>
              <a:cs typeface="Constantia"/>
            </a:endParaRPr>
          </a:p>
          <a:p>
            <a:pPr marL="267512" marR="38176">
              <a:lnSpc>
                <a:spcPts val="2400"/>
              </a:lnSpc>
            </a:pPr>
            <a:r>
              <a:rPr sz="2000" spc="-5" dirty="0" smtClean="0">
                <a:latin typeface="Constantia"/>
                <a:cs typeface="Constantia"/>
              </a:rPr>
              <a:t>int num,add;</a:t>
            </a:r>
            <a:endParaRPr sz="2000">
              <a:latin typeface="Constantia"/>
              <a:cs typeface="Constantia"/>
            </a:endParaRPr>
          </a:p>
          <a:p>
            <a:pPr marL="262940">
              <a:lnSpc>
                <a:spcPts val="2400"/>
              </a:lnSpc>
            </a:pPr>
            <a:r>
              <a:rPr sz="2000" spc="-11" dirty="0" smtClean="0">
                <a:latin typeface="Constantia"/>
                <a:cs typeface="Constantia"/>
              </a:rPr>
              <a:t>printf("Enter a positive integer:\n");</a:t>
            </a:r>
            <a:endParaRPr sz="2000">
              <a:latin typeface="Constantia"/>
              <a:cs typeface="Constantia"/>
            </a:endParaRPr>
          </a:p>
          <a:p>
            <a:pPr marL="261416" marR="38176">
              <a:lnSpc>
                <a:spcPts val="2400"/>
              </a:lnSpc>
            </a:pPr>
            <a:r>
              <a:rPr sz="2000" spc="0" dirty="0" smtClean="0">
                <a:latin typeface="Constantia"/>
                <a:cs typeface="Constantia"/>
              </a:rPr>
              <a:t>scanf("%d",&amp;num);</a:t>
            </a:r>
            <a:endParaRPr sz="2000">
              <a:latin typeface="Constantia"/>
              <a:cs typeface="Constantia"/>
            </a:endParaRPr>
          </a:p>
          <a:p>
            <a:pPr marL="261416" marR="38176">
              <a:lnSpc>
                <a:spcPts val="2400"/>
              </a:lnSpc>
            </a:pPr>
            <a:r>
              <a:rPr sz="2000" spc="1" dirty="0" smtClean="0">
                <a:latin typeface="Constantia"/>
                <a:cs typeface="Constantia"/>
              </a:rPr>
              <a:t>add=sum(num);</a:t>
            </a:r>
            <a:endParaRPr sz="2000">
              <a:latin typeface="Constantia"/>
              <a:cs typeface="Constantia"/>
            </a:endParaRPr>
          </a:p>
          <a:p>
            <a:pPr marL="262940" marR="38176">
              <a:lnSpc>
                <a:spcPts val="2400"/>
              </a:lnSpc>
            </a:pPr>
            <a:r>
              <a:rPr sz="2000" spc="0" dirty="0" smtClean="0">
                <a:latin typeface="Constantia"/>
                <a:cs typeface="Constantia"/>
              </a:rPr>
              <a:t>printf("sum=%d",add);</a:t>
            </a:r>
            <a:endParaRPr sz="2000">
              <a:latin typeface="Constantia"/>
              <a:cs typeface="Constantia"/>
            </a:endParaRPr>
          </a:p>
          <a:p>
            <a:pPr marL="12700" marR="38176">
              <a:lnSpc>
                <a:spcPts val="2400"/>
              </a:lnSpc>
            </a:pPr>
            <a:r>
              <a:rPr sz="2000" dirty="0" smtClean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  <a:p>
            <a:pPr marL="12700" marR="38176">
              <a:lnSpc>
                <a:spcPts val="2400"/>
              </a:lnSpc>
            </a:pPr>
            <a:r>
              <a:rPr sz="2000" spc="-10" dirty="0" smtClean="0">
                <a:latin typeface="Constantia"/>
                <a:cs typeface="Constantia"/>
              </a:rPr>
              <a:t>int sum(int n){</a:t>
            </a:r>
            <a:endParaRPr sz="2000">
              <a:latin typeface="Constantia"/>
              <a:cs typeface="Constantia"/>
            </a:endParaRPr>
          </a:p>
          <a:p>
            <a:pPr marL="267512" marR="38176">
              <a:lnSpc>
                <a:spcPts val="2400"/>
              </a:lnSpc>
            </a:pPr>
            <a:r>
              <a:rPr sz="2000" dirty="0" smtClean="0">
                <a:latin typeface="Constantia"/>
                <a:cs typeface="Constantia"/>
              </a:rPr>
              <a:t>if(n==0)</a:t>
            </a:r>
            <a:endParaRPr sz="2000">
              <a:latin typeface="Constantia"/>
              <a:cs typeface="Constantia"/>
            </a:endParaRPr>
          </a:p>
          <a:p>
            <a:pPr marL="147332" marR="3019556" algn="ctr">
              <a:lnSpc>
                <a:spcPts val="2400"/>
              </a:lnSpc>
            </a:pPr>
            <a:r>
              <a:rPr sz="2000" spc="-9" dirty="0" smtClean="0">
                <a:latin typeface="Constantia"/>
                <a:cs typeface="Constantia"/>
              </a:rPr>
              <a:t>return n;</a:t>
            </a:r>
            <a:endParaRPr sz="2000">
              <a:latin typeface="Constantia"/>
              <a:cs typeface="Constantia"/>
            </a:endParaRPr>
          </a:p>
          <a:p>
            <a:pPr marL="261416" marR="38176">
              <a:lnSpc>
                <a:spcPts val="2400"/>
              </a:lnSpc>
            </a:pPr>
            <a:r>
              <a:rPr sz="2000" dirty="0" smtClean="0">
                <a:latin typeface="Constantia"/>
                <a:cs typeface="Constantia"/>
              </a:rPr>
              <a:t>else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1000" y="5436189"/>
            <a:ext cx="2146547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spc="-4" dirty="0" smtClean="0">
                <a:latin typeface="Constantia"/>
                <a:cs typeface="Constantia"/>
              </a:rPr>
              <a:t>return n+sum(n-1);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6062" y="5436189"/>
            <a:ext cx="3418739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spc="8" dirty="0" smtClean="0">
                <a:latin typeface="Constantia"/>
                <a:cs typeface="Constantia"/>
              </a:rPr>
              <a:t>/*self call to function sum() */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0260" y="5740989"/>
            <a:ext cx="153051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9067800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112">
              <a:lnSpc>
                <a:spcPct val="94685"/>
              </a:lnSpc>
              <a:spcBef>
                <a:spcPts val="1000"/>
              </a:spcBef>
            </a:pPr>
            <a:r>
              <a:rPr lang="en-US" sz="3200" b="1" spc="-1" dirty="0" smtClean="0">
                <a:latin typeface="Cambria" panose="02040503050406030204" pitchFamily="18" charset="0"/>
                <a:cs typeface="Georgia"/>
              </a:rPr>
              <a:t>User Defined Functions</a:t>
            </a:r>
            <a:endParaRPr lang="en-US" sz="3200" b="1" dirty="0" smtClean="0">
              <a:latin typeface="Cambria" panose="02040503050406030204" pitchFamily="18" charset="0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681"/>
              </a:spcBef>
            </a:pPr>
            <a:r>
              <a:rPr lang="en-US" sz="1200" spc="329" dirty="0" smtClean="0">
                <a:solidFill>
                  <a:srgbClr val="CCB400"/>
                </a:solidFill>
                <a:latin typeface="unifont"/>
                <a:cs typeface="unifont"/>
              </a:rPr>
              <a:t> </a:t>
            </a:r>
            <a:r>
              <a:rPr lang="en-US" spc="-5" dirty="0" smtClean="0">
                <a:latin typeface="Georgia"/>
                <a:cs typeface="Georgia"/>
              </a:rPr>
              <a:t>Written by the user at the time of </a:t>
            </a:r>
            <a:r>
              <a:rPr lang="en-US" spc="-5" dirty="0" smtClean="0">
                <a:latin typeface="Georgia"/>
                <a:cs typeface="Georgia"/>
              </a:rPr>
              <a:t>programming</a:t>
            </a:r>
          </a:p>
          <a:p>
            <a:pPr marL="515112">
              <a:lnSpc>
                <a:spcPct val="94685"/>
              </a:lnSpc>
              <a:spcBef>
                <a:spcPts val="681"/>
              </a:spcBef>
            </a:pPr>
            <a:r>
              <a:rPr lang="en-US" spc="-5" dirty="0" smtClean="0">
                <a:latin typeface="Georgia"/>
              </a:rPr>
              <a:t>Example</a:t>
            </a:r>
          </a:p>
          <a:p>
            <a:pPr marL="515112">
              <a:lnSpc>
                <a:spcPct val="94685"/>
              </a:lnSpc>
              <a:spcBef>
                <a:spcPts val="681"/>
              </a:spcBef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EEE(float mark);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657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much easier to write a structured program where a large program can be divided into </a:t>
            </a:r>
            <a:r>
              <a:rPr lang="en-US" dirty="0" smtClean="0"/>
              <a:t>a smaller</a:t>
            </a:r>
            <a:r>
              <a:rPr lang="en-US" dirty="0"/>
              <a:t>, simpler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Allowing the code to be called many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read and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easier to debug a structured program where there error is easy to find and </a:t>
            </a:r>
            <a:r>
              <a:rPr lang="en-US" dirty="0" smtClean="0"/>
              <a:t>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Functions can be used by other program’s</a:t>
            </a:r>
            <a:endParaRPr lang="en-US" dirty="0" smtClean="0">
              <a:latin typeface="Georgia"/>
              <a:cs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65066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Advantages of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28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59129">
              <a:lnSpc>
                <a:spcPct val="94685"/>
              </a:lnSpc>
              <a:spcBef>
                <a:spcPts val="1399"/>
              </a:spcBef>
            </a:pPr>
            <a:r>
              <a:rPr lang="en-US" dirty="0">
                <a:latin typeface="Georgia"/>
                <a:cs typeface="Georgia"/>
              </a:rPr>
              <a:t>Elements of User defined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8382000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862" indent="-285750">
              <a:lnSpc>
                <a:spcPct val="94685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latin typeface="Georgia"/>
                <a:cs typeface="Georgia"/>
              </a:rPr>
              <a:t>Function Prototype</a:t>
            </a:r>
            <a:endParaRPr lang="en-US" sz="2800" dirty="0" smtClean="0">
              <a:latin typeface="Georgia"/>
              <a:cs typeface="Georgia"/>
            </a:endParaRPr>
          </a:p>
          <a:p>
            <a:pPr marL="800862" indent="-285750">
              <a:lnSpc>
                <a:spcPct val="94685"/>
              </a:lnSpc>
              <a:spcBef>
                <a:spcPts val="823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latin typeface="Georgia"/>
                <a:cs typeface="Georgia"/>
              </a:rPr>
              <a:t>Function Call</a:t>
            </a:r>
            <a:endParaRPr lang="en-US" sz="2800" dirty="0" smtClean="0">
              <a:latin typeface="Georgia"/>
              <a:cs typeface="Georgia"/>
            </a:endParaRPr>
          </a:p>
          <a:p>
            <a:pPr marL="800862" indent="-285750">
              <a:lnSpc>
                <a:spcPct val="94685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latin typeface="Georgia"/>
                <a:cs typeface="Georgia"/>
              </a:rPr>
              <a:t>Function arguments and parameters</a:t>
            </a:r>
            <a:endParaRPr lang="en-US" sz="2800" dirty="0" smtClean="0">
              <a:latin typeface="Georgia"/>
              <a:cs typeface="Georgia"/>
            </a:endParaRPr>
          </a:p>
          <a:p>
            <a:pPr marL="800862" indent="-285750">
              <a:lnSpc>
                <a:spcPct val="94685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800" spc="0" dirty="0" smtClean="0">
                <a:latin typeface="Georgia"/>
                <a:cs typeface="Georgia"/>
              </a:rPr>
              <a:t>Function Definitions</a:t>
            </a:r>
            <a:endParaRPr lang="en-US" sz="2800" dirty="0" smtClean="0">
              <a:latin typeface="Georgia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9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1944573"/>
            <a:ext cx="396240" cy="295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3957193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5260" y="714882"/>
            <a:ext cx="4266383" cy="660908"/>
          </a:xfrm>
          <a:prstGeom prst="rect">
            <a:avLst/>
          </a:prstGeom>
        </p:spPr>
        <p:txBody>
          <a:bodyPr wrap="square" lIns="0" tIns="32988" rIns="0" bIns="0" rtlCol="0">
            <a:noAutofit/>
          </a:bodyPr>
          <a:lstStyle/>
          <a:p>
            <a:pPr marL="12700">
              <a:lnSpc>
                <a:spcPts val="5195"/>
              </a:lnSpc>
            </a:pPr>
            <a:r>
              <a:rPr sz="5000" spc="-8" dirty="0" smtClean="0">
                <a:latin typeface="Calibri"/>
                <a:cs typeface="Calibri"/>
              </a:rPr>
              <a:t>Function Return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0491" y="714882"/>
            <a:ext cx="1587287" cy="660908"/>
          </a:xfrm>
          <a:prstGeom prst="rect">
            <a:avLst/>
          </a:prstGeom>
        </p:spPr>
        <p:txBody>
          <a:bodyPr wrap="square" lIns="0" tIns="32988" rIns="0" bIns="0" rtlCol="0">
            <a:noAutofit/>
          </a:bodyPr>
          <a:lstStyle/>
          <a:p>
            <a:pPr marL="12700">
              <a:lnSpc>
                <a:spcPts val="5195"/>
              </a:lnSpc>
            </a:pPr>
            <a:r>
              <a:rPr sz="5000" spc="-45" dirty="0" smtClean="0">
                <a:latin typeface="Calibri"/>
                <a:cs typeface="Calibri"/>
              </a:rPr>
              <a:t>Types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268" y="1960524"/>
            <a:ext cx="1995133" cy="1646021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7" dirty="0" smtClean="0">
                <a:latin typeface="Calibri"/>
                <a:cs typeface="Calibri"/>
              </a:rPr>
              <a:t>Can be any of C’s</a:t>
            </a:r>
            <a:endParaRPr sz="2200">
              <a:latin typeface="Calibri"/>
              <a:cs typeface="Calibri"/>
            </a:endParaRPr>
          </a:p>
          <a:p>
            <a:pPr marL="589026" marR="41879">
              <a:lnSpc>
                <a:spcPts val="2645"/>
              </a:lnSpc>
              <a:spcBef>
                <a:spcPts val="15"/>
              </a:spcBef>
            </a:pPr>
            <a:r>
              <a:rPr sz="2200" dirty="0" smtClean="0">
                <a:latin typeface="Calibri"/>
                <a:cs typeface="Calibri"/>
              </a:rPr>
              <a:t>char</a:t>
            </a:r>
            <a:endParaRPr sz="2200">
              <a:latin typeface="Calibri"/>
              <a:cs typeface="Calibri"/>
            </a:endParaRPr>
          </a:p>
          <a:p>
            <a:pPr marL="589026" marR="41879">
              <a:lnSpc>
                <a:spcPts val="2640"/>
              </a:lnSpc>
            </a:pPr>
            <a:r>
              <a:rPr sz="2200" spc="-8" dirty="0" smtClean="0">
                <a:latin typeface="Calibri"/>
                <a:cs typeface="Calibri"/>
              </a:rPr>
              <a:t>int</a:t>
            </a:r>
            <a:endParaRPr sz="2200">
              <a:latin typeface="Calibri"/>
              <a:cs typeface="Calibri"/>
            </a:endParaRPr>
          </a:p>
          <a:p>
            <a:pPr marL="589026" marR="41879">
              <a:lnSpc>
                <a:spcPts val="2640"/>
              </a:lnSpc>
            </a:pPr>
            <a:r>
              <a:rPr sz="2200" spc="-2" dirty="0" smtClean="0">
                <a:latin typeface="Calibri"/>
                <a:cs typeface="Calibri"/>
              </a:rPr>
              <a:t>float</a:t>
            </a:r>
            <a:endParaRPr sz="2200">
              <a:latin typeface="Calibri"/>
              <a:cs typeface="Calibri"/>
            </a:endParaRPr>
          </a:p>
          <a:p>
            <a:pPr marL="589026" marR="41879">
              <a:lnSpc>
                <a:spcPts val="2640"/>
              </a:lnSpc>
            </a:pPr>
            <a:r>
              <a:rPr sz="2200" dirty="0" smtClean="0">
                <a:latin typeface="Calibri"/>
                <a:cs typeface="Calibri"/>
              </a:rPr>
              <a:t>long………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6337" y="1960524"/>
            <a:ext cx="1212823" cy="304596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7" dirty="0" smtClean="0">
                <a:latin typeface="Calibri"/>
                <a:cs typeface="Calibri"/>
              </a:rPr>
              <a:t>data type: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3973068"/>
            <a:ext cx="1208171" cy="304292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4" dirty="0" smtClean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" y="4643628"/>
            <a:ext cx="1669463" cy="975232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 marR="41879">
              <a:lnSpc>
                <a:spcPts val="2340"/>
              </a:lnSpc>
            </a:pPr>
            <a:r>
              <a:rPr sz="2200" spc="-3" dirty="0" smtClean="0">
                <a:latin typeface="Calibri"/>
                <a:cs typeface="Calibri"/>
              </a:rPr>
              <a:t>int func1(...)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  <a:spcBef>
                <a:spcPts val="15"/>
              </a:spcBef>
            </a:pPr>
            <a:r>
              <a:rPr sz="2200" spc="-3" dirty="0" smtClean="0">
                <a:latin typeface="Calibri"/>
                <a:cs typeface="Calibri"/>
              </a:rPr>
              <a:t>float func2(...)</a:t>
            </a:r>
            <a:endParaRPr sz="2200">
              <a:latin typeface="Calibri"/>
              <a:cs typeface="Calibri"/>
            </a:endParaRPr>
          </a:p>
          <a:p>
            <a:pPr marL="12700" marR="41879">
              <a:lnSpc>
                <a:spcPts val="2645"/>
              </a:lnSpc>
              <a:spcBef>
                <a:spcPts val="0"/>
              </a:spcBef>
            </a:pPr>
            <a:r>
              <a:rPr sz="2200" spc="-5" dirty="0" smtClean="0">
                <a:latin typeface="Calibri"/>
                <a:cs typeface="Calibri"/>
              </a:rPr>
              <a:t>void func3(...)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3302" y="4643628"/>
            <a:ext cx="2456613" cy="304292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7" dirty="0" smtClean="0">
                <a:latin typeface="Calibri"/>
                <a:cs typeface="Calibri"/>
              </a:rPr>
              <a:t>/* Returns a type int.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2774" y="4643628"/>
            <a:ext cx="313851" cy="304292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dirty="0" smtClean="0"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7079" y="4978679"/>
            <a:ext cx="2986359" cy="304596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4" dirty="0" smtClean="0">
                <a:latin typeface="Calibri"/>
                <a:cs typeface="Calibri"/>
              </a:rPr>
              <a:t>/* Returns a type float. */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9042" y="5314569"/>
            <a:ext cx="2264934" cy="304291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spc="-5" dirty="0" smtClean="0">
                <a:latin typeface="Calibri"/>
                <a:cs typeface="Calibri"/>
              </a:rPr>
              <a:t>/* Returns nothing.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16004" y="5314569"/>
            <a:ext cx="313851" cy="304291"/>
          </a:xfrm>
          <a:prstGeom prst="rect">
            <a:avLst/>
          </a:prstGeom>
        </p:spPr>
        <p:txBody>
          <a:bodyPr wrap="square" lIns="0" tIns="14859" rIns="0" bIns="0" rtlCol="0">
            <a:noAutofit/>
          </a:bodyPr>
          <a:lstStyle/>
          <a:p>
            <a:pPr marL="12700">
              <a:lnSpc>
                <a:spcPts val="2340"/>
              </a:lnSpc>
            </a:pPr>
            <a:r>
              <a:rPr sz="2200" dirty="0" smtClean="0"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2445130"/>
            <a:ext cx="396240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512" y="526727"/>
            <a:ext cx="8650909" cy="3650685"/>
          </a:xfrm>
          <a:prstGeom prst="rect">
            <a:avLst/>
          </a:prstGeom>
        </p:spPr>
        <p:txBody>
          <a:bodyPr wrap="square" lIns="0" tIns="29749" rIns="0" bIns="0" rtlCol="0">
            <a:noAutofit/>
          </a:bodyPr>
          <a:lstStyle/>
          <a:p>
            <a:pPr marL="12700" marR="55810">
              <a:lnSpc>
                <a:spcPts val="4685"/>
              </a:lnSpc>
            </a:pPr>
            <a:r>
              <a:rPr sz="4500" spc="-4" dirty="0" smtClean="0">
                <a:latin typeface="Calibri"/>
                <a:cs typeface="Calibri"/>
              </a:rPr>
              <a:t>Function Prototype:</a:t>
            </a:r>
            <a:endParaRPr sz="4500" dirty="0">
              <a:latin typeface="Calibri"/>
              <a:cs typeface="Calibri"/>
            </a:endParaRPr>
          </a:p>
          <a:p>
            <a:pPr marL="858012" indent="-342900">
              <a:lnSpc>
                <a:spcPct val="94685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latin typeface="Georgia"/>
                <a:cs typeface="Georgia"/>
              </a:rPr>
              <a:t>It specify the type of value that is to be return from</a:t>
            </a:r>
            <a:r>
              <a:rPr lang="en-US" sz="2000" dirty="0">
                <a:latin typeface="Georgia"/>
                <a:cs typeface="Georgia"/>
              </a:rPr>
              <a:t> </a:t>
            </a:r>
            <a:r>
              <a:rPr lang="en-US" sz="2000" spc="0" dirty="0" smtClean="0">
                <a:latin typeface="Georgia"/>
                <a:cs typeface="Georgia"/>
              </a:rPr>
              <a:t>the function and that is to be passed to the function. </a:t>
            </a:r>
            <a:endParaRPr lang="en-US" sz="2000" dirty="0" smtClean="0">
              <a:latin typeface="Georgia"/>
              <a:cs typeface="Georgia"/>
            </a:endParaRPr>
          </a:p>
          <a:p>
            <a:pPr marL="858012" marR="337833" indent="-342900">
              <a:lnSpc>
                <a:spcPts val="3067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lang="en-US" sz="2000" spc="0" dirty="0" smtClean="0">
                <a:latin typeface="Georgia"/>
                <a:cs typeface="Georgia"/>
              </a:rPr>
              <a:t>It is defined in the beginning before the function call</a:t>
            </a:r>
            <a:r>
              <a:rPr lang="en-US" sz="2000" dirty="0">
                <a:latin typeface="Georgia"/>
                <a:cs typeface="Georgia"/>
              </a:rPr>
              <a:t> </a:t>
            </a:r>
            <a:r>
              <a:rPr lang="en-US" sz="2000" dirty="0" smtClean="0">
                <a:latin typeface="Georgia"/>
                <a:cs typeface="Georgia"/>
              </a:rPr>
              <a:t>is made.</a:t>
            </a:r>
          </a:p>
          <a:p>
            <a:pPr marL="515112">
              <a:lnSpc>
                <a:spcPct val="94685"/>
              </a:lnSpc>
              <a:spcBef>
                <a:spcPts val="701"/>
              </a:spcBef>
            </a:pPr>
            <a:r>
              <a:rPr lang="en-US" sz="2400" spc="1" dirty="0" smtClean="0">
                <a:latin typeface="Georgia"/>
                <a:cs typeface="Georgia"/>
              </a:rPr>
              <a:t>Syntax:</a:t>
            </a:r>
            <a:endParaRPr lang="en-US" sz="2400" dirty="0" smtClean="0">
              <a:latin typeface="Georgia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678"/>
              </a:spcBef>
            </a:pPr>
            <a:r>
              <a:rPr lang="en-US" sz="1400" spc="329" dirty="0" smtClean="0">
                <a:solidFill>
                  <a:srgbClr val="CCB400"/>
                </a:solidFill>
                <a:latin typeface="unifont"/>
                <a:cs typeface="unifont"/>
              </a:rPr>
              <a:t> </a:t>
            </a:r>
            <a:r>
              <a:rPr lang="en-US" sz="2000" spc="-5" dirty="0" smtClean="0">
                <a:latin typeface="Georgia"/>
                <a:cs typeface="Georgia"/>
              </a:rPr>
              <a:t>return-type name-of-function(list of arguments);</a:t>
            </a:r>
            <a:endParaRPr lang="en-US" sz="2000" dirty="0" smtClean="0">
              <a:latin typeface="Georgia"/>
              <a:cs typeface="Georgia"/>
            </a:endParaRPr>
          </a:p>
          <a:p>
            <a:pPr marL="515112">
              <a:lnSpc>
                <a:spcPct val="94685"/>
              </a:lnSpc>
              <a:spcBef>
                <a:spcPts val="668"/>
              </a:spcBef>
            </a:pPr>
            <a:r>
              <a:rPr lang="en-US" sz="1400" spc="329" dirty="0" smtClean="0">
                <a:latin typeface="unifont"/>
                <a:cs typeface="unifont"/>
              </a:rPr>
              <a:t> </a:t>
            </a:r>
            <a:r>
              <a:rPr lang="en-US" sz="2000" spc="0" dirty="0" smtClean="0">
                <a:latin typeface="Georgia"/>
                <a:cs typeface="Georgia"/>
              </a:rPr>
              <a:t>Example</a:t>
            </a:r>
            <a:endParaRPr lang="en-US" sz="2000" dirty="0" smtClean="0">
              <a:latin typeface="Georgia"/>
              <a:cs typeface="Georgia"/>
            </a:endParaRPr>
          </a:p>
          <a:p>
            <a:pPr marL="1064056">
              <a:lnSpc>
                <a:spcPct val="94685"/>
              </a:lnSpc>
              <a:spcBef>
                <a:spcPts val="599"/>
              </a:spcBef>
            </a:pPr>
            <a:r>
              <a:rPr lang="en-US" sz="2000" spc="0" dirty="0" smtClean="0">
                <a:latin typeface="Georgia"/>
                <a:cs typeface="Georgia"/>
              </a:rPr>
              <a:t>Void sum(</a:t>
            </a:r>
            <a:r>
              <a:rPr lang="en-US" sz="2000" spc="0" dirty="0" err="1" smtClean="0">
                <a:latin typeface="Georgia"/>
                <a:cs typeface="Georgia"/>
              </a:rPr>
              <a:t>int</a:t>
            </a:r>
            <a:r>
              <a:rPr lang="en-US" sz="2000" spc="0" dirty="0" smtClean="0">
                <a:latin typeface="Georgia"/>
                <a:cs typeface="Georgia"/>
              </a:rPr>
              <a:t>, </a:t>
            </a:r>
            <a:r>
              <a:rPr lang="en-US" sz="2000" spc="0" dirty="0" err="1" smtClean="0">
                <a:latin typeface="Georgia"/>
                <a:cs typeface="Georgia"/>
              </a:rPr>
              <a:t>int</a:t>
            </a:r>
            <a:r>
              <a:rPr lang="en-US" sz="2000" spc="0" dirty="0" smtClean="0">
                <a:latin typeface="Georgia"/>
                <a:cs typeface="Georgia"/>
              </a:rPr>
              <a:t>);</a:t>
            </a:r>
            <a:endParaRPr lang="en-US" sz="2000" dirty="0" smtClean="0">
              <a:latin typeface="Georgia"/>
              <a:cs typeface="Georgia"/>
            </a:endParaRPr>
          </a:p>
          <a:p>
            <a:pPr marL="858012" marR="337833" indent="-342900">
              <a:lnSpc>
                <a:spcPts val="3067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latin typeface="Georgia"/>
              <a:cs typeface="Georgia"/>
            </a:endParaRPr>
          </a:p>
          <a:p>
            <a:pPr marL="858012" marR="337833" indent="-342900">
              <a:lnSpc>
                <a:spcPts val="3067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6836" y="1471632"/>
            <a:ext cx="1411436" cy="622883"/>
          </a:xfrm>
          <a:prstGeom prst="rect">
            <a:avLst/>
          </a:prstGeom>
        </p:spPr>
        <p:txBody>
          <a:bodyPr wrap="square" lIns="0" tIns="15716" rIns="0" bIns="0" rtlCol="0">
            <a:noAutofit/>
          </a:bodyPr>
          <a:lstStyle/>
          <a:p>
            <a:pPr marL="12700">
              <a:lnSpc>
                <a:spcPts val="2475"/>
              </a:lnSpc>
            </a:pPr>
            <a:endParaRPr sz="2400" dirty="0" smtClean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392" y="1471632"/>
            <a:ext cx="330229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67271"/>
            <a:ext cx="2894682" cy="1485722"/>
          </a:xfrm>
          <a:prstGeom prst="rect">
            <a:avLst/>
          </a:prstGeom>
        </p:spPr>
        <p:txBody>
          <a:bodyPr wrap="square" lIns="0" tIns="16795" rIns="0" bIns="0" rtlCol="0">
            <a:noAutofit/>
          </a:bodyPr>
          <a:lstStyle/>
          <a:p>
            <a:pPr marL="287019">
              <a:lnSpc>
                <a:spcPts val="2645"/>
              </a:lnSpc>
            </a:pPr>
            <a:endParaRPr sz="2500" dirty="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932" y="6172601"/>
            <a:ext cx="184391" cy="342391"/>
          </a:xfrm>
          <a:prstGeom prst="rect">
            <a:avLst/>
          </a:prstGeom>
        </p:spPr>
        <p:txBody>
          <a:bodyPr wrap="square" lIns="0" tIns="16795" rIns="0" bIns="0" rtlCol="0">
            <a:noAutofit/>
          </a:bodyPr>
          <a:lstStyle/>
          <a:p>
            <a:pPr marL="12700">
              <a:lnSpc>
                <a:spcPts val="2645"/>
              </a:lnSpc>
            </a:pPr>
            <a:endParaRPr sz="25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0"/>
            <a:ext cx="7543800" cy="360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862" marR="417738" indent="-285750" algn="just">
              <a:lnSpc>
                <a:spcPts val="3067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A function can be called by specifying name and list </a:t>
            </a:r>
            <a:endParaRPr lang="en-US" dirty="0" smtClean="0">
              <a:latin typeface="Georgia"/>
              <a:cs typeface="Georgia"/>
            </a:endParaRPr>
          </a:p>
          <a:p>
            <a:pPr marL="515112" marR="417738" algn="just">
              <a:lnSpc>
                <a:spcPts val="3067"/>
              </a:lnSpc>
              <a:spcBef>
                <a:spcPts val="174"/>
              </a:spcBef>
            </a:pPr>
            <a:r>
              <a:rPr lang="en-US" spc="0" dirty="0" smtClean="0">
                <a:latin typeface="Georgia"/>
                <a:cs typeface="Georgia"/>
              </a:rPr>
              <a:t>of arguments enclosed in parenthesis and separated </a:t>
            </a:r>
            <a:endParaRPr lang="en-US" dirty="0" smtClean="0">
              <a:latin typeface="Georgia"/>
              <a:cs typeface="Georgia"/>
            </a:endParaRPr>
          </a:p>
          <a:p>
            <a:pPr marL="515112" marR="417738" algn="just">
              <a:lnSpc>
                <a:spcPts val="3067"/>
              </a:lnSpc>
              <a:spcBef>
                <a:spcPts val="174"/>
              </a:spcBef>
            </a:pPr>
            <a:r>
              <a:rPr lang="en-US" spc="-1" dirty="0" smtClean="0">
                <a:latin typeface="Georgia"/>
                <a:cs typeface="Georgia"/>
              </a:rPr>
              <a:t>by comma.</a:t>
            </a:r>
            <a:endParaRPr lang="en-US" dirty="0" smtClean="0">
              <a:latin typeface="Georgia"/>
              <a:cs typeface="Georgia"/>
            </a:endParaRPr>
          </a:p>
          <a:p>
            <a:pPr marL="800862" marR="335756" indent="-285750">
              <a:lnSpc>
                <a:spcPts val="3067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If there is no arguments empty parenthesis are place </a:t>
            </a:r>
            <a:endParaRPr lang="en-US" dirty="0" smtClean="0">
              <a:latin typeface="Georgia"/>
              <a:cs typeface="Georgia"/>
            </a:endParaRPr>
          </a:p>
          <a:p>
            <a:pPr marL="515112" marR="335756">
              <a:lnSpc>
                <a:spcPts val="3067"/>
              </a:lnSpc>
              <a:spcBef>
                <a:spcPts val="174"/>
              </a:spcBef>
            </a:pPr>
            <a:r>
              <a:rPr lang="en-US" spc="0" dirty="0" smtClean="0">
                <a:latin typeface="Georgia"/>
                <a:cs typeface="Georgia"/>
              </a:rPr>
              <a:t>after function name.</a:t>
            </a:r>
            <a:endParaRPr lang="en-US" dirty="0" smtClean="0">
              <a:latin typeface="Georgia"/>
              <a:cs typeface="Georgia"/>
            </a:endParaRPr>
          </a:p>
          <a:p>
            <a:pPr marL="800862" marR="498072" indent="-285750">
              <a:lnSpc>
                <a:spcPts val="3067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Georgia"/>
                <a:cs typeface="Georgia"/>
              </a:rPr>
              <a:t>If function return a value, function call is written as </a:t>
            </a:r>
            <a:endParaRPr lang="en-US" dirty="0" smtClean="0">
              <a:latin typeface="Georgia"/>
              <a:cs typeface="Georgia"/>
            </a:endParaRPr>
          </a:p>
          <a:p>
            <a:pPr marL="515112" marR="498072">
              <a:lnSpc>
                <a:spcPts val="3067"/>
              </a:lnSpc>
              <a:spcBef>
                <a:spcPts val="171"/>
              </a:spcBef>
            </a:pPr>
            <a:r>
              <a:rPr lang="en-US" spc="0" dirty="0" smtClean="0">
                <a:latin typeface="Georgia"/>
                <a:cs typeface="Georgia"/>
              </a:rPr>
              <a:t>assignment statement as:</a:t>
            </a:r>
          </a:p>
          <a:p>
            <a:pPr marL="515112" marR="498072">
              <a:lnSpc>
                <a:spcPts val="3067"/>
              </a:lnSpc>
              <a:spcBef>
                <a:spcPts val="171"/>
              </a:spcBef>
            </a:pPr>
            <a:endParaRPr lang="en-US" dirty="0" smtClean="0">
              <a:latin typeface="Georgia"/>
              <a:cs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6096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Function Call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808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-19177" y="-179926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9144" y="-7620"/>
            <a:ext cx="9162288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1500" y="-7620"/>
            <a:ext cx="4762500" cy="60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2735" y="-21335"/>
            <a:ext cx="9127558" cy="10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828" y="52324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4750435"/>
            <a:ext cx="2514600" cy="103377"/>
          </a:xfrm>
          <a:custGeom>
            <a:avLst/>
            <a:gdLst/>
            <a:ahLst/>
            <a:cxnLst/>
            <a:rect l="l" t="t" r="r" b="b"/>
            <a:pathLst>
              <a:path w="2514600" h="103377">
                <a:moveTo>
                  <a:pt x="2498852" y="46227"/>
                </a:moveTo>
                <a:lnTo>
                  <a:pt x="2489394" y="51744"/>
                </a:lnTo>
                <a:lnTo>
                  <a:pt x="2498852" y="57276"/>
                </a:lnTo>
                <a:lnTo>
                  <a:pt x="2498852" y="46227"/>
                </a:lnTo>
                <a:close/>
              </a:path>
              <a:path w="2514600" h="103377">
                <a:moveTo>
                  <a:pt x="2429002" y="101600"/>
                </a:moveTo>
                <a:lnTo>
                  <a:pt x="2514600" y="51688"/>
                </a:lnTo>
                <a:lnTo>
                  <a:pt x="2502027" y="45338"/>
                </a:lnTo>
                <a:lnTo>
                  <a:pt x="2478420" y="45324"/>
                </a:lnTo>
                <a:lnTo>
                  <a:pt x="0" y="43814"/>
                </a:lnTo>
                <a:lnTo>
                  <a:pt x="0" y="56514"/>
                </a:lnTo>
                <a:lnTo>
                  <a:pt x="2478628" y="58024"/>
                </a:lnTo>
                <a:lnTo>
                  <a:pt x="2502027" y="58038"/>
                </a:lnTo>
                <a:lnTo>
                  <a:pt x="2498852" y="46227"/>
                </a:lnTo>
                <a:lnTo>
                  <a:pt x="2498852" y="57276"/>
                </a:lnTo>
                <a:lnTo>
                  <a:pt x="2489394" y="51744"/>
                </a:lnTo>
                <a:lnTo>
                  <a:pt x="2498852" y="46227"/>
                </a:lnTo>
                <a:lnTo>
                  <a:pt x="2502027" y="58038"/>
                </a:lnTo>
                <a:lnTo>
                  <a:pt x="2429002" y="101600"/>
                </a:lnTo>
                <a:close/>
              </a:path>
              <a:path w="2514600" h="103377">
                <a:moveTo>
                  <a:pt x="2422144" y="1015"/>
                </a:moveTo>
                <a:lnTo>
                  <a:pt x="2420366" y="4063"/>
                </a:lnTo>
                <a:lnTo>
                  <a:pt x="2418588" y="7112"/>
                </a:lnTo>
                <a:lnTo>
                  <a:pt x="2419604" y="10921"/>
                </a:lnTo>
                <a:lnTo>
                  <a:pt x="2422652" y="12700"/>
                </a:lnTo>
                <a:lnTo>
                  <a:pt x="2478420" y="45324"/>
                </a:lnTo>
                <a:lnTo>
                  <a:pt x="2502027" y="45338"/>
                </a:lnTo>
                <a:lnTo>
                  <a:pt x="2514600" y="51688"/>
                </a:lnTo>
                <a:lnTo>
                  <a:pt x="2429002" y="1777"/>
                </a:lnTo>
                <a:lnTo>
                  <a:pt x="2426080" y="0"/>
                </a:lnTo>
                <a:lnTo>
                  <a:pt x="2422144" y="1015"/>
                </a:lnTo>
                <a:close/>
              </a:path>
              <a:path w="2514600" h="103377">
                <a:moveTo>
                  <a:pt x="2420366" y="99313"/>
                </a:moveTo>
                <a:lnTo>
                  <a:pt x="2422016" y="102362"/>
                </a:lnTo>
                <a:lnTo>
                  <a:pt x="2425954" y="103377"/>
                </a:lnTo>
                <a:lnTo>
                  <a:pt x="2429002" y="101600"/>
                </a:lnTo>
                <a:lnTo>
                  <a:pt x="2502027" y="58038"/>
                </a:lnTo>
                <a:lnTo>
                  <a:pt x="2478628" y="58024"/>
                </a:lnTo>
                <a:lnTo>
                  <a:pt x="2422652" y="90677"/>
                </a:lnTo>
                <a:lnTo>
                  <a:pt x="2419604" y="92456"/>
                </a:lnTo>
                <a:lnTo>
                  <a:pt x="2418588" y="96265"/>
                </a:lnTo>
                <a:lnTo>
                  <a:pt x="2420366" y="99313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190142"/>
            <a:ext cx="4327406" cy="1737114"/>
          </a:xfrm>
          <a:prstGeom prst="rect">
            <a:avLst/>
          </a:prstGeom>
        </p:spPr>
        <p:txBody>
          <a:bodyPr wrap="square" lIns="0" tIns="33020" rIns="0" bIns="0" rtlCol="0">
            <a:noAutofit/>
          </a:bodyPr>
          <a:lstStyle/>
          <a:p>
            <a:pPr marL="12700">
              <a:lnSpc>
                <a:spcPts val="5200"/>
              </a:lnSpc>
            </a:pPr>
            <a:r>
              <a:rPr sz="5000" spc="-4" dirty="0" smtClean="0">
                <a:latin typeface="Calibri"/>
                <a:cs typeface="Calibri"/>
              </a:rPr>
              <a:t>Function calling</a:t>
            </a:r>
            <a:r>
              <a:rPr sz="5000" spc="-4" dirty="0" smtClean="0">
                <a:solidFill>
                  <a:srgbClr val="04607A"/>
                </a:solidFill>
                <a:latin typeface="Calibri"/>
                <a:cs typeface="Calibri"/>
              </a:rPr>
              <a:t>:</a:t>
            </a:r>
            <a:endParaRPr sz="5000" dirty="0">
              <a:latin typeface="Calibri"/>
              <a:cs typeface="Calibri"/>
            </a:endParaRPr>
          </a:p>
          <a:p>
            <a:pPr marL="104140" marR="95371">
              <a:lnSpc>
                <a:spcPct val="101725"/>
              </a:lnSpc>
              <a:spcBef>
                <a:spcPts val="726"/>
              </a:spcBef>
            </a:pPr>
            <a:r>
              <a:rPr sz="2800" spc="-16" dirty="0" smtClean="0">
                <a:latin typeface="Constantia"/>
                <a:cs typeface="Constantia"/>
              </a:rPr>
              <a:t>#include &lt;stdio.h&gt;</a:t>
            </a:r>
            <a:endParaRPr sz="2800" dirty="0">
              <a:latin typeface="Constantia"/>
              <a:cs typeface="Constantia"/>
            </a:endParaRPr>
          </a:p>
          <a:p>
            <a:pPr marL="378459" marR="95371">
              <a:lnSpc>
                <a:spcPct val="101725"/>
              </a:lnSpc>
              <a:spcBef>
                <a:spcPts val="614"/>
              </a:spcBef>
            </a:pPr>
            <a:r>
              <a:rPr sz="2800" spc="-22" dirty="0" smtClean="0">
                <a:latin typeface="Constantia"/>
                <a:cs typeface="Constantia"/>
              </a:rPr>
              <a:t>int show ( ) </a:t>
            </a:r>
            <a:endParaRPr lang="en-US" sz="2800" spc="-22" dirty="0" smtClean="0">
              <a:latin typeface="Constantia"/>
              <a:cs typeface="Constantia"/>
            </a:endParaRPr>
          </a:p>
          <a:p>
            <a:pPr marL="378459" marR="95371">
              <a:lnSpc>
                <a:spcPct val="101725"/>
              </a:lnSpc>
              <a:spcBef>
                <a:spcPts val="614"/>
              </a:spcBef>
            </a:pPr>
            <a:r>
              <a:rPr sz="2800" spc="-22" dirty="0" smtClean="0">
                <a:latin typeface="Constantia"/>
                <a:cs typeface="Constantia"/>
              </a:rPr>
              <a:t>{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598" y="3696115"/>
            <a:ext cx="4338308" cy="3418171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marL="287019">
              <a:lnSpc>
                <a:spcPts val="2950"/>
              </a:lnSpc>
            </a:pPr>
            <a:r>
              <a:rPr sz="2800" spc="-29" dirty="0" smtClean="0">
                <a:latin typeface="Constantia"/>
                <a:cs typeface="Constantia"/>
              </a:rPr>
              <a:t>printf(“It’s a</a:t>
            </a:r>
            <a:r>
              <a:rPr lang="en-US" sz="2800" spc="-29" dirty="0" smtClean="0">
                <a:latin typeface="Constantia"/>
                <a:cs typeface="Constantia"/>
              </a:rPr>
              <a:t> function”);</a:t>
            </a:r>
            <a:endParaRPr sz="2800" dirty="0">
              <a:latin typeface="Constantia"/>
              <a:cs typeface="Constantia"/>
            </a:endParaRPr>
          </a:p>
          <a:p>
            <a:pPr marL="287019" marR="53263">
              <a:lnSpc>
                <a:spcPct val="101725"/>
              </a:lnSpc>
              <a:spcBef>
                <a:spcPts val="468"/>
              </a:spcBef>
            </a:pPr>
            <a:r>
              <a:rPr lang="en-US" sz="2800" dirty="0">
                <a:latin typeface="Constantia"/>
                <a:cs typeface="Constantia"/>
              </a:rPr>
              <a:t>}</a:t>
            </a:r>
            <a:endParaRPr sz="2800" dirty="0">
              <a:latin typeface="Constantia"/>
              <a:cs typeface="Constantia"/>
            </a:endParaRPr>
          </a:p>
          <a:p>
            <a:pPr marL="12700" marR="128673">
              <a:lnSpc>
                <a:spcPts val="3417"/>
              </a:lnSpc>
              <a:spcBef>
                <a:spcPts val="614"/>
              </a:spcBef>
            </a:pPr>
            <a:r>
              <a:rPr lang="en-US" sz="2800" spc="-13" dirty="0" err="1">
                <a:latin typeface="Constantia"/>
                <a:cs typeface="Constantia"/>
              </a:rPr>
              <a:t>i</a:t>
            </a:r>
            <a:r>
              <a:rPr sz="2800" spc="-13" dirty="0" err="1" smtClean="0">
                <a:latin typeface="Constantia"/>
                <a:cs typeface="Constantia"/>
              </a:rPr>
              <a:t>nt</a:t>
            </a:r>
            <a:r>
              <a:rPr sz="2800" spc="-13" dirty="0" smtClean="0">
                <a:latin typeface="Constantia"/>
                <a:cs typeface="Constantia"/>
              </a:rPr>
              <a:t> main ( )</a:t>
            </a:r>
            <a:endParaRPr lang="en-US" sz="2800" spc="-13" dirty="0" smtClean="0">
              <a:latin typeface="Constantia"/>
              <a:cs typeface="Constantia"/>
            </a:endParaRPr>
          </a:p>
          <a:p>
            <a:pPr marL="12700" marR="128673">
              <a:lnSpc>
                <a:spcPts val="3417"/>
              </a:lnSpc>
              <a:spcBef>
                <a:spcPts val="614"/>
              </a:spcBef>
            </a:pPr>
            <a:r>
              <a:rPr sz="2800" spc="-13" dirty="0" smtClean="0">
                <a:latin typeface="Constantia"/>
                <a:cs typeface="Constantia"/>
              </a:rPr>
              <a:t> { </a:t>
            </a:r>
            <a:endParaRPr sz="2800" dirty="0">
              <a:latin typeface="Constantia"/>
              <a:cs typeface="Constantia"/>
            </a:endParaRPr>
          </a:p>
          <a:p>
            <a:pPr marL="12700" marR="128673">
              <a:lnSpc>
                <a:spcPts val="3417"/>
              </a:lnSpc>
              <a:spcBef>
                <a:spcPts val="615"/>
              </a:spcBef>
            </a:pPr>
            <a:r>
              <a:rPr lang="en-US" sz="2800" spc="-22" dirty="0">
                <a:latin typeface="Constantia"/>
                <a:cs typeface="Constantia"/>
              </a:rPr>
              <a:t>s</a:t>
            </a:r>
            <a:r>
              <a:rPr sz="2800" spc="-22" dirty="0" smtClean="0">
                <a:latin typeface="Constantia"/>
                <a:cs typeface="Constantia"/>
              </a:rPr>
              <a:t>how ();</a:t>
            </a:r>
            <a:endParaRPr sz="2800" dirty="0">
              <a:latin typeface="Constantia"/>
              <a:cs typeface="Constantia"/>
            </a:endParaRPr>
          </a:p>
          <a:p>
            <a:pPr marL="12700" marR="53263">
              <a:lnSpc>
                <a:spcPts val="3415"/>
              </a:lnSpc>
              <a:spcBef>
                <a:spcPts val="785"/>
              </a:spcBef>
            </a:pPr>
            <a:r>
              <a:rPr sz="2800" dirty="0" smtClean="0">
                <a:latin typeface="Constantia"/>
                <a:cs typeface="Constantia"/>
              </a:rPr>
              <a:t>}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68606" y="4595275"/>
            <a:ext cx="1994926" cy="380491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marL="12700">
              <a:lnSpc>
                <a:spcPts val="2950"/>
              </a:lnSpc>
            </a:pPr>
            <a:r>
              <a:rPr sz="2800" spc="-15" dirty="0" smtClean="0">
                <a:latin typeface="Constantia"/>
                <a:cs typeface="Constantia"/>
              </a:rPr>
              <a:t>function call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1204</Words>
  <Application>Microsoft Office PowerPoint</Application>
  <PresentationFormat>On-screen Show (4:3)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Constantia</vt:lpstr>
      <vt:lpstr>Courier New</vt:lpstr>
      <vt:lpstr>Georgia</vt:lpstr>
      <vt:lpstr>unifont</vt:lpstr>
      <vt:lpstr>Office Theme</vt:lpstr>
      <vt:lpstr>PowerPoint Presentation</vt:lpstr>
      <vt:lpstr>PowerPoint Presentation</vt:lpstr>
      <vt:lpstr>PowerPoint Presentation</vt:lpstr>
      <vt:lpstr>PowerPoint Presentation</vt:lpstr>
      <vt:lpstr>Elements of User defined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with argument and return</vt:lpstr>
      <vt:lpstr>PowerPoint Presentation</vt:lpstr>
      <vt:lpstr>PowerPoint Presentation</vt:lpstr>
      <vt:lpstr>PowerPoint Presentation</vt:lpstr>
      <vt:lpstr>Methods of calling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Ashrafi</dc:creator>
  <cp:lastModifiedBy>abdhulla gayum</cp:lastModifiedBy>
  <cp:revision>24</cp:revision>
  <dcterms:modified xsi:type="dcterms:W3CDTF">2018-04-07T23:27:35Z</dcterms:modified>
</cp:coreProperties>
</file>