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58" r:id="rId7"/>
    <p:sldId id="278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6" r:id="rId18"/>
    <p:sldId id="290" r:id="rId19"/>
    <p:sldId id="291" r:id="rId20"/>
    <p:sldId id="292" r:id="rId21"/>
    <p:sldId id="293" r:id="rId22"/>
    <p:sldId id="294" r:id="rId23"/>
    <p:sldId id="299" r:id="rId24"/>
    <p:sldId id="295" r:id="rId25"/>
    <p:sldId id="297" r:id="rId26"/>
    <p:sldId id="298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43" autoAdjust="0"/>
    <p:restoredTop sz="95027" autoAdjust="0"/>
  </p:normalViewPr>
  <p:slideViewPr>
    <p:cSldViewPr snapToGrid="0" snapToObjects="1">
      <p:cViewPr varScale="1">
        <p:scale>
          <a:sx n="65" d="100"/>
          <a:sy n="65" d="100"/>
        </p:scale>
        <p:origin x="-72" y="-2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1.png"/><Relationship Id="rId6" Type="http://schemas.openxmlformats.org/officeDocument/2006/relationships/image" Target="../media/image12.svg"/><Relationship Id="rId5" Type="http://schemas.openxmlformats.org/officeDocument/2006/relationships/image" Target="../media/image1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A5586A-C40E-4DDA-98A5-6545F36F46AB}">
      <dgm:prSet custT="1"/>
      <dgm:spPr/>
      <dgm:t>
        <a:bodyPr/>
        <a:lstStyle/>
        <a:p>
          <a:r>
            <a:rPr lang="en-US" sz="2000" dirty="0" smtClean="0">
              <a:solidFill>
                <a:srgbClr val="FFFF00"/>
              </a:solidFill>
            </a:rPr>
            <a:t>Define</a:t>
          </a:r>
          <a:r>
            <a:rPr lang="en-US" sz="2000" dirty="0" smtClean="0"/>
            <a:t> the concept of arrays</a:t>
          </a:r>
          <a:endParaRPr lang="en-US" sz="2000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13725730-F3D8-4BC5-B2D3-B455477CB5F7}">
      <dgm:prSet custT="1"/>
      <dgm:spPr/>
      <dgm:t>
        <a:bodyPr/>
        <a:lstStyle/>
        <a:p>
          <a:r>
            <a:rPr lang="en-US" sz="2000" dirty="0" smtClean="0">
              <a:solidFill>
                <a:srgbClr val="FFFF00"/>
              </a:solidFill>
            </a:rPr>
            <a:t>Determine</a:t>
          </a:r>
          <a:r>
            <a:rPr lang="en-US" sz="2000" dirty="0" smtClean="0"/>
            <a:t> how one-dimensional array is declared and initialized</a:t>
          </a:r>
          <a:endParaRPr lang="en-US" sz="2000" dirty="0"/>
        </a:p>
      </dgm:t>
    </dgm:pt>
    <dgm:pt modelId="{CE3BC513-513F-471A-9D0F-65060FADB893}" type="parTrans" cxnId="{6FC46FC3-A45B-4E92-9904-A125F0705517}">
      <dgm:prSet/>
      <dgm:spPr/>
      <dgm:t>
        <a:bodyPr/>
        <a:lstStyle/>
        <a:p>
          <a:endParaRPr lang="en-US"/>
        </a:p>
      </dgm:t>
    </dgm:pt>
    <dgm:pt modelId="{53969E28-9B47-4E19-BC1C-7C9DF2E121E9}" type="sibTrans" cxnId="{6FC46FC3-A45B-4E92-9904-A125F0705517}">
      <dgm:prSet/>
      <dgm:spPr/>
      <dgm:t>
        <a:bodyPr/>
        <a:lstStyle/>
        <a:p>
          <a:endParaRPr lang="en-US"/>
        </a:p>
      </dgm:t>
    </dgm:pt>
    <dgm:pt modelId="{2614B03B-72F4-4450-B1C1-1EE8217B4E25}">
      <dgm:prSet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Know</a:t>
          </a:r>
          <a:r>
            <a:rPr lang="en-US" dirty="0" smtClean="0"/>
            <a:t> the concept of two-dimensional arrays</a:t>
          </a:r>
          <a:endParaRPr lang="en-US" dirty="0"/>
        </a:p>
      </dgm:t>
    </dgm:pt>
    <dgm:pt modelId="{C8B1AA86-69CF-4B48-BC04-9862CE12F349}" type="parTrans" cxnId="{EDE8767E-7DF1-4A74-A167-F5E6F2493F28}">
      <dgm:prSet/>
      <dgm:spPr/>
      <dgm:t>
        <a:bodyPr/>
        <a:lstStyle/>
        <a:p>
          <a:endParaRPr lang="en-US"/>
        </a:p>
      </dgm:t>
    </dgm:pt>
    <dgm:pt modelId="{A3C31881-F0EC-4951-AA54-4E6917D54F23}" type="sibTrans" cxnId="{EDE8767E-7DF1-4A74-A167-F5E6F2493F28}">
      <dgm:prSet/>
      <dgm:spPr/>
      <dgm:t>
        <a:bodyPr/>
        <a:lstStyle/>
        <a:p>
          <a:endParaRPr lang="en-US"/>
        </a:p>
      </dgm:t>
    </dgm:pt>
    <dgm:pt modelId="{53F92EF2-BB08-4AB8-8047-FE91CA2F79E6}">
      <dgm:prSet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Discuss</a:t>
          </a:r>
          <a:r>
            <a:rPr lang="en-US" dirty="0" smtClean="0"/>
            <a:t> how two-dimensional array is declared and initialized</a:t>
          </a:r>
          <a:endParaRPr lang="en-US" dirty="0"/>
        </a:p>
      </dgm:t>
    </dgm:pt>
    <dgm:pt modelId="{51E93FFA-32AC-465D-B4A6-650190BFB686}" type="parTrans" cxnId="{635D5A12-D96B-4D5E-B79E-C2324734CFDD}">
      <dgm:prSet/>
      <dgm:spPr/>
      <dgm:t>
        <a:bodyPr/>
        <a:lstStyle/>
        <a:p>
          <a:endParaRPr lang="en-US"/>
        </a:p>
      </dgm:t>
    </dgm:pt>
    <dgm:pt modelId="{FFB1E390-7CE1-466D-A6F7-5314B9A8922D}" type="sibTrans" cxnId="{635D5A12-D96B-4D5E-B79E-C2324734CFDD}">
      <dgm:prSet/>
      <dgm:spPr/>
      <dgm:t>
        <a:bodyPr/>
        <a:lstStyle/>
        <a:p>
          <a:endParaRPr lang="en-US"/>
        </a:p>
      </dgm:t>
    </dgm:pt>
    <dgm:pt modelId="{7892FFEE-DF58-45A7-B73D-08BFDCE24341}">
      <dgm:prSet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Describe</a:t>
          </a:r>
          <a:r>
            <a:rPr lang="en-US" dirty="0" smtClean="0"/>
            <a:t> multi-dimensional arrays</a:t>
          </a:r>
          <a:endParaRPr lang="en-US" dirty="0"/>
        </a:p>
      </dgm:t>
    </dgm:pt>
    <dgm:pt modelId="{4025A516-0033-431A-850E-7DDFD7C0C88C}" type="parTrans" cxnId="{65E36BA3-F3AA-441C-9975-93B7F99728F3}">
      <dgm:prSet/>
      <dgm:spPr/>
      <dgm:t>
        <a:bodyPr/>
        <a:lstStyle/>
        <a:p>
          <a:endParaRPr lang="en-US"/>
        </a:p>
      </dgm:t>
    </dgm:pt>
    <dgm:pt modelId="{553B287D-267A-4F4C-A209-7195F0FF9CA2}" type="sibTrans" cxnId="{65E36BA3-F3AA-441C-9975-93B7F99728F3}">
      <dgm:prSet/>
      <dgm:spPr/>
      <dgm:t>
        <a:bodyPr/>
        <a:lstStyle/>
        <a:p>
          <a:endParaRPr lang="en-US"/>
        </a:p>
      </dgm:t>
    </dgm:pt>
    <dgm:pt modelId="{8A49AEBD-BF2B-4B8E-A44E-A4C9C415BAAC}">
      <dgm:prSet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Explain</a:t>
          </a:r>
          <a:r>
            <a:rPr lang="en-US" dirty="0" smtClean="0"/>
            <a:t> dynamic arrays</a:t>
          </a:r>
          <a:endParaRPr lang="en-US" dirty="0"/>
        </a:p>
      </dgm:t>
    </dgm:pt>
    <dgm:pt modelId="{725C8274-FE8F-46F4-A7A5-FA31B8765114}" type="parTrans" cxnId="{9C926028-95AB-4A28-8131-8C06AFC07278}">
      <dgm:prSet/>
      <dgm:spPr/>
      <dgm:t>
        <a:bodyPr/>
        <a:lstStyle/>
        <a:p>
          <a:endParaRPr lang="en-US"/>
        </a:p>
      </dgm:t>
    </dgm:pt>
    <dgm:pt modelId="{7CBC0C71-8292-4576-81E1-458D8E1A251F}" type="sibTrans" cxnId="{9C926028-95AB-4A28-8131-8C06AFC07278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D20EE1-5DFF-4E16-802C-2448893CCB5A}" type="pres">
      <dgm:prSet presAssocID="{3AA5586A-C40E-4DDA-98A5-6545F36F46AB}" presName="compNode" presStyleCnt="0"/>
      <dgm:spPr/>
      <dgm:t>
        <a:bodyPr/>
        <a:lstStyle/>
        <a:p>
          <a:endParaRPr lang="en-US"/>
        </a:p>
      </dgm:t>
    </dgm:pt>
    <dgm:pt modelId="{7089FE6B-57E5-4306-8097-E758E000C828}" type="pres">
      <dgm:prSet presAssocID="{3AA5586A-C40E-4DDA-98A5-6545F36F46AB}" presName="iconBgRect" presStyleLbl="bgShp" presStyleIdx="0" presStyleCnt="6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41C0BC0F-FFD5-42B5-B952-9316B9364F6F}" type="pres">
      <dgm:prSet presAssocID="{3AA5586A-C40E-4DDA-98A5-6545F36F46AB}" presName="iconRect" presStyleLbl="node1" presStyleIdx="0" presStyleCnt="6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  <dgm:t>
        <a:bodyPr/>
        <a:lstStyle/>
        <a:p>
          <a:endParaRPr lang="en-US"/>
        </a:p>
      </dgm:t>
    </dgm:pt>
    <dgm:pt modelId="{7703AFE5-FAA2-4D8A-AEFA-D3C5CB41E5BC}" type="pres">
      <dgm:prSet presAssocID="{3AA5586A-C40E-4DDA-98A5-6545F36F46AB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64F1538-CBB9-4EAA-ABF1-3B4C72775073}" type="pres">
      <dgm:prSet presAssocID="{19FB306E-81B4-4F3F-99EE-765120CBB6B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C0DC232-D345-41F6-85FD-C194F71B641C}" type="pres">
      <dgm:prSet presAssocID="{13725730-F3D8-4BC5-B2D3-B455477CB5F7}" presName="compNode" presStyleCnt="0"/>
      <dgm:spPr/>
      <dgm:t>
        <a:bodyPr/>
        <a:lstStyle/>
        <a:p>
          <a:endParaRPr lang="en-US"/>
        </a:p>
      </dgm:t>
    </dgm:pt>
    <dgm:pt modelId="{7BDCE5AA-2449-483F-901D-BD0C3395E72D}" type="pres">
      <dgm:prSet presAssocID="{13725730-F3D8-4BC5-B2D3-B455477CB5F7}" presName="iconBgRect" presStyleLbl="bgShp" presStyleIdx="1" presStyleCnt="6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DC883860-4099-48A9-91A2-FE0159099860}" type="pres">
      <dgm:prSet presAssocID="{13725730-F3D8-4BC5-B2D3-B455477CB5F7}" presName="iconRect" presStyleLbl="node1" presStyleIdx="1" presStyleCnt="6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3C39F1D-4E53-43C0-8774-F021EA0EA180}" type="pres">
      <dgm:prSet presAssocID="{13725730-F3D8-4BC5-B2D3-B455477CB5F7}" presName="spaceRect" presStyleCnt="0"/>
      <dgm:spPr/>
      <dgm:t>
        <a:bodyPr/>
        <a:lstStyle/>
        <a:p>
          <a:endParaRPr lang="en-US"/>
        </a:p>
      </dgm:t>
    </dgm:pt>
    <dgm:pt modelId="{5DFDC3B5-3E98-496E-BAC7-4B9A62DDFE60}" type="pres">
      <dgm:prSet presAssocID="{13725730-F3D8-4BC5-B2D3-B455477CB5F7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F0EA3D2-F439-4DC4-943F-6A0A14CD82E7}" type="pres">
      <dgm:prSet presAssocID="{53969E28-9B47-4E19-BC1C-7C9DF2E121E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A7380FB-DCA3-438D-A419-3B6B2EB04FFF}" type="pres">
      <dgm:prSet presAssocID="{2614B03B-72F4-4450-B1C1-1EE8217B4E25}" presName="compNode" presStyleCnt="0"/>
      <dgm:spPr/>
      <dgm:t>
        <a:bodyPr/>
        <a:lstStyle/>
        <a:p>
          <a:endParaRPr lang="en-US"/>
        </a:p>
      </dgm:t>
    </dgm:pt>
    <dgm:pt modelId="{9FF711D9-E7EB-4A79-9C9D-DC4333F8E181}" type="pres">
      <dgm:prSet presAssocID="{2614B03B-72F4-4450-B1C1-1EE8217B4E25}" presName="iconBgRect" presStyleLbl="bgShp" presStyleIdx="2" presStyleCnt="6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/>
        </a:p>
      </dgm:t>
    </dgm:pt>
    <dgm:pt modelId="{3B13B5D4-B4B5-4E2C-9088-9FC0457DD2E9}" type="pres">
      <dgm:prSet presAssocID="{2614B03B-72F4-4450-B1C1-1EE8217B4E25}" presName="iconRect" presStyleLbl="node1" presStyleIdx="2" presStyleCnt="6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692AA26-0C4C-44B5-96D3-D2477C535312}" type="pres">
      <dgm:prSet presAssocID="{2614B03B-72F4-4450-B1C1-1EE8217B4E25}" presName="spaceRect" presStyleCnt="0"/>
      <dgm:spPr/>
      <dgm:t>
        <a:bodyPr/>
        <a:lstStyle/>
        <a:p>
          <a:endParaRPr lang="en-US"/>
        </a:p>
      </dgm:t>
    </dgm:pt>
    <dgm:pt modelId="{21130FCE-98E3-490F-A94A-86B23862B665}" type="pres">
      <dgm:prSet presAssocID="{2614B03B-72F4-4450-B1C1-1EE8217B4E25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67CFC38-AE15-41D2-AF50-F9202F43ADAA}" type="pres">
      <dgm:prSet presAssocID="{A3C31881-F0EC-4951-AA54-4E6917D54F2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5117C67-7C5A-47B3-9A4B-B2CA334A3E69}" type="pres">
      <dgm:prSet presAssocID="{53F92EF2-BB08-4AB8-8047-FE91CA2F79E6}" presName="compNode" presStyleCnt="0"/>
      <dgm:spPr/>
      <dgm:t>
        <a:bodyPr/>
        <a:lstStyle/>
        <a:p>
          <a:endParaRPr lang="en-US"/>
        </a:p>
      </dgm:t>
    </dgm:pt>
    <dgm:pt modelId="{E6D6548D-4851-4D02-ADE2-8B385A5D525E}" type="pres">
      <dgm:prSet presAssocID="{53F92EF2-BB08-4AB8-8047-FE91CA2F79E6}" presName="iconBgRect" presStyleLbl="bgShp" presStyleIdx="3" presStyleCnt="6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DF94BACC-EF51-41E8-8D11-A1D89CEF4113}" type="pres">
      <dgm:prSet presAssocID="{53F92EF2-BB08-4AB8-8047-FE91CA2F79E6}" presName="iconRect" presStyleLbl="node1" presStyleIdx="3" presStyleCnt="6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F91A681-8EAD-4277-B0E2-638C575F1D69}" type="pres">
      <dgm:prSet presAssocID="{53F92EF2-BB08-4AB8-8047-FE91CA2F79E6}" presName="spaceRect" presStyleCnt="0"/>
      <dgm:spPr/>
      <dgm:t>
        <a:bodyPr/>
        <a:lstStyle/>
        <a:p>
          <a:endParaRPr lang="en-US"/>
        </a:p>
      </dgm:t>
    </dgm:pt>
    <dgm:pt modelId="{655A0ECE-F548-463D-B3CB-1968A9B0D168}" type="pres">
      <dgm:prSet presAssocID="{53F92EF2-BB08-4AB8-8047-FE91CA2F79E6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6ED383B-4AC7-4A00-997E-4878BA891351}" type="pres">
      <dgm:prSet presAssocID="{FFB1E390-7CE1-466D-A6F7-5314B9A892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31319A9-C84A-4A29-ADD3-C91F5F1BF562}" type="pres">
      <dgm:prSet presAssocID="{7892FFEE-DF58-45A7-B73D-08BFDCE24341}" presName="compNode" presStyleCnt="0"/>
      <dgm:spPr/>
      <dgm:t>
        <a:bodyPr/>
        <a:lstStyle/>
        <a:p>
          <a:endParaRPr lang="en-US"/>
        </a:p>
      </dgm:t>
    </dgm:pt>
    <dgm:pt modelId="{CE9D5850-A853-4484-9753-986A7ED6D16B}" type="pres">
      <dgm:prSet presAssocID="{7892FFEE-DF58-45A7-B73D-08BFDCE24341}" presName="iconBgRect" presStyleLbl="bgShp" presStyleIdx="4" presStyleCnt="6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F27F109E-49BA-48BA-B14E-6FF3B2986120}" type="pres">
      <dgm:prSet presAssocID="{7892FFEE-DF58-45A7-B73D-08BFDCE24341}" presName="iconRect" presStyleLbl="node1" presStyleIdx="4" presStyleCnt="6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A4561A6-EA30-4150-BBA8-EF4775D9BEBE}" type="pres">
      <dgm:prSet presAssocID="{7892FFEE-DF58-45A7-B73D-08BFDCE24341}" presName="spaceRect" presStyleCnt="0"/>
      <dgm:spPr/>
      <dgm:t>
        <a:bodyPr/>
        <a:lstStyle/>
        <a:p>
          <a:endParaRPr lang="en-US"/>
        </a:p>
      </dgm:t>
    </dgm:pt>
    <dgm:pt modelId="{8D002323-2D6E-4E13-9FC2-0831C9CEBAF1}" type="pres">
      <dgm:prSet presAssocID="{7892FFEE-DF58-45A7-B73D-08BFDCE24341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3D9972E-116B-4DA6-B3B5-BDC7C350848C}" type="pres">
      <dgm:prSet presAssocID="{553B287D-267A-4F4C-A209-7195F0FF9CA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BC6442A-F11B-4C4B-BDE8-004C8F081475}" type="pres">
      <dgm:prSet presAssocID="{8A49AEBD-BF2B-4B8E-A44E-A4C9C415BAAC}" presName="compNode" presStyleCnt="0"/>
      <dgm:spPr/>
      <dgm:t>
        <a:bodyPr/>
        <a:lstStyle/>
        <a:p>
          <a:endParaRPr lang="en-US"/>
        </a:p>
      </dgm:t>
    </dgm:pt>
    <dgm:pt modelId="{C190F8E9-4F4E-46C7-8B98-D6307B4B5F2A}" type="pres">
      <dgm:prSet presAssocID="{8A49AEBD-BF2B-4B8E-A44E-A4C9C415BAAC}" presName="iconBgRect" presStyleLbl="bgShp" presStyleIdx="5" presStyleCnt="6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850A0E7B-D5A8-45C1-BB13-51BF5E5C7DE6}" type="pres">
      <dgm:prSet presAssocID="{8A49AEBD-BF2B-4B8E-A44E-A4C9C415BAAC}" presName="iconRect" presStyleLbl="node1" presStyleIdx="5" presStyleCnt="6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F7E9882-185F-4E47-AD3C-D701EDE9D093}" type="pres">
      <dgm:prSet presAssocID="{8A49AEBD-BF2B-4B8E-A44E-A4C9C415BAAC}" presName="spaceRect" presStyleCnt="0"/>
      <dgm:spPr/>
      <dgm:t>
        <a:bodyPr/>
        <a:lstStyle/>
        <a:p>
          <a:endParaRPr lang="en-US"/>
        </a:p>
      </dgm:t>
    </dgm:pt>
    <dgm:pt modelId="{67BA7641-9818-43FA-852D-7B8C29056419}" type="pres">
      <dgm:prSet presAssocID="{8A49AEBD-BF2B-4B8E-A44E-A4C9C415BAAC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1AEE2-2EA5-4614-BCCD-A8DA92925C74}" type="presOf" srcId="{13725730-F3D8-4BC5-B2D3-B455477CB5F7}" destId="{5DFDC3B5-3E98-496E-BAC7-4B9A62DDFE60}" srcOrd="0" destOrd="0" presId="urn:microsoft.com/office/officeart/2018/2/layout/IconCircleList"/>
    <dgm:cxn modelId="{635D5A12-D96B-4D5E-B79E-C2324734CFDD}" srcId="{489A589A-46DE-0F49-B460-E7914F3E440D}" destId="{53F92EF2-BB08-4AB8-8047-FE91CA2F79E6}" srcOrd="3" destOrd="0" parTransId="{51E93FFA-32AC-465D-B4A6-650190BFB686}" sibTransId="{FFB1E390-7CE1-466D-A6F7-5314B9A8922D}"/>
    <dgm:cxn modelId="{FDF7F60A-2BF4-4206-A91D-3A6C07E8FA91}" type="presOf" srcId="{2614B03B-72F4-4450-B1C1-1EE8217B4E25}" destId="{21130FCE-98E3-490F-A94A-86B23862B665}" srcOrd="0" destOrd="0" presId="urn:microsoft.com/office/officeart/2018/2/layout/IconCircleList"/>
    <dgm:cxn modelId="{0547BBD7-5680-4699-A47D-DD8926F6D417}" type="presOf" srcId="{53F92EF2-BB08-4AB8-8047-FE91CA2F79E6}" destId="{655A0ECE-F548-463D-B3CB-1968A9B0D168}" srcOrd="0" destOrd="0" presId="urn:microsoft.com/office/officeart/2018/2/layout/IconCircleList"/>
    <dgm:cxn modelId="{DB538828-FA83-4289-A479-0B02EF3A6B19}" type="presOf" srcId="{7892FFEE-DF58-45A7-B73D-08BFDCE24341}" destId="{8D002323-2D6E-4E13-9FC2-0831C9CEBAF1}" srcOrd="0" destOrd="0" presId="urn:microsoft.com/office/officeart/2018/2/layout/IconCircleList"/>
    <dgm:cxn modelId="{04C93B4F-C825-4C41-9FE5-C4A10749CEBE}" type="presOf" srcId="{553B287D-267A-4F4C-A209-7195F0FF9CA2}" destId="{03D9972E-116B-4DA6-B3B5-BDC7C350848C}" srcOrd="0" destOrd="0" presId="urn:microsoft.com/office/officeart/2018/2/layout/IconCircleList"/>
    <dgm:cxn modelId="{119FEAF1-383D-4740-9124-CC9EEA7E35F9}" srcId="{489A589A-46DE-0F49-B460-E7914F3E440D}" destId="{3AA5586A-C40E-4DDA-98A5-6545F36F46AB}" srcOrd="0" destOrd="0" parTransId="{ABF44FB7-9255-4D99-BC69-3BE74FDF8E87}" sibTransId="{19FB306E-81B4-4F3F-99EE-765120CBB6B3}"/>
    <dgm:cxn modelId="{B9C70149-11A9-45B8-88FE-A3DCB8A0BF92}" type="presOf" srcId="{FFB1E390-7CE1-466D-A6F7-5314B9A8922D}" destId="{46ED383B-4AC7-4A00-997E-4878BA891351}" srcOrd="0" destOrd="0" presId="urn:microsoft.com/office/officeart/2018/2/layout/IconCircleList"/>
    <dgm:cxn modelId="{D16C1E7E-6113-4503-86D2-8BC226B6947B}" type="presOf" srcId="{53969E28-9B47-4E19-BC1C-7C9DF2E121E9}" destId="{3F0EA3D2-F439-4DC4-943F-6A0A14CD82E7}" srcOrd="0" destOrd="0" presId="urn:microsoft.com/office/officeart/2018/2/layout/IconCircleList"/>
    <dgm:cxn modelId="{D2289D5C-9C66-46D6-A652-BE8A3FA18137}" type="presOf" srcId="{8A49AEBD-BF2B-4B8E-A44E-A4C9C415BAAC}" destId="{67BA7641-9818-43FA-852D-7B8C29056419}" srcOrd="0" destOrd="0" presId="urn:microsoft.com/office/officeart/2018/2/layout/IconCircleList"/>
    <dgm:cxn modelId="{6FC46FC3-A45B-4E92-9904-A125F0705517}" srcId="{489A589A-46DE-0F49-B460-E7914F3E440D}" destId="{13725730-F3D8-4BC5-B2D3-B455477CB5F7}" srcOrd="1" destOrd="0" parTransId="{CE3BC513-513F-471A-9D0F-65060FADB893}" sibTransId="{53969E28-9B47-4E19-BC1C-7C9DF2E121E9}"/>
    <dgm:cxn modelId="{9C926028-95AB-4A28-8131-8C06AFC07278}" srcId="{489A589A-46DE-0F49-B460-E7914F3E440D}" destId="{8A49AEBD-BF2B-4B8E-A44E-A4C9C415BAAC}" srcOrd="5" destOrd="0" parTransId="{725C8274-FE8F-46F4-A7A5-FA31B8765114}" sibTransId="{7CBC0C71-8292-4576-81E1-458D8E1A251F}"/>
    <dgm:cxn modelId="{EDE8767E-7DF1-4A74-A167-F5E6F2493F28}" srcId="{489A589A-46DE-0F49-B460-E7914F3E440D}" destId="{2614B03B-72F4-4450-B1C1-1EE8217B4E25}" srcOrd="2" destOrd="0" parTransId="{C8B1AA86-69CF-4B48-BC04-9862CE12F349}" sibTransId="{A3C31881-F0EC-4951-AA54-4E6917D54F23}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0040A539-3D6E-4936-8669-DD7A8BA55A83}" type="presOf" srcId="{19FB306E-81B4-4F3F-99EE-765120CBB6B3}" destId="{664F1538-CBB9-4EAA-ABF1-3B4C72775073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65E36BA3-F3AA-441C-9975-93B7F99728F3}" srcId="{489A589A-46DE-0F49-B460-E7914F3E440D}" destId="{7892FFEE-DF58-45A7-B73D-08BFDCE24341}" srcOrd="4" destOrd="0" parTransId="{4025A516-0033-431A-850E-7DDFD7C0C88C}" sibTransId="{553B287D-267A-4F4C-A209-7195F0FF9CA2}"/>
    <dgm:cxn modelId="{1464EFB7-08A0-488B-8CF7-60861626A937}" type="presOf" srcId="{A3C31881-F0EC-4951-AA54-4E6917D54F23}" destId="{267CFC38-AE15-41D2-AF50-F9202F43ADAA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1E564FA9-F723-4479-8013-22D1426128B6}" type="presParOf" srcId="{326FDCF2-F375-4C3F-9814-C84BA9388F92}" destId="{BDD20EE1-5DFF-4E16-802C-2448893CCB5A}" srcOrd="0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  <dgm:cxn modelId="{504765E5-6B36-4C48-A4E1-A4C4C694066D}" type="presParOf" srcId="{326FDCF2-F375-4C3F-9814-C84BA9388F92}" destId="{664F1538-CBB9-4EAA-ABF1-3B4C72775073}" srcOrd="1" destOrd="0" presId="urn:microsoft.com/office/officeart/2018/2/layout/IconCircleList"/>
    <dgm:cxn modelId="{94FB737B-BFFC-4B9F-93AB-74369957A584}" type="presParOf" srcId="{326FDCF2-F375-4C3F-9814-C84BA9388F92}" destId="{EC0DC232-D345-41F6-85FD-C194F71B641C}" srcOrd="2" destOrd="0" presId="urn:microsoft.com/office/officeart/2018/2/layout/IconCircleList"/>
    <dgm:cxn modelId="{1288B544-EE99-44F1-8A09-9571E88160FE}" type="presParOf" srcId="{EC0DC232-D345-41F6-85FD-C194F71B641C}" destId="{7BDCE5AA-2449-483F-901D-BD0C3395E72D}" srcOrd="0" destOrd="0" presId="urn:microsoft.com/office/officeart/2018/2/layout/IconCircleList"/>
    <dgm:cxn modelId="{88D877E6-770B-49B8-8948-6FB16DDB6AE4}" type="presParOf" srcId="{EC0DC232-D345-41F6-85FD-C194F71B641C}" destId="{DC883860-4099-48A9-91A2-FE0159099860}" srcOrd="1" destOrd="0" presId="urn:microsoft.com/office/officeart/2018/2/layout/IconCircleList"/>
    <dgm:cxn modelId="{1AE88502-3F11-4380-A33A-9164130E5D69}" type="presParOf" srcId="{EC0DC232-D345-41F6-85FD-C194F71B641C}" destId="{B3C39F1D-4E53-43C0-8774-F021EA0EA180}" srcOrd="2" destOrd="0" presId="urn:microsoft.com/office/officeart/2018/2/layout/IconCircleList"/>
    <dgm:cxn modelId="{3B7B122C-22BA-4B32-B79E-C1943299DC11}" type="presParOf" srcId="{EC0DC232-D345-41F6-85FD-C194F71B641C}" destId="{5DFDC3B5-3E98-496E-BAC7-4B9A62DDFE60}" srcOrd="3" destOrd="0" presId="urn:microsoft.com/office/officeart/2018/2/layout/IconCircleList"/>
    <dgm:cxn modelId="{79C0ABC3-9146-4091-A855-AB96B0B83641}" type="presParOf" srcId="{326FDCF2-F375-4C3F-9814-C84BA9388F92}" destId="{3F0EA3D2-F439-4DC4-943F-6A0A14CD82E7}" srcOrd="3" destOrd="0" presId="urn:microsoft.com/office/officeart/2018/2/layout/IconCircleList"/>
    <dgm:cxn modelId="{80F4F123-2FF0-4829-AA7E-D86443D300A2}" type="presParOf" srcId="{326FDCF2-F375-4C3F-9814-C84BA9388F92}" destId="{AA7380FB-DCA3-438D-A419-3B6B2EB04FFF}" srcOrd="4" destOrd="0" presId="urn:microsoft.com/office/officeart/2018/2/layout/IconCircleList"/>
    <dgm:cxn modelId="{6398A54E-3DE7-4B0C-B4E8-00ABE5F39C97}" type="presParOf" srcId="{AA7380FB-DCA3-438D-A419-3B6B2EB04FFF}" destId="{9FF711D9-E7EB-4A79-9C9D-DC4333F8E181}" srcOrd="0" destOrd="0" presId="urn:microsoft.com/office/officeart/2018/2/layout/IconCircleList"/>
    <dgm:cxn modelId="{E2948A3F-C3E6-4760-B0BF-819F83425C0A}" type="presParOf" srcId="{AA7380FB-DCA3-438D-A419-3B6B2EB04FFF}" destId="{3B13B5D4-B4B5-4E2C-9088-9FC0457DD2E9}" srcOrd="1" destOrd="0" presId="urn:microsoft.com/office/officeart/2018/2/layout/IconCircleList"/>
    <dgm:cxn modelId="{AB4EB293-769E-436B-957C-342BAE137566}" type="presParOf" srcId="{AA7380FB-DCA3-438D-A419-3B6B2EB04FFF}" destId="{7692AA26-0C4C-44B5-96D3-D2477C535312}" srcOrd="2" destOrd="0" presId="urn:microsoft.com/office/officeart/2018/2/layout/IconCircleList"/>
    <dgm:cxn modelId="{7A3B3DDC-9F0F-493A-93DF-ED457E4EE16D}" type="presParOf" srcId="{AA7380FB-DCA3-438D-A419-3B6B2EB04FFF}" destId="{21130FCE-98E3-490F-A94A-86B23862B665}" srcOrd="3" destOrd="0" presId="urn:microsoft.com/office/officeart/2018/2/layout/IconCircleList"/>
    <dgm:cxn modelId="{0C981DAD-922A-4CD9-B756-FFA6808B0D05}" type="presParOf" srcId="{326FDCF2-F375-4C3F-9814-C84BA9388F92}" destId="{267CFC38-AE15-41D2-AF50-F9202F43ADAA}" srcOrd="5" destOrd="0" presId="urn:microsoft.com/office/officeart/2018/2/layout/IconCircleList"/>
    <dgm:cxn modelId="{C1CD2840-9C37-4B4E-B190-42118EAC0715}" type="presParOf" srcId="{326FDCF2-F375-4C3F-9814-C84BA9388F92}" destId="{55117C67-7C5A-47B3-9A4B-B2CA334A3E69}" srcOrd="6" destOrd="0" presId="urn:microsoft.com/office/officeart/2018/2/layout/IconCircleList"/>
    <dgm:cxn modelId="{678592A1-326B-4659-8793-0FAF7B96ED56}" type="presParOf" srcId="{55117C67-7C5A-47B3-9A4B-B2CA334A3E69}" destId="{E6D6548D-4851-4D02-ADE2-8B385A5D525E}" srcOrd="0" destOrd="0" presId="urn:microsoft.com/office/officeart/2018/2/layout/IconCircleList"/>
    <dgm:cxn modelId="{1135F858-416E-4FDB-8ABA-4F5395B983C7}" type="presParOf" srcId="{55117C67-7C5A-47B3-9A4B-B2CA334A3E69}" destId="{DF94BACC-EF51-41E8-8D11-A1D89CEF4113}" srcOrd="1" destOrd="0" presId="urn:microsoft.com/office/officeart/2018/2/layout/IconCircleList"/>
    <dgm:cxn modelId="{975FF70C-F227-4384-816C-399BD1747844}" type="presParOf" srcId="{55117C67-7C5A-47B3-9A4B-B2CA334A3E69}" destId="{DF91A681-8EAD-4277-B0E2-638C575F1D69}" srcOrd="2" destOrd="0" presId="urn:microsoft.com/office/officeart/2018/2/layout/IconCircleList"/>
    <dgm:cxn modelId="{8BAF9ECE-8BA9-4796-8993-42FE21BA9463}" type="presParOf" srcId="{55117C67-7C5A-47B3-9A4B-B2CA334A3E69}" destId="{655A0ECE-F548-463D-B3CB-1968A9B0D168}" srcOrd="3" destOrd="0" presId="urn:microsoft.com/office/officeart/2018/2/layout/IconCircleList"/>
    <dgm:cxn modelId="{E2016160-DA60-4FD5-8DF8-3E2C08D78C98}" type="presParOf" srcId="{326FDCF2-F375-4C3F-9814-C84BA9388F92}" destId="{46ED383B-4AC7-4A00-997E-4878BA891351}" srcOrd="7" destOrd="0" presId="urn:microsoft.com/office/officeart/2018/2/layout/IconCircleList"/>
    <dgm:cxn modelId="{39FF09DD-D70B-47C4-B09A-11BF3246F04C}" type="presParOf" srcId="{326FDCF2-F375-4C3F-9814-C84BA9388F92}" destId="{B31319A9-C84A-4A29-ADD3-C91F5F1BF562}" srcOrd="8" destOrd="0" presId="urn:microsoft.com/office/officeart/2018/2/layout/IconCircleList"/>
    <dgm:cxn modelId="{697AABC9-7F7D-45E1-907B-25345970C183}" type="presParOf" srcId="{B31319A9-C84A-4A29-ADD3-C91F5F1BF562}" destId="{CE9D5850-A853-4484-9753-986A7ED6D16B}" srcOrd="0" destOrd="0" presId="urn:microsoft.com/office/officeart/2018/2/layout/IconCircleList"/>
    <dgm:cxn modelId="{5AEC7396-0665-4D9A-B2AB-AA18EEA32B41}" type="presParOf" srcId="{B31319A9-C84A-4A29-ADD3-C91F5F1BF562}" destId="{F27F109E-49BA-48BA-B14E-6FF3B2986120}" srcOrd="1" destOrd="0" presId="urn:microsoft.com/office/officeart/2018/2/layout/IconCircleList"/>
    <dgm:cxn modelId="{030B590B-5EB4-49EE-A786-4DF3EFE1BE7B}" type="presParOf" srcId="{B31319A9-C84A-4A29-ADD3-C91F5F1BF562}" destId="{CA4561A6-EA30-4150-BBA8-EF4775D9BEBE}" srcOrd="2" destOrd="0" presId="urn:microsoft.com/office/officeart/2018/2/layout/IconCircleList"/>
    <dgm:cxn modelId="{163D9796-CE07-4A5A-969D-AF519E0F8A72}" type="presParOf" srcId="{B31319A9-C84A-4A29-ADD3-C91F5F1BF562}" destId="{8D002323-2D6E-4E13-9FC2-0831C9CEBAF1}" srcOrd="3" destOrd="0" presId="urn:microsoft.com/office/officeart/2018/2/layout/IconCircleList"/>
    <dgm:cxn modelId="{B55DA3BA-98DF-42E2-8561-4F1B943C1CA9}" type="presParOf" srcId="{326FDCF2-F375-4C3F-9814-C84BA9388F92}" destId="{03D9972E-116B-4DA6-B3B5-BDC7C350848C}" srcOrd="9" destOrd="0" presId="urn:microsoft.com/office/officeart/2018/2/layout/IconCircleList"/>
    <dgm:cxn modelId="{89E2E4D1-18AE-4152-8669-F4F1ECC752C2}" type="presParOf" srcId="{326FDCF2-F375-4C3F-9814-C84BA9388F92}" destId="{ABC6442A-F11B-4C4B-BDE8-004C8F081475}" srcOrd="10" destOrd="0" presId="urn:microsoft.com/office/officeart/2018/2/layout/IconCircleList"/>
    <dgm:cxn modelId="{75E037E1-34DB-40AE-967A-00446186262A}" type="presParOf" srcId="{ABC6442A-F11B-4C4B-BDE8-004C8F081475}" destId="{C190F8E9-4F4E-46C7-8B98-D6307B4B5F2A}" srcOrd="0" destOrd="0" presId="urn:microsoft.com/office/officeart/2018/2/layout/IconCircleList"/>
    <dgm:cxn modelId="{8CF5D502-FF19-4763-95B8-2E6BD58565DA}" type="presParOf" srcId="{ABC6442A-F11B-4C4B-BDE8-004C8F081475}" destId="{850A0E7B-D5A8-45C1-BB13-51BF5E5C7DE6}" srcOrd="1" destOrd="0" presId="urn:microsoft.com/office/officeart/2018/2/layout/IconCircleList"/>
    <dgm:cxn modelId="{B3F979E1-E4BE-46CE-A249-37E409DD5757}" type="presParOf" srcId="{ABC6442A-F11B-4C4B-BDE8-004C8F081475}" destId="{DF7E9882-185F-4E47-AD3C-D701EDE9D093}" srcOrd="2" destOrd="0" presId="urn:microsoft.com/office/officeart/2018/2/layout/IconCircleList"/>
    <dgm:cxn modelId="{3F6B17C1-1C24-47FE-907A-D2B0F53CB496}" type="presParOf" srcId="{ABC6442A-F11B-4C4B-BDE8-004C8F081475}" destId="{67BA7641-9818-43FA-852D-7B8C2905641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Product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Voice Recognition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Artificial Intelligence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VR</a:t>
          </a:r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66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73166-20C7-4D3C-AA1F-7E1962D6E8D9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DB0F-4B05-4621-87FB-90F98030466B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18CE-6276-437F-8B3A-8769D8CA4197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BCBB-2B5D-4A1E-9E79-537DE14BE140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6B17-6D13-49C8-8109-2FA8ED3F7CDE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8BF0-E935-4BD3-A959-4DADD00344DF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8CE0-1D05-4759-BC3E-27E0D0CAAC0A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C156-20CD-48BF-954B-F6224C49D107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1F60-1EB1-41D5-A475-BB54C88B1431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60F0-1383-47E1-BB52-D6960243233A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FD8-23D5-4DEE-BCE0-15DBE8977584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EEF-CA13-4810-A2F4-C7E13E2F3ACB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80D-C829-4B69-A44B-4273A5A4672E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A166-EF27-4A19-AB06-C30E0E4B7A56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8BAC-B1AD-4544-BCAE-66C82C16A02E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BA6-346A-47A2-B158-F2CB416BAC22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492-F542-49CC-BF17-894AE9E26435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22A8B0-2E35-49F1-BF81-4A11AA6A784F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diagramDrawing" Target="../diagrams/drawing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970" y="328247"/>
            <a:ext cx="10058156" cy="2836984"/>
          </a:xfrm>
        </p:spPr>
        <p:txBody>
          <a:bodyPr>
            <a:normAutofit fontScale="90000"/>
          </a:bodyPr>
          <a:lstStyle/>
          <a:p>
            <a:r>
              <a:rPr 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</a:t>
            </a:r>
            <a:r>
              <a:rPr lang="en-US" dirty="0" smtClean="0"/>
              <a:t>. </a:t>
            </a:r>
            <a:r>
              <a:rPr lang="en-US" sz="4000" spc="-300" dirty="0" smtClean="0"/>
              <a:t>Book</a:t>
            </a:r>
            <a:r>
              <a:rPr lang="en-US" dirty="0" smtClean="0"/>
              <a:t> Programming in ANSI </a:t>
            </a:r>
            <a:r>
              <a:rPr lang="en-US" b="1" dirty="0" smtClean="0"/>
              <a:t>C</a:t>
            </a:r>
            <a:r>
              <a:rPr lang="en-US" dirty="0" smtClean="0"/>
              <a:t>- </a:t>
            </a:r>
            <a:br>
              <a:rPr lang="en-US" dirty="0" smtClean="0"/>
            </a:b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Edition </a:t>
            </a:r>
            <a:br>
              <a:rPr lang="en-US" dirty="0" smtClean="0"/>
            </a:br>
            <a:r>
              <a:rPr lang="en-US" dirty="0" smtClean="0"/>
              <a:t>E. Balagurusamy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677" y="4149970"/>
            <a:ext cx="5333756" cy="1195754"/>
          </a:xfr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bliqueBottomRigh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CH-7 Array</a:t>
            </a:r>
          </a:p>
          <a:p>
            <a:pPr algn="ctr"/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093" y="293078"/>
            <a:ext cx="104569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Character array Initialization 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char name[ ] = {‘J’,ʻe’,ʻn’,ʻc’,ʻy’,ʻ\0’}; </a:t>
            </a:r>
          </a:p>
          <a:p>
            <a:pPr algn="ctr"/>
            <a:r>
              <a:rPr lang="en-US" sz="2400" dirty="0" smtClean="0"/>
              <a:t>or,</a:t>
            </a:r>
          </a:p>
          <a:p>
            <a:pPr algn="ctr"/>
            <a:r>
              <a:rPr lang="en-US" sz="2400" dirty="0" smtClean="0"/>
              <a:t>char name[ ]=ʺJency”;</a:t>
            </a:r>
          </a:p>
          <a:p>
            <a:pPr algn="just"/>
            <a:r>
              <a:rPr lang="en-US" sz="2400" dirty="0" smtClean="0"/>
              <a:t>Compile time initialization may be partial. That is, the number of initialize may be less than the declared size.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	int number[5]={10, 20, 30};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	Here, array index number initialized is 5 but there are 3  elements.</a:t>
            </a:r>
          </a:p>
          <a:p>
            <a:pPr algn="ctr"/>
            <a:r>
              <a:rPr lang="en-US" sz="2400" dirty="0" smtClean="0"/>
              <a:t> The remaining 2 places are Zero and if the array type is char Null.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int number[2] = {1,2,3,4};  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In this case the declared size has more initialized elements. The compiler will create error. </a:t>
            </a:r>
          </a:p>
          <a:p>
            <a:endParaRPr lang="en-US" sz="2400" dirty="0"/>
          </a:p>
        </p:txBody>
      </p:sp>
      <p:sp>
        <p:nvSpPr>
          <p:cNvPr id="4" name="Curved Down Ribbon 3"/>
          <p:cNvSpPr/>
          <p:nvPr/>
        </p:nvSpPr>
        <p:spPr>
          <a:xfrm>
            <a:off x="10697198" y="5814992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5" name="Slide Number Placeholder 171"/>
          <p:cNvSpPr txBox="1">
            <a:spLocks/>
          </p:cNvSpPr>
          <p:nvPr/>
        </p:nvSpPr>
        <p:spPr>
          <a:xfrm>
            <a:off x="10697198" y="6102477"/>
            <a:ext cx="85003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-1"/>
            <a:ext cx="12192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Run time initialization: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dirty="0" smtClean="0">
              <a:latin typeface="Calibri" pitchFamily="34" charset="0"/>
              <a:cs typeface="Times New Roman" pitchFamily="18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An array can be Explicitly initialized at run time. This approach is usually applied for initializing user input data. Using for loop can help in this case.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2120429"/>
            <a:ext cx="8815754" cy="46357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urved Down Ribbon 5"/>
          <p:cNvSpPr/>
          <p:nvPr/>
        </p:nvSpPr>
        <p:spPr>
          <a:xfrm>
            <a:off x="10697198" y="5814992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7" name="Slide Number Placeholder 171"/>
          <p:cNvSpPr txBox="1">
            <a:spLocks/>
          </p:cNvSpPr>
          <p:nvPr/>
        </p:nvSpPr>
        <p:spPr>
          <a:xfrm>
            <a:off x="10850803" y="61024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300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261" y="980420"/>
            <a:ext cx="8792307" cy="5761125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15508" y="457200"/>
            <a:ext cx="51206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 can’t leave size empty in array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urved Down Ribbon 5"/>
          <p:cNvSpPr/>
          <p:nvPr/>
        </p:nvSpPr>
        <p:spPr>
          <a:xfrm>
            <a:off x="10697198" y="5814992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7" name="Slide Number Placeholder 171"/>
          <p:cNvSpPr txBox="1">
            <a:spLocks/>
          </p:cNvSpPr>
          <p:nvPr/>
        </p:nvSpPr>
        <p:spPr>
          <a:xfrm>
            <a:off x="10850803" y="61024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7507" y="351693"/>
            <a:ext cx="1065627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And Sorting:</a:t>
            </a:r>
          </a:p>
          <a:p>
            <a:pPr lvl="2">
              <a:buFont typeface="Arial" pitchFamily="34" charset="0"/>
              <a:buChar char="•"/>
            </a:pPr>
            <a:endParaRPr lang="en-US" sz="1400" dirty="0" smtClean="0"/>
          </a:p>
          <a:p>
            <a:pPr lvl="0"/>
            <a:r>
              <a:rPr lang="en-US" sz="2800" dirty="0" smtClean="0"/>
              <a:t>Sorting:  </a:t>
            </a:r>
            <a:r>
              <a:rPr lang="en-US" sz="2000" dirty="0" smtClean="0"/>
              <a:t>The process of arranging elements in the list according to their values, in ascending or descending order. A sorted list is called an ordered list. Sorted lists are especially important in list searching because they facilitate rapid search operation. </a:t>
            </a:r>
          </a:p>
          <a:p>
            <a:pPr lvl="0"/>
            <a:r>
              <a:rPr lang="en-US" dirty="0" smtClean="0"/>
              <a:t>Important and simple sorting techniques: </a:t>
            </a:r>
          </a:p>
          <a:p>
            <a:pPr lvl="0"/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 	Bubble sort						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 	Selection sort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 	Insertion sort</a:t>
            </a:r>
          </a:p>
          <a:p>
            <a:pPr lvl="0"/>
            <a:endParaRPr lang="en-US" dirty="0" smtClean="0"/>
          </a:p>
          <a:p>
            <a:r>
              <a:rPr lang="en-US" sz="2400" dirty="0" smtClean="0"/>
              <a:t>Searching: T</a:t>
            </a:r>
            <a:r>
              <a:rPr lang="en-US" dirty="0" smtClean="0"/>
              <a:t>he process of finding the location of the specific element in a list. The specified element is often called the search key. If the search key with list element values, the search is said to be successful else unsuccessful. </a:t>
            </a:r>
          </a:p>
          <a:p>
            <a:r>
              <a:rPr lang="en-US" dirty="0" smtClean="0"/>
              <a:t>The most commonly used search techniques are:</a:t>
            </a:r>
          </a:p>
          <a:p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	Sequential Search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	Binary Search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5353" y="2379785"/>
            <a:ext cx="225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 	Shell sort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	Merge sort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	Quick sort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urved Down Ribbon 5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7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6478" y="281354"/>
            <a:ext cx="10131425" cy="1277815"/>
          </a:xfrm>
        </p:spPr>
        <p:txBody>
          <a:bodyPr>
            <a:normAutofit/>
          </a:bodyPr>
          <a:lstStyle/>
          <a:p>
            <a:r>
              <a:rPr lang="en-US" dirty="0" smtClean="0"/>
              <a:t>Two-dimensional Arrays: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584" y="1266092"/>
            <a:ext cx="1157067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represent a particular value in matrix using 2 subscripts such as</a:t>
            </a:r>
            <a:r>
              <a:rPr lang="en-US" sz="3200" dirty="0" smtClean="0"/>
              <a:t> v</a:t>
            </a:r>
            <a:r>
              <a:rPr lang="en-US" sz="3200" baseline="-25000" dirty="0" smtClean="0"/>
              <a:t>rc </a:t>
            </a:r>
            <a:r>
              <a:rPr lang="en-US" sz="3200" dirty="0" smtClean="0"/>
              <a:t> </a:t>
            </a:r>
            <a:r>
              <a:rPr lang="en-US" sz="2400" dirty="0" smtClean="0"/>
              <a:t>here, r is for row and c is for column.</a:t>
            </a:r>
          </a:p>
          <a:p>
            <a:r>
              <a:rPr lang="en-US" sz="2400" dirty="0" smtClean="0"/>
              <a:t> </a:t>
            </a:r>
            <a:r>
              <a:rPr lang="en-US" sz="2000" dirty="0" smtClean="0"/>
              <a:t>Syntax:</a:t>
            </a:r>
            <a:r>
              <a:rPr lang="en-US" sz="2400" dirty="0" smtClean="0"/>
              <a:t>	</a:t>
            </a:r>
          </a:p>
          <a:p>
            <a:pPr algn="ctr"/>
            <a:r>
              <a:rPr lang="en-US" sz="2000" dirty="0" smtClean="0"/>
              <a:t>datatype array_name[row_size][column_size];</a:t>
            </a:r>
          </a:p>
          <a:p>
            <a:pPr algn="ctr"/>
            <a:endParaRPr lang="en-US" dirty="0" smtClean="0"/>
          </a:p>
          <a:p>
            <a:pPr algn="ctr"/>
            <a:r>
              <a:rPr lang="en-US" sz="2000" dirty="0" smtClean="0"/>
              <a:t>Like single-dimensional arrays, each dimension of the array is indexed from zero to its maximum size-1.</a:t>
            </a:r>
          </a:p>
          <a:p>
            <a:pPr algn="ctr"/>
            <a:r>
              <a:rPr lang="en-US" sz="2000" dirty="0" smtClean="0"/>
              <a:t>The first index selects the row and the second index selects the column within row.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3426" y="3764310"/>
            <a:ext cx="6087128" cy="270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urved Down Ribbon 7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9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1" y="0"/>
            <a:ext cx="81709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2D Array Compile time initialization:</a:t>
            </a:r>
          </a:p>
          <a:p>
            <a:endParaRPr lang="en-US" sz="2400" dirty="0" smtClean="0"/>
          </a:p>
          <a:p>
            <a:pPr lvl="2"/>
            <a:r>
              <a:rPr lang="en-US" sz="2400" dirty="0" smtClean="0"/>
              <a:t>Array size declaration and values initialized in braces:</a:t>
            </a:r>
          </a:p>
          <a:p>
            <a:pPr lvl="2"/>
            <a:r>
              <a:rPr lang="en-US" sz="2400" dirty="0" smtClean="0"/>
              <a:t>	int table[2][3]={0, 0, 0, 1, 1, 1};</a:t>
            </a:r>
          </a:p>
          <a:p>
            <a:endParaRPr lang="en-US" sz="2400" dirty="0" smtClean="0"/>
          </a:p>
          <a:p>
            <a:r>
              <a:rPr lang="en-US" sz="2400" dirty="0" smtClean="0"/>
              <a:t>				OR,</a:t>
            </a:r>
          </a:p>
          <a:p>
            <a:endParaRPr lang="en-US" sz="2400" dirty="0" smtClean="0"/>
          </a:p>
          <a:p>
            <a:pPr lvl="2"/>
            <a:r>
              <a:rPr lang="en-US" sz="2400" dirty="0" smtClean="0"/>
              <a:t>int table[2][3] = {{0, 0, 0},{1, 1, 1} };</a:t>
            </a:r>
          </a:p>
          <a:p>
            <a:pPr lvl="2"/>
            <a:r>
              <a:rPr lang="en-US" sz="2400" dirty="0" smtClean="0"/>
              <a:t> </a:t>
            </a:r>
          </a:p>
          <a:p>
            <a:pPr lvl="2"/>
            <a:r>
              <a:rPr lang="en-US" sz="2400" dirty="0" smtClean="0"/>
              <a:t>			OR,</a:t>
            </a:r>
          </a:p>
          <a:p>
            <a:pPr lvl="2"/>
            <a:r>
              <a:rPr lang="en-US" sz="2400" dirty="0" smtClean="0"/>
              <a:t>	int table[2][3] = { {0, 0, 0},</a:t>
            </a:r>
          </a:p>
          <a:p>
            <a:pPr lvl="2"/>
            <a:r>
              <a:rPr lang="en-US" sz="2400" dirty="0" smtClean="0"/>
              <a:t>				    	     {1, 1, 1}</a:t>
            </a:r>
          </a:p>
          <a:p>
            <a:pPr lvl="2"/>
            <a:r>
              <a:rPr lang="en-US" sz="2400" dirty="0" smtClean="0"/>
              <a:t>			          		 };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 rot="-21600000">
            <a:off x="6414231" y="2555631"/>
            <a:ext cx="3925521" cy="1269877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9BBB59"/>
            </a:solidFill>
            <a:round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The initialization is done row by row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 rot="-21600000">
            <a:off x="6146677" y="4380955"/>
            <a:ext cx="4193075" cy="1805353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9BBB59"/>
            </a:solidFill>
            <a:round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We can initialize a two dimensional array in the form of matrix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urved Down Ribbon 10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12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9540" y="0"/>
            <a:ext cx="46071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		OR,</a:t>
            </a:r>
          </a:p>
          <a:p>
            <a:r>
              <a:rPr lang="en-US" sz="2400" dirty="0" smtClean="0"/>
              <a:t>	int table[ ][3] =  {				</a:t>
            </a:r>
          </a:p>
          <a:p>
            <a:pPr lvl="5"/>
            <a:r>
              <a:rPr lang="en-US" sz="2400" dirty="0" smtClean="0"/>
              <a:t>{0, 0, 0},</a:t>
            </a:r>
          </a:p>
          <a:p>
            <a:pPr lvl="5"/>
            <a:r>
              <a:rPr lang="en-US" sz="2400" dirty="0" smtClean="0"/>
              <a:t>{1, 1, 1}</a:t>
            </a:r>
          </a:p>
          <a:p>
            <a:r>
              <a:rPr lang="en-US" sz="2400" dirty="0" smtClean="0"/>
              <a:t>			         };</a:t>
            </a:r>
          </a:p>
          <a:p>
            <a:r>
              <a:rPr lang="en-US" sz="2400" dirty="0" smtClean="0"/>
              <a:t>*****************************</a:t>
            </a:r>
          </a:p>
          <a:p>
            <a:r>
              <a:rPr lang="en-US" sz="2400" dirty="0" smtClean="0"/>
              <a:t>	int table[2][3] = {	</a:t>
            </a:r>
          </a:p>
          <a:p>
            <a:pPr lvl="4"/>
            <a:r>
              <a:rPr lang="en-US" sz="2400" dirty="0" smtClean="0"/>
              <a:t>		{1,2},</a:t>
            </a:r>
          </a:p>
          <a:p>
            <a:pPr lvl="4"/>
            <a:r>
              <a:rPr lang="en-US" sz="2400" dirty="0" smtClean="0"/>
              <a:t>		 {2}</a:t>
            </a:r>
          </a:p>
          <a:p>
            <a:r>
              <a:rPr lang="en-US" sz="2400" dirty="0" smtClean="0"/>
              <a:t>			      			   };</a:t>
            </a:r>
          </a:p>
          <a:p>
            <a:endParaRPr lang="en-US" sz="2400" dirty="0" smtClean="0"/>
          </a:p>
          <a:p>
            <a:r>
              <a:rPr lang="en-US" sz="2400" dirty="0" smtClean="0"/>
              <a:t>***************************** </a:t>
            </a:r>
          </a:p>
          <a:p>
            <a:r>
              <a:rPr lang="en-US" sz="2400" dirty="0" smtClean="0"/>
              <a:t>	int table[2][3] = {{0}, {0}, {0}};</a:t>
            </a:r>
          </a:p>
          <a:p>
            <a:r>
              <a:rPr lang="en-US" sz="2400" dirty="0" smtClean="0"/>
              <a:t>				 or,</a:t>
            </a:r>
          </a:p>
          <a:p>
            <a:endParaRPr lang="en-US" sz="2400" dirty="0" smtClean="0"/>
          </a:p>
          <a:p>
            <a:r>
              <a:rPr lang="en-US" sz="2400" dirty="0" smtClean="0"/>
              <a:t>	int table[2][3] = {0, 0};</a:t>
            </a:r>
            <a:endParaRPr lang="en-US" sz="2400" dirty="0"/>
          </a:p>
        </p:txBody>
      </p:sp>
      <p:sp>
        <p:nvSpPr>
          <p:cNvPr id="52225" name="AutoShape 1"/>
          <p:cNvSpPr>
            <a:spLocks noChangeArrowheads="1"/>
          </p:cNvSpPr>
          <p:nvPr/>
        </p:nvSpPr>
        <p:spPr bwMode="auto">
          <a:xfrm rot="-21600000">
            <a:off x="5533293" y="422033"/>
            <a:ext cx="4923692" cy="1688126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9BBB59"/>
            </a:solidFill>
            <a:round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When the array is completely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initialized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with all values, explicitly, we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need not specify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the size of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dimension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6" name="AutoShape 2"/>
          <p:cNvSpPr>
            <a:spLocks noChangeArrowheads="1"/>
          </p:cNvSpPr>
          <p:nvPr/>
        </p:nvSpPr>
        <p:spPr bwMode="auto">
          <a:xfrm rot="-21600000">
            <a:off x="5896708" y="2801815"/>
            <a:ext cx="4138246" cy="1477107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9BBB59"/>
            </a:solidFill>
            <a:round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If the values are missing in initialize, they are automatically set to Zero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 rot="-21600000">
            <a:off x="6066693" y="4959350"/>
            <a:ext cx="3968261" cy="1411625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9BBB59"/>
            </a:solidFill>
            <a:round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When all the elements are to be initialized to Zero, this short-cut may be used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urved Down Ribbon 6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8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370" y="539262"/>
            <a:ext cx="6213597" cy="563231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#include &lt;stdio.h&gt;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int main () {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   /* an array with 5 rows and 2 columns*/</a:t>
            </a:r>
          </a:p>
          <a:p>
            <a:r>
              <a:rPr lang="en-US" sz="2000" dirty="0" smtClean="0"/>
              <a:t>   int a[5][2] = { {0,0}, {1,2}, {2,4}, {3,6},{4,8}};</a:t>
            </a:r>
          </a:p>
          <a:p>
            <a:r>
              <a:rPr lang="en-US" sz="2000" dirty="0" smtClean="0"/>
              <a:t>   int i, j;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   /* output each array element's value */</a:t>
            </a:r>
          </a:p>
          <a:p>
            <a:r>
              <a:rPr lang="en-US" sz="2000" dirty="0" smtClean="0"/>
              <a:t>   </a:t>
            </a:r>
          </a:p>
          <a:p>
            <a:r>
              <a:rPr lang="en-US" sz="2000" dirty="0" smtClean="0"/>
              <a:t>	for ( i = 0; i &lt; 5; i++ ){</a:t>
            </a:r>
          </a:p>
          <a:p>
            <a:r>
              <a:rPr lang="en-US" sz="2000" dirty="0" smtClean="0"/>
              <a:t>     		for ( j = 0; j &lt; 2; j++ ) {</a:t>
            </a:r>
          </a:p>
          <a:p>
            <a:r>
              <a:rPr lang="en-US" sz="2000" dirty="0" smtClean="0"/>
              <a:t>      	 	  printf("a[%d][%d] = %d\n", i, j, a[i][j] );</a:t>
            </a:r>
          </a:p>
          <a:p>
            <a:r>
              <a:rPr lang="en-US" sz="2000" dirty="0" smtClean="0"/>
              <a:t>      }</a:t>
            </a:r>
          </a:p>
          <a:p>
            <a:r>
              <a:rPr lang="en-US" sz="2000" dirty="0" smtClean="0"/>
              <a:t>   }</a:t>
            </a:r>
          </a:p>
          <a:p>
            <a:r>
              <a:rPr lang="en-US" sz="2000" dirty="0" smtClean="0"/>
              <a:t>   </a:t>
            </a:r>
          </a:p>
          <a:p>
            <a:r>
              <a:rPr lang="en-US" sz="2000" dirty="0" smtClean="0"/>
              <a:t>   return 0;</a:t>
            </a:r>
          </a:p>
          <a:p>
            <a:r>
              <a:rPr lang="en-US" sz="2000" dirty="0" smtClean="0"/>
              <a:t>}</a:t>
            </a:r>
            <a:endParaRPr lang="en-US" sz="1600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0090" y="539262"/>
            <a:ext cx="4430956" cy="53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urved Down Ribbon 5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7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57226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2D matrix Run time Input and Display: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554" y="668214"/>
          <a:ext cx="9120554" cy="5981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60277"/>
                <a:gridCol w="4560277"/>
              </a:tblGrid>
              <a:tr h="5981485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#include&lt;stdio.h&gt;</a:t>
                      </a:r>
                    </a:p>
                    <a:p>
                      <a:r>
                        <a:rPr lang="en-US" sz="1800" kern="1200" dirty="0" smtClean="0"/>
                        <a:t>#define MAX 10</a:t>
                      </a:r>
                    </a:p>
                    <a:p>
                      <a:r>
                        <a:rPr lang="en-US" sz="1800" kern="1200" dirty="0" smtClean="0"/>
                        <a:t> </a:t>
                      </a:r>
                    </a:p>
                    <a:p>
                      <a:r>
                        <a:rPr lang="en-US" sz="1800" kern="1200" dirty="0" smtClean="0"/>
                        <a:t>int main()</a:t>
                      </a:r>
                    </a:p>
                    <a:p>
                      <a:r>
                        <a:rPr lang="en-US" sz="1800" kern="1200" dirty="0" smtClean="0"/>
                        <a:t>{</a:t>
                      </a:r>
                    </a:p>
                    <a:p>
                      <a:r>
                        <a:rPr lang="en-US" sz="1800" kern="1200" dirty="0" smtClean="0"/>
                        <a:t>    int array[MAX][MAX],i, j, r, c;</a:t>
                      </a:r>
                    </a:p>
                    <a:p>
                      <a:r>
                        <a:rPr lang="en-US" sz="1800" kern="1200" dirty="0" smtClean="0"/>
                        <a:t> </a:t>
                      </a:r>
                    </a:p>
                    <a:p>
                      <a:r>
                        <a:rPr lang="en-US" sz="1800" kern="1200" dirty="0" smtClean="0"/>
                        <a:t>    printf("Enter row and column number:\n");</a:t>
                      </a:r>
                    </a:p>
                    <a:p>
                      <a:r>
                        <a:rPr lang="en-US" sz="1800" kern="1200" dirty="0" smtClean="0"/>
                        <a:t>    scanf("%d %d", &amp;r, &amp;c);</a:t>
                      </a:r>
                    </a:p>
                    <a:p>
                      <a:r>
                        <a:rPr lang="en-US" sz="1800" kern="1200" dirty="0" smtClean="0"/>
                        <a:t> </a:t>
                      </a:r>
                    </a:p>
                    <a:p>
                      <a:r>
                        <a:rPr lang="en-US" sz="1800" kern="1200" dirty="0" smtClean="0"/>
                        <a:t>    printf("Enter %d X %d elements:\n", r, c);</a:t>
                      </a:r>
                    </a:p>
                    <a:p>
                      <a:r>
                        <a:rPr lang="en-US" sz="1800" kern="1200" dirty="0" smtClean="0"/>
                        <a:t>    for(i = 0; i &lt;r; i++)</a:t>
                      </a:r>
                    </a:p>
                    <a:p>
                      <a:r>
                        <a:rPr lang="en-US" sz="1800" kern="1200" dirty="0" smtClean="0"/>
                        <a:t>    {</a:t>
                      </a:r>
                    </a:p>
                    <a:p>
                      <a:r>
                        <a:rPr lang="en-US" sz="1800" kern="1200" dirty="0" smtClean="0"/>
                        <a:t>        for(j=0;j&lt;c; j++)</a:t>
                      </a:r>
                    </a:p>
                    <a:p>
                      <a:r>
                        <a:rPr lang="en-US" sz="1800" kern="1200" dirty="0" smtClean="0"/>
                        <a:t>        {</a:t>
                      </a:r>
                    </a:p>
                    <a:p>
                      <a:r>
                        <a:rPr lang="en-US" sz="1800" kern="1200" dirty="0" smtClean="0"/>
                        <a:t>            printf("Enter array[%d][%d]: ",i+1,j+1);</a:t>
                      </a:r>
                    </a:p>
                    <a:p>
                      <a:r>
                        <a:rPr lang="en-US" sz="1800" kern="1200" dirty="0" smtClean="0"/>
                        <a:t>            scanf("%d", &amp;array[i][j]);</a:t>
                      </a:r>
                    </a:p>
                    <a:p>
                      <a:r>
                        <a:rPr lang="en-US" sz="1800" kern="1200" dirty="0" smtClean="0"/>
                        <a:t>        }</a:t>
                      </a:r>
                    </a:p>
                    <a:p>
                      <a:r>
                        <a:rPr lang="en-US" sz="1800" kern="1200" dirty="0" smtClean="0"/>
                        <a:t>    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sz="1800" kern="1200" dirty="0" smtClean="0"/>
                    </a:p>
                    <a:p>
                      <a:r>
                        <a:rPr lang="en-US" sz="1800" kern="1200" dirty="0" smtClean="0"/>
                        <a:t> printf("Your entered 2D matrix of %dX%d elements:\n", r, c);</a:t>
                      </a:r>
                    </a:p>
                    <a:p>
                      <a:r>
                        <a:rPr lang="en-US" sz="1800" kern="1200" dirty="0" smtClean="0"/>
                        <a:t>     for(i=0;i&lt;r; i++)</a:t>
                      </a:r>
                    </a:p>
                    <a:p>
                      <a:r>
                        <a:rPr lang="en-US" sz="1800" kern="1200" dirty="0" smtClean="0"/>
                        <a:t>    {</a:t>
                      </a:r>
                    </a:p>
                    <a:p>
                      <a:r>
                        <a:rPr lang="en-US" sz="1800" kern="1200" dirty="0" smtClean="0"/>
                        <a:t>        for(j=0;j&lt;c; j++)</a:t>
                      </a:r>
                    </a:p>
                    <a:p>
                      <a:r>
                        <a:rPr lang="en-US" sz="1800" kern="1200" dirty="0" smtClean="0"/>
                        <a:t>        {</a:t>
                      </a:r>
                    </a:p>
                    <a:p>
                      <a:r>
                        <a:rPr lang="en-US" sz="1800" kern="1200" dirty="0" smtClean="0"/>
                        <a:t>            printf("%5d", array[i][j]);</a:t>
                      </a:r>
                    </a:p>
                    <a:p>
                      <a:r>
                        <a:rPr lang="en-US" sz="1800" kern="1200" dirty="0" smtClean="0"/>
                        <a:t>        }</a:t>
                      </a:r>
                    </a:p>
                    <a:p>
                      <a:r>
                        <a:rPr lang="en-US" sz="1800" kern="1200" dirty="0" smtClean="0"/>
                        <a:t>        printf("\n");</a:t>
                      </a:r>
                    </a:p>
                    <a:p>
                      <a:r>
                        <a:rPr lang="en-US" sz="1800" kern="1200" dirty="0" smtClean="0"/>
                        <a:t>    }</a:t>
                      </a:r>
                    </a:p>
                    <a:p>
                      <a:r>
                        <a:rPr lang="en-US" sz="1800" kern="1200" dirty="0" smtClean="0"/>
                        <a:t>    return 0;</a:t>
                      </a:r>
                    </a:p>
                    <a:p>
                      <a:r>
                        <a:rPr lang="en-US" sz="1800" kern="120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urved Down Ribbon 5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7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darydatin_ou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332892" y="0"/>
            <a:ext cx="7842739" cy="68282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urved Down Ribbon 3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5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Down Ribbon 4"/>
          <p:cNvSpPr/>
          <p:nvPr/>
        </p:nvSpPr>
        <p:spPr>
          <a:xfrm>
            <a:off x="10113660" y="5492750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098432"/>
            <a:ext cx="10131425" cy="3669322"/>
          </a:xfrm>
        </p:spPr>
        <p:txBody>
          <a:bodyPr>
            <a:normAutofit/>
            <a:scene3d>
              <a:camera prst="orthographicFront">
                <a:rot lat="0" lon="21299999" rev="0"/>
              </a:camera>
              <a:lightRig rig="threePt" dir="t"/>
            </a:scene3d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ln w="3175" cap="rnd" cmpd="sng">
                  <a:solidFill>
                    <a:schemeClr val="bg1">
                      <a:lumMod val="85000"/>
                      <a:lumOff val="15000"/>
                      <a:alpha val="27000"/>
                    </a:schemeClr>
                  </a:solidFill>
                  <a:prstDash val="lgDashDotDot"/>
                  <a:miter lim="800000"/>
                </a:ln>
                <a:solidFill>
                  <a:schemeClr val="tx1">
                    <a:alpha val="84000"/>
                  </a:schemeClr>
                </a:solidFill>
                <a:effectLst>
                  <a:outerShdw blurRad="101600" dist="101600" dir="2700000" algn="tl">
                    <a:schemeClr val="tx2">
                      <a:lumMod val="10000"/>
                      <a:alpha val="48000"/>
                    </a:schemeClr>
                  </a:outerShdw>
                </a:effectLst>
              </a:rPr>
              <a:t>Presented by Teresa Jency Bala </a:t>
            </a:r>
            <a:br>
              <a:rPr lang="en-US" dirty="0" smtClean="0">
                <a:ln w="3175" cap="rnd" cmpd="sng">
                  <a:solidFill>
                    <a:schemeClr val="bg1">
                      <a:lumMod val="85000"/>
                      <a:lumOff val="15000"/>
                      <a:alpha val="27000"/>
                    </a:schemeClr>
                  </a:solidFill>
                  <a:prstDash val="lgDashDotDot"/>
                  <a:miter lim="800000"/>
                </a:ln>
                <a:solidFill>
                  <a:schemeClr val="tx1">
                    <a:alpha val="84000"/>
                  </a:schemeClr>
                </a:solidFill>
                <a:effectLst>
                  <a:outerShdw blurRad="101600" dist="101600" dir="2700000" algn="tl">
                    <a:schemeClr val="tx2">
                      <a:lumMod val="10000"/>
                      <a:alpha val="48000"/>
                    </a:schemeClr>
                  </a:outerShdw>
                </a:effectLst>
              </a:rPr>
            </a:br>
            <a:r>
              <a:rPr lang="en-US" dirty="0" smtClean="0">
                <a:ln w="3175" cap="rnd" cmpd="sng">
                  <a:solidFill>
                    <a:schemeClr val="bg1">
                      <a:lumMod val="85000"/>
                      <a:lumOff val="15000"/>
                      <a:alpha val="27000"/>
                    </a:schemeClr>
                  </a:solidFill>
                  <a:prstDash val="lgDashDotDot"/>
                  <a:miter lim="800000"/>
                </a:ln>
                <a:solidFill>
                  <a:schemeClr val="tx1">
                    <a:alpha val="84000"/>
                  </a:schemeClr>
                </a:solidFill>
                <a:effectLst>
                  <a:outerShdw blurRad="101600" dist="101600" dir="2700000" algn="tl">
                    <a:schemeClr val="tx2">
                      <a:lumMod val="10000"/>
                      <a:alpha val="48000"/>
                    </a:schemeClr>
                  </a:outerShdw>
                </a:effectLst>
              </a:rPr>
              <a:t>ID-19 385 20 113</a:t>
            </a:r>
            <a:br>
              <a:rPr lang="en-US" dirty="0" smtClean="0">
                <a:ln w="3175" cap="rnd" cmpd="sng">
                  <a:solidFill>
                    <a:schemeClr val="bg1">
                      <a:lumMod val="85000"/>
                      <a:lumOff val="15000"/>
                      <a:alpha val="27000"/>
                    </a:schemeClr>
                  </a:solidFill>
                  <a:prstDash val="lgDashDotDot"/>
                  <a:miter lim="800000"/>
                </a:ln>
                <a:solidFill>
                  <a:schemeClr val="tx1">
                    <a:alpha val="84000"/>
                  </a:schemeClr>
                </a:solidFill>
                <a:effectLst>
                  <a:outerShdw blurRad="101600" dist="101600" dir="2700000" algn="tl">
                    <a:schemeClr val="tx2">
                      <a:lumMod val="10000"/>
                      <a:alpha val="48000"/>
                    </a:schemeClr>
                  </a:outerShdw>
                </a:effectLst>
              </a:rPr>
            </a:br>
            <a:r>
              <a:rPr lang="en-US" dirty="0" smtClean="0">
                <a:ln w="3175" cap="rnd" cmpd="sng">
                  <a:solidFill>
                    <a:schemeClr val="bg1">
                      <a:lumMod val="85000"/>
                      <a:lumOff val="15000"/>
                      <a:alpha val="27000"/>
                    </a:schemeClr>
                  </a:solidFill>
                  <a:prstDash val="lgDashDotDot"/>
                  <a:miter lim="800000"/>
                </a:ln>
                <a:solidFill>
                  <a:schemeClr val="tx1">
                    <a:alpha val="84000"/>
                  </a:schemeClr>
                </a:solidFill>
                <a:effectLst>
                  <a:outerShdw blurRad="101600" dist="101600" dir="2700000" algn="tl">
                    <a:schemeClr val="tx2">
                      <a:lumMod val="10000"/>
                      <a:alpha val="48000"/>
                    </a:schemeClr>
                  </a:outerShdw>
                </a:effectLst>
              </a:rPr>
              <a:t>Department CSE</a:t>
            </a:r>
            <a:br>
              <a:rPr lang="en-US" dirty="0" smtClean="0">
                <a:ln w="3175" cap="rnd" cmpd="sng">
                  <a:solidFill>
                    <a:schemeClr val="bg1">
                      <a:lumMod val="85000"/>
                      <a:lumOff val="15000"/>
                      <a:alpha val="27000"/>
                    </a:schemeClr>
                  </a:solidFill>
                  <a:prstDash val="lgDashDotDot"/>
                  <a:miter lim="800000"/>
                </a:ln>
                <a:solidFill>
                  <a:schemeClr val="tx1">
                    <a:alpha val="84000"/>
                  </a:schemeClr>
                </a:solidFill>
                <a:effectLst>
                  <a:outerShdw blurRad="101600" dist="101600" dir="2700000" algn="tl">
                    <a:schemeClr val="tx2">
                      <a:lumMod val="10000"/>
                      <a:alpha val="48000"/>
                    </a:schemeClr>
                  </a:outerShdw>
                </a:effectLst>
              </a:rPr>
            </a:br>
            <a:r>
              <a:rPr lang="en-US" dirty="0" smtClean="0">
                <a:ln w="3175" cap="rnd" cmpd="sng">
                  <a:solidFill>
                    <a:schemeClr val="bg1">
                      <a:lumMod val="85000"/>
                      <a:lumOff val="15000"/>
                      <a:alpha val="27000"/>
                    </a:schemeClr>
                  </a:solidFill>
                  <a:prstDash val="lgDashDotDot"/>
                  <a:miter lim="800000"/>
                </a:ln>
                <a:solidFill>
                  <a:schemeClr val="tx1">
                    <a:alpha val="84000"/>
                  </a:schemeClr>
                </a:solidFill>
                <a:effectLst>
                  <a:outerShdw blurRad="101600" dist="101600" dir="2700000" algn="tl">
                    <a:schemeClr val="tx2">
                      <a:lumMod val="10000"/>
                      <a:alpha val="48000"/>
                    </a:schemeClr>
                  </a:outerShdw>
                </a:effectLst>
              </a:rPr>
              <a:t>Imperial College of Engineering, Khulna</a:t>
            </a:r>
            <a:br>
              <a:rPr lang="en-US" dirty="0" smtClean="0">
                <a:ln w="3175" cap="rnd" cmpd="sng">
                  <a:solidFill>
                    <a:schemeClr val="bg1">
                      <a:lumMod val="85000"/>
                      <a:lumOff val="15000"/>
                      <a:alpha val="27000"/>
                    </a:schemeClr>
                  </a:solidFill>
                  <a:prstDash val="lgDashDotDot"/>
                  <a:miter lim="800000"/>
                </a:ln>
                <a:solidFill>
                  <a:schemeClr val="tx1">
                    <a:alpha val="84000"/>
                  </a:schemeClr>
                </a:solidFill>
                <a:effectLst>
                  <a:outerShdw blurRad="101600" dist="101600" dir="2700000" algn="tl">
                    <a:schemeClr val="tx2">
                      <a:lumMod val="10000"/>
                      <a:alpha val="48000"/>
                    </a:schemeClr>
                  </a:outerShdw>
                </a:effectLst>
              </a:rPr>
            </a:br>
            <a:r>
              <a:rPr lang="en-US" dirty="0" smtClean="0">
                <a:ln w="3175" cap="rnd" cmpd="sng">
                  <a:solidFill>
                    <a:schemeClr val="bg1">
                      <a:lumMod val="85000"/>
                      <a:lumOff val="15000"/>
                      <a:alpha val="27000"/>
                    </a:schemeClr>
                  </a:solidFill>
                  <a:prstDash val="lgDashDotDot"/>
                  <a:miter lim="800000"/>
                </a:ln>
                <a:solidFill>
                  <a:schemeClr val="tx1">
                    <a:alpha val="84000"/>
                  </a:schemeClr>
                </a:solidFill>
                <a:effectLst>
                  <a:outerShdw blurRad="101600" dist="101600" dir="2700000" algn="tl">
                    <a:schemeClr val="tx2">
                      <a:lumMod val="10000"/>
                      <a:alpha val="48000"/>
                    </a:schemeClr>
                  </a:outerShdw>
                </a:effectLst>
              </a:rPr>
              <a:t>Affiliated By Rajshahi University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767754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2400" smtClean="0"/>
              <a:pPr/>
              <a:t>2</a:t>
            </a:fld>
            <a:endParaRPr lang="en-US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45477"/>
            <a:ext cx="10755922" cy="1500554"/>
          </a:xfrm>
        </p:spPr>
        <p:txBody>
          <a:bodyPr>
            <a:normAutofit/>
          </a:bodyPr>
          <a:lstStyle/>
          <a:p>
            <a:r>
              <a:rPr lang="en-US" dirty="0" smtClean="0"/>
              <a:t>Multi-dimensional arrays: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1723292"/>
            <a:ext cx="11119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 allows three or more dimensions. </a:t>
            </a:r>
          </a:p>
          <a:p>
            <a:r>
              <a:rPr lang="en-US" sz="2400" dirty="0" smtClean="0"/>
              <a:t>The exact limit is determined by the compiler. It's an array or collection of 2D arrays, and a 2D array is an array of 1D array.</a:t>
            </a:r>
          </a:p>
          <a:p>
            <a:r>
              <a:rPr lang="en-US" sz="2400" dirty="0" smtClean="0"/>
              <a:t>The general form of a multi-dimensional array is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datatype arrary_name[s1][s2]…..[s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]; </a:t>
            </a:r>
          </a:p>
          <a:p>
            <a:pPr algn="ctr"/>
            <a:r>
              <a:rPr lang="en-US" sz="2400" dirty="0" smtClean="0"/>
              <a:t>here s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is size of i-</a:t>
            </a:r>
            <a:r>
              <a:rPr lang="en-US" sz="2400" dirty="0" err="1" smtClean="0"/>
              <a:t>th</a:t>
            </a:r>
            <a:r>
              <a:rPr lang="en-US" sz="2400" dirty="0" smtClean="0"/>
              <a:t> dimension.</a:t>
            </a:r>
          </a:p>
          <a:p>
            <a:pPr algn="ctr"/>
            <a:endParaRPr lang="en-US" sz="2400" dirty="0" smtClean="0"/>
          </a:p>
          <a:p>
            <a:r>
              <a:rPr lang="en-US" sz="2400" dirty="0" smtClean="0"/>
              <a:t>Examples:</a:t>
            </a:r>
          </a:p>
          <a:p>
            <a:pPr algn="ctr"/>
            <a:r>
              <a:rPr lang="en-US" sz="2400" dirty="0" smtClean="0"/>
              <a:t>                               int survey[3][5][12];     &gt;&gt;holds: 3*5*12=180 integer type elements&lt;&lt;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urved Down Ribbon 4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6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155" y="527538"/>
            <a:ext cx="581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Declaration and Initialization 3D Array 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989203"/>
          <a:ext cx="8128000" cy="58216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{BDBED569-4797-4DF1-A0F4-6AAB3CD982D8}</a:tableStyleId>
              </a:tblPr>
              <a:tblGrid>
                <a:gridCol w="4064000"/>
                <a:gridCol w="4064000"/>
              </a:tblGrid>
              <a:tr h="5646059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#include&lt;stdio.h&gt;</a:t>
                      </a:r>
                    </a:p>
                    <a:p>
                      <a:r>
                        <a:rPr lang="en-US" sz="1800" kern="1200" dirty="0" smtClean="0"/>
                        <a:t>int main()</a:t>
                      </a:r>
                    </a:p>
                    <a:p>
                      <a:r>
                        <a:rPr lang="en-US" sz="1800" kern="1200" dirty="0" smtClean="0"/>
                        <a:t>{</a:t>
                      </a:r>
                    </a:p>
                    <a:p>
                      <a:r>
                        <a:rPr lang="en-US" sz="1800" kern="1200" dirty="0" smtClean="0"/>
                        <a:t>    int i, j, k;</a:t>
                      </a:r>
                    </a:p>
                    <a:p>
                      <a:r>
                        <a:rPr lang="en-US" sz="1800" kern="1200" dirty="0" smtClean="0"/>
                        <a:t>    int </a:t>
                      </a:r>
                      <a:r>
                        <a:rPr lang="en-US" sz="1800" kern="1200" dirty="0" err="1" smtClean="0"/>
                        <a:t>arr</a:t>
                      </a:r>
                      <a:r>
                        <a:rPr lang="en-US" sz="1800" kern="1200" dirty="0" smtClean="0"/>
                        <a:t>[3][3][3]=</a:t>
                      </a:r>
                    </a:p>
                    <a:p>
                      <a:r>
                        <a:rPr lang="en-US" sz="1800" kern="1200" dirty="0" smtClean="0"/>
                        <a:t>        {</a:t>
                      </a:r>
                    </a:p>
                    <a:p>
                      <a:r>
                        <a:rPr lang="en-US" sz="1800" kern="1200" dirty="0" smtClean="0"/>
                        <a:t>            {</a:t>
                      </a:r>
                    </a:p>
                    <a:p>
                      <a:r>
                        <a:rPr lang="en-US" sz="1800" kern="1200" dirty="0" smtClean="0"/>
                        <a:t>            {11, 12, 13},</a:t>
                      </a:r>
                    </a:p>
                    <a:p>
                      <a:r>
                        <a:rPr lang="en-US" sz="1800" kern="1200" dirty="0" smtClean="0"/>
                        <a:t>            {14, 15, 16},</a:t>
                      </a:r>
                    </a:p>
                    <a:p>
                      <a:r>
                        <a:rPr lang="en-US" sz="1800" kern="1200" dirty="0" smtClean="0"/>
                        <a:t>            {17, 18, 19}</a:t>
                      </a:r>
                    </a:p>
                    <a:p>
                      <a:r>
                        <a:rPr lang="en-US" sz="1800" kern="1200" dirty="0" smtClean="0"/>
                        <a:t>            },</a:t>
                      </a:r>
                    </a:p>
                    <a:p>
                      <a:r>
                        <a:rPr lang="en-US" sz="1800" kern="1200" dirty="0" smtClean="0"/>
                        <a:t>            {</a:t>
                      </a:r>
                    </a:p>
                    <a:p>
                      <a:r>
                        <a:rPr lang="en-US" sz="1800" kern="1200" dirty="0" smtClean="0"/>
                        <a:t>            {21, 22, 23},</a:t>
                      </a:r>
                    </a:p>
                    <a:p>
                      <a:r>
                        <a:rPr lang="en-US" sz="1800" kern="1200" dirty="0" smtClean="0"/>
                        <a:t>            {24, 25, 26},</a:t>
                      </a:r>
                    </a:p>
                    <a:p>
                      <a:r>
                        <a:rPr lang="en-US" sz="1800" kern="1200" dirty="0" smtClean="0"/>
                        <a:t>            {27, 28, 29}</a:t>
                      </a:r>
                    </a:p>
                    <a:p>
                      <a:r>
                        <a:rPr lang="en-US" sz="1800" kern="1200" dirty="0" smtClean="0"/>
                        <a:t>            },</a:t>
                      </a:r>
                    </a:p>
                    <a:p>
                      <a:r>
                        <a:rPr lang="en-US" sz="1800" kern="1200" dirty="0" smtClean="0"/>
                        <a:t>            {</a:t>
                      </a:r>
                    </a:p>
                    <a:p>
                      <a:r>
                        <a:rPr lang="en-US" sz="1800" kern="1200" dirty="0" smtClean="0"/>
                        <a:t>            {31, 32, 33},</a:t>
                      </a:r>
                    </a:p>
                    <a:p>
                      <a:r>
                        <a:rPr lang="en-US" sz="1800" kern="1200" dirty="0" smtClean="0"/>
                        <a:t>            {34, 35, 36},</a:t>
                      </a:r>
                    </a:p>
                    <a:p>
                      <a:endParaRPr lang="en-US" sz="1600" kern="1200" dirty="0" smtClean="0"/>
                    </a:p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 </a:t>
                      </a:r>
                    </a:p>
                    <a:p>
                      <a:r>
                        <a:rPr lang="en-US" sz="1800" kern="1200" dirty="0" smtClean="0"/>
                        <a:t> {37, 38, 39}</a:t>
                      </a:r>
                    </a:p>
                    <a:p>
                      <a:r>
                        <a:rPr lang="en-US" sz="1800" kern="1200" dirty="0" smtClean="0"/>
                        <a:t>            },</a:t>
                      </a:r>
                    </a:p>
                    <a:p>
                      <a:r>
                        <a:rPr lang="en-US" sz="1800" kern="1200" dirty="0" smtClean="0"/>
                        <a:t>        };</a:t>
                      </a:r>
                    </a:p>
                    <a:p>
                      <a:endParaRPr lang="en-US" sz="1800" kern="1200" dirty="0" smtClean="0"/>
                    </a:p>
                    <a:p>
                      <a:r>
                        <a:rPr lang="en-US" sz="1800" kern="1200" dirty="0" smtClean="0"/>
                        <a:t>printf(":::3D Array Elements:::\n\n");</a:t>
                      </a:r>
                    </a:p>
                    <a:p>
                      <a:r>
                        <a:rPr lang="en-US" sz="1800" kern="1200" dirty="0" smtClean="0"/>
                        <a:t>    for(i=0;i&lt;3;i++)</a:t>
                      </a:r>
                    </a:p>
                    <a:p>
                      <a:r>
                        <a:rPr lang="en-US" sz="1800" kern="1200" dirty="0" smtClean="0"/>
                        <a:t>    {</a:t>
                      </a:r>
                    </a:p>
                    <a:p>
                      <a:r>
                        <a:rPr lang="en-US" sz="1800" kern="1200" dirty="0" smtClean="0"/>
                        <a:t>        for(j=0;j&lt;3;j++)</a:t>
                      </a:r>
                    </a:p>
                    <a:p>
                      <a:r>
                        <a:rPr lang="en-US" sz="1800" kern="1200" dirty="0" smtClean="0"/>
                        <a:t>        {</a:t>
                      </a:r>
                    </a:p>
                    <a:p>
                      <a:r>
                        <a:rPr lang="en-US" sz="1800" kern="1200" dirty="0" smtClean="0"/>
                        <a:t>            for(k=0;k&lt;3;k++)</a:t>
                      </a:r>
                    </a:p>
                    <a:p>
                      <a:r>
                        <a:rPr lang="en-US" sz="1800" kern="1200" dirty="0" smtClean="0"/>
                        <a:t>            {</a:t>
                      </a:r>
                    </a:p>
                    <a:p>
                      <a:r>
                        <a:rPr lang="en-US" sz="1800" kern="1200" dirty="0" smtClean="0"/>
                        <a:t>            printf("%d\t", </a:t>
                      </a:r>
                      <a:r>
                        <a:rPr lang="en-US" sz="1800" kern="1200" dirty="0" err="1" smtClean="0"/>
                        <a:t>arr</a:t>
                      </a:r>
                      <a:r>
                        <a:rPr lang="en-US" sz="1800" kern="1200" dirty="0" smtClean="0"/>
                        <a:t>[i][j][k]);</a:t>
                      </a:r>
                    </a:p>
                    <a:p>
                      <a:r>
                        <a:rPr lang="en-US" sz="1800" kern="1200" dirty="0" smtClean="0"/>
                        <a:t>            }</a:t>
                      </a:r>
                    </a:p>
                    <a:p>
                      <a:r>
                        <a:rPr lang="en-US" sz="1800" kern="1200" dirty="0" smtClean="0"/>
                        <a:t>            printf("\n");</a:t>
                      </a:r>
                    </a:p>
                    <a:p>
                      <a:r>
                        <a:rPr lang="en-US" sz="1800" kern="1200" dirty="0" smtClean="0"/>
                        <a:t>        }</a:t>
                      </a:r>
                    </a:p>
                    <a:p>
                      <a:r>
                        <a:rPr lang="en-US" sz="1800" kern="1200" dirty="0" smtClean="0"/>
                        <a:t>        printf("\n");</a:t>
                      </a:r>
                    </a:p>
                    <a:p>
                      <a:r>
                        <a:rPr lang="en-US" sz="1800" kern="1200" dirty="0" smtClean="0"/>
                        <a:t>    }</a:t>
                      </a:r>
                    </a:p>
                    <a:p>
                      <a:r>
                        <a:rPr lang="en-US" sz="1800" kern="1200" dirty="0" smtClean="0"/>
                        <a:t>    return 0;</a:t>
                      </a:r>
                    </a:p>
                    <a:p>
                      <a:r>
                        <a:rPr lang="en-US" sz="1800" kern="1200" dirty="0" smtClean="0"/>
                        <a:t>}</a:t>
                      </a:r>
                      <a:endParaRPr lang="en-US" sz="1800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urved Down Ribbon 5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7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021" y="395979"/>
            <a:ext cx="7463153" cy="619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urved Down Ribbon 3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5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2277" y="0"/>
            <a:ext cx="968326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Dynamic Array:</a:t>
            </a:r>
          </a:p>
          <a:p>
            <a:r>
              <a:rPr lang="en-US" sz="2800" dirty="0" smtClean="0"/>
              <a:t>We create arrays at compile time. An array created at compile time by specifying SIZE in the source code has a fixed size and cannot be modified at run time. The process of allocating memory at compile time is known as Static Memory Allocation.</a:t>
            </a:r>
          </a:p>
          <a:p>
            <a:endParaRPr lang="en-US" sz="2800" dirty="0" smtClean="0"/>
          </a:p>
          <a:p>
            <a:r>
              <a:rPr lang="en-US" sz="2800" dirty="0" smtClean="0"/>
              <a:t>Considering a situation where we want to use array that can vary greatly in size. In C it is possible to allocate memory to array at run time are called Dynamic arrays.</a:t>
            </a:r>
          </a:p>
          <a:p>
            <a:endParaRPr lang="en-US" sz="2800" dirty="0" smtClean="0"/>
          </a:p>
          <a:p>
            <a:r>
              <a:rPr lang="en-US" sz="2800" dirty="0" smtClean="0"/>
              <a:t>Dynamic arrays are created using what are known as pointer variables and memory management function malloc, calloc and realloc. These functions are included in header file &lt;stdlib.h&gt;. These are used in data structure such as linked lists, stacks and queues.</a:t>
            </a:r>
          </a:p>
          <a:p>
            <a:endParaRPr lang="en-US" sz="2800" dirty="0"/>
          </a:p>
        </p:txBody>
      </p:sp>
      <p:sp>
        <p:nvSpPr>
          <p:cNvPr id="4" name="Curved Down Ribbon 3"/>
          <p:cNvSpPr/>
          <p:nvPr/>
        </p:nvSpPr>
        <p:spPr>
          <a:xfrm>
            <a:off x="10697198" y="5870575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5" name="Slide Number Placeholder 171"/>
          <p:cNvSpPr txBox="1">
            <a:spLocks/>
          </p:cNvSpPr>
          <p:nvPr/>
        </p:nvSpPr>
        <p:spPr>
          <a:xfrm>
            <a:off x="10850803" y="6158060"/>
            <a:ext cx="69642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</a:t>
            </a:r>
            <a:r>
              <a:rPr lang="en-US" dirty="0" smtClean="0"/>
              <a:t>You!!!!!!</a:t>
            </a:r>
            <a:br>
              <a:rPr lang="en-US" dirty="0" smtClean="0"/>
            </a:br>
            <a:r>
              <a:rPr lang="en-US" dirty="0" smtClean="0"/>
              <a:t> FOR YOUR PATIENCE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Jency</a:t>
            </a:r>
            <a:endParaRPr lang="en-US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rved Down Ribbon 172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9" y="268681"/>
            <a:ext cx="6143423" cy="1456267"/>
          </a:xfrm>
        </p:spPr>
        <p:txBody>
          <a:bodyPr>
            <a:normAutofit/>
          </a:bodyPr>
          <a:lstStyle/>
          <a:p>
            <a:r>
              <a:rPr lang="en-US" b="1" dirty="0" smtClean="0"/>
              <a:t>Learning objectives:</a:t>
            </a:r>
            <a:endParaRPr lang="en-US" b="1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xmlns="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xmlns="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xmlns="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xmlns="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xmlns="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xmlns="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xmlns="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xmlns="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xmlns="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xmlns="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xmlns="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xmlns="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xmlns="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xmlns="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xmlns="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xmlns="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xmlns="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xmlns="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xmlns="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xmlns="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xmlns="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xmlns="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xmlns="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xmlns="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xmlns="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xmlns="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xmlns="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xmlns="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xmlns="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xmlns="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xmlns="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xmlns="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xmlns="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xmlns="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xmlns="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xmlns="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xmlns="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xmlns="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xmlns="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xmlns="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xmlns="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xmlns="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xmlns="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xmlns="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xmlns="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xmlns="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xmlns="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xmlns="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xmlns="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xmlns="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xmlns="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xmlns="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xmlns="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xmlns="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xmlns="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xmlns="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xmlns="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xmlns="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xmlns="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xmlns="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xmlns="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xmlns="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xmlns="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xmlns="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xmlns="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xmlns="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xmlns="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xmlns="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xmlns="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xmlns="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xmlns="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xmlns="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xmlns="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xmlns="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xmlns="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xmlns="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xmlns="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xmlns="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xmlns="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xmlns="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xmlns="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xmlns="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xmlns="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xmlns="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xmlns="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xmlns="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xmlns="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xmlns="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xmlns="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xmlns="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xmlns="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xmlns="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xmlns="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xmlns="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xmlns="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xmlns="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xmlns="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xmlns="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xmlns="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xmlns="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xmlns="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xmlns="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xmlns="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xmlns="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xmlns="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xmlns="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xmlns="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xmlns="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xmlns="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xmlns="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xmlns="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xmlns="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xmlns="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xmlns="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xmlns="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xmlns="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xmlns="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xmlns="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xmlns="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xmlns="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xmlns="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xmlns="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xmlns="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xmlns="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xmlns="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xmlns="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xmlns="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xmlns="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xmlns="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xmlns="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xmlns="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xmlns="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xmlns="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xmlns="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xmlns="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xmlns="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xmlns="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xmlns="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xmlns="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xmlns="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xmlns="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xmlns="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xmlns="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xmlns="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xmlns="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xmlns="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xmlns="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xmlns="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xmlns="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xmlns="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xmlns="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xmlns="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xmlns="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37732127"/>
              </p:ext>
            </p:extLst>
          </p:nvPr>
        </p:nvGraphicFramePr>
        <p:xfrm>
          <a:off x="661579" y="1724948"/>
          <a:ext cx="8411648" cy="494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2" name="Slide Number Placeholder 171"/>
          <p:cNvSpPr>
            <a:spLocks noGrp="1"/>
          </p:cNvSpPr>
          <p:nvPr>
            <p:ph type="sldNum" sz="quarter" idx="12"/>
          </p:nvPr>
        </p:nvSpPr>
        <p:spPr>
          <a:xfrm>
            <a:off x="10301405" y="58149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2800" smtClean="0"/>
              <a:pPr/>
              <a:t>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1382490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10308"/>
            <a:ext cx="10131425" cy="2168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latin typeface="Arial" pitchFamily="34" charset="0"/>
                <a:cs typeface="Arial" pitchFamily="34" charset="0"/>
              </a:rPr>
              <a:t>Normally one variable of one datatype can hold only one value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normal inpu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62" y="2122121"/>
            <a:ext cx="6827192" cy="456358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41643" y="6059487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urved Down Ribbon 5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7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226" y="1668708"/>
            <a:ext cx="10387925" cy="4579692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21323" y="457200"/>
            <a:ext cx="686709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We </a:t>
            </a:r>
            <a:r>
              <a:rPr lang="en-US" sz="4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don’t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need to declare values for elements. Like below: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urved Down Ribbon 5"/>
          <p:cNvSpPr/>
          <p:nvPr/>
        </p:nvSpPr>
        <p:spPr>
          <a:xfrm>
            <a:off x="10817227" y="5814992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7" name="Slide Number Placeholder 171"/>
          <p:cNvSpPr txBox="1">
            <a:spLocks/>
          </p:cNvSpPr>
          <p:nvPr/>
        </p:nvSpPr>
        <p:spPr>
          <a:xfrm>
            <a:off x="10970832" y="61024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3670" y="197346"/>
            <a:ext cx="92019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What is array?</a:t>
            </a:r>
          </a:p>
          <a:p>
            <a:pPr algn="ctr"/>
            <a:r>
              <a:rPr lang="en-US" sz="2400" dirty="0" smtClean="0"/>
              <a:t>An array is a </a:t>
            </a:r>
            <a:r>
              <a:rPr lang="en-US" sz="2400" dirty="0" smtClean="0">
                <a:solidFill>
                  <a:srgbClr val="FFFF00"/>
                </a:solidFill>
              </a:rPr>
              <a:t>fixed size </a:t>
            </a:r>
            <a:r>
              <a:rPr lang="en-US" sz="2400" dirty="0" smtClean="0"/>
              <a:t>sequenced </a:t>
            </a:r>
            <a:r>
              <a:rPr lang="en-US" sz="2400" dirty="0" smtClean="0">
                <a:solidFill>
                  <a:srgbClr val="FFFF00"/>
                </a:solidFill>
              </a:rPr>
              <a:t>collection</a:t>
            </a:r>
            <a:r>
              <a:rPr lang="en-US" sz="2400" dirty="0" smtClean="0"/>
              <a:t> of elements of the </a:t>
            </a:r>
            <a:r>
              <a:rPr lang="en-US" sz="2400" dirty="0" smtClean="0">
                <a:solidFill>
                  <a:srgbClr val="FFFF00"/>
                </a:solidFill>
              </a:rPr>
              <a:t>SAME </a:t>
            </a:r>
            <a:r>
              <a:rPr lang="en-US" sz="2400" dirty="0" smtClean="0"/>
              <a:t>datatype</a:t>
            </a:r>
            <a:r>
              <a:rPr lang="en-US" sz="2800" dirty="0" smtClean="0"/>
              <a:t>.</a:t>
            </a:r>
            <a:r>
              <a:rPr lang="en-US" sz="2000" dirty="0" smtClean="0"/>
              <a:t> The idea is to store multiple items of the same type </a:t>
            </a:r>
            <a:r>
              <a:rPr lang="en-US" sz="2400" dirty="0" smtClean="0">
                <a:solidFill>
                  <a:srgbClr val="FFFF00"/>
                </a:solidFill>
              </a:rPr>
              <a:t>together</a:t>
            </a:r>
            <a:r>
              <a:rPr lang="en-US" sz="2000" dirty="0" smtClean="0"/>
              <a:t>.</a:t>
            </a:r>
            <a:endParaRPr lang="en-US" dirty="0" smtClean="0"/>
          </a:p>
          <a:p>
            <a:pPr algn="ctr"/>
            <a:r>
              <a:rPr lang="en-US" dirty="0" smtClean="0"/>
              <a:t>Syntax  to  declare   array:</a:t>
            </a:r>
          </a:p>
          <a:p>
            <a:pPr algn="ctr"/>
            <a:r>
              <a:rPr lang="en-US" sz="2400" dirty="0" smtClean="0"/>
              <a:t>datatype variable-name [size];</a:t>
            </a:r>
          </a:p>
          <a:p>
            <a:endParaRPr lang="en-US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3581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 descr="array inpu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21004"/>
            <a:ext cx="9277044" cy="4572000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Curved Down Ribbon 19"/>
          <p:cNvSpPr/>
          <p:nvPr/>
        </p:nvSpPr>
        <p:spPr>
          <a:xfrm>
            <a:off x="10697198" y="5814992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21" name="Slide Number Placeholder 171"/>
          <p:cNvSpPr txBox="1">
            <a:spLocks/>
          </p:cNvSpPr>
          <p:nvPr/>
        </p:nvSpPr>
        <p:spPr>
          <a:xfrm>
            <a:off x="10850803" y="61024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2986" y="2637691"/>
            <a:ext cx="1505321" cy="2246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a[0]= 1</a:t>
            </a:r>
          </a:p>
          <a:p>
            <a:r>
              <a:rPr lang="en-US" sz="2800" dirty="0" smtClean="0"/>
              <a:t>a[1]= 2</a:t>
            </a:r>
          </a:p>
          <a:p>
            <a:r>
              <a:rPr lang="en-US" sz="2800" dirty="0" smtClean="0"/>
              <a:t>a[2]= 3</a:t>
            </a:r>
          </a:p>
          <a:p>
            <a:r>
              <a:rPr lang="en-US" sz="2800" dirty="0" smtClean="0"/>
              <a:t>a[3]= 4</a:t>
            </a:r>
          </a:p>
          <a:p>
            <a:r>
              <a:rPr lang="en-US" sz="2800" dirty="0" smtClean="0"/>
              <a:t>a[4]= </a:t>
            </a:r>
            <a:r>
              <a:rPr lang="en-US" sz="2800" dirty="0" smtClean="0"/>
              <a:t>5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 descr="array 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4960" y="2130084"/>
            <a:ext cx="9282946" cy="4118316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094960" y="0"/>
            <a:ext cx="1037790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One-dimensional: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Just by declaring one variable we can put an INDEX number which is merely the number variables.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 can index starting with 0 which is preferred by computer.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But we shouldn’t get confused so we can state indexing with 1.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309403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572293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rved Down Ribbon 9"/>
          <p:cNvSpPr/>
          <p:nvPr/>
        </p:nvSpPr>
        <p:spPr>
          <a:xfrm>
            <a:off x="10697198" y="5722938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11" name="Slide Number Placeholder 171"/>
          <p:cNvSpPr txBox="1">
            <a:spLocks/>
          </p:cNvSpPr>
          <p:nvPr/>
        </p:nvSpPr>
        <p:spPr>
          <a:xfrm>
            <a:off x="10852572" y="605948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56447" y="3866417"/>
            <a:ext cx="185738" cy="29527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itchFamily="18" charset="0"/>
                <a:ea typeface="Calibri" pitchFamily="34" charset="0"/>
                <a:cs typeface="Times New Roman" pitchFamily="18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604" y="1813107"/>
            <a:ext cx="10619686" cy="4697169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052646" y="234462"/>
            <a:ext cx="63190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OR,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086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8923" y="4926596"/>
            <a:ext cx="23446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 Schoolbook" pitchFamily="18" charset="0"/>
              </a:rPr>
              <a:t>i</a:t>
            </a:r>
            <a:endParaRPr lang="en-US" dirty="0">
              <a:solidFill>
                <a:schemeClr val="bg1"/>
              </a:solidFill>
              <a:latin typeface="Century Schoolbook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urved Down Ribbon 9"/>
          <p:cNvSpPr/>
          <p:nvPr/>
        </p:nvSpPr>
        <p:spPr>
          <a:xfrm>
            <a:off x="10147800" y="5527507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11" name="Slide Number Placeholder 171"/>
          <p:cNvSpPr txBox="1">
            <a:spLocks/>
          </p:cNvSpPr>
          <p:nvPr/>
        </p:nvSpPr>
        <p:spPr>
          <a:xfrm>
            <a:off x="10301405" y="5814992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6462" y="1"/>
            <a:ext cx="10011507" cy="677108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Compile Time Initialization:</a:t>
            </a:r>
          </a:p>
          <a:p>
            <a:r>
              <a:rPr lang="en-US" sz="3200" dirty="0" smtClean="0"/>
              <a:t>We can initialize the elements of array in same way as the ordinary variable when they are declared.</a:t>
            </a:r>
          </a:p>
          <a:p>
            <a:endParaRPr lang="en-US" sz="3200" dirty="0" smtClean="0"/>
          </a:p>
          <a:p>
            <a:r>
              <a:rPr lang="en-US" sz="3200" dirty="0" smtClean="0"/>
              <a:t>		Datatype array-name [size] = {list of values}</a:t>
            </a:r>
          </a:p>
          <a:p>
            <a:r>
              <a:rPr lang="en-US" sz="3200" dirty="0" smtClean="0"/>
              <a:t>			int number[3] = {0, 1, 2};</a:t>
            </a:r>
          </a:p>
          <a:p>
            <a:endParaRPr lang="en-US" sz="3200" dirty="0" smtClean="0"/>
          </a:p>
          <a:p>
            <a:r>
              <a:rPr lang="en-US" sz="3200" dirty="0" smtClean="0"/>
              <a:t>We can omit the size during compile time initialization only.</a:t>
            </a:r>
          </a:p>
          <a:p>
            <a:r>
              <a:rPr lang="en-US" sz="3200" dirty="0" smtClean="0"/>
              <a:t>	int number[ ] = {1, 2, 3, 4};</a:t>
            </a:r>
          </a:p>
          <a:p>
            <a:endParaRPr lang="en-US" sz="3200" dirty="0" smtClean="0"/>
          </a:p>
          <a:p>
            <a:r>
              <a:rPr lang="en-US" sz="3200" dirty="0" smtClean="0"/>
              <a:t>This approach works fine as long as we initialize every element in the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urved Down Ribbon 4"/>
          <p:cNvSpPr/>
          <p:nvPr/>
        </p:nvSpPr>
        <p:spPr>
          <a:xfrm>
            <a:off x="10697198" y="5905332"/>
            <a:ext cx="1098796" cy="7556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6" name="Slide Number Placeholder 171"/>
          <p:cNvSpPr txBox="1">
            <a:spLocks/>
          </p:cNvSpPr>
          <p:nvPr/>
        </p:nvSpPr>
        <p:spPr>
          <a:xfrm>
            <a:off x="10850803" y="619281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566005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22566005_Future Celestial Design_SL_V1.potx" id="{4D7EEECD-5075-4B82-9105-368DEFA7AB13}" vid="{D41F9EA6-E4AB-41CF-B6AA-BCB3B7F924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4D8E57-4A0C-4C18-9517-59F50323F0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TF22566005</Template>
  <TotalTime>0</TotalTime>
  <Words>968</Words>
  <Application>Microsoft Office PowerPoint</Application>
  <PresentationFormat>Custom</PresentationFormat>
  <Paragraphs>280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TF22566005</vt:lpstr>
      <vt:lpstr>Ref. Book Programming in ANSI C-  7th Edition  E. Balagurusamy</vt:lpstr>
      <vt:lpstr> Presented by Teresa Jency Bala  ID-19 385 20 113 Department CSE Imperial College of Engineering, Khulna Affiliated By Rajshahi University  </vt:lpstr>
      <vt:lpstr>Learning objectives:</vt:lpstr>
      <vt:lpstr>Introduction:  Normally one variable of one datatype can hold only one value 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Two-dimensional Arrays: </vt:lpstr>
      <vt:lpstr>Slide 15</vt:lpstr>
      <vt:lpstr>Slide 16</vt:lpstr>
      <vt:lpstr>Slide 17</vt:lpstr>
      <vt:lpstr>Slide 18</vt:lpstr>
      <vt:lpstr>Slide 19</vt:lpstr>
      <vt:lpstr>Multi-dimensional arrays: </vt:lpstr>
      <vt:lpstr>Slide 21</vt:lpstr>
      <vt:lpstr>Slide 22</vt:lpstr>
      <vt:lpstr>Slide 23</vt:lpstr>
      <vt:lpstr>Thank You!!!!!!  FOR YOUR PATIENCE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2019-05-19T13:10:06Z</dcterms:created>
  <dcterms:modified xsi:type="dcterms:W3CDTF">2019-05-20T15:25:44Z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