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8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4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3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3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58FA-7E71-417F-8924-9A98C9B74416}" type="datetimeFigureOut">
              <a:rPr lang="en-US" smtClean="0"/>
              <a:t>04-May-23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729B-1988-4B3C-80AC-6CE51B48A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8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3810000"/>
            <a:ext cx="28194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 Java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56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457200" indent="-4572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of keyword this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7675" y="1371600"/>
            <a:ext cx="8229600" cy="40934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this is a </a:t>
            </a:r>
            <a:r>
              <a:rPr lang="en-US" sz="2000" b="1" dirty="0">
                <a:solidFill>
                  <a:srgbClr val="00B050"/>
                </a:solidFill>
              </a:rPr>
              <a:t>reference variable</a:t>
            </a:r>
            <a:r>
              <a:rPr lang="en-US" sz="2000" dirty="0"/>
              <a:t> that refers to the current </a:t>
            </a:r>
            <a:r>
              <a:rPr lang="en-US" sz="2000" dirty="0" smtClean="0"/>
              <a:t>object of </a:t>
            </a:r>
            <a:r>
              <a:rPr lang="en-US" sz="2000" dirty="0"/>
              <a:t>a method or a constructor.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main purpose of using this keyword in Java is to remove the confusion between class attributes and parameters that have same names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r>
              <a:rPr lang="en-US" sz="2000" dirty="0"/>
              <a:t>Following are various uses of ‘this’ keyword in Java:</a:t>
            </a:r>
          </a:p>
          <a:p>
            <a:r>
              <a:rPr lang="en-US" sz="2000" dirty="0"/>
              <a:t>this can also be used to: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Invoke current class constructor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Invoke current class method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Return the current class object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Pass an argument in the method call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Pass an argument in the constructor call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47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457200" indent="-4572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of keyword this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47675" y="1143000"/>
            <a:ext cx="8229600" cy="5355312"/>
            <a:chOff x="447675" y="1143000"/>
            <a:chExt cx="8229600" cy="5355312"/>
          </a:xfrm>
        </p:grpSpPr>
        <p:sp>
          <p:nvSpPr>
            <p:cNvPr id="4" name="TextBox 3"/>
            <p:cNvSpPr txBox="1"/>
            <p:nvPr/>
          </p:nvSpPr>
          <p:spPr>
            <a:xfrm>
              <a:off x="447675" y="1143000"/>
              <a:ext cx="8229600" cy="535531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class Account{</a:t>
              </a:r>
            </a:p>
            <a:p>
              <a:pPr lvl="1" algn="just"/>
              <a:r>
                <a:rPr lang="en-US" dirty="0" smtClean="0"/>
                <a:t>int a;</a:t>
              </a:r>
            </a:p>
            <a:p>
              <a:pPr lvl="1" algn="just"/>
              <a:r>
                <a:rPr lang="en-US" dirty="0" smtClean="0"/>
                <a:t>int b;</a:t>
              </a:r>
            </a:p>
            <a:p>
              <a:pPr lvl="1" algn="just"/>
              <a:r>
                <a:rPr lang="en-US" dirty="0" smtClean="0"/>
                <a:t> public void setData(int a ,int b){</a:t>
              </a:r>
            </a:p>
            <a:p>
              <a:pPr lvl="2" algn="just"/>
              <a:endParaRPr lang="en-US" dirty="0" smtClean="0"/>
            </a:p>
            <a:p>
              <a:pPr lvl="2" algn="just"/>
              <a:r>
                <a:rPr lang="en-US" dirty="0" smtClean="0"/>
                <a:t>  a = a;</a:t>
              </a:r>
            </a:p>
            <a:p>
              <a:pPr lvl="2" algn="just"/>
              <a:r>
                <a:rPr lang="en-US" dirty="0" smtClean="0"/>
                <a:t>  b = b;</a:t>
              </a:r>
            </a:p>
            <a:p>
              <a:pPr lvl="1" algn="just"/>
              <a:r>
                <a:rPr lang="en-US" dirty="0" smtClean="0"/>
                <a:t> }</a:t>
              </a:r>
            </a:p>
            <a:p>
              <a:pPr lvl="1" algn="just"/>
              <a:r>
                <a:rPr lang="en-US" dirty="0" smtClean="0"/>
                <a:t> public void showData(){</a:t>
              </a:r>
            </a:p>
            <a:p>
              <a:pPr lvl="2" algn="just"/>
              <a:r>
                <a:rPr lang="en-US" dirty="0" smtClean="0"/>
                <a:t>   System.out.println("Value of A ="+a);</a:t>
              </a:r>
            </a:p>
            <a:p>
              <a:pPr lvl="2" algn="just"/>
              <a:r>
                <a:rPr lang="en-US" dirty="0" smtClean="0"/>
                <a:t>   System.out.println("Value of B ="+b);</a:t>
              </a:r>
            </a:p>
            <a:p>
              <a:pPr lvl="1" algn="just"/>
              <a:r>
                <a:rPr lang="en-US" dirty="0" smtClean="0"/>
                <a:t> }</a:t>
              </a:r>
            </a:p>
            <a:p>
              <a:pPr lvl="1" algn="just"/>
              <a:endParaRPr lang="en-US" dirty="0" smtClean="0"/>
            </a:p>
            <a:p>
              <a:pPr lvl="1" algn="just"/>
              <a:r>
                <a:rPr lang="en-US" dirty="0" smtClean="0"/>
                <a:t> public static void main(String args[]){</a:t>
              </a:r>
            </a:p>
            <a:p>
              <a:pPr lvl="2" algn="just"/>
              <a:r>
                <a:rPr lang="en-US" dirty="0" smtClean="0"/>
                <a:t>   Account obj = new Account();</a:t>
              </a:r>
            </a:p>
            <a:p>
              <a:pPr lvl="2" algn="just"/>
              <a:r>
                <a:rPr lang="en-US" dirty="0" smtClean="0"/>
                <a:t>   obj.setData(2,3);</a:t>
              </a:r>
            </a:p>
            <a:p>
              <a:pPr lvl="2" algn="just"/>
              <a:r>
                <a:rPr lang="en-US" dirty="0" smtClean="0"/>
                <a:t>   obj.showData();</a:t>
              </a:r>
            </a:p>
            <a:p>
              <a:pPr lvl="1" algn="just"/>
              <a:r>
                <a:rPr lang="en-US" dirty="0" smtClean="0"/>
                <a:t> }</a:t>
              </a:r>
            </a:p>
            <a:p>
              <a:pPr algn="just"/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304925" y="2533650"/>
              <a:ext cx="12192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819400" y="2743200"/>
              <a:ext cx="1143000" cy="13335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7200" y="2533649"/>
              <a:ext cx="1371600" cy="646331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this.a =a;</a:t>
              </a:r>
            </a:p>
            <a:p>
              <a:r>
                <a:rPr lang="en-US" dirty="0" smtClean="0"/>
                <a:t>this.b = b;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8400" y="4572000"/>
              <a:ext cx="1473480" cy="923330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Output:</a:t>
              </a:r>
            </a:p>
            <a:p>
              <a:r>
                <a:rPr lang="en-US" dirty="0" smtClean="0"/>
                <a:t>Value of A = 2</a:t>
              </a:r>
            </a:p>
            <a:p>
              <a:r>
                <a:rPr lang="en-US" dirty="0" smtClean="0"/>
                <a:t>Value of B =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52400"/>
            <a:ext cx="8229600" cy="8683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457200" indent="-457200"/>
            <a:r>
              <a:rPr lang="en-US" dirty="0" smtClean="0"/>
              <a:t>Use of static variables and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5" y="1295400"/>
            <a:ext cx="8229600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Static </a:t>
            </a:r>
            <a:r>
              <a:rPr lang="en-US" dirty="0"/>
              <a:t>variables are also called class variables.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they belong to a class and not a particular </a:t>
            </a:r>
            <a:r>
              <a:rPr lang="en-US" dirty="0" smtClean="0"/>
              <a:t>instance(object). </a:t>
            </a:r>
          </a:p>
          <a:p>
            <a:pPr algn="just"/>
            <a:r>
              <a:rPr lang="en-US" dirty="0" smtClean="0"/>
              <a:t>As </a:t>
            </a:r>
            <a:r>
              <a:rPr lang="en-US" dirty="0"/>
              <a:t>a result, </a:t>
            </a:r>
            <a:r>
              <a:rPr lang="en-US" b="1" dirty="0"/>
              <a:t>class initialization will initialize static variables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public class StaticVariableDemo {    </a:t>
            </a:r>
          </a:p>
          <a:p>
            <a:pPr algn="just"/>
            <a:r>
              <a:rPr lang="en-US" dirty="0" smtClean="0"/>
              <a:t>    public static int i;</a:t>
            </a:r>
          </a:p>
          <a:p>
            <a:pPr algn="just"/>
            <a:r>
              <a:rPr lang="en-US" dirty="0" smtClean="0"/>
              <a:t>    public static int j = 20;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   public StaticDemo() {}</a:t>
            </a:r>
          </a:p>
          <a:p>
            <a:pPr algn="just"/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2948046"/>
            <a:ext cx="3926331" cy="101566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Here I and j both are static variables</a:t>
            </a:r>
          </a:p>
          <a:p>
            <a:r>
              <a:rPr lang="en-US" sz="2000" dirty="0" smtClean="0"/>
              <a:t>They belong to the class</a:t>
            </a:r>
          </a:p>
          <a:p>
            <a:r>
              <a:rPr lang="en-US" sz="2000" dirty="0" smtClean="0"/>
              <a:t>StaticVariableDemo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" y="4267200"/>
            <a:ext cx="8229600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 smtClean="0">
                <a:solidFill>
                  <a:srgbClr val="00B05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/>
              <a:t>keyword with any method, it is known as static method.</a:t>
            </a:r>
          </a:p>
          <a:p>
            <a:r>
              <a:rPr lang="en-US" sz="2000" dirty="0"/>
              <a:t>A static method belongs to the class rather than the object of a class.</a:t>
            </a:r>
          </a:p>
          <a:p>
            <a:r>
              <a:rPr lang="en-US" sz="2000" dirty="0"/>
              <a:t>A static method can be invoked without the need for creating an instance of a class.</a:t>
            </a:r>
          </a:p>
          <a:p>
            <a:r>
              <a:rPr lang="en-US" sz="2000" dirty="0"/>
              <a:t>A static method can access static data member and can change the value of it.</a:t>
            </a:r>
          </a:p>
        </p:txBody>
      </p:sp>
    </p:spTree>
    <p:extLst>
      <p:ext uri="{BB962C8B-B14F-4D97-AF65-F5344CB8AC3E}">
        <p14:creationId xmlns:p14="http://schemas.microsoft.com/office/powerpoint/2010/main" val="15516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To import static members of a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7675" y="1295400"/>
            <a:ext cx="8229600" cy="5324535"/>
            <a:chOff x="447675" y="1295400"/>
            <a:chExt cx="8229600" cy="5324535"/>
          </a:xfrm>
        </p:grpSpPr>
        <p:sp>
          <p:nvSpPr>
            <p:cNvPr id="4" name="TextBox 3"/>
            <p:cNvSpPr txBox="1"/>
            <p:nvPr/>
          </p:nvSpPr>
          <p:spPr>
            <a:xfrm>
              <a:off x="447675" y="1295400"/>
              <a:ext cx="8229600" cy="532453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The static import feature of Java 5 facilitate the java programmer to access any static member of a class directly. </a:t>
              </a:r>
              <a:endParaRPr lang="en-US" sz="2000" dirty="0" smtClean="0"/>
            </a:p>
            <a:p>
              <a:pPr algn="just"/>
              <a:r>
                <a:rPr lang="en-US" sz="2000" dirty="0" smtClean="0"/>
                <a:t>There </a:t>
              </a:r>
              <a:r>
                <a:rPr lang="en-US" sz="2000" dirty="0"/>
                <a:t>is no need to qualify it by the class name</a:t>
              </a:r>
              <a:r>
                <a:rPr lang="en-US" sz="2000" dirty="0" smtClean="0"/>
                <a:t>.</a:t>
              </a:r>
            </a:p>
            <a:p>
              <a:pPr algn="just"/>
              <a:r>
                <a:rPr lang="en-US" sz="2000" dirty="0"/>
                <a:t>Less coding is required if you have access any static member of a </a:t>
              </a:r>
              <a:r>
                <a:rPr lang="en-US" sz="2000" dirty="0" smtClean="0"/>
                <a:t>class.</a:t>
              </a:r>
              <a:endParaRPr lang="en-US" sz="2000" dirty="0"/>
            </a:p>
            <a:p>
              <a:pPr algn="just"/>
              <a:endParaRPr lang="en-US" sz="2000" dirty="0" smtClean="0"/>
            </a:p>
            <a:p>
              <a:pPr algn="just"/>
              <a:r>
                <a:rPr lang="en-US" sz="2000" dirty="0" smtClean="0"/>
                <a:t>Example:</a:t>
              </a:r>
            </a:p>
            <a:p>
              <a:pPr algn="just"/>
              <a:endParaRPr lang="en-US" sz="2000" dirty="0"/>
            </a:p>
            <a:p>
              <a:r>
                <a:rPr lang="en-US" sz="2000" b="1" dirty="0"/>
                <a:t>import</a:t>
              </a:r>
              <a:r>
                <a:rPr lang="en-US" sz="2000" dirty="0"/>
                <a:t> </a:t>
              </a:r>
              <a:r>
                <a:rPr lang="en-US" sz="2000" b="1" dirty="0"/>
                <a:t>static</a:t>
              </a:r>
              <a:r>
                <a:rPr lang="en-US" sz="2000" dirty="0"/>
                <a:t> java.lang.System.*;  </a:t>
              </a:r>
              <a:endParaRPr lang="en-US" sz="2000" dirty="0" smtClean="0"/>
            </a:p>
            <a:p>
              <a:r>
                <a:rPr lang="en-US" sz="2000" dirty="0"/>
                <a:t>  </a:t>
              </a:r>
            </a:p>
            <a:p>
              <a:r>
                <a:rPr lang="en-US" sz="2000" b="1" dirty="0"/>
                <a:t>class</a:t>
              </a:r>
              <a:r>
                <a:rPr lang="en-US" sz="2000" dirty="0"/>
                <a:t> StaticImportExample{  </a:t>
              </a:r>
            </a:p>
            <a:p>
              <a:r>
                <a:rPr lang="en-US" sz="2000" dirty="0"/>
                <a:t>  </a:t>
              </a:r>
              <a:r>
                <a:rPr lang="en-US" sz="2000" b="1" dirty="0"/>
                <a:t>public</a:t>
              </a:r>
              <a:r>
                <a:rPr lang="en-US" sz="2000" dirty="0"/>
                <a:t> </a:t>
              </a:r>
              <a:r>
                <a:rPr lang="en-US" sz="2000" b="1" dirty="0"/>
                <a:t>static</a:t>
              </a:r>
              <a:r>
                <a:rPr lang="en-US" sz="2000" dirty="0"/>
                <a:t> </a:t>
              </a:r>
              <a:r>
                <a:rPr lang="en-US" sz="2000" b="1" dirty="0"/>
                <a:t>void</a:t>
              </a:r>
              <a:r>
                <a:rPr lang="en-US" sz="2000" dirty="0"/>
                <a:t> main(String args[]){  </a:t>
              </a:r>
            </a:p>
            <a:p>
              <a:r>
                <a:rPr lang="en-US" sz="2000" dirty="0"/>
                <a:t>     </a:t>
              </a:r>
            </a:p>
            <a:p>
              <a:r>
                <a:rPr lang="en-US" sz="2000" dirty="0"/>
                <a:t>   out.println("Hello");//Now no need of System.out  </a:t>
              </a:r>
            </a:p>
            <a:p>
              <a:r>
                <a:rPr lang="en-US" sz="2000" dirty="0"/>
                <a:t>   out.println("Java");  </a:t>
              </a:r>
            </a:p>
            <a:p>
              <a:r>
                <a:rPr lang="en-US" sz="2000" dirty="0"/>
                <a:t>  </a:t>
              </a:r>
            </a:p>
            <a:p>
              <a:r>
                <a:rPr lang="en-US" sz="2000" dirty="0"/>
                <a:t> }   </a:t>
              </a:r>
            </a:p>
            <a:p>
              <a:r>
                <a:rPr lang="en-US" sz="2000" dirty="0"/>
                <a:t>}   </a:t>
              </a: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886200"/>
              <a:ext cx="24003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2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/>
            <a:r>
              <a:rPr lang="en-US" sz="3600" dirty="0" smtClean="0"/>
              <a:t>Controlling Access to Members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5" y="1295400"/>
            <a:ext cx="8229600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We use access </a:t>
            </a:r>
            <a:r>
              <a:rPr lang="en-US" sz="2000" dirty="0"/>
              <a:t>specifiers </a:t>
            </a:r>
            <a:r>
              <a:rPr lang="en-US" sz="2000" dirty="0" smtClean="0"/>
              <a:t>in Java to </a:t>
            </a:r>
            <a:r>
              <a:rPr lang="en-US" sz="2000" dirty="0"/>
              <a:t>protect both a class's </a:t>
            </a:r>
            <a:r>
              <a:rPr lang="en-US" sz="2000" dirty="0">
                <a:solidFill>
                  <a:srgbClr val="00B050"/>
                </a:solidFill>
              </a:rPr>
              <a:t>variables</a:t>
            </a:r>
            <a:r>
              <a:rPr lang="en-US" sz="2000" dirty="0"/>
              <a:t> and its </a:t>
            </a:r>
            <a:r>
              <a:rPr lang="en-US" sz="2000" dirty="0">
                <a:solidFill>
                  <a:srgbClr val="00B050"/>
                </a:solidFill>
              </a:rPr>
              <a:t>methods</a:t>
            </a:r>
            <a:r>
              <a:rPr lang="en-US" sz="2000" dirty="0"/>
              <a:t> when you declare them. The Java language supports four distinct access levels for member variables and methods: private, protected, public, and, if left unspecified, package.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971800"/>
            <a:ext cx="59436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52400"/>
            <a:ext cx="8229600" cy="762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5" y="990600"/>
            <a:ext cx="8229600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Inheritance in Java</a:t>
            </a:r>
            <a:r>
              <a:rPr lang="en-US" sz="2000" dirty="0"/>
              <a:t> is a mechanism in which one object acquires all the properties and behaviors of a parent object. It is an important part of OOPs (Object Oriented programming system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 smtClean="0"/>
              <a:t>Why use inheritance in java?</a:t>
            </a:r>
          </a:p>
          <a:p>
            <a:pPr algn="just"/>
            <a:r>
              <a:rPr lang="en-US" sz="2000" dirty="0" smtClean="0"/>
              <a:t>1. For Method Overriding (so runtime polymorphism can be achieved).</a:t>
            </a:r>
          </a:p>
          <a:p>
            <a:pPr algn="just"/>
            <a:r>
              <a:rPr lang="en-US" sz="2000" dirty="0" smtClean="0"/>
              <a:t>2. For Code Reusability</a:t>
            </a:r>
          </a:p>
          <a:p>
            <a:r>
              <a:rPr lang="en-US" sz="2000" dirty="0" smtClean="0"/>
              <a:t>Terms </a:t>
            </a:r>
            <a:r>
              <a:rPr lang="en-US" sz="2000" dirty="0"/>
              <a:t>used in </a:t>
            </a:r>
            <a:r>
              <a:rPr lang="en-US" sz="2000" dirty="0" smtClean="0"/>
              <a:t>Inheritance</a:t>
            </a:r>
          </a:p>
          <a:p>
            <a:r>
              <a:rPr lang="en-US" sz="2000" b="1" dirty="0" smtClean="0"/>
              <a:t>Class</a:t>
            </a:r>
            <a:r>
              <a:rPr lang="en-US" sz="2000" b="1" dirty="0"/>
              <a:t>:</a:t>
            </a:r>
            <a:r>
              <a:rPr lang="en-US" sz="2000" dirty="0"/>
              <a:t> A class is a group of objects which have </a:t>
            </a:r>
            <a:r>
              <a:rPr lang="en-US" sz="2000" dirty="0">
                <a:solidFill>
                  <a:srgbClr val="00B050"/>
                </a:solidFill>
              </a:rPr>
              <a:t>common properties</a:t>
            </a:r>
            <a:r>
              <a:rPr lang="en-US" sz="2000" dirty="0"/>
              <a:t>. It is a template or blueprint from which objects are created.</a:t>
            </a:r>
          </a:p>
          <a:p>
            <a:r>
              <a:rPr lang="en-US" sz="2000" b="1" dirty="0"/>
              <a:t>Sub Class/Child Class:</a:t>
            </a:r>
            <a:r>
              <a:rPr lang="en-US" sz="2000" dirty="0"/>
              <a:t> Subclass is a class </a:t>
            </a:r>
            <a:r>
              <a:rPr lang="en-US" sz="2000" dirty="0">
                <a:solidFill>
                  <a:srgbClr val="00B050"/>
                </a:solidFill>
              </a:rPr>
              <a:t>which inherits the other class</a:t>
            </a:r>
            <a:r>
              <a:rPr lang="en-US" sz="2000" dirty="0"/>
              <a:t>. It is also called a derived class, extended class, or child class.</a:t>
            </a:r>
          </a:p>
          <a:p>
            <a:r>
              <a:rPr lang="en-US" sz="2000" b="1" dirty="0"/>
              <a:t>Super Class/Parent Class:</a:t>
            </a:r>
            <a:r>
              <a:rPr lang="en-US" sz="2000" dirty="0"/>
              <a:t> Superclass is the </a:t>
            </a:r>
            <a:r>
              <a:rPr lang="en-US" sz="2000" dirty="0">
                <a:solidFill>
                  <a:srgbClr val="00B050"/>
                </a:solidFill>
              </a:rPr>
              <a:t>class from where</a:t>
            </a:r>
            <a:r>
              <a:rPr lang="en-US" sz="2000" dirty="0"/>
              <a:t> a subclass inherits the features. It is also called a base class or a parent class.</a:t>
            </a:r>
          </a:p>
          <a:p>
            <a:r>
              <a:rPr lang="en-US" sz="2000" b="1" dirty="0"/>
              <a:t>Reusability:</a:t>
            </a:r>
            <a:r>
              <a:rPr lang="en-US" sz="2000" dirty="0"/>
              <a:t> </a:t>
            </a:r>
            <a:r>
              <a:rPr lang="en-US" sz="2000" dirty="0" smtClean="0"/>
              <a:t>A </a:t>
            </a:r>
            <a:r>
              <a:rPr lang="en-US" sz="2000" dirty="0"/>
              <a:t>mechanism which facilitates </a:t>
            </a:r>
            <a:r>
              <a:rPr lang="en-US" sz="2000" dirty="0" smtClean="0"/>
              <a:t>to </a:t>
            </a:r>
            <a:r>
              <a:rPr lang="en-US" sz="2000" dirty="0"/>
              <a:t>reuse the fields and methods of the existing class when you create a new class. </a:t>
            </a:r>
            <a:r>
              <a:rPr lang="en-US" sz="2000" dirty="0" smtClean="0"/>
              <a:t>The same </a:t>
            </a:r>
            <a:r>
              <a:rPr lang="en-US" sz="2000" dirty="0"/>
              <a:t>fields and methods already defined in the previous class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457200" indent="-457200"/>
            <a:r>
              <a:rPr lang="en-US" dirty="0" smtClean="0"/>
              <a:t>Types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8625" y="1295400"/>
            <a:ext cx="8229600" cy="4708981"/>
            <a:chOff x="428625" y="1295400"/>
            <a:chExt cx="8229600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428625" y="1295400"/>
              <a:ext cx="8229600" cy="47089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 smtClean="0"/>
            </a:p>
            <a:p>
              <a:pPr algn="just"/>
              <a:endParaRPr lang="en-US" sz="2000" dirty="0"/>
            </a:p>
            <a:p>
              <a:pPr algn="just"/>
              <a:endParaRPr lang="en-US" sz="2000" dirty="0" smtClean="0"/>
            </a:p>
            <a:p>
              <a:pPr algn="just"/>
              <a:endParaRPr lang="en-US" sz="2000" dirty="0"/>
            </a:p>
            <a:p>
              <a:pPr algn="just"/>
              <a:endParaRPr lang="en-US" sz="2000" dirty="0" smtClean="0"/>
            </a:p>
            <a:p>
              <a:pPr algn="just"/>
              <a:endParaRPr lang="en-US" sz="2000" dirty="0"/>
            </a:p>
            <a:p>
              <a:pPr algn="just"/>
              <a:endParaRPr lang="en-US" sz="2000" dirty="0" smtClean="0"/>
            </a:p>
            <a:p>
              <a:pPr algn="just"/>
              <a:endParaRPr lang="en-US" sz="2000" dirty="0"/>
            </a:p>
            <a:p>
              <a:pPr algn="just"/>
              <a:endParaRPr lang="en-US" sz="2000" dirty="0" smtClean="0"/>
            </a:p>
            <a:p>
              <a:pPr algn="just"/>
              <a:endParaRPr lang="en-US" sz="2000" dirty="0"/>
            </a:p>
            <a:p>
              <a:pPr algn="just"/>
              <a:endParaRPr lang="en-US" sz="2000" dirty="0" smtClean="0"/>
            </a:p>
            <a:p>
              <a:pPr algn="just"/>
              <a:endParaRPr lang="en-US" sz="2000" dirty="0"/>
            </a:p>
            <a:p>
              <a:pPr algn="just"/>
              <a:endParaRPr lang="en-US" sz="2000" dirty="0" smtClean="0"/>
            </a:p>
            <a:p>
              <a:pPr algn="just"/>
              <a:endParaRPr lang="en-US" sz="2000" dirty="0"/>
            </a:p>
            <a:p>
              <a:pPr algn="just"/>
              <a:endParaRPr lang="en-US" sz="2000" dirty="0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30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5" t="7623" r="6746"/>
            <a:stretch/>
          </p:blipFill>
          <p:spPr bwMode="auto">
            <a:xfrm>
              <a:off x="533400" y="1371600"/>
              <a:ext cx="5236337" cy="259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27" t="4908"/>
            <a:stretch/>
          </p:blipFill>
          <p:spPr bwMode="auto">
            <a:xfrm>
              <a:off x="5850525" y="1457324"/>
              <a:ext cx="2788650" cy="3137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75" r="50000" b="23628"/>
            <a:stretch/>
          </p:blipFill>
          <p:spPr bwMode="auto">
            <a:xfrm>
              <a:off x="3581400" y="3787352"/>
              <a:ext cx="2570964" cy="205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2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52400"/>
            <a:ext cx="8229600" cy="762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5" y="990600"/>
            <a:ext cx="8229600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Inheritance in Java</a:t>
            </a:r>
            <a:r>
              <a:rPr lang="en-US" sz="2000" dirty="0"/>
              <a:t> is a mechanism in which one object acquires all the properties and behaviors of a parent object. It is an important part of OOPs (Object Oriented programming system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 smtClean="0"/>
              <a:t>Why use inheritance in java?</a:t>
            </a:r>
          </a:p>
          <a:p>
            <a:pPr algn="just"/>
            <a:r>
              <a:rPr lang="en-US" sz="2000" dirty="0" smtClean="0"/>
              <a:t>1. For Method Overriding (so runtime polymorphism can be achieved).</a:t>
            </a:r>
          </a:p>
          <a:p>
            <a:pPr algn="just"/>
            <a:r>
              <a:rPr lang="en-US" sz="2000" dirty="0" smtClean="0"/>
              <a:t>2. For Code Reusability</a:t>
            </a:r>
          </a:p>
          <a:p>
            <a:r>
              <a:rPr lang="en-US" sz="2000" dirty="0" smtClean="0"/>
              <a:t>Terms </a:t>
            </a:r>
            <a:r>
              <a:rPr lang="en-US" sz="2000" dirty="0"/>
              <a:t>used in </a:t>
            </a:r>
            <a:r>
              <a:rPr lang="en-US" sz="2000" dirty="0" smtClean="0"/>
              <a:t>Inheritance</a:t>
            </a:r>
          </a:p>
          <a:p>
            <a:r>
              <a:rPr lang="en-US" sz="2000" b="1" dirty="0" smtClean="0"/>
              <a:t>Class</a:t>
            </a:r>
            <a:r>
              <a:rPr lang="en-US" sz="2000" b="1" dirty="0"/>
              <a:t>:</a:t>
            </a:r>
            <a:r>
              <a:rPr lang="en-US" sz="2000" dirty="0"/>
              <a:t> A class is a group of objects which have </a:t>
            </a:r>
            <a:r>
              <a:rPr lang="en-US" sz="2000" dirty="0">
                <a:solidFill>
                  <a:srgbClr val="00B050"/>
                </a:solidFill>
              </a:rPr>
              <a:t>common properties</a:t>
            </a:r>
            <a:r>
              <a:rPr lang="en-US" sz="2000" dirty="0"/>
              <a:t>. It is a template or blueprint from which objects are created.</a:t>
            </a:r>
          </a:p>
          <a:p>
            <a:r>
              <a:rPr lang="en-US" sz="2000" b="1" dirty="0"/>
              <a:t>Sub Class/Child Class:</a:t>
            </a:r>
            <a:r>
              <a:rPr lang="en-US" sz="2000" dirty="0"/>
              <a:t> Subclass is a class </a:t>
            </a:r>
            <a:r>
              <a:rPr lang="en-US" sz="2000" dirty="0">
                <a:solidFill>
                  <a:srgbClr val="00B050"/>
                </a:solidFill>
              </a:rPr>
              <a:t>which inherits the other class</a:t>
            </a:r>
            <a:r>
              <a:rPr lang="en-US" sz="2000" dirty="0"/>
              <a:t>. It is also called a derived class, extended class, or child class.</a:t>
            </a:r>
          </a:p>
          <a:p>
            <a:r>
              <a:rPr lang="en-US" sz="2000" b="1" dirty="0"/>
              <a:t>Super Class/Parent Class:</a:t>
            </a:r>
            <a:r>
              <a:rPr lang="en-US" sz="2000" dirty="0"/>
              <a:t> Superclass is the </a:t>
            </a:r>
            <a:r>
              <a:rPr lang="en-US" sz="2000" dirty="0">
                <a:solidFill>
                  <a:srgbClr val="00B050"/>
                </a:solidFill>
              </a:rPr>
              <a:t>class from where</a:t>
            </a:r>
            <a:r>
              <a:rPr lang="en-US" sz="2000" dirty="0"/>
              <a:t> a subclass inherits the features. It is also called a base class or a parent class.</a:t>
            </a:r>
          </a:p>
          <a:p>
            <a:r>
              <a:rPr lang="en-US" sz="2000" b="1" dirty="0"/>
              <a:t>Reusability:</a:t>
            </a:r>
            <a:r>
              <a:rPr lang="en-US" sz="2000" dirty="0"/>
              <a:t> </a:t>
            </a:r>
            <a:r>
              <a:rPr lang="en-US" sz="2000" dirty="0" smtClean="0"/>
              <a:t>A </a:t>
            </a:r>
            <a:r>
              <a:rPr lang="en-US" sz="2000" dirty="0"/>
              <a:t>mechanism which facilitates </a:t>
            </a:r>
            <a:r>
              <a:rPr lang="en-US" sz="2000" dirty="0" smtClean="0"/>
              <a:t>to </a:t>
            </a:r>
            <a:r>
              <a:rPr lang="en-US" sz="2000" dirty="0"/>
              <a:t>reuse the fields and methods of the existing class when you create a new class. </a:t>
            </a:r>
            <a:r>
              <a:rPr lang="en-US" sz="2000" dirty="0" smtClean="0"/>
              <a:t>The same </a:t>
            </a:r>
            <a:r>
              <a:rPr lang="en-US" sz="2000" dirty="0"/>
              <a:t>fields and methods already defined in the previous class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70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52400"/>
            <a:ext cx="8229600" cy="762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Example: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7675" y="990600"/>
            <a:ext cx="8229600" cy="3785652"/>
            <a:chOff x="447675" y="990600"/>
            <a:chExt cx="8229600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447675" y="990600"/>
              <a:ext cx="8229600" cy="378565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/>
                <a:t>class</a:t>
              </a:r>
              <a:r>
                <a:rPr lang="en-US" sz="2000" dirty="0"/>
                <a:t> Animal{  </a:t>
              </a:r>
            </a:p>
            <a:p>
              <a:r>
                <a:rPr lang="en-US" sz="2000" b="1" dirty="0"/>
                <a:t>void</a:t>
              </a:r>
              <a:r>
                <a:rPr lang="en-US" sz="2000" dirty="0"/>
                <a:t> eat(){System.out.println("eating...");}  </a:t>
              </a:r>
              <a:r>
                <a:rPr lang="en-US" sz="2000" dirty="0" smtClean="0"/>
                <a:t>}</a:t>
              </a:r>
              <a:r>
                <a:rPr lang="en-US" sz="2000" dirty="0"/>
                <a:t>  </a:t>
              </a:r>
            </a:p>
            <a:p>
              <a:r>
                <a:rPr lang="en-US" sz="2000" b="1" dirty="0" smtClean="0"/>
                <a:t>class</a:t>
              </a:r>
              <a:r>
                <a:rPr lang="en-US" sz="2000" dirty="0"/>
                <a:t> Dog </a:t>
              </a:r>
              <a:r>
                <a:rPr lang="en-US" sz="2000" b="1" dirty="0"/>
                <a:t>extends</a:t>
              </a:r>
              <a:r>
                <a:rPr lang="en-US" sz="2000" dirty="0"/>
                <a:t> Animal{  </a:t>
              </a:r>
            </a:p>
            <a:p>
              <a:r>
                <a:rPr lang="en-US" sz="2000" b="1" dirty="0"/>
                <a:t>void</a:t>
              </a:r>
              <a:r>
                <a:rPr lang="en-US" sz="2000" dirty="0"/>
                <a:t> bark(){System.out.println("barking</a:t>
              </a:r>
              <a:r>
                <a:rPr lang="en-US" sz="2000" dirty="0" smtClean="0"/>
                <a:t>...");</a:t>
              </a:r>
            </a:p>
            <a:p>
              <a:r>
                <a:rPr lang="en-US" sz="2000" dirty="0" smtClean="0"/>
                <a:t>}</a:t>
              </a:r>
              <a:r>
                <a:rPr lang="en-US" sz="2000" dirty="0"/>
                <a:t>  </a:t>
              </a:r>
              <a:r>
                <a:rPr lang="en-US" sz="2000" dirty="0" smtClean="0"/>
                <a:t>}</a:t>
              </a:r>
              <a:r>
                <a:rPr lang="en-US" sz="2000" dirty="0"/>
                <a:t>  </a:t>
              </a:r>
              <a:endParaRPr lang="en-US" sz="2000" b="1" dirty="0" smtClean="0"/>
            </a:p>
            <a:p>
              <a:r>
                <a:rPr lang="en-US" sz="2000" b="1" dirty="0" smtClean="0"/>
                <a:t>class</a:t>
              </a:r>
              <a:r>
                <a:rPr lang="en-US" sz="2000" dirty="0"/>
                <a:t> TestInheritance{  </a:t>
              </a:r>
            </a:p>
            <a:p>
              <a:pPr lvl="1"/>
              <a:r>
                <a:rPr lang="en-US" sz="2000" b="1" dirty="0"/>
                <a:t>public</a:t>
              </a:r>
              <a:r>
                <a:rPr lang="en-US" sz="2000" dirty="0"/>
                <a:t> </a:t>
              </a:r>
              <a:r>
                <a:rPr lang="en-US" sz="2000" b="1" dirty="0"/>
                <a:t>static</a:t>
              </a:r>
              <a:r>
                <a:rPr lang="en-US" sz="2000" dirty="0"/>
                <a:t> </a:t>
              </a:r>
              <a:r>
                <a:rPr lang="en-US" sz="2000" b="1" dirty="0"/>
                <a:t>void</a:t>
              </a:r>
              <a:r>
                <a:rPr lang="en-US" sz="2000" dirty="0"/>
                <a:t> main(String args[]){  </a:t>
              </a:r>
            </a:p>
            <a:p>
              <a:pPr lvl="2"/>
              <a:r>
                <a:rPr lang="en-US" sz="2000" dirty="0"/>
                <a:t>Dog d=</a:t>
              </a:r>
              <a:r>
                <a:rPr lang="en-US" sz="2000" b="1" dirty="0"/>
                <a:t>new</a:t>
              </a:r>
              <a:r>
                <a:rPr lang="en-US" sz="2000" dirty="0"/>
                <a:t> Dog();  </a:t>
              </a:r>
            </a:p>
            <a:p>
              <a:pPr lvl="2"/>
              <a:r>
                <a:rPr lang="en-US" sz="2000" dirty="0"/>
                <a:t>d.bark();  </a:t>
              </a:r>
            </a:p>
            <a:p>
              <a:pPr lvl="2"/>
              <a:r>
                <a:rPr lang="en-US" sz="2000" dirty="0"/>
                <a:t>d.eat();  </a:t>
              </a:r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     }</a:t>
              </a:r>
            </a:p>
            <a:p>
              <a:r>
                <a:rPr lang="en-US" sz="2000" dirty="0" smtClean="0"/>
                <a:t>}</a:t>
              </a:r>
              <a:r>
                <a:rPr lang="en-US" sz="2000" dirty="0"/>
                <a:t>  </a:t>
              </a:r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590800"/>
              <a:ext cx="2371725" cy="2152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47675" y="4953000"/>
            <a:ext cx="8229600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A class can extends one class at a time</a:t>
            </a:r>
          </a:p>
          <a:p>
            <a:pPr algn="just"/>
            <a:r>
              <a:rPr lang="en-US" sz="2000" dirty="0" smtClean="0"/>
              <a:t>A class implements multiple interfaces at a time</a:t>
            </a:r>
          </a:p>
          <a:p>
            <a:pPr algn="just"/>
            <a:r>
              <a:rPr lang="en-US" sz="2000" dirty="0" smtClean="0"/>
              <a:t>An interface is a special type of class which implements a complete abstraction and only contains abstract methods.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70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52400"/>
            <a:ext cx="8229600" cy="762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Packages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5" y="990600"/>
            <a:ext cx="8229600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package in Java is used to group related classes. Think of it as </a:t>
            </a:r>
            <a:r>
              <a:rPr lang="en-US" b="1" dirty="0"/>
              <a:t>a folder in a file directory</a:t>
            </a:r>
            <a:r>
              <a:rPr lang="en-US" dirty="0"/>
              <a:t>. We use packages to avoid name conflicts, and to write a better maintainable code. </a:t>
            </a:r>
            <a:endParaRPr lang="en-US" dirty="0" smtClean="0"/>
          </a:p>
          <a:p>
            <a:r>
              <a:rPr lang="en-US" dirty="0" smtClean="0"/>
              <a:t>Package in Java is a mechanism to encapsulate a group of classes, sub packages and interfaces.</a:t>
            </a:r>
          </a:p>
          <a:p>
            <a:r>
              <a:rPr lang="en-US" dirty="0" smtClean="0"/>
              <a:t>Packages </a:t>
            </a:r>
            <a:r>
              <a:rPr lang="en-US" dirty="0"/>
              <a:t>are divided into two categories: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Built-in Packages (packages from the Java API)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User-defined Packages (create your own packages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Example of Built-in Packages :</a:t>
            </a:r>
            <a:endParaRPr lang="en-US" dirty="0"/>
          </a:p>
          <a:p>
            <a:r>
              <a:rPr lang="en-US" dirty="0"/>
              <a:t>import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java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util</a:t>
            </a:r>
            <a:r>
              <a:rPr lang="en-US" dirty="0" err="1"/>
              <a:t>.Scanner</a:t>
            </a:r>
            <a:r>
              <a:rPr lang="en-US" dirty="0" smtClean="0"/>
              <a:t>; </a:t>
            </a:r>
            <a:r>
              <a:rPr lang="en-US" dirty="0"/>
              <a:t>// Import a single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import </a:t>
            </a:r>
            <a:r>
              <a:rPr lang="en-US" dirty="0" err="1" smtClean="0">
                <a:effectLst/>
              </a:rPr>
              <a:t>java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util</a:t>
            </a:r>
            <a:r>
              <a:rPr lang="en-US" smtClean="0"/>
              <a:t>.*; // </a:t>
            </a:r>
            <a:r>
              <a:rPr lang="en-US" dirty="0"/>
              <a:t>Import the whole package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0"/>
            <a:ext cx="7543800" cy="48936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5"/>
            <a:r>
              <a:rPr lang="en-US" sz="3200" dirty="0" smtClean="0"/>
              <a:t>     Topics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Encapsulation and data hiding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The notions of data abstraction and abstract data types (ADTs)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Use of keyword this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Use of static variables and methods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To import static members of a class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Controlling Access to Members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Inheritance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Polymorphism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Packages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3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762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39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Encapsulation and data hiding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8229600" cy="40934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Encapsulation</a:t>
            </a:r>
            <a:r>
              <a:rPr lang="en-US" sz="2000" dirty="0"/>
              <a:t> in Java is a mechanism of </a:t>
            </a:r>
            <a:r>
              <a:rPr lang="en-US" sz="2000" dirty="0">
                <a:solidFill>
                  <a:srgbClr val="00B050"/>
                </a:solidFill>
              </a:rPr>
              <a:t>wrapping the data </a:t>
            </a:r>
            <a:r>
              <a:rPr lang="en-US" sz="2000" dirty="0"/>
              <a:t>(variables) and </a:t>
            </a:r>
            <a:r>
              <a:rPr lang="en-US" sz="2000" dirty="0">
                <a:solidFill>
                  <a:srgbClr val="00B050"/>
                </a:solidFill>
              </a:rPr>
              <a:t>code </a:t>
            </a:r>
            <a:r>
              <a:rPr lang="en-US" sz="2000" dirty="0"/>
              <a:t>acting on the data (methods) together as a single unit.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encapsulation, the </a:t>
            </a:r>
            <a:r>
              <a:rPr lang="en-US" sz="2000" dirty="0">
                <a:solidFill>
                  <a:srgbClr val="00B050"/>
                </a:solidFill>
              </a:rPr>
              <a:t>variables of a class</a:t>
            </a:r>
            <a:r>
              <a:rPr lang="en-US" sz="2000" dirty="0"/>
              <a:t> will be </a:t>
            </a:r>
            <a:r>
              <a:rPr lang="en-US" sz="2000" dirty="0">
                <a:solidFill>
                  <a:srgbClr val="00B050"/>
                </a:solidFill>
              </a:rPr>
              <a:t>hidden</a:t>
            </a:r>
            <a:r>
              <a:rPr lang="en-US" sz="2000" dirty="0"/>
              <a:t> from other classes, and can be </a:t>
            </a:r>
            <a:r>
              <a:rPr lang="en-US" sz="2000" dirty="0">
                <a:solidFill>
                  <a:srgbClr val="00B050"/>
                </a:solidFill>
              </a:rPr>
              <a:t>accessed</a:t>
            </a:r>
            <a:r>
              <a:rPr lang="en-US" sz="2000" dirty="0"/>
              <a:t> only through the </a:t>
            </a:r>
            <a:r>
              <a:rPr lang="en-US" sz="2000" dirty="0">
                <a:solidFill>
                  <a:srgbClr val="00B050"/>
                </a:solidFill>
              </a:rPr>
              <a:t>methods</a:t>
            </a:r>
            <a:r>
              <a:rPr lang="en-US" sz="2000" dirty="0"/>
              <a:t> of their current class.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Therefore</a:t>
            </a:r>
            <a:r>
              <a:rPr lang="en-US" sz="2000" dirty="0"/>
              <a:t>, it is also known as </a:t>
            </a:r>
            <a:r>
              <a:rPr lang="en-US" sz="2000" b="1" dirty="0"/>
              <a:t>data hiding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r>
              <a:rPr lang="en-US" sz="2000" dirty="0"/>
              <a:t>To achieve encapsulation in Java −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Declare the variables of a class as private.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Provide public setter and getter methods to modify and view the variables values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5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Advantage of Encapsulation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675" y="1752600"/>
            <a:ext cx="8229600" cy="3785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1. By </a:t>
            </a:r>
            <a:r>
              <a:rPr lang="en-US" sz="2000" dirty="0"/>
              <a:t>providing only a setter or getter method, </a:t>
            </a:r>
            <a:r>
              <a:rPr lang="en-US" sz="2000" dirty="0" smtClean="0"/>
              <a:t>make </a:t>
            </a:r>
            <a:r>
              <a:rPr lang="en-US" sz="2000" dirty="0"/>
              <a:t>the class </a:t>
            </a:r>
            <a:r>
              <a:rPr lang="en-US" sz="2000" b="1" dirty="0"/>
              <a:t>read-only or </a:t>
            </a:r>
            <a:r>
              <a:rPr lang="en-US" sz="2000" b="1" dirty="0" smtClean="0"/>
              <a:t>write-only.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algn="just"/>
            <a:r>
              <a:rPr lang="en-US" sz="2000" dirty="0" smtClean="0"/>
              <a:t>2. Provides </a:t>
            </a:r>
            <a:r>
              <a:rPr lang="en-US" sz="2000" b="1" dirty="0" smtClean="0"/>
              <a:t>control </a:t>
            </a:r>
            <a:r>
              <a:rPr lang="en-US" sz="2000" b="1" dirty="0"/>
              <a:t>over the data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3. It </a:t>
            </a:r>
            <a:r>
              <a:rPr lang="en-US" sz="2000" dirty="0"/>
              <a:t>is a way to achieve </a:t>
            </a:r>
            <a:r>
              <a:rPr lang="en-US" sz="2000" b="1" dirty="0"/>
              <a:t>data hiding</a:t>
            </a:r>
            <a:r>
              <a:rPr lang="en-US" sz="2000" dirty="0"/>
              <a:t> in Java because other class will not be able to access the data through the private data members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4. The </a:t>
            </a:r>
            <a:r>
              <a:rPr lang="en-US" sz="2000" dirty="0"/>
              <a:t>encapsulate class is </a:t>
            </a:r>
            <a:r>
              <a:rPr lang="en-US" sz="2000" b="1" dirty="0"/>
              <a:t>easy to test</a:t>
            </a:r>
            <a:r>
              <a:rPr lang="en-US" sz="2000" dirty="0"/>
              <a:t>. So, it is better for unit testing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5. The </a:t>
            </a:r>
            <a:r>
              <a:rPr lang="en-US" sz="2000" dirty="0"/>
              <a:t>standard IDE's are providing the facility to generate the getters and setters. So, it is </a:t>
            </a:r>
            <a:r>
              <a:rPr lang="en-US" sz="2000" b="1" dirty="0"/>
              <a:t>easy and fast to create an encapsulated class</a:t>
            </a:r>
            <a:r>
              <a:rPr lang="en-US" sz="2000" dirty="0"/>
              <a:t> in Java.</a:t>
            </a:r>
          </a:p>
        </p:txBody>
      </p:sp>
    </p:spTree>
    <p:extLst>
      <p:ext uri="{BB962C8B-B14F-4D97-AF65-F5344CB8AC3E}">
        <p14:creationId xmlns:p14="http://schemas.microsoft.com/office/powerpoint/2010/main" val="35916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Example of Encapsulation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47675" y="1295400"/>
            <a:ext cx="8229600" cy="4678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Here is an example of</a:t>
            </a:r>
            <a:r>
              <a:rPr lang="en-US" sz="2000" dirty="0"/>
              <a:t> Java class which is a fully encapsulated class.  </a:t>
            </a:r>
          </a:p>
          <a:p>
            <a:r>
              <a:rPr lang="en-US" sz="2000" dirty="0" smtClean="0"/>
              <a:t>It</a:t>
            </a:r>
            <a:r>
              <a:rPr lang="en-US" sz="2000" dirty="0"/>
              <a:t> has a private data member and getter and setter methods.  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package</a:t>
            </a:r>
            <a:r>
              <a:rPr lang="en-US" sz="2000" dirty="0" smtClean="0"/>
              <a:t> com.testEncapsulation;</a:t>
            </a:r>
            <a:r>
              <a:rPr lang="en-US" sz="2000" dirty="0"/>
              <a:t>  </a:t>
            </a:r>
          </a:p>
          <a:p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Student{  </a:t>
            </a:r>
          </a:p>
          <a:p>
            <a:pPr lvl="1"/>
            <a:r>
              <a:rPr lang="en-US" sz="2000" b="1" dirty="0" smtClean="0"/>
              <a:t>private</a:t>
            </a:r>
            <a:r>
              <a:rPr lang="en-US" sz="2000" dirty="0"/>
              <a:t> String name;  </a:t>
            </a:r>
            <a:r>
              <a:rPr lang="en-US" sz="2000" dirty="0" smtClean="0"/>
              <a:t>//private data member  </a:t>
            </a:r>
            <a:endParaRPr lang="en-US" sz="2000" dirty="0"/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/>
              <a:t>public</a:t>
            </a:r>
            <a:r>
              <a:rPr lang="en-US" sz="2000" dirty="0"/>
              <a:t> String getName(){  </a:t>
            </a:r>
            <a:r>
              <a:rPr lang="en-US" sz="2000" dirty="0" smtClean="0"/>
              <a:t>//getter method for name  </a:t>
            </a:r>
            <a:endParaRPr lang="en-US" sz="2000" dirty="0"/>
          </a:p>
          <a:p>
            <a:pPr lvl="1"/>
            <a:r>
              <a:rPr lang="en-US" sz="2000" b="1" dirty="0" smtClean="0"/>
              <a:t>	return</a:t>
            </a:r>
            <a:r>
              <a:rPr lang="en-US" sz="2000" dirty="0"/>
              <a:t> name;  </a:t>
            </a:r>
          </a:p>
          <a:p>
            <a:pPr lvl="1"/>
            <a:r>
              <a:rPr lang="en-US" sz="2000" dirty="0"/>
              <a:t>}  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b="1" dirty="0" smtClean="0"/>
              <a:t>public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setName(String name){  </a:t>
            </a:r>
            <a:r>
              <a:rPr lang="en-US" sz="2000" dirty="0" smtClean="0"/>
              <a:t> //setter method for name  </a:t>
            </a:r>
            <a:endParaRPr lang="en-US" sz="2000" dirty="0"/>
          </a:p>
          <a:p>
            <a:pPr lvl="1"/>
            <a:r>
              <a:rPr lang="en-US" sz="2000" b="1" dirty="0" smtClean="0"/>
              <a:t>	this</a:t>
            </a:r>
            <a:r>
              <a:rPr lang="en-US" sz="2000" dirty="0" smtClean="0"/>
              <a:t>.name=name</a:t>
            </a:r>
            <a:r>
              <a:rPr lang="en-US" sz="2000" dirty="0"/>
              <a:t>  </a:t>
            </a:r>
          </a:p>
          <a:p>
            <a:pPr lvl="1"/>
            <a:r>
              <a:rPr lang="en-US" sz="2000" dirty="0"/>
              <a:t>}  </a:t>
            </a:r>
          </a:p>
          <a:p>
            <a:r>
              <a:rPr lang="en-US" sz="200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6151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>Example continued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38150" y="1371600"/>
            <a:ext cx="8229600" cy="3785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//A Java class to test the encapsulated </a:t>
            </a:r>
            <a:r>
              <a:rPr lang="en-US" sz="2000" dirty="0" smtClean="0"/>
              <a:t>class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b="1" dirty="0" smtClean="0"/>
              <a:t>package</a:t>
            </a:r>
            <a:r>
              <a:rPr lang="en-US" sz="2000" dirty="0"/>
              <a:t> </a:t>
            </a:r>
            <a:r>
              <a:rPr lang="en-US" sz="2000" dirty="0" smtClean="0"/>
              <a:t>com. testEncapsulation;</a:t>
            </a:r>
            <a:r>
              <a:rPr lang="en-US" sz="2000" dirty="0"/>
              <a:t>  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class</a:t>
            </a:r>
            <a:r>
              <a:rPr lang="en-US" sz="2000" dirty="0"/>
              <a:t> Test{  </a:t>
            </a:r>
          </a:p>
          <a:p>
            <a:pPr lvl="1"/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main(String[] args){  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Student s=</a:t>
            </a:r>
            <a:r>
              <a:rPr lang="en-US" sz="2000" b="1" dirty="0"/>
              <a:t>new</a:t>
            </a:r>
            <a:r>
              <a:rPr lang="en-US" sz="2000" dirty="0"/>
              <a:t> Student();  </a:t>
            </a:r>
            <a:r>
              <a:rPr lang="en-US" sz="2000" dirty="0" smtClean="0"/>
              <a:t>               //creating instance of the encapsulated class  </a:t>
            </a:r>
            <a:endParaRPr lang="en-US" sz="2000" dirty="0"/>
          </a:p>
          <a:p>
            <a:pPr lvl="1"/>
            <a:r>
              <a:rPr lang="en-US" sz="2000" dirty="0" smtClean="0"/>
              <a:t>s.setName(“Mitu");</a:t>
            </a:r>
            <a:r>
              <a:rPr lang="en-US" sz="2000" dirty="0"/>
              <a:t>  </a:t>
            </a:r>
            <a:r>
              <a:rPr lang="en-US" sz="2000" dirty="0" smtClean="0"/>
              <a:t>                         //setting value in the name member  </a:t>
            </a:r>
            <a:endParaRPr lang="en-US" sz="2000" dirty="0"/>
          </a:p>
          <a:p>
            <a:pPr lvl="1"/>
            <a:r>
              <a:rPr lang="en-US" sz="2000" dirty="0" smtClean="0"/>
              <a:t>System.out.println(s.getName</a:t>
            </a:r>
            <a:r>
              <a:rPr lang="en-US" sz="2000" dirty="0"/>
              <a:t>());  </a:t>
            </a:r>
            <a:r>
              <a:rPr lang="en-US" sz="2000" dirty="0" smtClean="0"/>
              <a:t>//getting value of the name member  </a:t>
            </a:r>
            <a:endParaRPr lang="en-US" sz="2000" dirty="0"/>
          </a:p>
          <a:p>
            <a:pPr lvl="1"/>
            <a:r>
              <a:rPr lang="en-US" sz="2000" dirty="0"/>
              <a:t>}  </a:t>
            </a:r>
          </a:p>
          <a:p>
            <a:r>
              <a:rPr lang="en-US" sz="2000" dirty="0"/>
              <a:t>}  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8150" y="5313343"/>
            <a:ext cx="8229600" cy="1119703"/>
            <a:chOff x="438150" y="5333704"/>
            <a:chExt cx="8229600" cy="1119703"/>
          </a:xfrm>
        </p:grpSpPr>
        <p:grpSp>
          <p:nvGrpSpPr>
            <p:cNvPr id="8" name="Group 7"/>
            <p:cNvGrpSpPr/>
            <p:nvPr/>
          </p:nvGrpSpPr>
          <p:grpSpPr>
            <a:xfrm>
              <a:off x="438150" y="5333704"/>
              <a:ext cx="8229600" cy="1119703"/>
              <a:chOff x="533494" y="5518370"/>
              <a:chExt cx="8229600" cy="1119703"/>
            </a:xfrm>
          </p:grpSpPr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533494" y="5518370"/>
                <a:ext cx="8229600" cy="111970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6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709987" y="5594866"/>
                <a:ext cx="2238375" cy="752475"/>
                <a:chOff x="2590800" y="5296176"/>
                <a:chExt cx="2238375" cy="752475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90800" y="5296176"/>
                  <a:ext cx="223837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2895600" y="5410200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Mitu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2252341" y="568031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87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457200" indent="-457200"/>
            <a:r>
              <a:rPr lang="en-US" dirty="0" smtClean="0"/>
              <a:t>The notions of data abstraction and abstract data types (ADTs)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5" y="1905000"/>
            <a:ext cx="8229600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Abstraction: It is a technique of hiding the internal details from the user and only showing the necessary details to the </a:t>
            </a:r>
            <a:r>
              <a:rPr lang="en-US" sz="2000" dirty="0" smtClean="0"/>
              <a:t>user.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Creation of </a:t>
            </a:r>
            <a:r>
              <a:rPr lang="en-US" sz="2000" dirty="0"/>
              <a:t>data structures along with their operations, and such data structures that are </a:t>
            </a:r>
            <a:r>
              <a:rPr lang="en-US" sz="2000" b="1" dirty="0">
                <a:solidFill>
                  <a:srgbClr val="00B050"/>
                </a:solidFill>
              </a:rPr>
              <a:t>not</a:t>
            </a:r>
            <a:r>
              <a:rPr lang="en-US" sz="2000" dirty="0"/>
              <a:t> in-built are known as Abstract Data Type (ADT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/>
              <a:t>Data types such as int, float, double, long, etc. are considered to be in-built data types and we can perform basic </a:t>
            </a:r>
            <a:r>
              <a:rPr lang="en-US" sz="2000" dirty="0" smtClean="0"/>
              <a:t>operations.</a:t>
            </a:r>
            <a:endParaRPr lang="en-US" sz="2000" dirty="0"/>
          </a:p>
          <a:p>
            <a:pPr algn="just"/>
            <a:r>
              <a:rPr lang="en-US" sz="2000" dirty="0" smtClean="0"/>
              <a:t>ADT defines what </a:t>
            </a:r>
            <a:r>
              <a:rPr lang="en-US" sz="2000" dirty="0"/>
              <a:t>operations are to be performed but not how these operations will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202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The notions of data abstraction and abstract data types (ADTs)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7675" y="1905000"/>
            <a:ext cx="8229600" cy="3046988"/>
            <a:chOff x="447675" y="1905000"/>
            <a:chExt cx="8229600" cy="3046988"/>
          </a:xfrm>
        </p:grpSpPr>
        <p:sp>
          <p:nvSpPr>
            <p:cNvPr id="4" name="TextBox 3"/>
            <p:cNvSpPr txBox="1"/>
            <p:nvPr/>
          </p:nvSpPr>
          <p:spPr>
            <a:xfrm>
              <a:off x="447675" y="1905000"/>
              <a:ext cx="8229600" cy="30469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400" dirty="0" smtClean="0"/>
            </a:p>
            <a:p>
              <a:pPr algn="just"/>
              <a:endParaRPr lang="en-US" sz="2400" dirty="0"/>
            </a:p>
            <a:p>
              <a:pPr algn="just"/>
              <a:endParaRPr lang="en-US" sz="2400" dirty="0" smtClean="0"/>
            </a:p>
            <a:p>
              <a:pPr algn="just"/>
              <a:endParaRPr lang="en-US" sz="2400" dirty="0"/>
            </a:p>
            <a:p>
              <a:pPr algn="just"/>
              <a:endParaRPr lang="en-US" sz="2400" dirty="0" smtClean="0"/>
            </a:p>
            <a:p>
              <a:pPr algn="just"/>
              <a:endParaRPr lang="en-US" sz="2400" dirty="0"/>
            </a:p>
            <a:p>
              <a:pPr algn="just"/>
              <a:endParaRPr lang="en-US" sz="2400" dirty="0" smtClean="0"/>
            </a:p>
            <a:p>
              <a:pPr algn="just"/>
              <a:endParaRPr lang="en-US" sz="24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0" y="2000250"/>
              <a:ext cx="62865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67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457200" indent="-457200"/>
            <a:r>
              <a:rPr lang="en-US" dirty="0" smtClean="0"/>
              <a:t>The notions of data abstraction and abstract data types (ADTs)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8229600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three ADTs namely </a:t>
            </a:r>
            <a:r>
              <a:rPr lang="en-US" sz="2000" u="sng" dirty="0"/>
              <a:t>List</a:t>
            </a:r>
            <a:r>
              <a:rPr lang="en-US" sz="2000" dirty="0"/>
              <a:t> ADT, </a:t>
            </a:r>
            <a:r>
              <a:rPr lang="en-US" sz="2000" u="sng" dirty="0"/>
              <a:t>Stack</a:t>
            </a:r>
            <a:r>
              <a:rPr lang="en-US" sz="2000" dirty="0"/>
              <a:t> ADT, </a:t>
            </a:r>
            <a:r>
              <a:rPr lang="en-US" sz="2000" u="sng" dirty="0"/>
              <a:t>Queue</a:t>
            </a:r>
            <a:r>
              <a:rPr lang="en-US" sz="2000" dirty="0"/>
              <a:t> ADT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fontAlgn="base"/>
            <a:r>
              <a:rPr lang="en-US" sz="2000" b="1" dirty="0" smtClean="0"/>
              <a:t>Stack ADT: </a:t>
            </a:r>
            <a:r>
              <a:rPr lang="en-US" sz="2000" dirty="0" smtClean="0"/>
              <a:t>The </a:t>
            </a:r>
            <a:r>
              <a:rPr lang="en-US" sz="2000" dirty="0"/>
              <a:t>program allocates memory for the </a:t>
            </a:r>
            <a:r>
              <a:rPr lang="en-US" sz="2000" i="1" dirty="0"/>
              <a:t>data</a:t>
            </a:r>
            <a:r>
              <a:rPr lang="en-US" sz="2000" dirty="0"/>
              <a:t> and </a:t>
            </a:r>
            <a:r>
              <a:rPr lang="en-US" sz="2000" i="1" dirty="0"/>
              <a:t>address</a:t>
            </a:r>
            <a:r>
              <a:rPr lang="en-US" sz="2000" dirty="0"/>
              <a:t> is passed to the stack </a:t>
            </a:r>
            <a:r>
              <a:rPr lang="en-US" sz="2000" dirty="0" smtClean="0"/>
              <a:t>ADT. The </a:t>
            </a:r>
            <a:r>
              <a:rPr lang="en-US" sz="2000" dirty="0"/>
              <a:t>head node and the data nodes are encapsulated in the ADT. The calling function can only see the pointer to the stack.</a:t>
            </a:r>
          </a:p>
          <a:p>
            <a:pPr fontAlgn="base"/>
            <a:r>
              <a:rPr lang="en-US" sz="2000" dirty="0"/>
              <a:t>The stack head structure also contains a pointer to </a:t>
            </a:r>
            <a:r>
              <a:rPr lang="en-US" sz="2000" i="1" dirty="0"/>
              <a:t>top</a:t>
            </a:r>
            <a:r>
              <a:rPr lang="en-US" sz="2000" dirty="0"/>
              <a:t> and </a:t>
            </a:r>
            <a:r>
              <a:rPr lang="en-US" sz="2000" i="1" dirty="0"/>
              <a:t>count</a:t>
            </a:r>
            <a:r>
              <a:rPr lang="en-US" sz="2000" dirty="0"/>
              <a:t> of number of entries currently in stack.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/>
              <a:t>push() – Insert an element at one end of the stack called top.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/>
              <a:t>pop() – Remove and return the element at the top of the stack, if it is not empty.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/>
              <a:t>peek() – Return the element at the top of the stack without removing it, if the stack is not empty.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/>
              <a:t>size() – Return the number of elements in the stack.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/>
              <a:t>isEmpty() – Return true if the stack is empty, otherwise return false.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/>
              <a:t>isFull() – Return true if the stack is full, otherwise return false.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74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666</Words>
  <Application>Microsoft Office PowerPoint</Application>
  <PresentationFormat>On-screen Show (4:3)</PresentationFormat>
  <Paragraphs>221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Presentation</vt:lpstr>
      <vt:lpstr>PowerPoint Presentation</vt:lpstr>
      <vt:lpstr>Encapsulation and data hiding</vt:lpstr>
      <vt:lpstr>Advantage of Encapsulation in Java</vt:lpstr>
      <vt:lpstr>Example of Encapsulation</vt:lpstr>
      <vt:lpstr>Example continued</vt:lpstr>
      <vt:lpstr>The notions of data abstraction and abstract data types (ADTs)</vt:lpstr>
      <vt:lpstr>The notions of data abstraction and abstract data types (ADTs)</vt:lpstr>
      <vt:lpstr>The notions of data abstraction and abstract data types (ADTs)</vt:lpstr>
      <vt:lpstr> Use of keyword this </vt:lpstr>
      <vt:lpstr> Use of keyword this </vt:lpstr>
      <vt:lpstr>Use of static variables and methods</vt:lpstr>
      <vt:lpstr>To import static members of a class</vt:lpstr>
      <vt:lpstr>Controlling Access to Members</vt:lpstr>
      <vt:lpstr>Inheritance</vt:lpstr>
      <vt:lpstr>Types of Inheritance</vt:lpstr>
      <vt:lpstr>Inheritance</vt:lpstr>
      <vt:lpstr>Example:</vt:lpstr>
      <vt:lpstr>Packages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Windows User</dc:creator>
  <cp:lastModifiedBy>Windows User</cp:lastModifiedBy>
  <cp:revision>49</cp:revision>
  <dcterms:created xsi:type="dcterms:W3CDTF">2022-11-27T16:34:33Z</dcterms:created>
  <dcterms:modified xsi:type="dcterms:W3CDTF">2023-05-04T10:55:25Z</dcterms:modified>
</cp:coreProperties>
</file>