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99" r:id="rId7"/>
    <p:sldId id="261" r:id="rId8"/>
    <p:sldId id="262" r:id="rId9"/>
    <p:sldId id="265" r:id="rId10"/>
    <p:sldId id="329" r:id="rId11"/>
    <p:sldId id="263" r:id="rId12"/>
    <p:sldId id="26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26" r:id="rId34"/>
    <p:sldId id="327" r:id="rId35"/>
    <p:sldId id="266" r:id="rId36"/>
    <p:sldId id="267" r:id="rId37"/>
    <p:sldId id="268" r:id="rId38"/>
    <p:sldId id="270" r:id="rId39"/>
    <p:sldId id="328" r:id="rId40"/>
    <p:sldId id="269" r:id="rId41"/>
    <p:sldId id="271" r:id="rId42"/>
    <p:sldId id="272" r:id="rId43"/>
    <p:sldId id="276" r:id="rId44"/>
    <p:sldId id="27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7D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582F7-BEB5-4D5A-829F-E48F68C52A78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928D-D945-4E09-8B95-633E13CD0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3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3928D-D945-4E09-8B95-633E13CD08B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6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9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BF8620-BDC4-453C-9707-2FFEC56470C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778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9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9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2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5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0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3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0A0A-3D2F-4713-AA13-C080D96C34E5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90A0-7CD0-42E4-8615-7694CDA5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9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applications-of-breadth-first-traversal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visit%20http:/www.geeksforgeeks.org/applications-of-depth-first-search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560" y="3980656"/>
            <a:ext cx="6400800" cy="17526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Graphs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 New Data Structure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332656"/>
            <a:ext cx="7056784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0603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764704"/>
            <a:ext cx="7297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The </a:t>
            </a:r>
            <a:r>
              <a:rPr lang="en-US" altLang="ja-JP" dirty="0" err="1"/>
              <a:t>Collatz</a:t>
            </a:r>
            <a:r>
              <a:rPr lang="en-US" altLang="ja-JP" dirty="0"/>
              <a:t> problem is a nice example of an implicit graph. </a:t>
            </a:r>
            <a:endParaRPr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 err="1"/>
              <a:t>Collatz</a:t>
            </a:r>
            <a:r>
              <a:rPr lang="en-US" altLang="ja-JP" dirty="0"/>
              <a:t> function c(n) is defined </a:t>
            </a:r>
            <a:r>
              <a:rPr lang="en-US" altLang="ja-JP" dirty="0" smtClean="0"/>
              <a:t>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 </a:t>
            </a:r>
            <a:r>
              <a:rPr lang="en-US" altLang="ja-JP" dirty="0"/>
              <a:t>n/2 if n is </a:t>
            </a:r>
            <a:r>
              <a:rPr lang="en-US" altLang="ja-JP" dirty="0" smtClean="0"/>
              <a:t>even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 </a:t>
            </a:r>
            <a:r>
              <a:rPr lang="en-US" altLang="ja-JP" dirty="0"/>
              <a:t>or 3n + 1 if n is odd. </a:t>
            </a:r>
            <a:endParaRPr lang="ja-JP" alt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48932"/>
            <a:ext cx="48768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992888" cy="7200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 Traversal</a:t>
            </a:r>
            <a:endParaRPr lang="en-IN" sz="2800" dirty="0"/>
          </a:p>
        </p:txBody>
      </p:sp>
      <p:sp>
        <p:nvSpPr>
          <p:cNvPr id="28" name="Oval 27"/>
          <p:cNvSpPr/>
          <p:nvPr/>
        </p:nvSpPr>
        <p:spPr>
          <a:xfrm>
            <a:off x="1979712" y="134076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Straight Connector 28"/>
          <p:cNvCxnSpPr>
            <a:endCxn id="32" idx="2"/>
          </p:cNvCxnSpPr>
          <p:nvPr/>
        </p:nvCxnSpPr>
        <p:spPr>
          <a:xfrm>
            <a:off x="2208312" y="1494155"/>
            <a:ext cx="1160577" cy="86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51920" y="213285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2871582" y="184482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3368889" y="146625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865412" y="213285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283968" y="107884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Connector 35"/>
          <p:cNvCxnSpPr>
            <a:stCxn id="28" idx="5"/>
            <a:endCxn id="31" idx="2"/>
          </p:cNvCxnSpPr>
          <p:nvPr/>
        </p:nvCxnSpPr>
        <p:spPr>
          <a:xfrm>
            <a:off x="2174834" y="1535890"/>
            <a:ext cx="696748" cy="4232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33" idx="6"/>
          </p:cNvCxnSpPr>
          <p:nvPr/>
        </p:nvCxnSpPr>
        <p:spPr>
          <a:xfrm flipH="1">
            <a:off x="2094012" y="2247156"/>
            <a:ext cx="1757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0"/>
            <a:endCxn id="34" idx="4"/>
          </p:cNvCxnSpPr>
          <p:nvPr/>
        </p:nvCxnSpPr>
        <p:spPr>
          <a:xfrm flipV="1">
            <a:off x="3966220" y="1307443"/>
            <a:ext cx="432048" cy="825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8" idx="4"/>
            <a:endCxn id="33" idx="0"/>
          </p:cNvCxnSpPr>
          <p:nvPr/>
        </p:nvCxnSpPr>
        <p:spPr>
          <a:xfrm flipH="1">
            <a:off x="1979712" y="1569368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1" idx="2"/>
            <a:endCxn id="33" idx="6"/>
          </p:cNvCxnSpPr>
          <p:nvPr/>
        </p:nvCxnSpPr>
        <p:spPr>
          <a:xfrm flipH="1">
            <a:off x="2094012" y="1959124"/>
            <a:ext cx="77757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2" idx="5"/>
            <a:endCxn id="30" idx="1"/>
          </p:cNvCxnSpPr>
          <p:nvPr/>
        </p:nvCxnSpPr>
        <p:spPr>
          <a:xfrm>
            <a:off x="3564011" y="1661375"/>
            <a:ext cx="321387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567536" y="138666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endCxn id="64" idx="2"/>
          </p:cNvCxnSpPr>
          <p:nvPr/>
        </p:nvCxnSpPr>
        <p:spPr>
          <a:xfrm>
            <a:off x="5796136" y="1540056"/>
            <a:ext cx="1160577" cy="86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655768" y="2247156"/>
            <a:ext cx="444624" cy="258316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719663" y="2212234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10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956713" y="15121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Oval 64"/>
          <p:cNvSpPr/>
          <p:nvPr/>
        </p:nvSpPr>
        <p:spPr>
          <a:xfrm>
            <a:off x="5453236" y="21787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0" idx="5"/>
            <a:endCxn id="63" idx="2"/>
          </p:cNvCxnSpPr>
          <p:nvPr/>
        </p:nvCxnSpPr>
        <p:spPr>
          <a:xfrm>
            <a:off x="5762658" y="1581791"/>
            <a:ext cx="957005" cy="806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4"/>
            <a:endCxn id="65" idx="0"/>
          </p:cNvCxnSpPr>
          <p:nvPr/>
        </p:nvCxnSpPr>
        <p:spPr>
          <a:xfrm flipH="1">
            <a:off x="5567536" y="1615269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5"/>
            <a:endCxn id="62" idx="1"/>
          </p:cNvCxnSpPr>
          <p:nvPr/>
        </p:nvCxnSpPr>
        <p:spPr>
          <a:xfrm>
            <a:off x="7151835" y="1707276"/>
            <a:ext cx="569047" cy="57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7"/>
            <a:endCxn id="64" idx="3"/>
          </p:cNvCxnSpPr>
          <p:nvPr/>
        </p:nvCxnSpPr>
        <p:spPr>
          <a:xfrm flipV="1">
            <a:off x="5648358" y="1707276"/>
            <a:ext cx="1341833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0" idx="5"/>
            <a:endCxn id="62" idx="2"/>
          </p:cNvCxnSpPr>
          <p:nvPr/>
        </p:nvCxnSpPr>
        <p:spPr>
          <a:xfrm>
            <a:off x="5762658" y="1581791"/>
            <a:ext cx="1893110" cy="79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7544" y="2996952"/>
            <a:ext cx="24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there a path between</a:t>
            </a:r>
            <a:endParaRPr lang="en-IN" dirty="0"/>
          </a:p>
        </p:txBody>
      </p:sp>
      <p:sp>
        <p:nvSpPr>
          <p:cNvPr id="91" name="Rectangle 90"/>
          <p:cNvSpPr/>
          <p:nvPr/>
        </p:nvSpPr>
        <p:spPr>
          <a:xfrm>
            <a:off x="2788600" y="2996952"/>
            <a:ext cx="1063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1 and 4?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3885398" y="2996952"/>
            <a:ext cx="6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Yes!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2693076" y="2996952"/>
            <a:ext cx="123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7 and 11?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2765084" y="2996952"/>
            <a:ext cx="1230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1 and 8?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3851920" y="2996952"/>
            <a:ext cx="6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No!</a:t>
            </a:r>
            <a:endParaRPr lang="en-IN" dirty="0"/>
          </a:p>
        </p:txBody>
      </p:sp>
      <p:sp>
        <p:nvSpPr>
          <p:cNvPr id="100" name="TextBox 99"/>
          <p:cNvSpPr txBox="1"/>
          <p:nvPr/>
        </p:nvSpPr>
        <p:spPr>
          <a:xfrm>
            <a:off x="323528" y="2987660"/>
            <a:ext cx="763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vertex </a:t>
            </a:r>
            <a:r>
              <a:rPr lang="en-US" b="1" i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 is said to be </a:t>
            </a:r>
            <a:r>
              <a:rPr lang="en-US" u="sng" dirty="0" smtClean="0"/>
              <a:t>reachable</a:t>
            </a:r>
            <a:r>
              <a:rPr lang="en-US" dirty="0" smtClean="0"/>
              <a:t> from vertex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if there exists a path from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7030A0"/>
                </a:solidFill>
              </a:rPr>
              <a:t>y</a:t>
            </a:r>
            <a:r>
              <a:rPr lang="en-US" i="1" dirty="0" smtClean="0"/>
              <a:t>.</a:t>
            </a:r>
            <a:endParaRPr lang="en-IN" u="sng" dirty="0"/>
          </a:p>
        </p:txBody>
      </p:sp>
      <p:sp>
        <p:nvSpPr>
          <p:cNvPr id="101" name="TextBox 100"/>
          <p:cNvSpPr txBox="1"/>
          <p:nvPr/>
        </p:nvSpPr>
        <p:spPr>
          <a:xfrm>
            <a:off x="323528" y="3419708"/>
            <a:ext cx="665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Given a vertex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, can we visit all vertices reachable from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23528" y="3933056"/>
            <a:ext cx="5307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Traversal at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: Visit all vertices reachable from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 do we perform graph traversal?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251520" y="266328"/>
            <a:ext cx="2848662" cy="926812"/>
          </a:xfrm>
          <a:prstGeom prst="wedgeEllipseCallout">
            <a:avLst>
              <a:gd name="adj1" fmla="val 16456"/>
              <a:gd name="adj2" fmla="val 625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set of vertices reachable from 1?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60" grpId="0" animBg="1"/>
      <p:bldP spid="62" grpId="0" animBg="1"/>
      <p:bldP spid="63" grpId="0" animBg="1"/>
      <p:bldP spid="64" grpId="0" animBg="1"/>
      <p:bldP spid="65" grpId="0" animBg="1"/>
      <p:bldP spid="89" grpId="0"/>
      <p:bldP spid="89" grpId="1"/>
      <p:bldP spid="91" grpId="0"/>
      <p:bldP spid="91" grpId="1"/>
      <p:bldP spid="96" grpId="0"/>
      <p:bldP spid="96" grpId="1"/>
      <p:bldP spid="96" grpId="2"/>
      <p:bldP spid="96" grpId="3"/>
      <p:bldP spid="97" grpId="0"/>
      <p:bldP spid="97" grpId="1"/>
      <p:bldP spid="98" grpId="0"/>
      <p:bldP spid="98" grpId="1"/>
      <p:bldP spid="99" grpId="0"/>
      <p:bldP spid="99" grpId="1"/>
      <p:bldP spid="100" grpId="0"/>
      <p:bldP spid="101" grpId="0"/>
      <p:bldP spid="102" grpId="0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ular Callout 110"/>
          <p:cNvSpPr/>
          <p:nvPr/>
        </p:nvSpPr>
        <p:spPr>
          <a:xfrm>
            <a:off x="1327121" y="5517232"/>
            <a:ext cx="1876727" cy="288032"/>
          </a:xfrm>
          <a:prstGeom prst="wedgeRectCallout">
            <a:avLst>
              <a:gd name="adj1" fmla="val -12601"/>
              <a:gd name="adj2" fmla="val 102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dirty="0" smtClean="0">
                <a:solidFill>
                  <a:schemeClr val="tx1"/>
                </a:solidFill>
              </a:rPr>
              <a:t> is visited!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16633"/>
            <a:ext cx="799288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Breadth First Search – A Graph Traversal Algorithm</a:t>
            </a:r>
            <a:endParaRPr lang="en-IN" sz="2800" dirty="0"/>
          </a:p>
        </p:txBody>
      </p:sp>
      <p:sp>
        <p:nvSpPr>
          <p:cNvPr id="5" name="Oval 4"/>
          <p:cNvSpPr/>
          <p:nvPr/>
        </p:nvSpPr>
        <p:spPr>
          <a:xfrm>
            <a:off x="1373932" y="134076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246140" y="213285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65802" y="184482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763109" y="146625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59632" y="213285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678188" y="107884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" name="Straight Connector 11"/>
          <p:cNvCxnSpPr>
            <a:stCxn id="5" idx="5"/>
            <a:endCxn id="9" idx="2"/>
          </p:cNvCxnSpPr>
          <p:nvPr/>
        </p:nvCxnSpPr>
        <p:spPr>
          <a:xfrm>
            <a:off x="1569054" y="1535890"/>
            <a:ext cx="1194055" cy="4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10" idx="6"/>
          </p:cNvCxnSpPr>
          <p:nvPr/>
        </p:nvCxnSpPr>
        <p:spPr>
          <a:xfrm flipH="1">
            <a:off x="1488232" y="2247156"/>
            <a:ext cx="1757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11" idx="4"/>
          </p:cNvCxnSpPr>
          <p:nvPr/>
        </p:nvCxnSpPr>
        <p:spPr>
          <a:xfrm flipV="1">
            <a:off x="3360440" y="1307443"/>
            <a:ext cx="432048" cy="825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10" idx="0"/>
          </p:cNvCxnSpPr>
          <p:nvPr/>
        </p:nvCxnSpPr>
        <p:spPr>
          <a:xfrm flipH="1">
            <a:off x="1373932" y="1569368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6"/>
          </p:cNvCxnSpPr>
          <p:nvPr/>
        </p:nvCxnSpPr>
        <p:spPr>
          <a:xfrm flipH="1">
            <a:off x="1488232" y="1959124"/>
            <a:ext cx="77757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7" idx="1"/>
          </p:cNvCxnSpPr>
          <p:nvPr/>
        </p:nvCxnSpPr>
        <p:spPr>
          <a:xfrm>
            <a:off x="2958231" y="1661375"/>
            <a:ext cx="321387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98309" y="95955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9" idx="4"/>
            <a:endCxn id="8" idx="0"/>
          </p:cNvCxnSpPr>
          <p:nvPr/>
        </p:nvCxnSpPr>
        <p:spPr>
          <a:xfrm flipH="1">
            <a:off x="2380102" y="1188151"/>
            <a:ext cx="232507" cy="656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98509" y="168823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9" idx="6"/>
            <a:endCxn id="11" idx="2"/>
          </p:cNvCxnSpPr>
          <p:nvPr/>
        </p:nvCxnSpPr>
        <p:spPr>
          <a:xfrm flipV="1">
            <a:off x="2991709" y="1193143"/>
            <a:ext cx="686479" cy="38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6"/>
            <a:endCxn id="11" idx="2"/>
          </p:cNvCxnSpPr>
          <p:nvPr/>
        </p:nvCxnSpPr>
        <p:spPr>
          <a:xfrm>
            <a:off x="2726909" y="1073851"/>
            <a:ext cx="951279" cy="11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2" idx="2"/>
          </p:cNvCxnSpPr>
          <p:nvPr/>
        </p:nvCxnSpPr>
        <p:spPr>
          <a:xfrm>
            <a:off x="6012160" y="1278131"/>
            <a:ext cx="1160577" cy="86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871792" y="1985231"/>
            <a:ext cx="444624" cy="258316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35687" y="1950309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10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72737" y="125022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endCxn id="41" idx="2"/>
          </p:cNvCxnSpPr>
          <p:nvPr/>
        </p:nvCxnSpPr>
        <p:spPr>
          <a:xfrm>
            <a:off x="5894882" y="1312413"/>
            <a:ext cx="1040805" cy="814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64500" y="1353344"/>
            <a:ext cx="1906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5"/>
            <a:endCxn id="40" idx="1"/>
          </p:cNvCxnSpPr>
          <p:nvPr/>
        </p:nvCxnSpPr>
        <p:spPr>
          <a:xfrm>
            <a:off x="7367859" y="1445351"/>
            <a:ext cx="569047" cy="57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3"/>
          </p:cNvCxnSpPr>
          <p:nvPr/>
        </p:nvCxnSpPr>
        <p:spPr>
          <a:xfrm flipV="1">
            <a:off x="5864382" y="1445351"/>
            <a:ext cx="1341833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0" idx="2"/>
          </p:cNvCxnSpPr>
          <p:nvPr/>
        </p:nvCxnSpPr>
        <p:spPr>
          <a:xfrm>
            <a:off x="5894882" y="1312413"/>
            <a:ext cx="1976910" cy="801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550735" y="1016808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50735" y="1948743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13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83809" y="3068960"/>
            <a:ext cx="1828800" cy="369332"/>
            <a:chOff x="5181600" y="2072687"/>
            <a:chExt cx="1828800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5181600" y="2150657"/>
              <a:ext cx="1828800" cy="287743"/>
              <a:chOff x="5181600" y="2623066"/>
              <a:chExt cx="1828800" cy="287743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5209521" y="2072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991709" y="3059213"/>
            <a:ext cx="2489501" cy="369332"/>
            <a:chOff x="4520899" y="2851666"/>
            <a:chExt cx="2489501" cy="369332"/>
          </a:xfrm>
        </p:grpSpPr>
        <p:sp>
          <p:nvSpPr>
            <p:cNvPr id="68" name="Down Arrow 67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183341" y="2851666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3 5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Rectangular Callout 5"/>
          <p:cNvSpPr/>
          <p:nvPr/>
        </p:nvSpPr>
        <p:spPr>
          <a:xfrm>
            <a:off x="555125" y="3645023"/>
            <a:ext cx="1943184" cy="432047"/>
          </a:xfrm>
          <a:prstGeom prst="wedgeRectCallout">
            <a:avLst>
              <a:gd name="adj1" fmla="val -23326"/>
              <a:gd name="adj2" fmla="val -724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1 and look at neighbours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107504" y="836712"/>
            <a:ext cx="1944216" cy="356431"/>
          </a:xfrm>
          <a:prstGeom prst="borderCallout2">
            <a:avLst>
              <a:gd name="adj1" fmla="val 107460"/>
              <a:gd name="adj2" fmla="val 25893"/>
              <a:gd name="adj3" fmla="val 165004"/>
              <a:gd name="adj4" fmla="val 26987"/>
              <a:gd name="adj5" fmla="val 172440"/>
              <a:gd name="adj6" fmla="val 606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Look at neighbours of 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2936178" y="2636912"/>
            <a:ext cx="1280571" cy="288032"/>
          </a:xfrm>
          <a:prstGeom prst="wedgeRectCallout">
            <a:avLst>
              <a:gd name="adj1" fmla="val -26663"/>
              <a:gd name="adj2" fmla="val 966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Enqueue 3, 5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3419872" y="3648568"/>
            <a:ext cx="1839050" cy="428503"/>
          </a:xfrm>
          <a:prstGeom prst="wedgeRectCallout">
            <a:avLst>
              <a:gd name="adj1" fmla="val -27998"/>
              <a:gd name="adj2" fmla="val -962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3 and look at  neighbours of 3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690936" y="3065341"/>
            <a:ext cx="2489501" cy="369332"/>
            <a:chOff x="4520899" y="2851666"/>
            <a:chExt cx="2489501" cy="369332"/>
          </a:xfrm>
        </p:grpSpPr>
        <p:sp>
          <p:nvSpPr>
            <p:cNvPr id="79" name="Down Arrow 78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183341" y="2851666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5 </a:t>
                </a:r>
                <a:r>
                  <a:rPr lang="en-US" b="1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2 4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7" name="Rectangular Callout 86"/>
          <p:cNvSpPr/>
          <p:nvPr/>
        </p:nvSpPr>
        <p:spPr>
          <a:xfrm>
            <a:off x="5711351" y="2636912"/>
            <a:ext cx="1280571" cy="288032"/>
          </a:xfrm>
          <a:prstGeom prst="wedgeRectCallout">
            <a:avLst>
              <a:gd name="adj1" fmla="val -34003"/>
              <a:gd name="adj2" fmla="val 102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Enqueue 2,4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645" y="5229200"/>
            <a:ext cx="7792718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Imporant</a:t>
            </a:r>
            <a:r>
              <a:rPr lang="en-US" sz="1500" dirty="0" smtClean="0"/>
              <a:t>: Neighbours of 3 are 1, 2, 4. But we have already visited 1! If we enqueue 1, then we will end up in a loop. So we need the crucial information that we have visited 1, in order to avoid looping! For this, we need to keep another array called </a:t>
            </a:r>
            <a:r>
              <a:rPr lang="en-US" sz="1500" i="1" dirty="0" smtClean="0"/>
              <a:t>visited</a:t>
            </a:r>
            <a:r>
              <a:rPr lang="en-US" sz="1500" dirty="0" smtClean="0"/>
              <a:t>. </a:t>
            </a:r>
            <a:endParaRPr lang="en-IN" sz="1500" i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31419"/>
              </p:ext>
            </p:extLst>
          </p:nvPr>
        </p:nvGraphicFramePr>
        <p:xfrm>
          <a:off x="744494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051720" y="5517232"/>
            <a:ext cx="3712780" cy="3231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We can now check unvisited neighbours of 3.</a:t>
            </a:r>
            <a:endParaRPr lang="en-IN" sz="1500" dirty="0"/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34189"/>
              </p:ext>
            </p:extLst>
          </p:nvPr>
        </p:nvGraphicFramePr>
        <p:xfrm>
          <a:off x="744494" y="5957829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Rectangular Callout 93"/>
          <p:cNvSpPr/>
          <p:nvPr/>
        </p:nvSpPr>
        <p:spPr>
          <a:xfrm>
            <a:off x="6097856" y="3645023"/>
            <a:ext cx="1839050" cy="428503"/>
          </a:xfrm>
          <a:prstGeom prst="wedgeRectCallout">
            <a:avLst>
              <a:gd name="adj1" fmla="val -27998"/>
              <a:gd name="adj2" fmla="val -962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5 and look at  neighbours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5" name="Rectangular Callout 94"/>
          <p:cNvSpPr/>
          <p:nvPr/>
        </p:nvSpPr>
        <p:spPr>
          <a:xfrm>
            <a:off x="1796846" y="5414984"/>
            <a:ext cx="1839050" cy="428503"/>
          </a:xfrm>
          <a:prstGeom prst="wedgeRectCallout">
            <a:avLst>
              <a:gd name="adj1" fmla="val -15452"/>
              <a:gd name="adj2" fmla="val 732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visited array!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7596336" y="3501008"/>
            <a:ext cx="1028231" cy="288032"/>
          </a:xfrm>
          <a:prstGeom prst="wedgeRectCallout">
            <a:avLst>
              <a:gd name="adj1" fmla="val -61655"/>
              <a:gd name="adj2" fmla="val 2838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Enqueue </a:t>
            </a:r>
            <a:r>
              <a:rPr lang="en-US" sz="1400" dirty="0">
                <a:solidFill>
                  <a:schemeClr val="tx1"/>
                </a:solidFill>
              </a:rPr>
              <a:t>6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343600" y="3885496"/>
            <a:ext cx="1828800" cy="369332"/>
            <a:chOff x="5181600" y="2851666"/>
            <a:chExt cx="1828800" cy="369332"/>
          </a:xfrm>
        </p:grpSpPr>
        <p:sp>
          <p:nvSpPr>
            <p:cNvPr id="88" name="TextBox 87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</a:rPr>
                <a:t>2 4 </a:t>
              </a:r>
              <a:r>
                <a:rPr lang="en-US" b="1" i="1" dirty="0" smtClean="0">
                  <a:solidFill>
                    <a:srgbClr val="C00000"/>
                  </a:solidFill>
                </a:rPr>
                <a:t>6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Down Arrow 97"/>
          <p:cNvSpPr/>
          <p:nvPr/>
        </p:nvSpPr>
        <p:spPr>
          <a:xfrm>
            <a:off x="7053825" y="3528853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ular Callout 98"/>
          <p:cNvSpPr/>
          <p:nvPr/>
        </p:nvSpPr>
        <p:spPr>
          <a:xfrm>
            <a:off x="3703385" y="5445224"/>
            <a:ext cx="1876727" cy="288032"/>
          </a:xfrm>
          <a:prstGeom prst="wedgeRectCallout">
            <a:avLst>
              <a:gd name="adj1" fmla="val -34003"/>
              <a:gd name="adj2" fmla="val 102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 6 as visited!</a:t>
            </a:r>
            <a:endParaRPr lang="en-IN" sz="1400" dirty="0">
              <a:solidFill>
                <a:schemeClr val="tx1"/>
              </a:solidFill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93517"/>
              </p:ext>
            </p:extLst>
          </p:nvPr>
        </p:nvGraphicFramePr>
        <p:xfrm>
          <a:off x="744494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Rectangular Callout 100"/>
          <p:cNvSpPr/>
          <p:nvPr/>
        </p:nvSpPr>
        <p:spPr>
          <a:xfrm>
            <a:off x="6084168" y="4509120"/>
            <a:ext cx="1839050" cy="428503"/>
          </a:xfrm>
          <a:prstGeom prst="wedgeRectCallout">
            <a:avLst>
              <a:gd name="adj1" fmla="val -27998"/>
              <a:gd name="adj2" fmla="val -962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2 and look at  neighbours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0" name="Rectangular Callout 109"/>
          <p:cNvSpPr/>
          <p:nvPr/>
        </p:nvSpPr>
        <p:spPr>
          <a:xfrm>
            <a:off x="4279449" y="5445224"/>
            <a:ext cx="1876727" cy="288032"/>
          </a:xfrm>
          <a:prstGeom prst="wedgeRectCallout">
            <a:avLst>
              <a:gd name="adj1" fmla="val -34003"/>
              <a:gd name="adj2" fmla="val 102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 is unvisited!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2" name="Rectangular Callout 111"/>
          <p:cNvSpPr/>
          <p:nvPr/>
        </p:nvSpPr>
        <p:spPr>
          <a:xfrm>
            <a:off x="5559993" y="3573016"/>
            <a:ext cx="1028231" cy="288032"/>
          </a:xfrm>
          <a:prstGeom prst="wedgeRectCallout">
            <a:avLst>
              <a:gd name="adj1" fmla="val -23424"/>
              <a:gd name="adj2" fmla="val 758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Enqueue 7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751312" y="3885496"/>
            <a:ext cx="1828800" cy="369332"/>
            <a:chOff x="5181600" y="2851666"/>
            <a:chExt cx="1828800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</a:rPr>
                <a:t>4 </a:t>
              </a:r>
              <a:r>
                <a:rPr lang="en-US" b="1" i="1" dirty="0" smtClean="0">
                  <a:solidFill>
                    <a:srgbClr val="C00000"/>
                  </a:solidFill>
                </a:rPr>
                <a:t>6 </a:t>
              </a:r>
              <a:r>
                <a:rPr lang="en-US" b="1" i="1" dirty="0" smtClean="0">
                  <a:solidFill>
                    <a:schemeClr val="accent3">
                      <a:lumMod val="75000"/>
                    </a:schemeClr>
                  </a:solidFill>
                </a:rPr>
                <a:t>7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Down Arrow 118"/>
          <p:cNvSpPr/>
          <p:nvPr/>
        </p:nvSpPr>
        <p:spPr>
          <a:xfrm rot="5400000">
            <a:off x="5674547" y="3980215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3474740" y="1802532"/>
            <a:ext cx="823769" cy="444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ular Callout 120"/>
          <p:cNvSpPr/>
          <p:nvPr/>
        </p:nvSpPr>
        <p:spPr>
          <a:xfrm>
            <a:off x="4283968" y="5445224"/>
            <a:ext cx="1876727" cy="288032"/>
          </a:xfrm>
          <a:prstGeom prst="wedgeRectCallout">
            <a:avLst>
              <a:gd name="adj1" fmla="val -34003"/>
              <a:gd name="adj2" fmla="val 102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 7 as visited!</a:t>
            </a:r>
            <a:endParaRPr lang="en-IN" sz="1400" dirty="0">
              <a:solidFill>
                <a:schemeClr val="tx1"/>
              </a:solidFill>
            </a:endParaRPr>
          </a:p>
        </p:txBody>
      </p: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83442"/>
              </p:ext>
            </p:extLst>
          </p:nvPr>
        </p:nvGraphicFramePr>
        <p:xfrm>
          <a:off x="755576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Rectangular Callout 123"/>
          <p:cNvSpPr/>
          <p:nvPr/>
        </p:nvSpPr>
        <p:spPr>
          <a:xfrm>
            <a:off x="3491880" y="4512665"/>
            <a:ext cx="1839050" cy="428503"/>
          </a:xfrm>
          <a:prstGeom prst="wedgeRectCallout">
            <a:avLst>
              <a:gd name="adj1" fmla="val -27998"/>
              <a:gd name="adj2" fmla="val -962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4 and look at  neighbours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6" name="Rectangular Callout 95"/>
          <p:cNvSpPr/>
          <p:nvPr/>
        </p:nvSpPr>
        <p:spPr>
          <a:xfrm>
            <a:off x="3165616" y="5445224"/>
            <a:ext cx="2558512" cy="428503"/>
          </a:xfrm>
          <a:prstGeom prst="wedgeRectCallout">
            <a:avLst>
              <a:gd name="adj1" fmla="val -15452"/>
              <a:gd name="adj2" fmla="val 732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only unvisited neighbour is 6!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5" name="Rectangular Callout 124"/>
          <p:cNvSpPr/>
          <p:nvPr/>
        </p:nvSpPr>
        <p:spPr>
          <a:xfrm>
            <a:off x="4427984" y="5373216"/>
            <a:ext cx="2558512" cy="428503"/>
          </a:xfrm>
          <a:prstGeom prst="wedgeRectCallout">
            <a:avLst>
              <a:gd name="adj1" fmla="val -15452"/>
              <a:gd name="adj2" fmla="val 732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only unvisited neighbour is 8!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4" name="Rectangular Callout 133"/>
          <p:cNvSpPr/>
          <p:nvPr/>
        </p:nvSpPr>
        <p:spPr>
          <a:xfrm>
            <a:off x="2823689" y="3573016"/>
            <a:ext cx="1028231" cy="288032"/>
          </a:xfrm>
          <a:prstGeom prst="wedgeRectCallout">
            <a:avLst>
              <a:gd name="adj1" fmla="val -23424"/>
              <a:gd name="adj2" fmla="val 758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Enqueue </a:t>
            </a:r>
            <a:r>
              <a:rPr lang="en-US" sz="1400" dirty="0">
                <a:solidFill>
                  <a:schemeClr val="tx1"/>
                </a:solidFill>
              </a:rPr>
              <a:t>8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755576" y="3885496"/>
            <a:ext cx="1828800" cy="369332"/>
            <a:chOff x="5181600" y="2851666"/>
            <a:chExt cx="1828800" cy="369332"/>
          </a:xfrm>
        </p:grpSpPr>
        <p:sp>
          <p:nvSpPr>
            <p:cNvPr id="136" name="TextBox 135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C00000"/>
                  </a:solidFill>
                </a:rPr>
                <a:t>6 </a:t>
              </a:r>
              <a:r>
                <a:rPr lang="en-US" b="1" i="1" dirty="0" smtClean="0">
                  <a:solidFill>
                    <a:schemeClr val="accent3">
                      <a:lumMod val="75000"/>
                    </a:schemeClr>
                  </a:solidFill>
                </a:rPr>
                <a:t>7 </a:t>
              </a:r>
              <a:r>
                <a:rPr lang="en-US" b="1" i="1" dirty="0" smtClean="0">
                  <a:solidFill>
                    <a:srgbClr val="003399"/>
                  </a:solidFill>
                </a:rPr>
                <a:t>8</a:t>
              </a:r>
              <a:endParaRPr lang="en-US" dirty="0">
                <a:solidFill>
                  <a:srgbClr val="003399"/>
                </a:solidFill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Down Arrow 140"/>
          <p:cNvSpPr/>
          <p:nvPr/>
        </p:nvSpPr>
        <p:spPr>
          <a:xfrm rot="5400000">
            <a:off x="2938243" y="3980215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ular Callout 90"/>
          <p:cNvSpPr/>
          <p:nvPr/>
        </p:nvSpPr>
        <p:spPr>
          <a:xfrm>
            <a:off x="5863624" y="5394327"/>
            <a:ext cx="1876727" cy="288032"/>
          </a:xfrm>
          <a:prstGeom prst="wedgeRectCallout">
            <a:avLst>
              <a:gd name="adj1" fmla="val -34003"/>
              <a:gd name="adj2" fmla="val 102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 2, 4 as visited!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2" name="Rectangular Callout 141"/>
          <p:cNvSpPr/>
          <p:nvPr/>
        </p:nvSpPr>
        <p:spPr>
          <a:xfrm>
            <a:off x="4855513" y="5517232"/>
            <a:ext cx="1876727" cy="288032"/>
          </a:xfrm>
          <a:prstGeom prst="wedgeRectCallout">
            <a:avLst>
              <a:gd name="adj1" fmla="val -34003"/>
              <a:gd name="adj2" fmla="val 1025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 8 as visited!</a:t>
            </a:r>
            <a:endParaRPr lang="en-IN" sz="1400" dirty="0">
              <a:solidFill>
                <a:schemeClr val="tx1"/>
              </a:solidFill>
            </a:endParaRP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8439"/>
              </p:ext>
            </p:extLst>
          </p:nvPr>
        </p:nvGraphicFramePr>
        <p:xfrm>
          <a:off x="744494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" name="Rectangular Callout 143"/>
          <p:cNvSpPr/>
          <p:nvPr/>
        </p:nvSpPr>
        <p:spPr>
          <a:xfrm>
            <a:off x="500702" y="4512665"/>
            <a:ext cx="1839050" cy="428503"/>
          </a:xfrm>
          <a:prstGeom prst="wedgeRectCallout">
            <a:avLst>
              <a:gd name="adj1" fmla="val -27998"/>
              <a:gd name="adj2" fmla="val -962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</a:t>
            </a:r>
            <a:r>
              <a:rPr lang="en-US" sz="1400" dirty="0">
                <a:solidFill>
                  <a:schemeClr val="tx1"/>
                </a:solidFill>
              </a:rPr>
              <a:t>6</a:t>
            </a:r>
            <a:r>
              <a:rPr lang="en-US" sz="1400" dirty="0" smtClean="0">
                <a:solidFill>
                  <a:schemeClr val="tx1"/>
                </a:solidFill>
              </a:rPr>
              <a:t> and look at  neighbours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5" name="Rectangular Callout 144"/>
          <p:cNvSpPr/>
          <p:nvPr/>
        </p:nvSpPr>
        <p:spPr>
          <a:xfrm>
            <a:off x="1835696" y="5445224"/>
            <a:ext cx="1876727" cy="288032"/>
          </a:xfrm>
          <a:prstGeom prst="wedgeRectCallout">
            <a:avLst>
              <a:gd name="adj1" fmla="val -4405"/>
              <a:gd name="adj2" fmla="val 995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neighbours visited!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3" name="Rectangular Callout 152"/>
          <p:cNvSpPr/>
          <p:nvPr/>
        </p:nvSpPr>
        <p:spPr>
          <a:xfrm>
            <a:off x="2500656" y="5158965"/>
            <a:ext cx="3799536" cy="430275"/>
          </a:xfrm>
          <a:prstGeom prst="wedgeRectCallout">
            <a:avLst>
              <a:gd name="adj1" fmla="val -50184"/>
              <a:gd name="adj2" fmla="val 254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cannot enqueue any neighbour! Also, no need to update visited array.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634849" y="4643844"/>
            <a:ext cx="1828800" cy="369332"/>
            <a:chOff x="5181600" y="2851666"/>
            <a:chExt cx="1828800" cy="369332"/>
          </a:xfrm>
        </p:grpSpPr>
        <p:sp>
          <p:nvSpPr>
            <p:cNvPr id="155" name="TextBox 154"/>
            <p:cNvSpPr txBox="1"/>
            <p:nvPr/>
          </p:nvSpPr>
          <p:spPr>
            <a:xfrm>
              <a:off x="5183341" y="285166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3">
                      <a:lumMod val="75000"/>
                    </a:schemeClr>
                  </a:solidFill>
                </a:rPr>
                <a:t>7 </a:t>
              </a:r>
              <a:r>
                <a:rPr lang="en-US" b="1" i="1" dirty="0">
                  <a:solidFill>
                    <a:srgbClr val="003399"/>
                  </a:solidFill>
                </a:rPr>
                <a:t>8</a:t>
              </a:r>
              <a:endParaRPr lang="en-US" dirty="0">
                <a:solidFill>
                  <a:srgbClr val="003399"/>
                </a:solidFill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Down Arrow 159"/>
          <p:cNvSpPr/>
          <p:nvPr/>
        </p:nvSpPr>
        <p:spPr>
          <a:xfrm>
            <a:off x="1345074" y="4287201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ular Callout 162"/>
          <p:cNvSpPr/>
          <p:nvPr/>
        </p:nvSpPr>
        <p:spPr>
          <a:xfrm>
            <a:off x="395536" y="5232745"/>
            <a:ext cx="1839050" cy="428503"/>
          </a:xfrm>
          <a:prstGeom prst="wedgeRectCallout">
            <a:avLst>
              <a:gd name="adj1" fmla="val -27998"/>
              <a:gd name="adj2" fmla="val -962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en-US" sz="1400" dirty="0" smtClean="0">
                <a:solidFill>
                  <a:schemeClr val="tx1"/>
                </a:solidFill>
              </a:rPr>
              <a:t> and look at  neighbours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3018603" y="4581128"/>
            <a:ext cx="2489501" cy="369332"/>
            <a:chOff x="4520899" y="2851666"/>
            <a:chExt cx="2489501" cy="369332"/>
          </a:xfrm>
        </p:grpSpPr>
        <p:sp>
          <p:nvSpPr>
            <p:cNvPr id="165" name="Down Arrow 164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129415" y="2851666"/>
              <a:ext cx="1880985" cy="369332"/>
              <a:chOff x="5129415" y="2851666"/>
              <a:chExt cx="1880985" cy="369332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5129415" y="28516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3399"/>
                    </a:solidFill>
                  </a:rPr>
                  <a:t>8</a:t>
                </a:r>
                <a:endParaRPr lang="en-US" dirty="0">
                  <a:solidFill>
                    <a:srgbClr val="003399"/>
                  </a:solidFill>
                </a:endParaRPr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3" name="Rectangular Callout 172"/>
          <p:cNvSpPr/>
          <p:nvPr/>
        </p:nvSpPr>
        <p:spPr>
          <a:xfrm>
            <a:off x="3419872" y="5232745"/>
            <a:ext cx="1839050" cy="428503"/>
          </a:xfrm>
          <a:prstGeom prst="wedgeRectCallout">
            <a:avLst>
              <a:gd name="adj1" fmla="val -27998"/>
              <a:gd name="adj2" fmla="val -962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Dequeue </a:t>
            </a:r>
            <a:r>
              <a:rPr lang="en-US" sz="1400" dirty="0">
                <a:solidFill>
                  <a:schemeClr val="tx1"/>
                </a:solidFill>
              </a:rPr>
              <a:t>8</a:t>
            </a:r>
            <a:r>
              <a:rPr lang="en-US" sz="1400" dirty="0" smtClean="0">
                <a:solidFill>
                  <a:schemeClr val="tx1"/>
                </a:solidFill>
              </a:rPr>
              <a:t> and look at  neighbours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682899" y="4650625"/>
            <a:ext cx="2489501" cy="290543"/>
            <a:chOff x="4520899" y="2909857"/>
            <a:chExt cx="2489501" cy="290543"/>
          </a:xfrm>
        </p:grpSpPr>
        <p:sp>
          <p:nvSpPr>
            <p:cNvPr id="175" name="Down Arrow 174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Rectangular Callout 189"/>
          <p:cNvSpPr/>
          <p:nvPr/>
        </p:nvSpPr>
        <p:spPr>
          <a:xfrm>
            <a:off x="6097857" y="5232745"/>
            <a:ext cx="2722616" cy="428503"/>
          </a:xfrm>
          <a:prstGeom prst="wedgeRectCallout">
            <a:avLst>
              <a:gd name="adj1" fmla="val -29253"/>
              <a:gd name="adj2" fmla="val -902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Our queue is now empty.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terminate the algorithm here.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4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2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4" grpId="0" animBg="1"/>
      <p:bldP spid="40" grpId="0" animBg="1"/>
      <p:bldP spid="41" grpId="0" animBg="1"/>
      <p:bldP spid="42" grpId="0" animBg="1"/>
      <p:bldP spid="55" grpId="0" animBg="1"/>
      <p:bldP spid="56" grpId="0" animBg="1"/>
      <p:bldP spid="6" grpId="0" animBg="1"/>
      <p:bldP spid="6" grpId="1" animBg="1"/>
      <p:bldP spid="22" grpId="0" animBg="1"/>
      <p:bldP spid="22" grpId="1" animBg="1"/>
      <p:bldP spid="53" grpId="0" animBg="1"/>
      <p:bldP spid="53" grpId="1" animBg="1"/>
      <p:bldP spid="54" grpId="0" animBg="1"/>
      <p:bldP spid="54" grpId="1" animBg="1"/>
      <p:bldP spid="87" grpId="0" animBg="1"/>
      <p:bldP spid="87" grpId="1" animBg="1"/>
      <p:bldP spid="23" grpId="0" animBg="1"/>
      <p:bldP spid="23" grpId="1" animBg="1"/>
      <p:bldP spid="29" grpId="0" animBg="1"/>
      <p:bldP spid="29" grpId="1" animBg="1"/>
      <p:bldP spid="94" grpId="0" animBg="1"/>
      <p:bldP spid="94" grpId="1" animBg="1"/>
      <p:bldP spid="95" grpId="0" animBg="1"/>
      <p:bldP spid="95" grpId="1" animBg="1"/>
      <p:bldP spid="95" grpId="2" animBg="1"/>
      <p:bldP spid="95" grpId="3" animBg="1"/>
      <p:bldP spid="95" grpId="4" animBg="1"/>
      <p:bldP spid="95" grpId="5" animBg="1"/>
      <p:bldP spid="95" grpId="6" animBg="1"/>
      <p:bldP spid="95" grpId="7" animBg="1"/>
      <p:bldP spid="95" grpId="8" animBg="1"/>
      <p:bldP spid="95" grpId="9" animBg="1"/>
      <p:bldP spid="95" grpId="10" animBg="1"/>
      <p:bldP spid="95" grpId="11" animBg="1"/>
      <p:bldP spid="70" grpId="0" animBg="1"/>
      <p:bldP spid="70" grpId="1" animBg="1"/>
      <p:bldP spid="98" grpId="0" animBg="1"/>
      <p:bldP spid="99" grpId="0" animBg="1"/>
      <p:bldP spid="99" grpId="1" animBg="1"/>
      <p:bldP spid="101" grpId="0" animBg="1"/>
      <p:bldP spid="101" grpId="1" animBg="1"/>
      <p:bldP spid="110" grpId="0" animBg="1"/>
      <p:bldP spid="110" grpId="1" animBg="1"/>
      <p:bldP spid="112" grpId="0" animBg="1"/>
      <p:bldP spid="112" grpId="1" animBg="1"/>
      <p:bldP spid="119" grpId="0" animBg="1"/>
      <p:bldP spid="121" grpId="0" animBg="1"/>
      <p:bldP spid="121" grpId="1" animBg="1"/>
      <p:bldP spid="124" grpId="0" animBg="1"/>
      <p:bldP spid="124" grpId="1" animBg="1"/>
      <p:bldP spid="96" grpId="0" animBg="1"/>
      <p:bldP spid="96" grpId="1" animBg="1"/>
      <p:bldP spid="125" grpId="0" animBg="1"/>
      <p:bldP spid="125" grpId="1" animBg="1"/>
      <p:bldP spid="134" grpId="0" animBg="1"/>
      <p:bldP spid="134" grpId="1" animBg="1"/>
      <p:bldP spid="141" grpId="0" animBg="1"/>
      <p:bldP spid="91" grpId="0" animBg="1"/>
      <p:bldP spid="91" grpId="1" animBg="1"/>
      <p:bldP spid="142" grpId="0" animBg="1"/>
      <p:bldP spid="142" grpId="1" animBg="1"/>
      <p:bldP spid="144" grpId="0" animBg="1"/>
      <p:bldP spid="144" grpId="1" animBg="1"/>
      <p:bldP spid="145" grpId="0" animBg="1"/>
      <p:bldP spid="145" grpId="1" animBg="1"/>
      <p:bldP spid="145" grpId="2" animBg="1"/>
      <p:bldP spid="145" grpId="3" animBg="1"/>
      <p:bldP spid="145" grpId="4" animBg="1"/>
      <p:bldP spid="145" grpId="5" animBg="1"/>
      <p:bldP spid="153" grpId="0" animBg="1"/>
      <p:bldP spid="153" grpId="1" animBg="1"/>
      <p:bldP spid="153" grpId="2" animBg="1"/>
      <p:bldP spid="153" grpId="3" animBg="1"/>
      <p:bldP spid="153" grpId="4" animBg="1"/>
      <p:bldP spid="153" grpId="5" animBg="1"/>
      <p:bldP spid="160" grpId="0" animBg="1"/>
      <p:bldP spid="163" grpId="0" animBg="1"/>
      <p:bldP spid="163" grpId="1" animBg="1"/>
      <p:bldP spid="173" grpId="0" animBg="1"/>
      <p:bldP spid="173" grpId="1" animBg="1"/>
      <p:bldP spid="1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4" name="Line 3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37" name="Line 37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1" name="Line 21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2" name="Line 22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39" name="Line 3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6" name="Line 26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9" name="Line 29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02" name="Oval 2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03" name="Oval 3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09604" name="Oval 4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09605" name="Oval 5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09606" name="Oval 6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09607" name="Oval 7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09608" name="Oval 8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09609" name="Oval 9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09610" name="Oval 10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Overview</a:t>
            </a:r>
          </a:p>
        </p:txBody>
      </p:sp>
      <p:sp>
        <p:nvSpPr>
          <p:cNvPr id="409635" name="Line 3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36" name="Line 3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76" name="Line 176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781" name="Text Box 181"/>
          <p:cNvSpPr txBox="1">
            <a:spLocks noChangeArrowheads="1"/>
          </p:cNvSpPr>
          <p:nvPr/>
        </p:nvSpPr>
        <p:spPr bwMode="auto">
          <a:xfrm>
            <a:off x="1524000" y="5486400"/>
            <a:ext cx="579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Task: Conduct a breadth-first search of the graph starting with node D</a:t>
            </a:r>
          </a:p>
        </p:txBody>
      </p:sp>
      <p:sp>
        <p:nvSpPr>
          <p:cNvPr id="409785" name="Text Box 185"/>
          <p:cNvSpPr txBox="1">
            <a:spLocks noChangeArrowheads="1"/>
          </p:cNvSpPr>
          <p:nvPr/>
        </p:nvSpPr>
        <p:spPr bwMode="auto">
          <a:xfrm>
            <a:off x="4267200" y="1676400"/>
            <a:ext cx="381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Breadth-first search starts with given node</a:t>
            </a:r>
          </a:p>
        </p:txBody>
      </p:sp>
      <p:sp>
        <p:nvSpPr>
          <p:cNvPr id="409808" name="Freeform 208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809" name="Text Box 209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058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899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899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899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899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899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900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900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900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900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900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900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900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900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900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900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901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6901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901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9013" name="Line 2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</a:t>
            </a:r>
          </a:p>
        </p:txBody>
      </p:sp>
      <p:sp>
        <p:nvSpPr>
          <p:cNvPr id="469015" name="Text Box 23"/>
          <p:cNvSpPr txBox="1">
            <a:spLocks noChangeArrowheads="1"/>
          </p:cNvSpPr>
          <p:nvPr/>
        </p:nvSpPr>
        <p:spPr bwMode="auto">
          <a:xfrm>
            <a:off x="4267200" y="1676400"/>
            <a:ext cx="381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Breadth-first search starts with given node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Then visits nodes adjacent in some specified order (e.g., alphabetical)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Like ripples in a pond</a:t>
            </a:r>
          </a:p>
        </p:txBody>
      </p:sp>
      <p:sp>
        <p:nvSpPr>
          <p:cNvPr id="469016" name="Freeform 24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9018" name="Freeform 26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9019" name="Text Box 27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69020" name="Text Box 28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14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7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7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7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7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7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7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797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797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798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798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798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798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798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798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6798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8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89" name="Line 2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90" name="Text Box 22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</a:t>
            </a:r>
          </a:p>
        </p:txBody>
      </p:sp>
      <p:sp>
        <p:nvSpPr>
          <p:cNvPr id="467991" name="Text Box 23"/>
          <p:cNvSpPr txBox="1">
            <a:spLocks noChangeArrowheads="1"/>
          </p:cNvSpPr>
          <p:nvPr/>
        </p:nvSpPr>
        <p:spPr bwMode="auto">
          <a:xfrm>
            <a:off x="4267200" y="1676400"/>
            <a:ext cx="381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Breadth-first search starts with given node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Then visits nodes adjacent in some specified order (e.g., alphabetical)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Like ripples in a pond</a:t>
            </a:r>
          </a:p>
        </p:txBody>
      </p:sp>
      <p:sp>
        <p:nvSpPr>
          <p:cNvPr id="467992" name="Freeform 24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94" name="Freeform 26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7995" name="Text Box 27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67996" name="Text Box 28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60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4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4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5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5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5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695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695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695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695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695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695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696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696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696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6696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6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65" name="Line 2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66" name="Text Box 22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</a:t>
            </a:r>
          </a:p>
        </p:txBody>
      </p:sp>
      <p:sp>
        <p:nvSpPr>
          <p:cNvPr id="466967" name="Text Box 23"/>
          <p:cNvSpPr txBox="1">
            <a:spLocks noChangeArrowheads="1"/>
          </p:cNvSpPr>
          <p:nvPr/>
        </p:nvSpPr>
        <p:spPr bwMode="auto">
          <a:xfrm>
            <a:off x="4267200" y="1676400"/>
            <a:ext cx="381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Breadth-first search starts with given node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Then visits nodes adjacent in some specified order (e.g., alphabetical)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Like ripples in a pond</a:t>
            </a:r>
          </a:p>
        </p:txBody>
      </p:sp>
      <p:sp>
        <p:nvSpPr>
          <p:cNvPr id="466968" name="Freeform 24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70" name="Freeform 26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6971" name="Text Box 27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66972" name="Text Box 28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2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2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2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2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2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2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2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2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593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593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593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593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593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593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593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593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6593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4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41" name="Line 2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42" name="Text Box 22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</a:t>
            </a:r>
          </a:p>
        </p:txBody>
      </p:sp>
      <p:sp>
        <p:nvSpPr>
          <p:cNvPr id="465943" name="Text Box 23"/>
          <p:cNvSpPr txBox="1">
            <a:spLocks noChangeArrowheads="1"/>
          </p:cNvSpPr>
          <p:nvPr/>
        </p:nvSpPr>
        <p:spPr bwMode="auto">
          <a:xfrm>
            <a:off x="4267200" y="1676400"/>
            <a:ext cx="381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Breadth-first search starts with given node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Then visits nodes adjacent in some specified order (e.g., alphabetical)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Like ripples in a pond</a:t>
            </a:r>
          </a:p>
        </p:txBody>
      </p:sp>
      <p:sp>
        <p:nvSpPr>
          <p:cNvPr id="465944" name="Freeform 24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46" name="Freeform 26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5947" name="Text Box 27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65948" name="Text Box 28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7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89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0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0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0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0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0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490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490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490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490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491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491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491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491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6491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1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17" name="Line 2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18" name="Text Box 22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</a:t>
            </a:r>
          </a:p>
        </p:txBody>
      </p:sp>
      <p:sp>
        <p:nvSpPr>
          <p:cNvPr id="464919" name="Text Box 23"/>
          <p:cNvSpPr txBox="1">
            <a:spLocks noChangeArrowheads="1"/>
          </p:cNvSpPr>
          <p:nvPr/>
        </p:nvSpPr>
        <p:spPr bwMode="auto">
          <a:xfrm>
            <a:off x="4267200" y="167640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When all nodes in ripple are visited, visit nodes in next ripples</a:t>
            </a:r>
          </a:p>
        </p:txBody>
      </p:sp>
      <p:sp>
        <p:nvSpPr>
          <p:cNvPr id="464920" name="Freeform 24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22" name="Freeform 26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23" name="Text Box 27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64924" name="Text Box 28"/>
          <p:cNvSpPr txBox="1">
            <a:spLocks noChangeArrowheads="1"/>
          </p:cNvSpPr>
          <p:nvPr/>
        </p:nvSpPr>
        <p:spPr bwMode="auto">
          <a:xfrm>
            <a:off x="21336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464928" name="Freeform 32"/>
          <p:cNvSpPr>
            <a:spLocks/>
          </p:cNvSpPr>
          <p:nvPr/>
        </p:nvSpPr>
        <p:spPr bwMode="auto">
          <a:xfrm>
            <a:off x="1066800" y="3454400"/>
            <a:ext cx="1193800" cy="1168400"/>
          </a:xfrm>
          <a:custGeom>
            <a:avLst/>
            <a:gdLst>
              <a:gd name="T0" fmla="*/ 576 w 752"/>
              <a:gd name="T1" fmla="*/ 32 h 736"/>
              <a:gd name="T2" fmla="*/ 192 w 752"/>
              <a:gd name="T3" fmla="*/ 32 h 736"/>
              <a:gd name="T4" fmla="*/ 96 w 752"/>
              <a:gd name="T5" fmla="*/ 224 h 736"/>
              <a:gd name="T6" fmla="*/ 96 w 752"/>
              <a:gd name="T7" fmla="*/ 656 h 736"/>
              <a:gd name="T8" fmla="*/ 672 w 752"/>
              <a:gd name="T9" fmla="*/ 704 h 736"/>
              <a:gd name="T10" fmla="*/ 576 w 752"/>
              <a:gd name="T11" fmla="*/ 70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4929" name="Text Box 33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91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00" name="Line 2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01" name="Line 29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02" name="Line 3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03" name="Line 31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04" name="Line 3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05" name="Line 3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06" name="Line 34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07" name="Oval 3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3908" name="Oval 3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3909" name="Oval 3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3910" name="Oval 3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3911" name="Oval 3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3912" name="Oval 4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3913" name="Oval 4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3914" name="Oval 4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3915" name="Oval 4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3916" name="Rectangle 4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63917" name="Line 4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18" name="Line 4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20" name="Text Box 48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G, H</a:t>
            </a:r>
          </a:p>
        </p:txBody>
      </p:sp>
      <p:sp>
        <p:nvSpPr>
          <p:cNvPr id="463921" name="Text Box 49"/>
          <p:cNvSpPr txBox="1">
            <a:spLocks noChangeArrowheads="1"/>
          </p:cNvSpPr>
          <p:nvPr/>
        </p:nvSpPr>
        <p:spPr bwMode="auto">
          <a:xfrm>
            <a:off x="4267200" y="167640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When all nodes in ripple are visited, visit nodes in next ripples</a:t>
            </a:r>
          </a:p>
        </p:txBody>
      </p:sp>
      <p:sp>
        <p:nvSpPr>
          <p:cNvPr id="463922" name="Freeform 50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23" name="Freeform 51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24" name="Text Box 52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63925" name="Text Box 53"/>
          <p:cNvSpPr txBox="1">
            <a:spLocks noChangeArrowheads="1"/>
          </p:cNvSpPr>
          <p:nvPr/>
        </p:nvSpPr>
        <p:spPr bwMode="auto">
          <a:xfrm>
            <a:off x="21336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463926" name="Freeform 54"/>
          <p:cNvSpPr>
            <a:spLocks/>
          </p:cNvSpPr>
          <p:nvPr/>
        </p:nvSpPr>
        <p:spPr bwMode="auto">
          <a:xfrm>
            <a:off x="1066800" y="3454400"/>
            <a:ext cx="1193800" cy="1168400"/>
          </a:xfrm>
          <a:custGeom>
            <a:avLst/>
            <a:gdLst>
              <a:gd name="T0" fmla="*/ 576 w 752"/>
              <a:gd name="T1" fmla="*/ 32 h 736"/>
              <a:gd name="T2" fmla="*/ 192 w 752"/>
              <a:gd name="T3" fmla="*/ 32 h 736"/>
              <a:gd name="T4" fmla="*/ 96 w 752"/>
              <a:gd name="T5" fmla="*/ 224 h 736"/>
              <a:gd name="T6" fmla="*/ 96 w 752"/>
              <a:gd name="T7" fmla="*/ 656 h 736"/>
              <a:gd name="T8" fmla="*/ 672 w 752"/>
              <a:gd name="T9" fmla="*/ 704 h 736"/>
              <a:gd name="T10" fmla="*/ 576 w 752"/>
              <a:gd name="T11" fmla="*/ 70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27" name="Freeform 55"/>
          <p:cNvSpPr>
            <a:spLocks/>
          </p:cNvSpPr>
          <p:nvPr/>
        </p:nvSpPr>
        <p:spPr bwMode="auto">
          <a:xfrm>
            <a:off x="304800" y="2959100"/>
            <a:ext cx="952500" cy="850900"/>
          </a:xfrm>
          <a:custGeom>
            <a:avLst/>
            <a:gdLst>
              <a:gd name="T0" fmla="*/ 0 w 600"/>
              <a:gd name="T1" fmla="*/ 440 h 536"/>
              <a:gd name="T2" fmla="*/ 96 w 600"/>
              <a:gd name="T3" fmla="*/ 56 h 536"/>
              <a:gd name="T4" fmla="*/ 528 w 600"/>
              <a:gd name="T5" fmla="*/ 104 h 536"/>
              <a:gd name="T6" fmla="*/ 528 w 600"/>
              <a:gd name="T7" fmla="*/ 440 h 536"/>
              <a:gd name="T8" fmla="*/ 528 w 600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536">
                <a:moveTo>
                  <a:pt x="0" y="440"/>
                </a:moveTo>
                <a:cubicBezTo>
                  <a:pt x="4" y="276"/>
                  <a:pt x="8" y="112"/>
                  <a:pt x="96" y="56"/>
                </a:cubicBezTo>
                <a:cubicBezTo>
                  <a:pt x="184" y="0"/>
                  <a:pt x="456" y="40"/>
                  <a:pt x="528" y="104"/>
                </a:cubicBezTo>
                <a:cubicBezTo>
                  <a:pt x="600" y="168"/>
                  <a:pt x="528" y="368"/>
                  <a:pt x="528" y="440"/>
                </a:cubicBezTo>
                <a:cubicBezTo>
                  <a:pt x="528" y="512"/>
                  <a:pt x="528" y="524"/>
                  <a:pt x="528" y="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3928" name="Text Box 56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463929" name="Text Box 57"/>
          <p:cNvSpPr txBox="1">
            <a:spLocks noChangeArrowheads="1"/>
          </p:cNvSpPr>
          <p:nvPr/>
        </p:nvSpPr>
        <p:spPr bwMode="auto">
          <a:xfrm>
            <a:off x="152400" y="3733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63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Graphs?</a:t>
            </a:r>
            <a:endParaRPr lang="en-IN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72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example, given  a network of cities and roads connecting them, what is the shortest path between two given cities?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416896" y="421011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Shortest path between A and D?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4856" y="4797152"/>
            <a:ext cx="7827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very natural way to model and think of the given data.</a:t>
            </a:r>
          </a:p>
          <a:p>
            <a:endParaRPr lang="en-US" dirty="0" smtClean="0"/>
          </a:p>
          <a:p>
            <a:r>
              <a:rPr lang="en-US" dirty="0" smtClean="0"/>
              <a:t>Today, we’ll look at this in detail and formalize some notions about this data structure!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1070005" y="263521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076012" y="209500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79778" y="319727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75856" y="202044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90156" y="322383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298605" y="2249047"/>
            <a:ext cx="777407" cy="457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6"/>
            <a:endCxn id="45" idx="2"/>
          </p:cNvCxnSpPr>
          <p:nvPr/>
        </p:nvCxnSpPr>
        <p:spPr>
          <a:xfrm flipV="1">
            <a:off x="2304612" y="2134747"/>
            <a:ext cx="971244" cy="74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4"/>
            <a:endCxn id="46" idx="0"/>
          </p:cNvCxnSpPr>
          <p:nvPr/>
        </p:nvCxnSpPr>
        <p:spPr>
          <a:xfrm>
            <a:off x="3390156" y="2249047"/>
            <a:ext cx="114300" cy="974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6"/>
          </p:cNvCxnSpPr>
          <p:nvPr/>
        </p:nvCxnSpPr>
        <p:spPr>
          <a:xfrm>
            <a:off x="2308378" y="3311573"/>
            <a:ext cx="1081778" cy="32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44" idx="2"/>
          </p:cNvCxnSpPr>
          <p:nvPr/>
        </p:nvCxnSpPr>
        <p:spPr>
          <a:xfrm>
            <a:off x="1265127" y="2830335"/>
            <a:ext cx="814651" cy="481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5"/>
            <a:endCxn id="46" idx="1"/>
          </p:cNvCxnSpPr>
          <p:nvPr/>
        </p:nvCxnSpPr>
        <p:spPr>
          <a:xfrm>
            <a:off x="2271134" y="2290128"/>
            <a:ext cx="1152500" cy="967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67815" y="2219246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17642" y="1857748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99860" y="3046288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76415" y="2510145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50108" y="2583071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77516" y="3257317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10270" y="1923312"/>
            <a:ext cx="3384376" cy="194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1" name="Oval 60"/>
          <p:cNvSpPr/>
          <p:nvPr/>
        </p:nvSpPr>
        <p:spPr>
          <a:xfrm>
            <a:off x="4994947" y="266682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000954" y="212661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04720" y="322888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200798" y="20520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315098" y="325544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223547" y="2280654"/>
            <a:ext cx="777407" cy="457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6"/>
            <a:endCxn id="64" idx="2"/>
          </p:cNvCxnSpPr>
          <p:nvPr/>
        </p:nvCxnSpPr>
        <p:spPr>
          <a:xfrm flipV="1">
            <a:off x="6229554" y="2166354"/>
            <a:ext cx="971244" cy="74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4"/>
            <a:endCxn id="65" idx="0"/>
          </p:cNvCxnSpPr>
          <p:nvPr/>
        </p:nvCxnSpPr>
        <p:spPr>
          <a:xfrm>
            <a:off x="7315098" y="2280654"/>
            <a:ext cx="114300" cy="9747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6"/>
          </p:cNvCxnSpPr>
          <p:nvPr/>
        </p:nvCxnSpPr>
        <p:spPr>
          <a:xfrm>
            <a:off x="6233320" y="3343180"/>
            <a:ext cx="1081778" cy="323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1" idx="5"/>
            <a:endCxn id="63" idx="2"/>
          </p:cNvCxnSpPr>
          <p:nvPr/>
        </p:nvCxnSpPr>
        <p:spPr>
          <a:xfrm>
            <a:off x="5190069" y="2861942"/>
            <a:ext cx="814651" cy="4812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5"/>
            <a:endCxn id="65" idx="1"/>
          </p:cNvCxnSpPr>
          <p:nvPr/>
        </p:nvCxnSpPr>
        <p:spPr>
          <a:xfrm>
            <a:off x="6196076" y="2321735"/>
            <a:ext cx="1152500" cy="967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2757" y="2250853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24802" y="3077895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01357" y="2541752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75050" y="2614678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02458" y="3288924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643328" y="1963914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923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2" grpId="0" animBg="1"/>
      <p:bldP spid="43" grpId="0" animBg="1"/>
      <p:bldP spid="44" grpId="0" animBg="1"/>
      <p:bldP spid="45" grpId="0" animBg="1"/>
      <p:bldP spid="46" grpId="0" animBg="1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72" grpId="0"/>
      <p:bldP spid="74" grpId="0"/>
      <p:bldP spid="75" grpId="0"/>
      <p:bldP spid="76" grpId="0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5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5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5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5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285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285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286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286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286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286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286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286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6286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6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69" name="Line 2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70" name="Text Box 22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G, H, A</a:t>
            </a:r>
          </a:p>
        </p:txBody>
      </p:sp>
      <p:sp>
        <p:nvSpPr>
          <p:cNvPr id="462871" name="Text Box 23"/>
          <p:cNvSpPr txBox="1">
            <a:spLocks noChangeArrowheads="1"/>
          </p:cNvSpPr>
          <p:nvPr/>
        </p:nvSpPr>
        <p:spPr bwMode="auto">
          <a:xfrm>
            <a:off x="4267200" y="167640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When all nodes in ripple are visited, visit nodes in next ripples</a:t>
            </a:r>
          </a:p>
        </p:txBody>
      </p:sp>
      <p:sp>
        <p:nvSpPr>
          <p:cNvPr id="462872" name="Freeform 24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73" name="Freeform 25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74" name="Text Box 26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62875" name="Text Box 27"/>
          <p:cNvSpPr txBox="1">
            <a:spLocks noChangeArrowheads="1"/>
          </p:cNvSpPr>
          <p:nvPr/>
        </p:nvSpPr>
        <p:spPr bwMode="auto">
          <a:xfrm>
            <a:off x="21336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462876" name="Freeform 28"/>
          <p:cNvSpPr>
            <a:spLocks/>
          </p:cNvSpPr>
          <p:nvPr/>
        </p:nvSpPr>
        <p:spPr bwMode="auto">
          <a:xfrm>
            <a:off x="1066800" y="3454400"/>
            <a:ext cx="1193800" cy="1168400"/>
          </a:xfrm>
          <a:custGeom>
            <a:avLst/>
            <a:gdLst>
              <a:gd name="T0" fmla="*/ 576 w 752"/>
              <a:gd name="T1" fmla="*/ 32 h 736"/>
              <a:gd name="T2" fmla="*/ 192 w 752"/>
              <a:gd name="T3" fmla="*/ 32 h 736"/>
              <a:gd name="T4" fmla="*/ 96 w 752"/>
              <a:gd name="T5" fmla="*/ 224 h 736"/>
              <a:gd name="T6" fmla="*/ 96 w 752"/>
              <a:gd name="T7" fmla="*/ 656 h 736"/>
              <a:gd name="T8" fmla="*/ 672 w 752"/>
              <a:gd name="T9" fmla="*/ 704 h 736"/>
              <a:gd name="T10" fmla="*/ 576 w 752"/>
              <a:gd name="T11" fmla="*/ 70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77" name="Freeform 29"/>
          <p:cNvSpPr>
            <a:spLocks/>
          </p:cNvSpPr>
          <p:nvPr/>
        </p:nvSpPr>
        <p:spPr bwMode="auto">
          <a:xfrm>
            <a:off x="304800" y="2959100"/>
            <a:ext cx="952500" cy="850900"/>
          </a:xfrm>
          <a:custGeom>
            <a:avLst/>
            <a:gdLst>
              <a:gd name="T0" fmla="*/ 0 w 600"/>
              <a:gd name="T1" fmla="*/ 440 h 536"/>
              <a:gd name="T2" fmla="*/ 96 w 600"/>
              <a:gd name="T3" fmla="*/ 56 h 536"/>
              <a:gd name="T4" fmla="*/ 528 w 600"/>
              <a:gd name="T5" fmla="*/ 104 h 536"/>
              <a:gd name="T6" fmla="*/ 528 w 600"/>
              <a:gd name="T7" fmla="*/ 440 h 536"/>
              <a:gd name="T8" fmla="*/ 528 w 600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536">
                <a:moveTo>
                  <a:pt x="0" y="440"/>
                </a:moveTo>
                <a:cubicBezTo>
                  <a:pt x="4" y="276"/>
                  <a:pt x="8" y="112"/>
                  <a:pt x="96" y="56"/>
                </a:cubicBezTo>
                <a:cubicBezTo>
                  <a:pt x="184" y="0"/>
                  <a:pt x="456" y="40"/>
                  <a:pt x="528" y="104"/>
                </a:cubicBezTo>
                <a:cubicBezTo>
                  <a:pt x="600" y="168"/>
                  <a:pt x="528" y="368"/>
                  <a:pt x="528" y="440"/>
                </a:cubicBezTo>
                <a:cubicBezTo>
                  <a:pt x="528" y="512"/>
                  <a:pt x="528" y="524"/>
                  <a:pt x="528" y="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78" name="Text Box 30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462879" name="Text Box 31"/>
          <p:cNvSpPr txBox="1">
            <a:spLocks noChangeArrowheads="1"/>
          </p:cNvSpPr>
          <p:nvPr/>
        </p:nvSpPr>
        <p:spPr bwMode="auto">
          <a:xfrm>
            <a:off x="76200" y="3581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3</a:t>
            </a:r>
          </a:p>
        </p:txBody>
      </p:sp>
      <p:sp>
        <p:nvSpPr>
          <p:cNvPr id="462880" name="Freeform 32"/>
          <p:cNvSpPr>
            <a:spLocks/>
          </p:cNvSpPr>
          <p:nvPr/>
        </p:nvSpPr>
        <p:spPr bwMode="auto">
          <a:xfrm>
            <a:off x="203200" y="1981200"/>
            <a:ext cx="2362200" cy="1562100"/>
          </a:xfrm>
          <a:custGeom>
            <a:avLst/>
            <a:gdLst>
              <a:gd name="T0" fmla="*/ 496 w 1488"/>
              <a:gd name="T1" fmla="*/ 0 h 984"/>
              <a:gd name="T2" fmla="*/ 1360 w 1488"/>
              <a:gd name="T3" fmla="*/ 528 h 984"/>
              <a:gd name="T4" fmla="*/ 1264 w 1488"/>
              <a:gd name="T5" fmla="*/ 960 h 984"/>
              <a:gd name="T6" fmla="*/ 736 w 1488"/>
              <a:gd name="T7" fmla="*/ 672 h 984"/>
              <a:gd name="T8" fmla="*/ 112 w 1488"/>
              <a:gd name="T9" fmla="*/ 480 h 984"/>
              <a:gd name="T10" fmla="*/ 64 w 1488"/>
              <a:gd name="T11" fmla="*/ 3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8" h="984">
                <a:moveTo>
                  <a:pt x="496" y="0"/>
                </a:moveTo>
                <a:cubicBezTo>
                  <a:pt x="864" y="184"/>
                  <a:pt x="1232" y="368"/>
                  <a:pt x="1360" y="528"/>
                </a:cubicBezTo>
                <a:cubicBezTo>
                  <a:pt x="1488" y="688"/>
                  <a:pt x="1368" y="936"/>
                  <a:pt x="1264" y="960"/>
                </a:cubicBezTo>
                <a:cubicBezTo>
                  <a:pt x="1160" y="984"/>
                  <a:pt x="928" y="752"/>
                  <a:pt x="736" y="672"/>
                </a:cubicBezTo>
                <a:cubicBezTo>
                  <a:pt x="544" y="592"/>
                  <a:pt x="224" y="528"/>
                  <a:pt x="112" y="480"/>
                </a:cubicBezTo>
                <a:cubicBezTo>
                  <a:pt x="0" y="432"/>
                  <a:pt x="72" y="400"/>
                  <a:pt x="64" y="38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2881" name="Text Box 33"/>
          <p:cNvSpPr txBox="1">
            <a:spLocks noChangeArrowheads="1"/>
          </p:cNvSpPr>
          <p:nvPr/>
        </p:nvSpPr>
        <p:spPr bwMode="auto">
          <a:xfrm>
            <a:off x="685800" y="1752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3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Line 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45" name="Line 5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47" name="Line 7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48" name="Line 8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49" name="Line 9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50" name="Line 10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51" name="Oval 11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6652" name="Oval 12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96653" name="Oval 13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96654" name="Oval 1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96655" name="Oval 15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96656" name="Oval 16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96657" name="Oval 1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96658" name="Oval 18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96659" name="Oval 19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96660" name="Rectangle 2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496661" name="Line 21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62" name="Line 22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63" name="Line 2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64" name="Text Box 24"/>
          <p:cNvSpPr txBox="1">
            <a:spLocks noChangeArrowheads="1"/>
          </p:cNvSpPr>
          <p:nvPr/>
        </p:nvSpPr>
        <p:spPr bwMode="auto">
          <a:xfrm>
            <a:off x="1524000" y="54864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G, H, A, B</a:t>
            </a:r>
          </a:p>
        </p:txBody>
      </p:sp>
      <p:sp>
        <p:nvSpPr>
          <p:cNvPr id="496665" name="Text Box 25"/>
          <p:cNvSpPr txBox="1">
            <a:spLocks noChangeArrowheads="1"/>
          </p:cNvSpPr>
          <p:nvPr/>
        </p:nvSpPr>
        <p:spPr bwMode="auto">
          <a:xfrm>
            <a:off x="4267200" y="167640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ea typeface="ＭＳ Ｐゴシック" charset="-128"/>
              </a:rPr>
              <a:t>When all nodes in ripple are visited, visit nodes in next ripples</a:t>
            </a:r>
          </a:p>
        </p:txBody>
      </p:sp>
      <p:sp>
        <p:nvSpPr>
          <p:cNvPr id="496666" name="Freeform 26"/>
          <p:cNvSpPr>
            <a:spLocks/>
          </p:cNvSpPr>
          <p:nvPr/>
        </p:nvSpPr>
        <p:spPr bwMode="auto">
          <a:xfrm>
            <a:off x="1295400" y="1219200"/>
            <a:ext cx="2819400" cy="3721100"/>
          </a:xfrm>
          <a:custGeom>
            <a:avLst/>
            <a:gdLst>
              <a:gd name="T0" fmla="*/ 720 w 1776"/>
              <a:gd name="T1" fmla="*/ 0 h 2344"/>
              <a:gd name="T2" fmla="*/ 96 w 1776"/>
              <a:gd name="T3" fmla="*/ 432 h 2344"/>
              <a:gd name="T4" fmla="*/ 144 w 1776"/>
              <a:gd name="T5" fmla="*/ 576 h 2344"/>
              <a:gd name="T6" fmla="*/ 816 w 1776"/>
              <a:gd name="T7" fmla="*/ 1056 h 2344"/>
              <a:gd name="T8" fmla="*/ 768 w 1776"/>
              <a:gd name="T9" fmla="*/ 2064 h 2344"/>
              <a:gd name="T10" fmla="*/ 1440 w 1776"/>
              <a:gd name="T11" fmla="*/ 2304 h 2344"/>
              <a:gd name="T12" fmla="*/ 1632 w 1776"/>
              <a:gd name="T13" fmla="*/ 2304 h 2344"/>
              <a:gd name="T14" fmla="*/ 1776 w 1776"/>
              <a:gd name="T15" fmla="*/ 2160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67" name="Freeform 27"/>
          <p:cNvSpPr>
            <a:spLocks/>
          </p:cNvSpPr>
          <p:nvPr/>
        </p:nvSpPr>
        <p:spPr bwMode="auto">
          <a:xfrm>
            <a:off x="2997200" y="2590800"/>
            <a:ext cx="965200" cy="1092200"/>
          </a:xfrm>
          <a:custGeom>
            <a:avLst/>
            <a:gdLst>
              <a:gd name="T0" fmla="*/ 512 w 608"/>
              <a:gd name="T1" fmla="*/ 0 h 688"/>
              <a:gd name="T2" fmla="*/ 80 w 608"/>
              <a:gd name="T3" fmla="*/ 48 h 688"/>
              <a:gd name="T4" fmla="*/ 32 w 608"/>
              <a:gd name="T5" fmla="*/ 288 h 688"/>
              <a:gd name="T6" fmla="*/ 80 w 608"/>
              <a:gd name="T7" fmla="*/ 624 h 688"/>
              <a:gd name="T8" fmla="*/ 320 w 608"/>
              <a:gd name="T9" fmla="*/ 672 h 688"/>
              <a:gd name="T10" fmla="*/ 608 w 608"/>
              <a:gd name="T11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>
            <a:off x="3886200" y="3429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21336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2</a:t>
            </a:r>
          </a:p>
        </p:txBody>
      </p:sp>
      <p:sp>
        <p:nvSpPr>
          <p:cNvPr id="496670" name="Freeform 30"/>
          <p:cNvSpPr>
            <a:spLocks/>
          </p:cNvSpPr>
          <p:nvPr/>
        </p:nvSpPr>
        <p:spPr bwMode="auto">
          <a:xfrm>
            <a:off x="1066800" y="3454400"/>
            <a:ext cx="1193800" cy="1168400"/>
          </a:xfrm>
          <a:custGeom>
            <a:avLst/>
            <a:gdLst>
              <a:gd name="T0" fmla="*/ 576 w 752"/>
              <a:gd name="T1" fmla="*/ 32 h 736"/>
              <a:gd name="T2" fmla="*/ 192 w 752"/>
              <a:gd name="T3" fmla="*/ 32 h 736"/>
              <a:gd name="T4" fmla="*/ 96 w 752"/>
              <a:gd name="T5" fmla="*/ 224 h 736"/>
              <a:gd name="T6" fmla="*/ 96 w 752"/>
              <a:gd name="T7" fmla="*/ 656 h 736"/>
              <a:gd name="T8" fmla="*/ 672 w 752"/>
              <a:gd name="T9" fmla="*/ 704 h 736"/>
              <a:gd name="T10" fmla="*/ 576 w 752"/>
              <a:gd name="T11" fmla="*/ 70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71" name="Freeform 31"/>
          <p:cNvSpPr>
            <a:spLocks/>
          </p:cNvSpPr>
          <p:nvPr/>
        </p:nvSpPr>
        <p:spPr bwMode="auto">
          <a:xfrm>
            <a:off x="304800" y="2959100"/>
            <a:ext cx="952500" cy="850900"/>
          </a:xfrm>
          <a:custGeom>
            <a:avLst/>
            <a:gdLst>
              <a:gd name="T0" fmla="*/ 0 w 600"/>
              <a:gd name="T1" fmla="*/ 440 h 536"/>
              <a:gd name="T2" fmla="*/ 96 w 600"/>
              <a:gd name="T3" fmla="*/ 56 h 536"/>
              <a:gd name="T4" fmla="*/ 528 w 600"/>
              <a:gd name="T5" fmla="*/ 104 h 536"/>
              <a:gd name="T6" fmla="*/ 528 w 600"/>
              <a:gd name="T7" fmla="*/ 440 h 536"/>
              <a:gd name="T8" fmla="*/ 528 w 600"/>
              <a:gd name="T9" fmla="*/ 5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0" h="536">
                <a:moveTo>
                  <a:pt x="0" y="440"/>
                </a:moveTo>
                <a:cubicBezTo>
                  <a:pt x="4" y="276"/>
                  <a:pt x="8" y="112"/>
                  <a:pt x="96" y="56"/>
                </a:cubicBezTo>
                <a:cubicBezTo>
                  <a:pt x="184" y="0"/>
                  <a:pt x="456" y="40"/>
                  <a:pt x="528" y="104"/>
                </a:cubicBezTo>
                <a:cubicBezTo>
                  <a:pt x="600" y="168"/>
                  <a:pt x="528" y="368"/>
                  <a:pt x="528" y="440"/>
                </a:cubicBezTo>
                <a:cubicBezTo>
                  <a:pt x="528" y="512"/>
                  <a:pt x="528" y="524"/>
                  <a:pt x="528" y="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4038600" y="43275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496673" name="Text Box 33"/>
          <p:cNvSpPr txBox="1">
            <a:spLocks noChangeArrowheads="1"/>
          </p:cNvSpPr>
          <p:nvPr/>
        </p:nvSpPr>
        <p:spPr bwMode="auto">
          <a:xfrm>
            <a:off x="76200" y="3581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3</a:t>
            </a:r>
          </a:p>
        </p:txBody>
      </p:sp>
      <p:sp>
        <p:nvSpPr>
          <p:cNvPr id="496674" name="Freeform 34"/>
          <p:cNvSpPr>
            <a:spLocks/>
          </p:cNvSpPr>
          <p:nvPr/>
        </p:nvSpPr>
        <p:spPr bwMode="auto">
          <a:xfrm>
            <a:off x="203200" y="1981200"/>
            <a:ext cx="2362200" cy="1562100"/>
          </a:xfrm>
          <a:custGeom>
            <a:avLst/>
            <a:gdLst>
              <a:gd name="T0" fmla="*/ 496 w 1488"/>
              <a:gd name="T1" fmla="*/ 0 h 984"/>
              <a:gd name="T2" fmla="*/ 1360 w 1488"/>
              <a:gd name="T3" fmla="*/ 528 h 984"/>
              <a:gd name="T4" fmla="*/ 1264 w 1488"/>
              <a:gd name="T5" fmla="*/ 960 h 984"/>
              <a:gd name="T6" fmla="*/ 736 w 1488"/>
              <a:gd name="T7" fmla="*/ 672 h 984"/>
              <a:gd name="T8" fmla="*/ 112 w 1488"/>
              <a:gd name="T9" fmla="*/ 480 h 984"/>
              <a:gd name="T10" fmla="*/ 64 w 1488"/>
              <a:gd name="T11" fmla="*/ 3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8" h="984">
                <a:moveTo>
                  <a:pt x="496" y="0"/>
                </a:moveTo>
                <a:cubicBezTo>
                  <a:pt x="864" y="184"/>
                  <a:pt x="1232" y="368"/>
                  <a:pt x="1360" y="528"/>
                </a:cubicBezTo>
                <a:cubicBezTo>
                  <a:pt x="1488" y="688"/>
                  <a:pt x="1368" y="936"/>
                  <a:pt x="1264" y="960"/>
                </a:cubicBezTo>
                <a:cubicBezTo>
                  <a:pt x="1160" y="984"/>
                  <a:pt x="928" y="752"/>
                  <a:pt x="736" y="672"/>
                </a:cubicBezTo>
                <a:cubicBezTo>
                  <a:pt x="544" y="592"/>
                  <a:pt x="224" y="528"/>
                  <a:pt x="112" y="480"/>
                </a:cubicBezTo>
                <a:cubicBezTo>
                  <a:pt x="0" y="432"/>
                  <a:pt x="72" y="400"/>
                  <a:pt x="64" y="38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6675" name="Text Box 35"/>
          <p:cNvSpPr txBox="1">
            <a:spLocks noChangeArrowheads="1"/>
          </p:cNvSpPr>
          <p:nvPr/>
        </p:nvSpPr>
        <p:spPr bwMode="auto">
          <a:xfrm>
            <a:off x="685800" y="1752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  <a:ea typeface="ＭＳ Ｐゴシック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645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2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2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2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3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3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3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3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6183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6183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6183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6183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6183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6183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6184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6184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6184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6184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4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45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61846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75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1876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How is this accomplished?  Simply replace the stack with a queue!  Rules: (1) Maintain an </a:t>
            </a:r>
            <a:r>
              <a:rPr lang="en-US" altLang="ja-JP" b="1" i="1">
                <a:ea typeface="ＭＳ Ｐゴシック" charset="-128"/>
              </a:rPr>
              <a:t>enqueued</a:t>
            </a:r>
            <a:r>
              <a:rPr lang="en-US" altLang="ja-JP" b="1">
                <a:ea typeface="ＭＳ Ｐゴシック" charset="-128"/>
              </a:rPr>
              <a:t> array. (2) Visit node when </a:t>
            </a:r>
            <a:r>
              <a:rPr lang="en-US" altLang="ja-JP" b="1" i="1">
                <a:ea typeface="ＭＳ Ｐゴシック" charset="-128"/>
              </a:rPr>
              <a:t>dequeued.</a:t>
            </a:r>
            <a:endParaRPr lang="en-US" altLang="ja-JP" b="1">
              <a:ea typeface="ＭＳ Ｐゴシック" charset="-128"/>
            </a:endParaRPr>
          </a:p>
        </p:txBody>
      </p:sp>
      <p:sp>
        <p:nvSpPr>
          <p:cNvPr id="461877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</a:t>
            </a:r>
            <a:endParaRPr lang="en-US" altLang="ja-JP" sz="2800" b="1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2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562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9562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9562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9562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9563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9563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9563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9563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9563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37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95638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5667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5668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Enqueue D.  Notice, D not yet visited.</a:t>
            </a:r>
          </a:p>
        </p:txBody>
      </p:sp>
      <p:sp>
        <p:nvSpPr>
          <p:cNvPr id="495669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D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95670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6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59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59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60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460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9460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9460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9460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9460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9460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9460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9460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9461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9461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613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94648" name="Group 56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4643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4644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D.  Visit D.  Enqueue unenqueued nodes adjacent to D.</a:t>
            </a:r>
          </a:p>
        </p:txBody>
      </p:sp>
      <p:sp>
        <p:nvSpPr>
          <p:cNvPr id="494645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C  E  F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94646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8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7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7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357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9358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9358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9358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9358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9358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9358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9358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8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5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93590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3619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3620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C.  Visit C.  Enqueue unenqueued nodes adjacent to C.</a:t>
            </a:r>
          </a:p>
        </p:txBody>
      </p:sp>
      <p:sp>
        <p:nvSpPr>
          <p:cNvPr id="493621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E  F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93622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1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4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4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4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5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5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5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9255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9255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9255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9255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9256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9256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9256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9256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6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65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92566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595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2596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E.  Visit E.  Enqueue unenqueued nodes adjacent to E.</a:t>
            </a:r>
          </a:p>
        </p:txBody>
      </p:sp>
      <p:sp>
        <p:nvSpPr>
          <p:cNvPr id="492597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F  G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92598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8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2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2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2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2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153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9153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9153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9153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9153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9153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9153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9153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9153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9153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4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41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91542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571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1572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F.  Visit F.  Enqueue unenqueued nodes adjacent to F.</a:t>
            </a:r>
          </a:p>
        </p:txBody>
      </p:sp>
      <p:sp>
        <p:nvSpPr>
          <p:cNvPr id="491573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G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91574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9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49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0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0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0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0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0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0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9050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9050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9050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9050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9051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9051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9051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9051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9051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90518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0547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0548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G.  Visit G.  Enqueue unenqueued nodes adjacent to G.</a:t>
            </a:r>
          </a:p>
        </p:txBody>
      </p:sp>
      <p:sp>
        <p:nvSpPr>
          <p:cNvPr id="490549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H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90550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86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7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7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7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8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8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8948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8948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8948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8948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8948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8948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8948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8948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8949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8949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9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493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89494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9523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9524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H.  Visit H.  Enqueue unenqueued nodes adjacent to H.</a:t>
            </a:r>
          </a:p>
        </p:txBody>
      </p:sp>
      <p:sp>
        <p:nvSpPr>
          <p:cNvPr id="489525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A  B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89526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G, H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>
            <a:stCxn id="89" idx="3"/>
          </p:cNvCxnSpPr>
          <p:nvPr/>
        </p:nvCxnSpPr>
        <p:spPr>
          <a:xfrm flipV="1">
            <a:off x="3844259" y="4129229"/>
            <a:ext cx="1372721" cy="915305"/>
          </a:xfrm>
          <a:prstGeom prst="curvedConnector3">
            <a:avLst>
              <a:gd name="adj1" fmla="val 699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Graphs</a:t>
            </a:r>
            <a:endParaRPr lang="en-IN" sz="2800" dirty="0"/>
          </a:p>
        </p:txBody>
      </p:sp>
      <p:sp>
        <p:nvSpPr>
          <p:cNvPr id="51" name="Oval 50"/>
          <p:cNvSpPr/>
          <p:nvPr/>
        </p:nvSpPr>
        <p:spPr>
          <a:xfrm>
            <a:off x="3573498" y="34205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579505" y="288032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583271" y="398259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779349" y="280576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893649" y="400916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802098" y="3034369"/>
            <a:ext cx="777407" cy="457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4" idx="2"/>
          </p:cNvCxnSpPr>
          <p:nvPr/>
        </p:nvCxnSpPr>
        <p:spPr>
          <a:xfrm flipV="1">
            <a:off x="4808105" y="2920069"/>
            <a:ext cx="971244" cy="74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4"/>
            <a:endCxn id="55" idx="0"/>
          </p:cNvCxnSpPr>
          <p:nvPr/>
        </p:nvCxnSpPr>
        <p:spPr>
          <a:xfrm>
            <a:off x="5893649" y="3034369"/>
            <a:ext cx="114300" cy="9747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6"/>
          </p:cNvCxnSpPr>
          <p:nvPr/>
        </p:nvCxnSpPr>
        <p:spPr>
          <a:xfrm>
            <a:off x="4811871" y="4096895"/>
            <a:ext cx="1081778" cy="323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5"/>
            <a:endCxn id="53" idx="2"/>
          </p:cNvCxnSpPr>
          <p:nvPr/>
        </p:nvCxnSpPr>
        <p:spPr>
          <a:xfrm>
            <a:off x="3768620" y="3615657"/>
            <a:ext cx="814651" cy="481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2" idx="5"/>
            <a:endCxn id="55" idx="1"/>
          </p:cNvCxnSpPr>
          <p:nvPr/>
        </p:nvCxnSpPr>
        <p:spPr>
          <a:xfrm>
            <a:off x="4774627" y="3075450"/>
            <a:ext cx="1152500" cy="967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71308" y="3004568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21135" y="2643070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44259" y="3819896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79908" y="3295467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53601" y="3368393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24700" y="4211195"/>
            <a:ext cx="34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</a:t>
            </a:r>
          </a:p>
        </p:txBody>
      </p:sp>
      <p:cxnSp>
        <p:nvCxnSpPr>
          <p:cNvPr id="69" name="Straight Arrow Connector 68"/>
          <p:cNvCxnSpPr>
            <a:endCxn id="51" idx="0"/>
          </p:cNvCxnSpPr>
          <p:nvPr/>
        </p:nvCxnSpPr>
        <p:spPr>
          <a:xfrm>
            <a:off x="2336660" y="2643070"/>
            <a:ext cx="1351138" cy="7774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2" idx="1"/>
          </p:cNvCxnSpPr>
          <p:nvPr/>
        </p:nvCxnSpPr>
        <p:spPr>
          <a:xfrm>
            <a:off x="2336660" y="2643070"/>
            <a:ext cx="2276323" cy="2707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03648" y="2404121"/>
            <a:ext cx="933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rot="5400000" flipH="1" flipV="1">
            <a:off x="3644842" y="4115653"/>
            <a:ext cx="937307" cy="622794"/>
          </a:xfrm>
          <a:prstGeom prst="curvedConnector3">
            <a:avLst>
              <a:gd name="adj1" fmla="val 2994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16688" y="4859868"/>
            <a:ext cx="72757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Edges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13124" y="2034789"/>
            <a:ext cx="945131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Weights</a:t>
            </a:r>
          </a:p>
          <a:p>
            <a:r>
              <a:rPr lang="en-US" sz="1400" dirty="0" smtClean="0"/>
              <a:t>(optional)</a:t>
            </a:r>
          </a:p>
        </p:txBody>
      </p:sp>
      <p:cxnSp>
        <p:nvCxnSpPr>
          <p:cNvPr id="103" name="Straight Arrow Connector 102"/>
          <p:cNvCxnSpPr>
            <a:stCxn id="101" idx="1"/>
          </p:cNvCxnSpPr>
          <p:nvPr/>
        </p:nvCxnSpPr>
        <p:spPr>
          <a:xfrm flipH="1">
            <a:off x="6026158" y="2327177"/>
            <a:ext cx="486966" cy="1041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1"/>
          </p:cNvCxnSpPr>
          <p:nvPr/>
        </p:nvCxnSpPr>
        <p:spPr>
          <a:xfrm flipH="1">
            <a:off x="5352760" y="2327177"/>
            <a:ext cx="1160364" cy="430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6153" y="105273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i="1" u="sng" dirty="0" smtClean="0"/>
              <a:t>graph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 is defined as </a:t>
            </a:r>
            <a:r>
              <a:rPr lang="en-US" i="1" dirty="0" smtClean="0"/>
              <a:t>G = (V, E).</a:t>
            </a:r>
          </a:p>
          <a:p>
            <a:r>
              <a:rPr lang="en-US" dirty="0" smtClean="0"/>
              <a:t>Here, </a:t>
            </a:r>
            <a:r>
              <a:rPr lang="en-US" i="1" dirty="0" smtClean="0"/>
              <a:t>V</a:t>
            </a:r>
            <a:r>
              <a:rPr lang="en-US" dirty="0" smtClean="0"/>
              <a:t> is a set of vertices and </a:t>
            </a:r>
            <a:r>
              <a:rPr lang="en-US" i="1" dirty="0" smtClean="0"/>
              <a:t>E</a:t>
            </a:r>
            <a:r>
              <a:rPr lang="en-US" dirty="0" smtClean="0"/>
              <a:t> is a set of edges. Edges may or may not have weights.</a:t>
            </a:r>
            <a:endParaRPr lang="en-I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55576" y="5517232"/>
                <a:ext cx="7776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And edge connects two vertices and can be denoted by it’s two endpoints, e.g., (A,C). We have, </a:t>
                </a:r>
                <a:r>
                  <a:rPr lang="en-US" i="1" dirty="0" smtClean="0"/>
                  <a:t>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IN" i="1" dirty="0" smtClean="0"/>
                  <a:t> V</a:t>
                </a:r>
                <a:r>
                  <a:rPr lang="en-US" b="1" dirty="0"/>
                  <a:t> × </a:t>
                </a:r>
                <a:r>
                  <a:rPr lang="en-IN" i="1" dirty="0" smtClean="0"/>
                  <a:t>V.</a:t>
                </a: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17232"/>
                <a:ext cx="77768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705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62" grpId="0"/>
      <p:bldP spid="63" grpId="0"/>
      <p:bldP spid="64" grpId="0"/>
      <p:bldP spid="65" grpId="0"/>
      <p:bldP spid="66" grpId="0"/>
      <p:bldP spid="67" grpId="0"/>
      <p:bldP spid="76" grpId="0" animBg="1"/>
      <p:bldP spid="89" grpId="0" animBg="1"/>
      <p:bldP spid="10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5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5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5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8845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8845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8846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8846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8846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8846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8846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8846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8846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8846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6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46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88470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8499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8500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A.  Visit A.  Enqueue unenqueued nodes adjacent to A.</a:t>
            </a:r>
          </a:p>
        </p:txBody>
      </p:sp>
      <p:sp>
        <p:nvSpPr>
          <p:cNvPr id="488501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 B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88502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G, H, A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4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2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2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2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3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3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8743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8743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8743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8743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8743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8743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8744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8744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8744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8744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4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45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87446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7475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7476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Dequeue B.  Visit B.  Enqueue unenqueued nodes adjacent to B.</a:t>
            </a:r>
          </a:p>
        </p:txBody>
      </p:sp>
      <p:sp>
        <p:nvSpPr>
          <p:cNvPr id="487477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empty 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87478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G, H, A, B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5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0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0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8641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8641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8641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8641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8641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8641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8641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2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Enqueued Array</a:t>
            </a:r>
          </a:p>
        </p:txBody>
      </p:sp>
      <p:graphicFrame>
        <p:nvGraphicFramePr>
          <p:cNvPr id="486456" name="Group 56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6451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6452" name="Text Box 52"/>
          <p:cNvSpPr txBox="1">
            <a:spLocks noChangeArrowheads="1"/>
          </p:cNvSpPr>
          <p:nvPr/>
        </p:nvSpPr>
        <p:spPr bwMode="auto">
          <a:xfrm>
            <a:off x="1524000" y="5486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Q empty. Algorithm done.</a:t>
            </a:r>
          </a:p>
        </p:txBody>
      </p:sp>
      <p:sp>
        <p:nvSpPr>
          <p:cNvPr id="486453" name="Text Box 53"/>
          <p:cNvSpPr txBox="1">
            <a:spLocks noChangeArrowheads="1"/>
          </p:cNvSpPr>
          <p:nvPr/>
        </p:nvSpPr>
        <p:spPr bwMode="auto">
          <a:xfrm>
            <a:off x="5791200" y="2362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charset="-128"/>
              </a:rPr>
              <a:t>Q </a:t>
            </a:r>
            <a:r>
              <a:rPr lang="en-US" altLang="ja-JP" sz="2800" b="1">
                <a:ea typeface="ＭＳ Ｐゴシック" charset="-128"/>
                <a:sym typeface="Wingdings" pitchFamily="2" charset="2"/>
              </a:rPr>
              <a:t>empty </a:t>
            </a:r>
            <a:endParaRPr lang="en-US" altLang="ja-JP" sz="2800" b="1">
              <a:ea typeface="ＭＳ Ｐゴシック" charset="-128"/>
            </a:endParaRPr>
          </a:p>
        </p:txBody>
      </p:sp>
      <p:sp>
        <p:nvSpPr>
          <p:cNvPr id="486454" name="Text Box 54"/>
          <p:cNvSpPr txBox="1">
            <a:spLocks noChangeArrowheads="1"/>
          </p:cNvSpPr>
          <p:nvPr/>
        </p:nvSpPr>
        <p:spPr bwMode="auto">
          <a:xfrm>
            <a:off x="228600" y="4800600"/>
            <a:ext cx="449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visited: D, C, E, F, G, H, A, B</a:t>
            </a:r>
            <a:r>
              <a:rPr lang="en-US" altLang="ja-JP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9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116633"/>
            <a:ext cx="799288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Breadth First Search – A Graph Traversal Algorithm</a:t>
            </a:r>
            <a:endParaRPr lang="en-IN" sz="2800" dirty="0"/>
          </a:p>
        </p:txBody>
      </p:sp>
      <p:sp>
        <p:nvSpPr>
          <p:cNvPr id="5" name="Oval 4"/>
          <p:cNvSpPr/>
          <p:nvPr/>
        </p:nvSpPr>
        <p:spPr>
          <a:xfrm>
            <a:off x="1373932" y="134076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246140" y="213285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65802" y="184482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2763109" y="146625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259632" y="213285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678188" y="107884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" name="Straight Connector 11"/>
          <p:cNvCxnSpPr>
            <a:stCxn id="5" idx="5"/>
            <a:endCxn id="9" idx="2"/>
          </p:cNvCxnSpPr>
          <p:nvPr/>
        </p:nvCxnSpPr>
        <p:spPr>
          <a:xfrm>
            <a:off x="1569054" y="1535890"/>
            <a:ext cx="1194055" cy="4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10" idx="6"/>
          </p:cNvCxnSpPr>
          <p:nvPr/>
        </p:nvCxnSpPr>
        <p:spPr>
          <a:xfrm flipH="1">
            <a:off x="1488232" y="2247156"/>
            <a:ext cx="1757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11" idx="4"/>
          </p:cNvCxnSpPr>
          <p:nvPr/>
        </p:nvCxnSpPr>
        <p:spPr>
          <a:xfrm flipV="1">
            <a:off x="3360440" y="1307443"/>
            <a:ext cx="432048" cy="8254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10" idx="0"/>
          </p:cNvCxnSpPr>
          <p:nvPr/>
        </p:nvCxnSpPr>
        <p:spPr>
          <a:xfrm flipH="1">
            <a:off x="1373932" y="1569368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6"/>
          </p:cNvCxnSpPr>
          <p:nvPr/>
        </p:nvCxnSpPr>
        <p:spPr>
          <a:xfrm flipH="1">
            <a:off x="1488232" y="1959124"/>
            <a:ext cx="77757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7" idx="1"/>
          </p:cNvCxnSpPr>
          <p:nvPr/>
        </p:nvCxnSpPr>
        <p:spPr>
          <a:xfrm>
            <a:off x="2958231" y="1661375"/>
            <a:ext cx="321387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98309" y="95955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9" idx="4"/>
            <a:endCxn id="8" idx="0"/>
          </p:cNvCxnSpPr>
          <p:nvPr/>
        </p:nvCxnSpPr>
        <p:spPr>
          <a:xfrm flipH="1">
            <a:off x="2380102" y="1188151"/>
            <a:ext cx="232507" cy="656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98509" y="168823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9" idx="6"/>
            <a:endCxn id="11" idx="2"/>
          </p:cNvCxnSpPr>
          <p:nvPr/>
        </p:nvCxnSpPr>
        <p:spPr>
          <a:xfrm flipV="1">
            <a:off x="2991709" y="1193143"/>
            <a:ext cx="686479" cy="387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6"/>
            <a:endCxn id="11" idx="2"/>
          </p:cNvCxnSpPr>
          <p:nvPr/>
        </p:nvCxnSpPr>
        <p:spPr>
          <a:xfrm>
            <a:off x="2726909" y="1073851"/>
            <a:ext cx="951279" cy="11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2" idx="2"/>
          </p:cNvCxnSpPr>
          <p:nvPr/>
        </p:nvCxnSpPr>
        <p:spPr>
          <a:xfrm>
            <a:off x="6012160" y="1278131"/>
            <a:ext cx="1160577" cy="86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871792" y="1985231"/>
            <a:ext cx="444624" cy="258316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35687" y="1950309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10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72737" y="125022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Connector 43"/>
          <p:cNvCxnSpPr>
            <a:endCxn id="41" idx="2"/>
          </p:cNvCxnSpPr>
          <p:nvPr/>
        </p:nvCxnSpPr>
        <p:spPr>
          <a:xfrm>
            <a:off x="5894882" y="1312413"/>
            <a:ext cx="1040805" cy="814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64500" y="1353344"/>
            <a:ext cx="1906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5"/>
            <a:endCxn id="40" idx="1"/>
          </p:cNvCxnSpPr>
          <p:nvPr/>
        </p:nvCxnSpPr>
        <p:spPr>
          <a:xfrm>
            <a:off x="7367859" y="1445351"/>
            <a:ext cx="569047" cy="57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3"/>
          </p:cNvCxnSpPr>
          <p:nvPr/>
        </p:nvCxnSpPr>
        <p:spPr>
          <a:xfrm flipV="1">
            <a:off x="5864382" y="1445351"/>
            <a:ext cx="1341833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0" idx="2"/>
          </p:cNvCxnSpPr>
          <p:nvPr/>
        </p:nvCxnSpPr>
        <p:spPr>
          <a:xfrm>
            <a:off x="5894882" y="1312413"/>
            <a:ext cx="1976910" cy="801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550735" y="1016808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550735" y="1948743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13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83809" y="3068960"/>
            <a:ext cx="1828800" cy="369332"/>
            <a:chOff x="5181600" y="2072687"/>
            <a:chExt cx="1828800" cy="36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5181600" y="2150657"/>
              <a:ext cx="1828800" cy="287743"/>
              <a:chOff x="5181600" y="2623066"/>
              <a:chExt cx="1828800" cy="287743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5209521" y="2072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991709" y="3059213"/>
            <a:ext cx="2489501" cy="369332"/>
            <a:chOff x="4520899" y="2851666"/>
            <a:chExt cx="2489501" cy="369332"/>
          </a:xfrm>
        </p:grpSpPr>
        <p:sp>
          <p:nvSpPr>
            <p:cNvPr id="68" name="Down Arrow 67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183341" y="2851666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3 5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5690936" y="3065341"/>
            <a:ext cx="2489501" cy="369332"/>
            <a:chOff x="4520899" y="2851666"/>
            <a:chExt cx="2489501" cy="369332"/>
          </a:xfrm>
        </p:grpSpPr>
        <p:sp>
          <p:nvSpPr>
            <p:cNvPr id="79" name="Down Arrow 78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183341" y="2851666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5 </a:t>
                </a:r>
                <a:r>
                  <a:rPr lang="en-US" b="1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2 4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08438"/>
              </p:ext>
            </p:extLst>
          </p:nvPr>
        </p:nvGraphicFramePr>
        <p:xfrm>
          <a:off x="744494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94366"/>
              </p:ext>
            </p:extLst>
          </p:nvPr>
        </p:nvGraphicFramePr>
        <p:xfrm>
          <a:off x="744494" y="5957829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6" name="Group 85"/>
          <p:cNvGrpSpPr/>
          <p:nvPr/>
        </p:nvGrpSpPr>
        <p:grpSpPr>
          <a:xfrm>
            <a:off x="6343600" y="3885496"/>
            <a:ext cx="1828800" cy="369332"/>
            <a:chOff x="5181600" y="2851666"/>
            <a:chExt cx="1828800" cy="369332"/>
          </a:xfrm>
        </p:grpSpPr>
        <p:sp>
          <p:nvSpPr>
            <p:cNvPr id="88" name="TextBox 87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</a:rPr>
                <a:t>2 4 6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Down Arrow 97"/>
          <p:cNvSpPr/>
          <p:nvPr/>
        </p:nvSpPr>
        <p:spPr>
          <a:xfrm>
            <a:off x="7053825" y="3528853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99832"/>
              </p:ext>
            </p:extLst>
          </p:nvPr>
        </p:nvGraphicFramePr>
        <p:xfrm>
          <a:off x="744494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3751312" y="3885496"/>
            <a:ext cx="1828800" cy="646331"/>
            <a:chOff x="5181600" y="2851666"/>
            <a:chExt cx="1828800" cy="646331"/>
          </a:xfrm>
        </p:grpSpPr>
        <p:sp>
          <p:nvSpPr>
            <p:cNvPr id="114" name="TextBox 113"/>
            <p:cNvSpPr txBox="1"/>
            <p:nvPr/>
          </p:nvSpPr>
          <p:spPr>
            <a:xfrm>
              <a:off x="5183341" y="2851666"/>
              <a:ext cx="64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</a:rPr>
                <a:t>4 6</a:t>
              </a:r>
              <a:r>
                <a:rPr lang="en-US" b="1" i="1" dirty="0" smtClean="0">
                  <a:solidFill>
                    <a:srgbClr val="C00000"/>
                  </a:solidFill>
                </a:rPr>
                <a:t> </a:t>
              </a:r>
              <a:r>
                <a:rPr lang="en-US" b="1" i="1" dirty="0" smtClean="0">
                  <a:solidFill>
                    <a:srgbClr val="003399"/>
                  </a:solidFill>
                </a:rPr>
                <a:t>7</a:t>
              </a:r>
              <a:endParaRPr lang="en-US" dirty="0" smtClean="0">
                <a:solidFill>
                  <a:srgbClr val="003399"/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Down Arrow 118"/>
          <p:cNvSpPr/>
          <p:nvPr/>
        </p:nvSpPr>
        <p:spPr>
          <a:xfrm rot="5400000">
            <a:off x="5674547" y="3980215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3474740" y="1802532"/>
            <a:ext cx="823769" cy="444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72089"/>
              </p:ext>
            </p:extLst>
          </p:nvPr>
        </p:nvGraphicFramePr>
        <p:xfrm>
          <a:off x="755576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755576" y="3885496"/>
            <a:ext cx="1828800" cy="369332"/>
            <a:chOff x="5181600" y="2851666"/>
            <a:chExt cx="1828800" cy="369332"/>
          </a:xfrm>
        </p:grpSpPr>
        <p:sp>
          <p:nvSpPr>
            <p:cNvPr id="136" name="TextBox 135"/>
            <p:cNvSpPr txBox="1"/>
            <p:nvPr/>
          </p:nvSpPr>
          <p:spPr>
            <a:xfrm>
              <a:off x="5183341" y="285166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r>
                <a:rPr lang="en-US" b="1" i="1" dirty="0" smtClean="0">
                  <a:solidFill>
                    <a:srgbClr val="C00000"/>
                  </a:solidFill>
                </a:rPr>
                <a:t> </a:t>
              </a:r>
              <a:r>
                <a:rPr lang="en-US" b="1" i="1" dirty="0" smtClean="0">
                  <a:solidFill>
                    <a:srgbClr val="003399"/>
                  </a:solidFill>
                </a:rPr>
                <a:t>7</a:t>
              </a:r>
              <a:r>
                <a:rPr lang="en-US" b="1" i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b="1" i="1" dirty="0" smtClean="0">
                  <a:solidFill>
                    <a:srgbClr val="003399"/>
                  </a:solidFill>
                </a:rPr>
                <a:t>8</a:t>
              </a:r>
              <a:endParaRPr lang="en-US" dirty="0">
                <a:solidFill>
                  <a:srgbClr val="003399"/>
                </a:solidFill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Down Arrow 140"/>
          <p:cNvSpPr/>
          <p:nvPr/>
        </p:nvSpPr>
        <p:spPr>
          <a:xfrm rot="5400000">
            <a:off x="2938243" y="3980215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24496"/>
              </p:ext>
            </p:extLst>
          </p:nvPr>
        </p:nvGraphicFramePr>
        <p:xfrm>
          <a:off x="744494" y="5949280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4" name="Group 153"/>
          <p:cNvGrpSpPr/>
          <p:nvPr/>
        </p:nvGrpSpPr>
        <p:grpSpPr>
          <a:xfrm>
            <a:off x="634849" y="4643844"/>
            <a:ext cx="1828800" cy="369332"/>
            <a:chOff x="5181600" y="2851666"/>
            <a:chExt cx="1828800" cy="369332"/>
          </a:xfrm>
        </p:grpSpPr>
        <p:sp>
          <p:nvSpPr>
            <p:cNvPr id="155" name="TextBox 154"/>
            <p:cNvSpPr txBox="1"/>
            <p:nvPr/>
          </p:nvSpPr>
          <p:spPr>
            <a:xfrm>
              <a:off x="5183341" y="2851666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3399"/>
                  </a:solidFill>
                </a:rPr>
                <a:t>7</a:t>
              </a:r>
              <a:r>
                <a:rPr lang="en-US" b="1" i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b="1" i="1" dirty="0">
                  <a:solidFill>
                    <a:srgbClr val="003399"/>
                  </a:solidFill>
                </a:rPr>
                <a:t>8</a:t>
              </a:r>
              <a:endParaRPr lang="en-US" dirty="0">
                <a:solidFill>
                  <a:srgbClr val="003399"/>
                </a:solidFill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Down Arrow 159"/>
          <p:cNvSpPr/>
          <p:nvPr/>
        </p:nvSpPr>
        <p:spPr>
          <a:xfrm>
            <a:off x="1345074" y="4287201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3018603" y="4581128"/>
            <a:ext cx="2489501" cy="369332"/>
            <a:chOff x="4520899" y="2851666"/>
            <a:chExt cx="2489501" cy="369332"/>
          </a:xfrm>
        </p:grpSpPr>
        <p:sp>
          <p:nvSpPr>
            <p:cNvPr id="165" name="Down Arrow 164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129415" y="2851666"/>
              <a:ext cx="1880985" cy="369332"/>
              <a:chOff x="5129415" y="2851666"/>
              <a:chExt cx="1880985" cy="369332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5129415" y="28516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3399"/>
                    </a:solidFill>
                  </a:rPr>
                  <a:t>8</a:t>
                </a:r>
                <a:endParaRPr lang="en-US" dirty="0">
                  <a:solidFill>
                    <a:srgbClr val="003399"/>
                  </a:solidFill>
                </a:endParaRPr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4" name="Group 173"/>
          <p:cNvGrpSpPr/>
          <p:nvPr/>
        </p:nvGrpSpPr>
        <p:grpSpPr>
          <a:xfrm>
            <a:off x="5682899" y="4650625"/>
            <a:ext cx="2489501" cy="290543"/>
            <a:chOff x="4520899" y="2909857"/>
            <a:chExt cx="2489501" cy="290543"/>
          </a:xfrm>
        </p:grpSpPr>
        <p:sp>
          <p:nvSpPr>
            <p:cNvPr id="175" name="Down Arrow 174"/>
            <p:cNvSpPr/>
            <p:nvPr/>
          </p:nvSpPr>
          <p:spPr>
            <a:xfrm rot="16200000">
              <a:off x="4519456" y="29113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5181600" y="2912657"/>
              <a:ext cx="1828800" cy="287743"/>
              <a:chOff x="5181600" y="2623066"/>
              <a:chExt cx="1828800" cy="287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ctangular Callout 146"/>
          <p:cNvSpPr/>
          <p:nvPr/>
        </p:nvSpPr>
        <p:spPr>
          <a:xfrm>
            <a:off x="899591" y="2636912"/>
            <a:ext cx="1977817" cy="288032"/>
          </a:xfrm>
          <a:prstGeom prst="wedgeRectCallout">
            <a:avLst>
              <a:gd name="adj1" fmla="val -26663"/>
              <a:gd name="adj2" fmla="val 966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Vertices at distance 0</a:t>
            </a:r>
          </a:p>
        </p:txBody>
      </p:sp>
      <p:sp>
        <p:nvSpPr>
          <p:cNvPr id="148" name="Rectangular Callout 147"/>
          <p:cNvSpPr/>
          <p:nvPr/>
        </p:nvSpPr>
        <p:spPr>
          <a:xfrm>
            <a:off x="3602295" y="2564904"/>
            <a:ext cx="1977817" cy="288032"/>
          </a:xfrm>
          <a:prstGeom prst="wedgeRectCallout">
            <a:avLst>
              <a:gd name="adj1" fmla="val -26663"/>
              <a:gd name="adj2" fmla="val 966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Vertices at distance 1</a:t>
            </a:r>
          </a:p>
        </p:txBody>
      </p:sp>
      <p:sp>
        <p:nvSpPr>
          <p:cNvPr id="149" name="Rectangular Callout 148"/>
          <p:cNvSpPr/>
          <p:nvPr/>
        </p:nvSpPr>
        <p:spPr>
          <a:xfrm>
            <a:off x="6372200" y="4365104"/>
            <a:ext cx="1977817" cy="288032"/>
          </a:xfrm>
          <a:prstGeom prst="wedgeRectCallout">
            <a:avLst>
              <a:gd name="adj1" fmla="val -24935"/>
              <a:gd name="adj2" fmla="val -843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Vertices at distance 2</a:t>
            </a:r>
          </a:p>
        </p:txBody>
      </p:sp>
      <p:sp>
        <p:nvSpPr>
          <p:cNvPr id="150" name="Rectangular Callout 149"/>
          <p:cNvSpPr/>
          <p:nvPr/>
        </p:nvSpPr>
        <p:spPr>
          <a:xfrm>
            <a:off x="467544" y="5157192"/>
            <a:ext cx="1977817" cy="288032"/>
          </a:xfrm>
          <a:prstGeom prst="wedgeRectCallout">
            <a:avLst>
              <a:gd name="adj1" fmla="val -24935"/>
              <a:gd name="adj2" fmla="val -8436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Vertices at distance 3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11560" y="5445224"/>
            <a:ext cx="7848872" cy="4268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Once we process and </a:t>
            </a:r>
            <a:r>
              <a:rPr lang="en-US" sz="1600" i="1" dirty="0" err="1" smtClean="0">
                <a:solidFill>
                  <a:schemeClr val="tx1"/>
                </a:solidFill>
              </a:rPr>
              <a:t>dequeue</a:t>
            </a:r>
            <a:r>
              <a:rPr lang="en-US" sz="1600" i="1" dirty="0" smtClean="0">
                <a:solidFill>
                  <a:schemeClr val="tx1"/>
                </a:solidFill>
              </a:rPr>
              <a:t> all vertices at distance </a:t>
            </a:r>
            <a:r>
              <a:rPr lang="en-US" sz="1600" b="1" i="1" dirty="0" smtClean="0">
                <a:solidFill>
                  <a:srgbClr val="7030A0"/>
                </a:solidFill>
              </a:rPr>
              <a:t>d</a:t>
            </a:r>
            <a:r>
              <a:rPr lang="en-US" sz="1600" i="1" dirty="0" smtClean="0">
                <a:solidFill>
                  <a:schemeClr val="tx1"/>
                </a:solidFill>
              </a:rPr>
              <a:t>, the queue contains all and only vertices at distance </a:t>
            </a:r>
            <a:r>
              <a:rPr lang="en-US" sz="1600" b="1" i="1" dirty="0" smtClean="0">
                <a:solidFill>
                  <a:srgbClr val="7030A0"/>
                </a:solidFill>
              </a:rPr>
              <a:t>d+1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endParaRPr lang="en-IN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CDDC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3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5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4" grpId="0" animBg="1"/>
      <p:bldP spid="40" grpId="0" animBg="1"/>
      <p:bldP spid="41" grpId="0" animBg="1"/>
      <p:bldP spid="42" grpId="0" animBg="1"/>
      <p:bldP spid="55" grpId="0" animBg="1"/>
      <p:bldP spid="56" grpId="0" animBg="1"/>
      <p:bldP spid="98" grpId="0" animBg="1"/>
      <p:bldP spid="119" grpId="0" animBg="1"/>
      <p:bldP spid="141" grpId="0" animBg="1"/>
      <p:bldP spid="160" grpId="0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-27384"/>
            <a:ext cx="799288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Using BFS to compute distances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6409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BFS from </a:t>
            </a:r>
            <a:r>
              <a:rPr lang="en-US" sz="1600" i="1" dirty="0">
                <a:solidFill>
                  <a:srgbClr val="7030A0"/>
                </a:solidFill>
              </a:rPr>
              <a:t>1</a:t>
            </a:r>
            <a:r>
              <a:rPr lang="en-US" sz="1600" dirty="0" smtClean="0"/>
              <a:t> visits vertices in increasing order of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BFS</a:t>
            </a:r>
            <a:r>
              <a:rPr lang="en-US" sz="1600" b="1" dirty="0" smtClean="0"/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G,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b="1" dirty="0" smtClean="0"/>
              <a:t>)		</a:t>
            </a:r>
            <a:r>
              <a:rPr lang="en-US" sz="1600" b="1" i="1" dirty="0" smtClean="0"/>
              <a:t>//BFS on graph </a:t>
            </a:r>
            <a:r>
              <a:rPr lang="en-US" sz="1600" b="1" i="1" dirty="0" smtClean="0">
                <a:solidFill>
                  <a:srgbClr val="7030A0"/>
                </a:solidFill>
              </a:rPr>
              <a:t>G</a:t>
            </a:r>
            <a:r>
              <a:rPr lang="en-US" sz="1600" b="1" i="1" dirty="0"/>
              <a:t>,</a:t>
            </a:r>
            <a:r>
              <a:rPr lang="en-US" sz="1600" b="1" i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/>
              <a:t>starting at vertex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b="1" i="1" dirty="0" smtClean="0"/>
              <a:t>.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Create empty queue 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</a:t>
            </a:r>
            <a:r>
              <a:rPr lang="en-US" sz="1600" b="1" dirty="0"/>
              <a:t>Create </a:t>
            </a:r>
            <a:r>
              <a:rPr lang="en-US" sz="1600" b="1" dirty="0" smtClean="0"/>
              <a:t>array </a:t>
            </a:r>
            <a:r>
              <a:rPr lang="en-US" sz="1600" b="1" dirty="0" smtClean="0">
                <a:solidFill>
                  <a:srgbClr val="0070C0"/>
                </a:solidFill>
              </a:rPr>
              <a:t>visited </a:t>
            </a:r>
            <a:r>
              <a:rPr lang="en-US" sz="1600" b="1" dirty="0" smtClean="0"/>
              <a:t>of length </a:t>
            </a:r>
            <a:r>
              <a:rPr lang="en-US" sz="1600" b="1" i="1" dirty="0" smtClean="0">
                <a:solidFill>
                  <a:srgbClr val="7030A0"/>
                </a:solidFill>
              </a:rPr>
              <a:t>n=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i="1" dirty="0" smtClean="0">
                <a:solidFill>
                  <a:srgbClr val="7030A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dirty="0" smtClean="0"/>
              <a:t> and initialize to 0.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    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x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 	</a:t>
            </a:r>
            <a:r>
              <a:rPr lang="en-US" sz="1600" b="1" dirty="0" smtClean="0">
                <a:solidFill>
                  <a:srgbClr val="0070C0"/>
                </a:solidFill>
              </a:rPr>
              <a:t>visited[x]</a:t>
            </a:r>
            <a:r>
              <a:rPr lang="en-US" sz="1600" b="1" dirty="0" smtClean="0"/>
              <a:t> = 1;	</a:t>
            </a:r>
            <a:endParaRPr lang="en-US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hile</a:t>
            </a:r>
            <a:r>
              <a:rPr lang="en-US" sz="1600" dirty="0" smtClean="0">
                <a:sym typeface="Wingdings" pitchFamily="2" charset="2"/>
              </a:rPr>
              <a:t>( Q is not empty)	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{            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	v </a:t>
            </a:r>
            <a:r>
              <a:rPr lang="en-US" sz="1600" b="1" dirty="0" smtClean="0">
                <a:sym typeface="Wingdings" pitchFamily="2" charset="2"/>
              </a:rPr>
              <a:t>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For </a:t>
            </a:r>
            <a:r>
              <a:rPr lang="en-US" sz="1600" dirty="0" smtClean="0">
                <a:sym typeface="Wingdings" pitchFamily="2" charset="2"/>
              </a:rPr>
              <a:t>each 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of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</a:t>
            </a:r>
            <a:r>
              <a:rPr lang="en-US" sz="1600" dirty="0" smtClean="0">
                <a:sym typeface="Wingdings" pitchFamily="2" charset="2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		if(</a:t>
            </a:r>
            <a:r>
              <a:rPr lang="en-US" sz="1600" b="1" dirty="0" smtClean="0">
                <a:solidFill>
                  <a:srgbClr val="0070C0"/>
                </a:solidFill>
              </a:rPr>
              <a:t>visited[w]</a:t>
            </a:r>
            <a:r>
              <a:rPr lang="en-US" sz="1600" dirty="0" smtClean="0">
                <a:sym typeface="Wingdings" pitchFamily="2" charset="2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w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0070C0"/>
                </a:solidFill>
              </a:rPr>
              <a:t>visited[w</a:t>
            </a:r>
            <a:r>
              <a:rPr lang="en-US" sz="1600" b="1" dirty="0" smtClean="0">
                <a:solidFill>
                  <a:srgbClr val="0070C0"/>
                </a:solidFill>
              </a:rPr>
              <a:t>]</a:t>
            </a:r>
            <a:r>
              <a:rPr lang="en-US" sz="1600" b="1" dirty="0" smtClean="0"/>
              <a:t> = 1;</a:t>
            </a:r>
            <a:r>
              <a:rPr lang="en-US" sz="1600" dirty="0" smtClean="0">
                <a:sym typeface="Wingdings" pitchFamily="2" charset="2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}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6206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</a:rPr>
              <a:t>distance.</a:t>
            </a:r>
            <a:endParaRPr lang="en-IN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230760" y="3861048"/>
            <a:ext cx="2197224" cy="3131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</a:rPr>
              <a:t>f (</a:t>
            </a:r>
            <a:r>
              <a:rPr lang="en-US" sz="1600" b="1" dirty="0" smtClean="0">
                <a:solidFill>
                  <a:srgbClr val="7030A0"/>
                </a:solidFill>
              </a:rPr>
              <a:t>distance(w)</a:t>
            </a:r>
            <a:r>
              <a:rPr lang="en-US" sz="1600" b="1" dirty="0" smtClean="0">
                <a:solidFill>
                  <a:schemeClr val="tx1"/>
                </a:solidFill>
              </a:rPr>
              <a:t> == ∞)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15816" y="4437112"/>
            <a:ext cx="3277344" cy="5760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030A0"/>
                </a:solidFill>
              </a:rPr>
              <a:t>d</a:t>
            </a:r>
            <a:r>
              <a:rPr lang="en-US" sz="1600" b="1" dirty="0" smtClean="0">
                <a:solidFill>
                  <a:srgbClr val="7030A0"/>
                </a:solidFill>
              </a:rPr>
              <a:t>istance(w)</a:t>
            </a:r>
            <a:r>
              <a:rPr lang="en-US" sz="1600" b="1" dirty="0" smtClean="0">
                <a:solidFill>
                  <a:schemeClr val="tx1"/>
                </a:solidFill>
              </a:rPr>
              <a:t> = </a:t>
            </a:r>
            <a:r>
              <a:rPr lang="en-US" sz="1600" b="1" dirty="0" smtClean="0">
                <a:solidFill>
                  <a:srgbClr val="7030A0"/>
                </a:solidFill>
              </a:rPr>
              <a:t>distance(v)</a:t>
            </a:r>
            <a:r>
              <a:rPr lang="en-US" sz="1600" b="1" dirty="0" smtClean="0">
                <a:solidFill>
                  <a:schemeClr val="tx1"/>
                </a:solidFill>
              </a:rPr>
              <a:t> + 1;</a:t>
            </a:r>
          </a:p>
          <a:p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w</a:t>
            </a:r>
            <a:r>
              <a:rPr lang="en-US" sz="1600" dirty="0" err="1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);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560" y="1772816"/>
            <a:ext cx="5112568" cy="3131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Create array </a:t>
            </a:r>
            <a:r>
              <a:rPr lang="en-US" sz="1600" b="1" dirty="0" smtClean="0">
                <a:solidFill>
                  <a:srgbClr val="7030A0"/>
                </a:solidFill>
              </a:rPr>
              <a:t>distance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of length</a:t>
            </a:r>
            <a:r>
              <a:rPr lang="en-US" sz="1600" b="1" dirty="0" smtClean="0"/>
              <a:t> </a:t>
            </a:r>
            <a:r>
              <a:rPr lang="en-US" sz="1600" b="1" i="1" dirty="0" smtClean="0">
                <a:solidFill>
                  <a:srgbClr val="7030A0"/>
                </a:solidFill>
              </a:rPr>
              <a:t>n=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i="1" dirty="0" smtClean="0">
                <a:solidFill>
                  <a:srgbClr val="7030A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and initialize to ∞.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6314554"/>
            <a:ext cx="7848872" cy="3548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This is essentially a </a:t>
            </a:r>
            <a:r>
              <a:rPr lang="en-US" sz="1600" b="1" i="1" dirty="0" smtClean="0">
                <a:solidFill>
                  <a:schemeClr val="tx1"/>
                </a:solidFill>
              </a:rPr>
              <a:t>BFS</a:t>
            </a:r>
            <a:r>
              <a:rPr lang="en-US" sz="1600" i="1" dirty="0" smtClean="0">
                <a:solidFill>
                  <a:schemeClr val="tx1"/>
                </a:solidFill>
              </a:rPr>
              <a:t> so time complexity </a:t>
            </a:r>
            <a:r>
              <a:rPr lang="en-US" sz="1600" i="1" smtClean="0">
                <a:solidFill>
                  <a:schemeClr val="tx1"/>
                </a:solidFill>
              </a:rPr>
              <a:t>is still </a:t>
            </a:r>
            <a:r>
              <a:rPr lang="en-US" sz="1600" b="1" i="1" dirty="0" smtClean="0">
                <a:solidFill>
                  <a:srgbClr val="7030A0"/>
                </a:solidFill>
              </a:rPr>
              <a:t>O</a:t>
            </a:r>
            <a:r>
              <a:rPr lang="en-US" sz="1600" b="1" i="1" dirty="0" smtClean="0">
                <a:solidFill>
                  <a:schemeClr val="tx1"/>
                </a:solidFill>
              </a:rPr>
              <a:t>(</a:t>
            </a:r>
            <a:r>
              <a:rPr lang="en-US" sz="1600" b="1" i="1" dirty="0" smtClean="0">
                <a:solidFill>
                  <a:srgbClr val="7030A0"/>
                </a:solidFill>
              </a:rPr>
              <a:t>m </a:t>
            </a:r>
            <a:r>
              <a:rPr lang="en-US" sz="1600" b="1" i="1" dirty="0" smtClean="0">
                <a:solidFill>
                  <a:schemeClr val="tx1"/>
                </a:solidFill>
              </a:rPr>
              <a:t>+</a:t>
            </a:r>
            <a:r>
              <a:rPr lang="en-US" sz="1600" b="1" i="1" dirty="0" smtClean="0">
                <a:solidFill>
                  <a:srgbClr val="7030A0"/>
                </a:solidFill>
              </a:rPr>
              <a:t> </a:t>
            </a:r>
            <a:r>
              <a:rPr lang="en-US" sz="1600" b="1" i="1" smtClean="0">
                <a:solidFill>
                  <a:srgbClr val="7030A0"/>
                </a:solidFill>
              </a:rPr>
              <a:t>n</a:t>
            </a:r>
            <a:r>
              <a:rPr lang="en-US" sz="1600" b="1" i="1" smtClean="0">
                <a:solidFill>
                  <a:schemeClr val="tx1"/>
                </a:solidFill>
              </a:rPr>
              <a:t>).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51720" y="2132856"/>
            <a:ext cx="1584176" cy="241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distance(x)</a:t>
            </a:r>
            <a:r>
              <a:rPr lang="en-US" sz="1600" b="1" dirty="0" smtClean="0">
                <a:solidFill>
                  <a:schemeClr val="tx1"/>
                </a:solidFill>
              </a:rPr>
              <a:t> = 0;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4248944" y="2492896"/>
            <a:ext cx="4787552" cy="1164704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Idea: We don’t need visited array because unvisited nodes have distance </a:t>
            </a:r>
            <a:r>
              <a:rPr lang="en-US" sz="1600" b="1" dirty="0" smtClean="0">
                <a:solidFill>
                  <a:schemeClr val="tx1"/>
                </a:solidFill>
              </a:rPr>
              <a:t>∞.</a:t>
            </a:r>
            <a:r>
              <a:rPr lang="en-US" sz="1600" dirty="0" smtClean="0">
                <a:solidFill>
                  <a:schemeClr val="tx1"/>
                </a:solidFill>
              </a:rPr>
              <a:t>  So a distance array suffices!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3" grpId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-27384"/>
            <a:ext cx="799288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Details on Breadth First Search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64096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BFS from </a:t>
            </a:r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r>
              <a:rPr lang="en-US" sz="1600" dirty="0"/>
              <a:t> </a:t>
            </a:r>
            <a:r>
              <a:rPr lang="en-US" sz="1600" dirty="0" smtClean="0"/>
              <a:t>visited </a:t>
            </a:r>
            <a:r>
              <a:rPr lang="en-US" sz="1600" i="1" u="sng" dirty="0" smtClean="0"/>
              <a:t>all vertices</a:t>
            </a:r>
            <a:r>
              <a:rPr lang="en-US" sz="1600" dirty="0" smtClean="0"/>
              <a:t> reachable from </a:t>
            </a:r>
            <a:r>
              <a:rPr lang="en-US" sz="1600" i="1" dirty="0">
                <a:solidFill>
                  <a:srgbClr val="7030A0"/>
                </a:solidFill>
              </a:rPr>
              <a:t>1</a:t>
            </a:r>
            <a:r>
              <a:rPr lang="en-US" sz="1600" dirty="0" smtClean="0"/>
              <a:t>. Also, it visited </a:t>
            </a:r>
            <a:r>
              <a:rPr lang="en-US" sz="1600" i="1" u="sng" dirty="0" smtClean="0"/>
              <a:t>only reachable vertices</a:t>
            </a:r>
            <a:r>
              <a:rPr lang="en-US" sz="1600" dirty="0" smtClean="0"/>
              <a:t> from </a:t>
            </a:r>
            <a:r>
              <a:rPr lang="en-US" sz="1600" i="1" dirty="0">
                <a:solidFill>
                  <a:srgbClr val="7030A0"/>
                </a:solidFill>
              </a:rPr>
              <a:t>1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Before enqueing, we check if the vertex is visited. And after we enqueue, we mark it visited. So a vertex enters the queue at most once. This is essential to ensure termination.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look at </a:t>
            </a:r>
            <a:r>
              <a:rPr lang="en-US" sz="1600" u="sng" dirty="0" smtClean="0"/>
              <a:t>all</a:t>
            </a:r>
            <a:r>
              <a:rPr lang="en-US" sz="1600" dirty="0" smtClean="0"/>
              <a:t> and </a:t>
            </a:r>
            <a:r>
              <a:rPr lang="en-US" sz="1600" u="sng" dirty="0" smtClean="0"/>
              <a:t>only unvisited neighbours</a:t>
            </a:r>
            <a:r>
              <a:rPr lang="en-US" sz="1600" dirty="0" smtClean="0"/>
              <a:t> while processing a vertex.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BFS from </a:t>
            </a:r>
            <a:r>
              <a:rPr lang="en-US" sz="1600" i="1" dirty="0">
                <a:solidFill>
                  <a:srgbClr val="7030A0"/>
                </a:solidFill>
              </a:rPr>
              <a:t>1</a:t>
            </a:r>
            <a:r>
              <a:rPr lang="en-US" sz="1600" dirty="0" smtClean="0"/>
              <a:t> visits vertices in increasing order of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62274"/>
            <a:ext cx="8229600" cy="456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BFS</a:t>
            </a:r>
            <a:r>
              <a:rPr lang="en-US" sz="1600" b="1" dirty="0" smtClean="0"/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G,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b="1" dirty="0" smtClean="0"/>
              <a:t>)		</a:t>
            </a:r>
            <a:r>
              <a:rPr lang="en-US" sz="1600" b="1" i="1" dirty="0" smtClean="0"/>
              <a:t>//BFS on graph </a:t>
            </a:r>
            <a:r>
              <a:rPr lang="en-US" sz="1600" b="1" i="1" dirty="0" smtClean="0">
                <a:solidFill>
                  <a:srgbClr val="7030A0"/>
                </a:solidFill>
              </a:rPr>
              <a:t>G</a:t>
            </a:r>
            <a:r>
              <a:rPr lang="en-US" sz="1600" b="1" i="1" dirty="0"/>
              <a:t>,</a:t>
            </a:r>
            <a:r>
              <a:rPr lang="en-US" sz="1600" b="1" i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/>
              <a:t>starting at vertex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b="1" i="1" dirty="0" smtClean="0"/>
              <a:t>.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Create empty queue 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</a:t>
            </a:r>
            <a:r>
              <a:rPr lang="en-US" sz="1600" b="1" dirty="0"/>
              <a:t>Create </a:t>
            </a:r>
            <a:r>
              <a:rPr lang="en-US" sz="1600" b="1" dirty="0" smtClean="0"/>
              <a:t>array </a:t>
            </a:r>
            <a:r>
              <a:rPr lang="en-US" sz="1600" b="1" dirty="0" smtClean="0">
                <a:solidFill>
                  <a:srgbClr val="0070C0"/>
                </a:solidFill>
              </a:rPr>
              <a:t>visited </a:t>
            </a:r>
            <a:r>
              <a:rPr lang="en-US" sz="1600" b="1" dirty="0" smtClean="0"/>
              <a:t>of length </a:t>
            </a:r>
            <a:r>
              <a:rPr lang="en-US" sz="1600" b="1" i="1" dirty="0" smtClean="0">
                <a:solidFill>
                  <a:srgbClr val="7030A0"/>
                </a:solidFill>
              </a:rPr>
              <a:t>n=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i="1" dirty="0" smtClean="0">
                <a:solidFill>
                  <a:srgbClr val="7030A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dirty="0" smtClean="0"/>
              <a:t> and initialize to 0.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    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x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 	</a:t>
            </a:r>
            <a:r>
              <a:rPr lang="en-US" sz="1600" b="1" dirty="0" smtClean="0">
                <a:solidFill>
                  <a:srgbClr val="0070C0"/>
                </a:solidFill>
              </a:rPr>
              <a:t>visited[x]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smtClean="0"/>
              <a:t>1;	</a:t>
            </a:r>
            <a:r>
              <a:rPr lang="en-US" sz="1600" b="1" i="1" dirty="0"/>
              <a:t> //BFS on graph </a:t>
            </a:r>
            <a:r>
              <a:rPr lang="en-US" sz="1600" b="1" i="1" dirty="0">
                <a:solidFill>
                  <a:srgbClr val="7030A0"/>
                </a:solidFill>
              </a:rPr>
              <a:t>G</a:t>
            </a:r>
            <a:r>
              <a:rPr lang="en-US" sz="1600" b="1" i="1" dirty="0"/>
              <a:t>,</a:t>
            </a:r>
            <a:r>
              <a:rPr lang="en-US" sz="1600" b="1" i="1" dirty="0">
                <a:solidFill>
                  <a:srgbClr val="7030A0"/>
                </a:solidFill>
              </a:rPr>
              <a:t> </a:t>
            </a:r>
            <a:r>
              <a:rPr lang="en-US" sz="1600" b="1" i="1" dirty="0"/>
              <a:t>starting at vertex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b="1" i="1" dirty="0"/>
              <a:t>.</a:t>
            </a:r>
            <a:endParaRPr lang="en-US" sz="1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hile</a:t>
            </a:r>
            <a:r>
              <a:rPr lang="en-US" sz="1600" dirty="0" smtClean="0">
                <a:sym typeface="Wingdings" pitchFamily="2" charset="2"/>
              </a:rPr>
              <a:t>( Q is not empty)	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{            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	v </a:t>
            </a:r>
            <a:r>
              <a:rPr lang="en-US" sz="1600" b="1" dirty="0" smtClean="0">
                <a:sym typeface="Wingdings" pitchFamily="2" charset="2"/>
              </a:rPr>
              <a:t>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For </a:t>
            </a:r>
            <a:r>
              <a:rPr lang="en-US" sz="1600" dirty="0" smtClean="0">
                <a:sym typeface="Wingdings" pitchFamily="2" charset="2"/>
              </a:rPr>
              <a:t>each 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of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    </a:t>
            </a:r>
            <a:r>
              <a:rPr lang="en-US" sz="1600" dirty="0" smtClean="0">
                <a:sym typeface="Wingdings" pitchFamily="2" charset="2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		if(</a:t>
            </a:r>
            <a:r>
              <a:rPr lang="en-US" sz="1600" b="1" dirty="0" smtClean="0">
                <a:solidFill>
                  <a:srgbClr val="0070C0"/>
                </a:solidFill>
              </a:rPr>
              <a:t>visited[w]</a:t>
            </a:r>
            <a:r>
              <a:rPr lang="en-US" sz="1600" dirty="0" smtClean="0">
                <a:sym typeface="Wingdings" pitchFamily="2" charset="2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{	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w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	</a:t>
            </a:r>
            <a:r>
              <a:rPr lang="en-US" sz="1600" b="1" dirty="0">
                <a:solidFill>
                  <a:srgbClr val="0070C0"/>
                </a:solidFill>
              </a:rPr>
              <a:t>visited[w</a:t>
            </a:r>
            <a:r>
              <a:rPr lang="en-US" sz="1600" b="1" dirty="0" smtClean="0">
                <a:solidFill>
                  <a:srgbClr val="0070C0"/>
                </a:solidFill>
              </a:rPr>
              <a:t>]</a:t>
            </a:r>
            <a:r>
              <a:rPr lang="en-US" sz="1600" b="1" dirty="0" smtClean="0"/>
              <a:t> = 1;</a:t>
            </a:r>
            <a:r>
              <a:rPr lang="en-US" sz="1600" dirty="0" smtClean="0">
                <a:sym typeface="Wingdings" pitchFamily="2" charset="2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}</a:t>
            </a:r>
            <a:endParaRPr lang="en-US" sz="1600" dirty="0"/>
          </a:p>
        </p:txBody>
      </p:sp>
      <p:sp>
        <p:nvSpPr>
          <p:cNvPr id="2" name="Line Callout 2 1"/>
          <p:cNvSpPr/>
          <p:nvPr/>
        </p:nvSpPr>
        <p:spPr>
          <a:xfrm>
            <a:off x="5436096" y="1844824"/>
            <a:ext cx="3600399" cy="648072"/>
          </a:xfrm>
          <a:prstGeom prst="borderCallout2">
            <a:avLst>
              <a:gd name="adj1" fmla="val 51214"/>
              <a:gd name="adj2" fmla="val -1477"/>
              <a:gd name="adj3" fmla="val 49341"/>
              <a:gd name="adj4" fmla="val -13060"/>
              <a:gd name="adj5" fmla="val 1371"/>
              <a:gd name="adj6" fmla="val -1680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Distance between </a:t>
            </a:r>
            <a:r>
              <a:rPr lang="en-US" sz="1600" b="1" i="1" dirty="0" smtClean="0">
                <a:solidFill>
                  <a:srgbClr val="7030A0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i="1" dirty="0" smtClean="0">
                <a:solidFill>
                  <a:srgbClr val="7030A0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 is the </a:t>
            </a:r>
            <a:r>
              <a:rPr lang="en-US" sz="1600" u="sng" dirty="0" smtClean="0">
                <a:solidFill>
                  <a:schemeClr val="tx1"/>
                </a:solidFill>
              </a:rPr>
              <a:t>number of edges</a:t>
            </a:r>
            <a:r>
              <a:rPr lang="en-US" sz="1600" dirty="0" smtClean="0">
                <a:solidFill>
                  <a:schemeClr val="tx1"/>
                </a:solidFill>
              </a:rPr>
              <a:t> in the shortest path from </a:t>
            </a:r>
            <a:r>
              <a:rPr lang="en-US" sz="1600" b="1" i="1" dirty="0">
                <a:solidFill>
                  <a:srgbClr val="7030A0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to </a:t>
            </a:r>
            <a:r>
              <a:rPr lang="en-US" sz="1600" b="1" i="1" dirty="0" smtClean="0">
                <a:solidFill>
                  <a:srgbClr val="7030A0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5782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7030A0"/>
                </a:solidFill>
              </a:rPr>
              <a:t>distance.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039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2" grpId="1" animBg="1"/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-99392"/>
            <a:ext cx="7992888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Breadth First Search - Implementation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647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8680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Define the visited array initialized to </a:t>
            </a:r>
            <a:r>
              <a:rPr lang="en-IN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0.</a:t>
            </a:r>
            <a:endParaRPr lang="en-IN" sz="14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vector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IN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visited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deque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IN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Q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Function to perform BFS starting from x</a:t>
            </a:r>
          </a:p>
          <a:p>
            <a:r>
              <a:rPr lang="en-IN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BFS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IN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IN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Enqueue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x and mark it visited!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en-IN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visited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]=</a:t>
            </a:r>
            <a:r>
              <a:rPr lang="en-IN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IN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(!(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en-IN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empty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()))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//While the queue is not empty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IN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Dequeue</a:t>
            </a:r>
            <a:r>
              <a:rPr lang="en-IN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operation.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IN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 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en-IN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pop_front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num_v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adj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].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IN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IN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IN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num_v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IN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 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adj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IN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visited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</a:t>
            </a:r>
            <a:r>
              <a:rPr lang="en-I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</a:t>
            </a:r>
            <a:r>
              <a:rPr lang="en-IN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I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push_back</a:t>
            </a:r>
            <a:r>
              <a:rPr lang="en-IN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I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visited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IN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IN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IN" sz="1400" dirty="0"/>
          </a:p>
        </p:txBody>
      </p:sp>
      <p:sp>
        <p:nvSpPr>
          <p:cNvPr id="9" name="Line Callout 1 8"/>
          <p:cNvSpPr/>
          <p:nvPr/>
        </p:nvSpPr>
        <p:spPr>
          <a:xfrm>
            <a:off x="6084168" y="4293096"/>
            <a:ext cx="2808312" cy="504056"/>
          </a:xfrm>
          <a:prstGeom prst="borderCallout1">
            <a:avLst>
              <a:gd name="adj1" fmla="val 54069"/>
              <a:gd name="adj2" fmla="val -265"/>
              <a:gd name="adj3" fmla="val 88419"/>
              <a:gd name="adj4" fmla="val -2594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Check if </a:t>
            </a:r>
            <a:r>
              <a:rPr lang="en-US" sz="1600" b="1" dirty="0" smtClean="0">
                <a:solidFill>
                  <a:srgbClr val="7030A0"/>
                </a:solidFill>
              </a:rPr>
              <a:t>w</a:t>
            </a:r>
            <a:r>
              <a:rPr lang="en-US" sz="1600" i="1" dirty="0" smtClean="0">
                <a:solidFill>
                  <a:schemeClr val="tx1"/>
                </a:solidFill>
              </a:rPr>
              <a:t> is visited.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228184" y="4653136"/>
            <a:ext cx="2808312" cy="504056"/>
          </a:xfrm>
          <a:prstGeom prst="borderCallout1">
            <a:avLst>
              <a:gd name="adj1" fmla="val 47647"/>
              <a:gd name="adj2" fmla="val 23"/>
              <a:gd name="adj3" fmla="val 96446"/>
              <a:gd name="adj4" fmla="val -1528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 smtClean="0">
                <a:solidFill>
                  <a:schemeClr val="tx1"/>
                </a:solidFill>
              </a:rPr>
              <a:t>Enqueue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w</a:t>
            </a:r>
            <a:r>
              <a:rPr lang="en-US" sz="1600" i="1" dirty="0" smtClean="0">
                <a:solidFill>
                  <a:schemeClr val="tx1"/>
                </a:solidFill>
              </a:rPr>
              <a:t> and mark it visited.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6314554"/>
            <a:ext cx="7848872" cy="3548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After </a:t>
            </a:r>
            <a:r>
              <a:rPr lang="en-US" sz="1600" b="1" i="1" dirty="0" smtClean="0">
                <a:solidFill>
                  <a:schemeClr val="tx1"/>
                </a:solidFill>
              </a:rPr>
              <a:t>BFS</a:t>
            </a:r>
            <a:r>
              <a:rPr lang="en-US" sz="1600" i="1" dirty="0" smtClean="0">
                <a:solidFill>
                  <a:schemeClr val="tx1"/>
                </a:solidFill>
              </a:rPr>
              <a:t>(</a:t>
            </a:r>
            <a:r>
              <a:rPr lang="en-US" sz="1600" b="1" i="1" dirty="0" smtClean="0">
                <a:solidFill>
                  <a:srgbClr val="7030A0"/>
                </a:solidFill>
              </a:rPr>
              <a:t>x</a:t>
            </a:r>
            <a:r>
              <a:rPr lang="en-US" sz="1600" i="1" dirty="0" smtClean="0">
                <a:solidFill>
                  <a:schemeClr val="tx1"/>
                </a:solidFill>
              </a:rPr>
              <a:t>) terminates, for all vertices </a:t>
            </a:r>
            <a:r>
              <a:rPr lang="en-US" sz="1600" b="1" i="1" dirty="0" smtClean="0">
                <a:solidFill>
                  <a:srgbClr val="7030A0"/>
                </a:solidFill>
              </a:rPr>
              <a:t>y</a:t>
            </a:r>
            <a:r>
              <a:rPr lang="en-US" sz="1600" i="1" dirty="0" smtClean="0">
                <a:solidFill>
                  <a:schemeClr val="tx1"/>
                </a:solidFill>
              </a:rPr>
              <a:t>,   visited</a:t>
            </a:r>
            <a:r>
              <a:rPr lang="en-US" sz="1600" dirty="0" smtClean="0">
                <a:solidFill>
                  <a:schemeClr val="tx1"/>
                </a:solidFill>
              </a:rPr>
              <a:t>[</a:t>
            </a:r>
            <a:r>
              <a:rPr lang="en-US" sz="1600" b="1" i="1" dirty="0" smtClean="0">
                <a:solidFill>
                  <a:srgbClr val="7030A0"/>
                </a:solidFill>
              </a:rPr>
              <a:t>y</a:t>
            </a:r>
            <a:r>
              <a:rPr lang="en-US" sz="1600" dirty="0" smtClean="0">
                <a:solidFill>
                  <a:schemeClr val="tx1"/>
                </a:solidFill>
              </a:rPr>
              <a:t>] </a:t>
            </a:r>
            <a:r>
              <a:rPr lang="en-US" sz="1600" i="1" dirty="0" smtClean="0">
                <a:solidFill>
                  <a:schemeClr val="tx1"/>
                </a:solidFill>
              </a:rPr>
              <a:t>= 1 </a:t>
            </a:r>
            <a:r>
              <a:rPr lang="en-US" sz="1600" i="1" dirty="0" err="1" smtClean="0">
                <a:solidFill>
                  <a:schemeClr val="tx1"/>
                </a:solidFill>
              </a:rPr>
              <a:t>iff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 smtClean="0">
                <a:solidFill>
                  <a:srgbClr val="7030A0"/>
                </a:solidFill>
              </a:rPr>
              <a:t>y</a:t>
            </a:r>
            <a:r>
              <a:rPr lang="en-US" sz="1600" i="1" dirty="0" smtClean="0">
                <a:solidFill>
                  <a:schemeClr val="tx1"/>
                </a:solidFill>
              </a:rPr>
              <a:t> is reachable from </a:t>
            </a:r>
            <a:r>
              <a:rPr lang="en-US" sz="1600" b="1" i="1" dirty="0" smtClean="0">
                <a:solidFill>
                  <a:srgbClr val="7030A0"/>
                </a:solidFill>
              </a:rPr>
              <a:t>x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endParaRPr lang="en-IN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1560" y="116633"/>
            <a:ext cx="7992888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Breadth First Search - Applications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Computing Distances</a:t>
            </a:r>
            <a:r>
              <a:rPr lang="en-US" dirty="0" smtClean="0"/>
              <a:t>: Given a source vertex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, compute the distance of all vertices from 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Checking for cycles in a graph</a:t>
            </a:r>
            <a:r>
              <a:rPr lang="en-US" dirty="0" smtClean="0"/>
              <a:t>: Given an undirected graph G, report whether there exists a cycle in the graph or not. (Note: won’t work for directed graphs)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Checking for bipartite graph</a:t>
            </a:r>
            <a:r>
              <a:rPr lang="en-US" dirty="0" smtClean="0"/>
              <a:t>: </a:t>
            </a:r>
            <a:r>
              <a:rPr lang="en-US" dirty="0"/>
              <a:t>Given </a:t>
            </a:r>
            <a:r>
              <a:rPr lang="en-US" dirty="0" smtClean="0"/>
              <a:t>a graph, check whether it is bipartite or not?</a:t>
            </a:r>
            <a:r>
              <a:rPr lang="en-US" dirty="0"/>
              <a:t> </a:t>
            </a:r>
            <a:r>
              <a:rPr lang="en-US" dirty="0" smtClean="0"/>
              <a:t>A graph is said to be bipartite if there is a partition of the vertex set V into two sets V</a:t>
            </a:r>
            <a:r>
              <a:rPr lang="en-US" baseline="-25000" dirty="0" smtClean="0"/>
              <a:t>1</a:t>
            </a:r>
            <a:r>
              <a:rPr lang="en-US" dirty="0" smtClean="0"/>
              <a:t> and V</a:t>
            </a:r>
            <a:r>
              <a:rPr lang="en-US" baseline="-25000" dirty="0" smtClean="0"/>
              <a:t>2</a:t>
            </a:r>
            <a:r>
              <a:rPr lang="en-US" dirty="0" smtClean="0"/>
              <a:t> such that if two vertices are adjacent, either both are in V</a:t>
            </a:r>
            <a:r>
              <a:rPr lang="en-US" baseline="-25000" dirty="0" smtClean="0"/>
              <a:t>1</a:t>
            </a:r>
            <a:r>
              <a:rPr lang="en-US" dirty="0" smtClean="0"/>
              <a:t> or both are in V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Reachability</a:t>
            </a:r>
            <a:r>
              <a:rPr lang="en-US" dirty="0" smtClean="0"/>
              <a:t>: </a:t>
            </a:r>
            <a:r>
              <a:rPr lang="en-US" dirty="0"/>
              <a:t>Given </a:t>
            </a:r>
            <a:r>
              <a:rPr lang="en-US" dirty="0" smtClean="0"/>
              <a:t>a graph G and vertices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7030A0"/>
                </a:solidFill>
              </a:rPr>
              <a:t>y</a:t>
            </a:r>
            <a:r>
              <a:rPr lang="en-US" dirty="0" smtClean="0"/>
              <a:t>, determine if there exists a path from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dirty="0" smtClean="0"/>
              <a:t> to </a:t>
            </a:r>
            <a:r>
              <a:rPr lang="en-US" b="1" i="1" dirty="0">
                <a:solidFill>
                  <a:srgbClr val="7030A0"/>
                </a:solidFill>
              </a:rPr>
              <a:t>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more applications</a:t>
            </a:r>
            <a:r>
              <a:rPr lang="en-US" dirty="0"/>
              <a:t>, visit </a:t>
            </a:r>
            <a:r>
              <a:rPr lang="en-US" dirty="0" smtClean="0">
                <a:hlinkClick r:id="rId2"/>
              </a:rPr>
              <a:t>http://www.geeksforgeeks.org/applications-of-breadth-first-traversal/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1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836712"/>
            <a:ext cx="8229600" cy="45630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BFS</a:t>
            </a:r>
            <a:r>
              <a:rPr lang="en-US" sz="1600" b="1" dirty="0" smtClean="0"/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G, 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b="1" dirty="0" smtClean="0"/>
              <a:t>)		</a:t>
            </a:r>
            <a:r>
              <a:rPr lang="en-US" sz="1600" b="1" i="1" dirty="0" smtClean="0"/>
              <a:t>//BFS on graph </a:t>
            </a:r>
            <a:r>
              <a:rPr lang="en-US" sz="1600" b="1" i="1" dirty="0" smtClean="0">
                <a:solidFill>
                  <a:srgbClr val="7030A0"/>
                </a:solidFill>
              </a:rPr>
              <a:t>G</a:t>
            </a:r>
            <a:r>
              <a:rPr lang="en-US" sz="1600" b="1" i="1" dirty="0" smtClean="0"/>
              <a:t>,</a:t>
            </a:r>
            <a:r>
              <a:rPr lang="en-US" sz="1600" b="1" i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/>
              <a:t>starting at vertex 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b="1" i="1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    Create empty queue 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b="1" dirty="0" smtClean="0"/>
              <a:t>.				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    Create array </a:t>
            </a:r>
            <a:r>
              <a:rPr lang="en-US" sz="1600" b="1" dirty="0" smtClean="0">
                <a:solidFill>
                  <a:srgbClr val="0070C0"/>
                </a:solidFill>
              </a:rPr>
              <a:t>visited </a:t>
            </a:r>
            <a:r>
              <a:rPr lang="en-US" sz="1600" b="1" dirty="0" smtClean="0"/>
              <a:t>of length </a:t>
            </a:r>
            <a:r>
              <a:rPr lang="en-US" sz="1600" b="1" i="1" dirty="0" smtClean="0">
                <a:solidFill>
                  <a:srgbClr val="7030A0"/>
                </a:solidFill>
              </a:rPr>
              <a:t>n=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i="1" dirty="0" smtClean="0">
                <a:solidFill>
                  <a:srgbClr val="7030A0"/>
                </a:solidFill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</a:rPr>
              <a:t>|</a:t>
            </a:r>
            <a:r>
              <a:rPr lang="en-US" sz="1600" b="1" dirty="0" smtClean="0"/>
              <a:t> and initialize to 0.			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x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 	</a:t>
            </a:r>
            <a:r>
              <a:rPr lang="en-US" sz="1600" b="1" dirty="0" smtClean="0">
                <a:solidFill>
                  <a:srgbClr val="0070C0"/>
                </a:solidFill>
              </a:rPr>
              <a:t>visited[x]</a:t>
            </a:r>
            <a:r>
              <a:rPr lang="en-US" sz="1600" b="1" dirty="0" smtClean="0"/>
              <a:t> = 1;	</a:t>
            </a:r>
            <a:r>
              <a:rPr lang="en-US" sz="1600" b="1" i="1" dirty="0" smtClean="0"/>
              <a:t> //BFS on graph </a:t>
            </a:r>
            <a:r>
              <a:rPr lang="en-US" sz="1600" b="1" i="1" dirty="0" smtClean="0">
                <a:solidFill>
                  <a:srgbClr val="7030A0"/>
                </a:solidFill>
              </a:rPr>
              <a:t>G</a:t>
            </a:r>
            <a:r>
              <a:rPr lang="en-US" sz="1600" b="1" i="1" dirty="0" smtClean="0"/>
              <a:t>,</a:t>
            </a:r>
            <a:r>
              <a:rPr lang="en-US" sz="1600" b="1" i="1" dirty="0" smtClean="0">
                <a:solidFill>
                  <a:srgbClr val="7030A0"/>
                </a:solidFill>
              </a:rPr>
              <a:t> </a:t>
            </a:r>
            <a:r>
              <a:rPr lang="en-US" sz="1600" b="1" i="1" dirty="0" smtClean="0"/>
              <a:t>starting at vertex 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b="1" i="1" dirty="0" smtClean="0"/>
              <a:t>.</a:t>
            </a:r>
            <a:endParaRPr lang="en-US" sz="1600" dirty="0" smtClean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while</a:t>
            </a:r>
            <a:r>
              <a:rPr lang="en-US" sz="1600" dirty="0" smtClean="0">
                <a:sym typeface="Wingdings" pitchFamily="2" charset="2"/>
              </a:rPr>
              <a:t>( Q is not empty)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    {              							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	v </a:t>
            </a:r>
            <a:r>
              <a:rPr lang="en-US" sz="1600" b="1" dirty="0" smtClean="0">
                <a:sym typeface="Wingdings" pitchFamily="2" charset="2"/>
              </a:rPr>
              <a:t>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ym typeface="Wingdings" pitchFamily="2" charset="2"/>
              </a:rPr>
              <a:t>                   For </a:t>
            </a:r>
            <a:r>
              <a:rPr lang="en-US" sz="1600" dirty="0" smtClean="0">
                <a:sym typeface="Wingdings" pitchFamily="2" charset="2"/>
              </a:rPr>
              <a:t>each 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of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			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ym typeface="Wingdings" pitchFamily="2" charset="2"/>
              </a:rPr>
              <a:t>                   </a:t>
            </a:r>
            <a:r>
              <a:rPr lang="en-US" sz="1600" dirty="0" smtClean="0">
                <a:sym typeface="Wingdings" pitchFamily="2" charset="2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	if(</a:t>
            </a:r>
            <a:r>
              <a:rPr lang="en-US" sz="1600" b="1" dirty="0" smtClean="0">
                <a:solidFill>
                  <a:srgbClr val="0070C0"/>
                </a:solidFill>
              </a:rPr>
              <a:t>visited[w]</a:t>
            </a:r>
            <a:r>
              <a:rPr lang="en-US" sz="1600" dirty="0" smtClean="0">
                <a:sym typeface="Wingdings" pitchFamily="2" charset="2"/>
              </a:rPr>
              <a:t> == 0)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	{	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err="1" smtClean="0">
                <a:solidFill>
                  <a:srgbClr val="0070C0"/>
                </a:solidFill>
              </a:rPr>
              <a:t>w</a:t>
            </a:r>
            <a:r>
              <a:rPr lang="en-US" sz="1600" dirty="0" err="1" smtClean="0">
                <a:sym typeface="Wingdings" pitchFamily="2" charset="2"/>
              </a:rPr>
              <a:t>,</a:t>
            </a:r>
            <a:r>
              <a:rPr lang="en-US" sz="1600" b="1" dirty="0" err="1" smtClean="0">
                <a:solidFill>
                  <a:srgbClr val="7030A0"/>
                </a:solidFill>
              </a:rPr>
              <a:t>Q</a:t>
            </a:r>
            <a:r>
              <a:rPr lang="en-US" sz="1600" dirty="0" smtClean="0">
                <a:sym typeface="Wingdings" pitchFamily="2" charset="2"/>
              </a:rPr>
              <a:t>);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		</a:t>
            </a:r>
            <a:r>
              <a:rPr lang="en-US" sz="1600" b="1" dirty="0" smtClean="0">
                <a:solidFill>
                  <a:srgbClr val="0070C0"/>
                </a:solidFill>
              </a:rPr>
              <a:t>visited[w]</a:t>
            </a:r>
            <a:r>
              <a:rPr lang="en-US" sz="1600" b="1" dirty="0" smtClean="0"/>
              <a:t> = 1;</a:t>
            </a:r>
            <a:r>
              <a:rPr lang="en-US" sz="1600" dirty="0" smtClean="0">
                <a:sym typeface="Wingdings" pitchFamily="2" charset="2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	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    }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16633"/>
            <a:ext cx="7992888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Breadth First Search – Time and Space Complexity</a:t>
            </a:r>
            <a:endParaRPr lang="en-IN" sz="2800" dirty="0"/>
          </a:p>
        </p:txBody>
      </p:sp>
      <p:sp>
        <p:nvSpPr>
          <p:cNvPr id="8" name="Right Brace 7"/>
          <p:cNvSpPr/>
          <p:nvPr/>
        </p:nvSpPr>
        <p:spPr>
          <a:xfrm>
            <a:off x="7452320" y="1268760"/>
            <a:ext cx="7200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68344" y="1412776"/>
            <a:ext cx="576064" cy="3548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7030A0"/>
                </a:solidFill>
              </a:rPr>
              <a:t>O(n)</a:t>
            </a:r>
            <a:endParaRPr lang="en-IN" sz="1600" b="1" i="1" dirty="0">
              <a:solidFill>
                <a:srgbClr val="7030A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860032" y="3501008"/>
            <a:ext cx="45719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6056" y="3789040"/>
            <a:ext cx="576064" cy="3548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7030A0"/>
                </a:solidFill>
              </a:rPr>
              <a:t>O(</a:t>
            </a:r>
            <a:r>
              <a:rPr lang="en-US" sz="1600" b="1" i="1" dirty="0" smtClean="0">
                <a:solidFill>
                  <a:schemeClr val="tx1"/>
                </a:solidFill>
              </a:rPr>
              <a:t>1</a:t>
            </a:r>
            <a:r>
              <a:rPr lang="en-US" sz="1600" b="1" i="1" dirty="0" smtClean="0">
                <a:solidFill>
                  <a:srgbClr val="7030A0"/>
                </a:solidFill>
              </a:rPr>
              <a:t>)</a:t>
            </a:r>
            <a:endParaRPr lang="en-IN" sz="1600" b="1" i="1" dirty="0">
              <a:solidFill>
                <a:srgbClr val="7030A0"/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660232" y="2636912"/>
            <a:ext cx="261743" cy="2024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0272" y="3429000"/>
            <a:ext cx="1008112" cy="3548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7030A0"/>
                </a:solidFill>
              </a:rPr>
              <a:t>O(</a:t>
            </a:r>
            <a:r>
              <a:rPr lang="en-US" sz="1600" b="1" i="1" dirty="0" err="1" smtClean="0">
                <a:solidFill>
                  <a:schemeClr val="tx1"/>
                </a:solidFill>
              </a:rPr>
              <a:t>deg</a:t>
            </a:r>
            <a:r>
              <a:rPr lang="en-US" sz="1600" b="1" i="1" dirty="0" smtClean="0">
                <a:solidFill>
                  <a:schemeClr val="tx1"/>
                </a:solidFill>
              </a:rPr>
              <a:t>(</a:t>
            </a:r>
            <a:r>
              <a:rPr lang="en-US" sz="1600" b="1" i="1" dirty="0" smtClean="0">
                <a:solidFill>
                  <a:srgbClr val="7030A0"/>
                </a:solidFill>
              </a:rPr>
              <a:t>v</a:t>
            </a:r>
            <a:r>
              <a:rPr lang="en-US" sz="1600" b="1" i="1" dirty="0" smtClean="0">
                <a:solidFill>
                  <a:schemeClr val="tx1"/>
                </a:solidFill>
              </a:rPr>
              <a:t>)</a:t>
            </a:r>
            <a:r>
              <a:rPr lang="en-US" sz="1600" b="1" i="1" dirty="0" smtClean="0">
                <a:solidFill>
                  <a:srgbClr val="7030A0"/>
                </a:solidFill>
              </a:rPr>
              <a:t>)</a:t>
            </a:r>
            <a:endParaRPr lang="en-IN" sz="1600" b="1" i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552" y="6314554"/>
            <a:ext cx="7848872" cy="3548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Each node enters queue at most once. Time complexity of BFS traversal is </a:t>
            </a:r>
            <a:r>
              <a:rPr lang="en-US" sz="1600" b="1" i="1" dirty="0" smtClean="0">
                <a:solidFill>
                  <a:srgbClr val="7030A0"/>
                </a:solidFill>
              </a:rPr>
              <a:t>O(n + m)</a:t>
            </a:r>
            <a:r>
              <a:rPr lang="en-US" sz="1600" b="1" i="1" dirty="0" smtClean="0">
                <a:solidFill>
                  <a:schemeClr val="tx1"/>
                </a:solidFill>
              </a:rPr>
              <a:t>.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6237312"/>
            <a:ext cx="7848872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We keep a queue and a visited array. This takes </a:t>
            </a:r>
            <a:r>
              <a:rPr lang="en-US" sz="1600" b="1" i="1" dirty="0" smtClean="0">
                <a:solidFill>
                  <a:srgbClr val="7030A0"/>
                </a:solidFill>
              </a:rPr>
              <a:t>O(n)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space at most.</a:t>
            </a:r>
            <a:br>
              <a:rPr lang="en-US" sz="1600" i="1" dirty="0" smtClean="0">
                <a:solidFill>
                  <a:schemeClr val="tx1"/>
                </a:solidFill>
              </a:rPr>
            </a:br>
            <a:r>
              <a:rPr lang="en-US" sz="1600" i="1" dirty="0" smtClean="0">
                <a:solidFill>
                  <a:schemeClr val="tx1"/>
                </a:solidFill>
              </a:rPr>
              <a:t>Total space requirement for BFS is therefore </a:t>
            </a:r>
            <a:r>
              <a:rPr lang="en-US" sz="1600" b="1" i="1" dirty="0">
                <a:solidFill>
                  <a:srgbClr val="7030A0"/>
                </a:solidFill>
              </a:rPr>
              <a:t>O(n)</a:t>
            </a:r>
            <a:r>
              <a:rPr lang="en-US" sz="1600" i="1" dirty="0" smtClean="0">
                <a:solidFill>
                  <a:schemeClr val="tx1"/>
                </a:solidFill>
              </a:rPr>
              <a:t>. </a:t>
            </a:r>
            <a:endParaRPr lang="en-IN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6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50" charset="-128"/>
              </a:rPr>
              <a:t>Depth-First Search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i="1">
                <a:solidFill>
                  <a:schemeClr val="tx2"/>
                </a:solidFill>
                <a:ea typeface="ＭＳ Ｐゴシック" pitchFamily="50" charset="-128"/>
              </a:rPr>
              <a:t>Depth-first search</a:t>
            </a:r>
            <a:r>
              <a:rPr lang="en-US" altLang="ja-JP">
                <a:ea typeface="ＭＳ Ｐゴシック" pitchFamily="50" charset="-128"/>
              </a:rPr>
              <a:t> is another strategy for exploring a graph</a:t>
            </a:r>
          </a:p>
          <a:p>
            <a:pPr lvl="1"/>
            <a:r>
              <a:rPr lang="en-US" altLang="ja-JP">
                <a:ea typeface="ＭＳ Ｐゴシック" pitchFamily="50" charset="-128"/>
              </a:rPr>
              <a:t>Explore “deeper” in the graph whenever possible</a:t>
            </a:r>
          </a:p>
          <a:p>
            <a:pPr lvl="1"/>
            <a:r>
              <a:rPr lang="en-US" altLang="ja-JP">
                <a:ea typeface="ＭＳ Ｐゴシック" pitchFamily="50" charset="-128"/>
              </a:rPr>
              <a:t>Edges are explored out of the most recently discovered vertex </a:t>
            </a:r>
            <a:r>
              <a:rPr lang="en-US" altLang="ja-JP" i="1">
                <a:ea typeface="ＭＳ Ｐゴシック" pitchFamily="50" charset="-128"/>
              </a:rPr>
              <a:t>v</a:t>
            </a:r>
            <a:r>
              <a:rPr lang="en-US" altLang="ja-JP">
                <a:ea typeface="ＭＳ Ｐゴシック" pitchFamily="50" charset="-128"/>
              </a:rPr>
              <a:t> that still has unexplored edges</a:t>
            </a:r>
          </a:p>
          <a:p>
            <a:pPr lvl="1"/>
            <a:r>
              <a:rPr lang="en-US" altLang="ja-JP">
                <a:ea typeface="ＭＳ Ｐゴシック" pitchFamily="50" charset="-128"/>
              </a:rPr>
              <a:t>When all of </a:t>
            </a:r>
            <a:r>
              <a:rPr lang="en-US" altLang="ja-JP" i="1">
                <a:ea typeface="ＭＳ Ｐゴシック" pitchFamily="50" charset="-128"/>
              </a:rPr>
              <a:t>v</a:t>
            </a:r>
            <a:r>
              <a:rPr lang="en-US" altLang="ja-JP">
                <a:ea typeface="ＭＳ Ｐゴシック" pitchFamily="50" charset="-128"/>
              </a:rPr>
              <a:t>’s edges have been explored, backtrack to the vertex from which </a:t>
            </a:r>
            <a:r>
              <a:rPr lang="en-US" altLang="ja-JP" i="1">
                <a:ea typeface="ＭＳ Ｐゴシック" pitchFamily="50" charset="-128"/>
              </a:rPr>
              <a:t>v</a:t>
            </a:r>
            <a:r>
              <a:rPr lang="en-US" altLang="ja-JP">
                <a:ea typeface="ＭＳ Ｐゴシック" pitchFamily="50" charset="-128"/>
              </a:rPr>
              <a:t> was discovered</a:t>
            </a:r>
          </a:p>
          <a:p>
            <a:pPr lvl="1">
              <a:buFont typeface="Times New Roman" pitchFamily="18" charset="0"/>
              <a:buNone/>
            </a:pPr>
            <a:endParaRPr lang="en-US" altLang="ja-JP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Classifications of graphs</a:t>
            </a:r>
            <a:endParaRPr lang="en-IN" sz="2800" dirty="0"/>
          </a:p>
        </p:txBody>
      </p:sp>
      <p:sp>
        <p:nvSpPr>
          <p:cNvPr id="4" name="Oval 3"/>
          <p:cNvSpPr/>
          <p:nvPr/>
        </p:nvSpPr>
        <p:spPr>
          <a:xfrm>
            <a:off x="899592" y="204622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599" y="150601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09365" y="260828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47256" y="226429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28192" y="1660059"/>
            <a:ext cx="777407" cy="457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>
            <a:off x="2023665" y="1734618"/>
            <a:ext cx="0" cy="873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8" idx="3"/>
          </p:cNvCxnSpPr>
          <p:nvPr/>
        </p:nvCxnSpPr>
        <p:spPr>
          <a:xfrm flipV="1">
            <a:off x="2137965" y="2459418"/>
            <a:ext cx="942769" cy="26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2"/>
          </p:cNvCxnSpPr>
          <p:nvPr/>
        </p:nvCxnSpPr>
        <p:spPr>
          <a:xfrm>
            <a:off x="1094714" y="2241347"/>
            <a:ext cx="814651" cy="481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8" idx="1"/>
          </p:cNvCxnSpPr>
          <p:nvPr/>
        </p:nvCxnSpPr>
        <p:spPr>
          <a:xfrm>
            <a:off x="2100721" y="1701140"/>
            <a:ext cx="980013" cy="596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580112" y="195298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586119" y="14127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89885" y="251504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727776" y="21710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808712" y="1566817"/>
            <a:ext cx="777407" cy="45726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9" idx="0"/>
          </p:cNvCxnSpPr>
          <p:nvPr/>
        </p:nvCxnSpPr>
        <p:spPr>
          <a:xfrm>
            <a:off x="6704185" y="1641376"/>
            <a:ext cx="0" cy="87366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6"/>
            <a:endCxn id="30" idx="3"/>
          </p:cNvCxnSpPr>
          <p:nvPr/>
        </p:nvCxnSpPr>
        <p:spPr>
          <a:xfrm flipV="1">
            <a:off x="6818485" y="2366176"/>
            <a:ext cx="942769" cy="26316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5"/>
            <a:endCxn id="29" idx="2"/>
          </p:cNvCxnSpPr>
          <p:nvPr/>
        </p:nvCxnSpPr>
        <p:spPr>
          <a:xfrm>
            <a:off x="5775234" y="2148105"/>
            <a:ext cx="814651" cy="481238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30" idx="1"/>
          </p:cNvCxnSpPr>
          <p:nvPr/>
        </p:nvCxnSpPr>
        <p:spPr>
          <a:xfrm>
            <a:off x="6781241" y="1607898"/>
            <a:ext cx="980013" cy="59663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21288" y="980728"/>
            <a:ext cx="19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Directed Graph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115616" y="1043444"/>
            <a:ext cx="19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Undirected Graph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014578" y="3356992"/>
            <a:ext cx="202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</a:t>
            </a:r>
            <a:r>
              <a:rPr lang="en-US" dirty="0" smtClean="0"/>
              <a:t> = {A, B, C, D}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 = { (A, B), (A,C), </a:t>
            </a:r>
          </a:p>
          <a:p>
            <a:r>
              <a:rPr lang="en-US" dirty="0" smtClean="0"/>
              <a:t> </a:t>
            </a:r>
            <a:r>
              <a:rPr lang="en-US" dirty="0"/>
              <a:t>(B,D</a:t>
            </a:r>
            <a:r>
              <a:rPr lang="en-US" dirty="0" smtClean="0"/>
              <a:t>), (C,B), (D, </a:t>
            </a:r>
            <a:r>
              <a:rPr lang="en-US" dirty="0"/>
              <a:t>C</a:t>
            </a:r>
            <a:r>
              <a:rPr lang="en-US" dirty="0" smtClean="0"/>
              <a:t>) }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166292" y="3437384"/>
            <a:ext cx="202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</a:t>
            </a:r>
            <a:r>
              <a:rPr lang="en-US" dirty="0" smtClean="0"/>
              <a:t> = {A, B, C, D}</a:t>
            </a:r>
          </a:p>
          <a:p>
            <a:r>
              <a:rPr lang="en-US" i="1" dirty="0" smtClean="0"/>
              <a:t>E</a:t>
            </a:r>
            <a:r>
              <a:rPr lang="en-US" dirty="0" smtClean="0"/>
              <a:t> = { (A, B), (A,C), </a:t>
            </a:r>
          </a:p>
          <a:p>
            <a:r>
              <a:rPr lang="en-US" dirty="0" smtClean="0"/>
              <a:t> </a:t>
            </a:r>
            <a:r>
              <a:rPr lang="en-US" dirty="0"/>
              <a:t>(B,D</a:t>
            </a:r>
            <a:r>
              <a:rPr lang="en-US" dirty="0" smtClean="0"/>
              <a:t>), (B,C), (C, D) }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899592" y="479715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i="1" dirty="0" smtClean="0"/>
              <a:t>E</a:t>
            </a:r>
            <a:r>
              <a:rPr lang="en-US" dirty="0" smtClean="0"/>
              <a:t> is a set. Therefore, in an undirected graph, we write only one of (A,C) and (C, A) since they are the same edge. This is not the case for a directed graph. 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827584" y="55876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edge sets cannot tell you whether the graph is directed or undirected. Rather, knowing about the graph tells you how to interpret the edge set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2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-27384"/>
            <a:ext cx="7992888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Depth First Search </a:t>
            </a:r>
            <a:r>
              <a:rPr lang="en-US" sz="2800" dirty="0" smtClean="0"/>
              <a:t>- Another Traversal algorithm</a:t>
            </a:r>
            <a:endParaRPr lang="en-IN" sz="2800" dirty="0"/>
          </a:p>
        </p:txBody>
      </p:sp>
      <p:sp>
        <p:nvSpPr>
          <p:cNvPr id="32" name="Oval 31"/>
          <p:cNvSpPr/>
          <p:nvPr/>
        </p:nvSpPr>
        <p:spPr>
          <a:xfrm>
            <a:off x="1373932" y="114592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3246140" y="193800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265802" y="164997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2763109" y="127140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59632" y="193800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3678188" y="88399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Straight Connector 37"/>
          <p:cNvCxnSpPr>
            <a:stCxn id="32" idx="5"/>
            <a:endCxn id="35" idx="2"/>
          </p:cNvCxnSpPr>
          <p:nvPr/>
        </p:nvCxnSpPr>
        <p:spPr>
          <a:xfrm>
            <a:off x="1569054" y="1341043"/>
            <a:ext cx="1194055" cy="4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  <a:endCxn id="36" idx="6"/>
          </p:cNvCxnSpPr>
          <p:nvPr/>
        </p:nvCxnSpPr>
        <p:spPr>
          <a:xfrm flipH="1">
            <a:off x="1488232" y="2052309"/>
            <a:ext cx="1757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4"/>
            <a:endCxn id="36" idx="0"/>
          </p:cNvCxnSpPr>
          <p:nvPr/>
        </p:nvCxnSpPr>
        <p:spPr>
          <a:xfrm flipH="1">
            <a:off x="1373932" y="1374521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6" idx="6"/>
          </p:cNvCxnSpPr>
          <p:nvPr/>
        </p:nvCxnSpPr>
        <p:spPr>
          <a:xfrm flipH="1">
            <a:off x="1488232" y="1764277"/>
            <a:ext cx="77757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33" idx="1"/>
          </p:cNvCxnSpPr>
          <p:nvPr/>
        </p:nvCxnSpPr>
        <p:spPr>
          <a:xfrm>
            <a:off x="2958231" y="1466528"/>
            <a:ext cx="321387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98309" y="76470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4" idx="4"/>
            <a:endCxn id="34" idx="0"/>
          </p:cNvCxnSpPr>
          <p:nvPr/>
        </p:nvCxnSpPr>
        <p:spPr>
          <a:xfrm flipH="1">
            <a:off x="2380102" y="993304"/>
            <a:ext cx="232507" cy="656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98509" y="149338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4" idx="6"/>
            <a:endCxn id="37" idx="2"/>
          </p:cNvCxnSpPr>
          <p:nvPr/>
        </p:nvCxnSpPr>
        <p:spPr>
          <a:xfrm>
            <a:off x="2726909" y="879004"/>
            <a:ext cx="951279" cy="11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2"/>
          </p:cNvCxnSpPr>
          <p:nvPr/>
        </p:nvCxnSpPr>
        <p:spPr>
          <a:xfrm>
            <a:off x="6012160" y="1083284"/>
            <a:ext cx="1160577" cy="86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71792" y="1790384"/>
            <a:ext cx="444624" cy="258316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935687" y="1755462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10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172737" y="10553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3" name="Straight Connector 52"/>
          <p:cNvCxnSpPr>
            <a:endCxn id="51" idx="2"/>
          </p:cNvCxnSpPr>
          <p:nvPr/>
        </p:nvCxnSpPr>
        <p:spPr>
          <a:xfrm>
            <a:off x="5894882" y="1117566"/>
            <a:ext cx="1040805" cy="814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64500" y="1158497"/>
            <a:ext cx="1906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50" idx="1"/>
          </p:cNvCxnSpPr>
          <p:nvPr/>
        </p:nvCxnSpPr>
        <p:spPr>
          <a:xfrm>
            <a:off x="7367859" y="1250504"/>
            <a:ext cx="569047" cy="57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2" idx="3"/>
          </p:cNvCxnSpPr>
          <p:nvPr/>
        </p:nvCxnSpPr>
        <p:spPr>
          <a:xfrm flipV="1">
            <a:off x="5864382" y="1250504"/>
            <a:ext cx="1341833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0" idx="2"/>
          </p:cNvCxnSpPr>
          <p:nvPr/>
        </p:nvCxnSpPr>
        <p:spPr>
          <a:xfrm>
            <a:off x="5894882" y="1117566"/>
            <a:ext cx="1976910" cy="801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550735" y="821961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50735" y="1753896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474740" y="1607685"/>
            <a:ext cx="823769" cy="444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2498309" y="620687"/>
            <a:ext cx="1294180" cy="1440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265802" y="620689"/>
            <a:ext cx="228601" cy="986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488232" y="1607685"/>
            <a:ext cx="777571" cy="330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ular Callout 74"/>
          <p:cNvSpPr/>
          <p:nvPr/>
        </p:nvSpPr>
        <p:spPr>
          <a:xfrm>
            <a:off x="3779912" y="476672"/>
            <a:ext cx="1476631" cy="288032"/>
          </a:xfrm>
          <a:prstGeom prst="wedgeRectCallout">
            <a:avLst>
              <a:gd name="adj1" fmla="val -34883"/>
              <a:gd name="adj2" fmla="val 1022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Nowhere to go.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3779912" y="476672"/>
            <a:ext cx="1476631" cy="288032"/>
          </a:xfrm>
          <a:prstGeom prst="wedgeRectCallout">
            <a:avLst>
              <a:gd name="adj1" fmla="val -34883"/>
              <a:gd name="adj2" fmla="val 1022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Backtrack!</a:t>
            </a:r>
          </a:p>
        </p:txBody>
      </p:sp>
      <p:sp>
        <p:nvSpPr>
          <p:cNvPr id="78" name="Rectangular Callout 77"/>
          <p:cNvSpPr/>
          <p:nvPr/>
        </p:nvSpPr>
        <p:spPr>
          <a:xfrm>
            <a:off x="1259632" y="2348880"/>
            <a:ext cx="2100808" cy="288032"/>
          </a:xfrm>
          <a:prstGeom prst="wedgeRectCallout">
            <a:avLst>
              <a:gd name="adj1" fmla="val 43874"/>
              <a:gd name="adj2" fmla="val -1140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is unvisited </a:t>
            </a:r>
            <a:r>
              <a:rPr lang="en-US" sz="1400" dirty="0" err="1" smtClean="0">
                <a:solidFill>
                  <a:schemeClr val="tx1"/>
                </a:solidFill>
              </a:rPr>
              <a:t>neighbour</a:t>
            </a:r>
            <a:r>
              <a:rPr lang="en-US" sz="1400" dirty="0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3205460" y="2933328"/>
            <a:ext cx="2887092" cy="288032"/>
          </a:xfrm>
          <a:prstGeom prst="wedgeRectCallout">
            <a:avLst>
              <a:gd name="adj1" fmla="val -26666"/>
              <a:gd name="adj2" fmla="val -522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But how do we know?</a:t>
            </a:r>
          </a:p>
        </p:txBody>
      </p:sp>
      <p:sp>
        <p:nvSpPr>
          <p:cNvPr id="82" name="Rectangular Callout 81"/>
          <p:cNvSpPr/>
          <p:nvPr/>
        </p:nvSpPr>
        <p:spPr>
          <a:xfrm>
            <a:off x="3197076" y="2924944"/>
            <a:ext cx="2887092" cy="288032"/>
          </a:xfrm>
          <a:prstGeom prst="wedgeRectCallout">
            <a:avLst>
              <a:gd name="adj1" fmla="val -26666"/>
              <a:gd name="adj2" fmla="val -522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Need visited array again!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40562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Rectangular Callout 84"/>
          <p:cNvSpPr/>
          <p:nvPr/>
        </p:nvSpPr>
        <p:spPr>
          <a:xfrm>
            <a:off x="1575192" y="5373216"/>
            <a:ext cx="1594544" cy="288032"/>
          </a:xfrm>
          <a:prstGeom prst="wedgeRectCallout">
            <a:avLst>
              <a:gd name="adj1" fmla="val 17645"/>
              <a:gd name="adj2" fmla="val 853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 4 as visited!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02178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Rectangular Callout 86"/>
          <p:cNvSpPr/>
          <p:nvPr/>
        </p:nvSpPr>
        <p:spPr>
          <a:xfrm>
            <a:off x="2339752" y="5373216"/>
            <a:ext cx="1594544" cy="288032"/>
          </a:xfrm>
          <a:prstGeom prst="wedgeRectCallout">
            <a:avLst>
              <a:gd name="adj1" fmla="val 17645"/>
              <a:gd name="adj2" fmla="val 853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 5 as visited!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7176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 flipV="1">
            <a:off x="2991709" y="1260221"/>
            <a:ext cx="483032" cy="6183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ular Callout 92"/>
          <p:cNvSpPr/>
          <p:nvPr/>
        </p:nvSpPr>
        <p:spPr>
          <a:xfrm>
            <a:off x="4129584" y="5373216"/>
            <a:ext cx="1594544" cy="288032"/>
          </a:xfrm>
          <a:prstGeom prst="wedgeRectCallout">
            <a:avLst>
              <a:gd name="adj1" fmla="val 17645"/>
              <a:gd name="adj2" fmla="val 853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Mark 8 as visited!</a:t>
            </a: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98819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5" name="Straight Connector 94"/>
          <p:cNvCxnSpPr/>
          <p:nvPr/>
        </p:nvCxnSpPr>
        <p:spPr>
          <a:xfrm flipV="1">
            <a:off x="3474740" y="1425882"/>
            <a:ext cx="737221" cy="4526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488232" y="1878577"/>
            <a:ext cx="1872208" cy="532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1475656" y="1466528"/>
            <a:ext cx="93398" cy="4690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71600" y="306896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simple idea is : </a:t>
            </a:r>
            <a:r>
              <a:rPr lang="en-US" dirty="0"/>
              <a:t>K</a:t>
            </a:r>
            <a:r>
              <a:rPr lang="en-US" dirty="0" smtClean="0"/>
              <a:t>eep going as “deep” into the graph as possible. This is done by an unvisited </a:t>
            </a:r>
            <a:r>
              <a:rPr lang="en-US" dirty="0" err="1" smtClean="0"/>
              <a:t>neighbour</a:t>
            </a:r>
            <a:r>
              <a:rPr lang="en-US" dirty="0" smtClean="0"/>
              <a:t> and visiting it, if it hasn’t been visited.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dirty="0" smtClean="0"/>
              <a:t>all </a:t>
            </a:r>
            <a:r>
              <a:rPr lang="en-US" dirty="0" err="1" smtClean="0"/>
              <a:t>neighbours</a:t>
            </a:r>
            <a:r>
              <a:rPr lang="en-US" dirty="0" smtClean="0"/>
              <a:t> of the current vertex 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dirty="0" smtClean="0"/>
              <a:t> have been visited, the control goes to the vertex </a:t>
            </a:r>
            <a:r>
              <a:rPr lang="en-US" b="1" i="1" dirty="0" smtClean="0">
                <a:solidFill>
                  <a:srgbClr val="7030A0"/>
                </a:solidFill>
              </a:rPr>
              <a:t>y </a:t>
            </a:r>
            <a:r>
              <a:rPr lang="en-US" dirty="0" smtClean="0"/>
              <a:t>that called the procedure on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Visited array needed to avoid looping!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naturally Recursive </a:t>
            </a:r>
            <a:r>
              <a:rPr lang="en-US" dirty="0"/>
              <a:t>procedure due to backtracking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6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3" grpId="0" animBg="1"/>
      <p:bldP spid="83" grpId="1" animBg="1"/>
      <p:bldP spid="82" grpId="0" animBg="1"/>
      <p:bldP spid="82" grpId="1" animBg="1"/>
      <p:bldP spid="85" grpId="0" animBg="1"/>
      <p:bldP spid="85" grpId="1" animBg="1"/>
      <p:bldP spid="87" grpId="0" animBg="1"/>
      <p:bldP spid="87" grpId="1" animBg="1"/>
      <p:bldP spid="93" grpId="0" animBg="1"/>
      <p:bldP spid="9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-27384"/>
            <a:ext cx="799288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Details on Depth First Search</a:t>
            </a:r>
            <a:endParaRPr lang="en-IN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528" y="620688"/>
            <a:ext cx="3843541" cy="33123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b="1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b="1" dirty="0" smtClean="0"/>
              <a:t>)</a:t>
            </a:r>
            <a:endParaRPr lang="en-US" sz="16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 smtClean="0">
                <a:solidFill>
                  <a:srgbClr val="0070C0"/>
                </a:solidFill>
              </a:rPr>
              <a:t>visited[x</a:t>
            </a:r>
            <a:r>
              <a:rPr lang="en-US" sz="1600" b="1" dirty="0">
                <a:solidFill>
                  <a:srgbClr val="0070C0"/>
                </a:solidFill>
              </a:rPr>
              <a:t>]</a:t>
            </a:r>
            <a:r>
              <a:rPr lang="en-US" sz="1600" b="1" dirty="0"/>
              <a:t> = 1</a:t>
            </a:r>
            <a:r>
              <a:rPr lang="en-US" sz="1600" b="1" dirty="0" smtClean="0"/>
              <a:t>;	</a:t>
            </a:r>
            <a:r>
              <a:rPr lang="en-US" sz="1600" b="1" i="1" dirty="0" smtClean="0"/>
              <a:t>// Mark </a:t>
            </a:r>
            <a:r>
              <a:rPr lang="en-US" sz="1600" b="1" dirty="0">
                <a:solidFill>
                  <a:srgbClr val="0070C0"/>
                </a:solidFill>
              </a:rPr>
              <a:t>x</a:t>
            </a:r>
            <a:r>
              <a:rPr lang="en-US" sz="1600" b="1" i="1" dirty="0" smtClean="0"/>
              <a:t> as visited.</a:t>
            </a:r>
            <a:r>
              <a:rPr lang="en-US" sz="1600" b="1" dirty="0" smtClean="0"/>
              <a:t> 	</a:t>
            </a: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1600" b="1" dirty="0" smtClean="0">
                <a:sym typeface="Wingdings" pitchFamily="2" charset="2"/>
              </a:rPr>
              <a:t>For </a:t>
            </a:r>
            <a:r>
              <a:rPr lang="en-US" sz="1600" dirty="0" smtClean="0">
                <a:sym typeface="Wingdings" pitchFamily="2" charset="2"/>
              </a:rPr>
              <a:t>each 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of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ym typeface="Wingdings" pitchFamily="2" charset="2"/>
              </a:rPr>
              <a:t>    </a:t>
            </a:r>
            <a:r>
              <a:rPr lang="en-US" sz="1600" dirty="0" smtClean="0">
                <a:sym typeface="Wingdings" pitchFamily="2" charset="2"/>
              </a:rPr>
              <a:t>{</a:t>
            </a:r>
            <a:endParaRPr lang="en-US" sz="1600" dirty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if(</a:t>
            </a:r>
            <a:r>
              <a:rPr lang="en-US" sz="1600" b="1" dirty="0" smtClean="0">
                <a:solidFill>
                  <a:srgbClr val="0070C0"/>
                </a:solidFill>
              </a:rPr>
              <a:t>visited[w]</a:t>
            </a:r>
            <a:r>
              <a:rPr lang="en-US" sz="1600" dirty="0" smtClean="0">
                <a:sym typeface="Wingdings" pitchFamily="2" charset="2"/>
              </a:rPr>
              <a:t> == 0)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b="1" dirty="0" smtClean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b="1" dirty="0" smtClean="0"/>
              <a:t>);</a:t>
            </a:r>
            <a:endParaRPr lang="en-US" sz="1600" dirty="0" smtClean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ym typeface="Wingdings" pitchFamily="2" charset="2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</p:txBody>
      </p:sp>
      <p:sp>
        <p:nvSpPr>
          <p:cNvPr id="4" name="Oval 3"/>
          <p:cNvSpPr/>
          <p:nvPr/>
        </p:nvSpPr>
        <p:spPr>
          <a:xfrm>
            <a:off x="5451271" y="193801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7323479" y="273009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6343141" y="244206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840448" y="206349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6971" y="273009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755527" y="167608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/>
          <p:cNvCxnSpPr>
            <a:stCxn id="4" idx="5"/>
            <a:endCxn id="7" idx="2"/>
          </p:cNvCxnSpPr>
          <p:nvPr/>
        </p:nvCxnSpPr>
        <p:spPr>
          <a:xfrm>
            <a:off x="5646393" y="2133132"/>
            <a:ext cx="1194055" cy="4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6"/>
          </p:cNvCxnSpPr>
          <p:nvPr/>
        </p:nvCxnSpPr>
        <p:spPr>
          <a:xfrm flipH="1">
            <a:off x="5565571" y="2844398"/>
            <a:ext cx="1757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5451271" y="2166610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5565571" y="2556366"/>
            <a:ext cx="77757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</p:cNvCxnSpPr>
          <p:nvPr/>
        </p:nvCxnSpPr>
        <p:spPr>
          <a:xfrm>
            <a:off x="7035570" y="2258617"/>
            <a:ext cx="321387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575648" y="155679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4"/>
            <a:endCxn id="6" idx="0"/>
          </p:cNvCxnSpPr>
          <p:nvPr/>
        </p:nvCxnSpPr>
        <p:spPr>
          <a:xfrm flipH="1">
            <a:off x="6457441" y="1785393"/>
            <a:ext cx="232507" cy="656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75848" y="228547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5" idx="6"/>
            <a:endCxn id="9" idx="2"/>
          </p:cNvCxnSpPr>
          <p:nvPr/>
        </p:nvCxnSpPr>
        <p:spPr>
          <a:xfrm>
            <a:off x="6804248" y="1671093"/>
            <a:ext cx="951279" cy="11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552079" y="2399774"/>
            <a:ext cx="823769" cy="444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575648" y="1412776"/>
            <a:ext cx="1294180" cy="1440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343141" y="1412778"/>
            <a:ext cx="228601" cy="986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65571" y="2399774"/>
            <a:ext cx="777571" cy="330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069048" y="2052310"/>
            <a:ext cx="483032" cy="6183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552079" y="2217971"/>
            <a:ext cx="737221" cy="4526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65571" y="2670666"/>
            <a:ext cx="1872208" cy="532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552995" y="2258617"/>
            <a:ext cx="93398" cy="4690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3567" y="460261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DFS(1)</a:t>
            </a:r>
            <a:endParaRPr lang="en-IN" sz="1600" dirty="0"/>
          </a:p>
        </p:txBody>
      </p:sp>
      <p:sp>
        <p:nvSpPr>
          <p:cNvPr id="28" name="Right Arrow 27"/>
          <p:cNvSpPr/>
          <p:nvPr/>
        </p:nvSpPr>
        <p:spPr>
          <a:xfrm>
            <a:off x="1528727" y="4687252"/>
            <a:ext cx="667009" cy="169277"/>
          </a:xfrm>
          <a:prstGeom prst="rightArrow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9752" y="460261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DFS(3)</a:t>
            </a:r>
            <a:endParaRPr lang="en-IN" sz="1600" dirty="0"/>
          </a:p>
        </p:txBody>
      </p:sp>
      <p:sp>
        <p:nvSpPr>
          <p:cNvPr id="30" name="Right Arrow 29"/>
          <p:cNvSpPr/>
          <p:nvPr/>
        </p:nvSpPr>
        <p:spPr>
          <a:xfrm>
            <a:off x="3215598" y="4687252"/>
            <a:ext cx="667009" cy="169277"/>
          </a:xfrm>
          <a:prstGeom prst="rightArrow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26623" y="460261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DFS(2)</a:t>
            </a:r>
            <a:endParaRPr lang="en-IN" sz="1600" dirty="0"/>
          </a:p>
        </p:txBody>
      </p:sp>
      <p:sp>
        <p:nvSpPr>
          <p:cNvPr id="32" name="Right Arrow 31"/>
          <p:cNvSpPr/>
          <p:nvPr/>
        </p:nvSpPr>
        <p:spPr>
          <a:xfrm>
            <a:off x="4943790" y="4687252"/>
            <a:ext cx="667009" cy="169277"/>
          </a:xfrm>
          <a:prstGeom prst="rightArrow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54815" y="460261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DFS(7)</a:t>
            </a:r>
            <a:endParaRPr lang="en-IN" sz="1600" dirty="0"/>
          </a:p>
        </p:txBody>
      </p:sp>
      <p:sp>
        <p:nvSpPr>
          <p:cNvPr id="34" name="Right Arrow 33"/>
          <p:cNvSpPr/>
          <p:nvPr/>
        </p:nvSpPr>
        <p:spPr>
          <a:xfrm>
            <a:off x="6599974" y="4687252"/>
            <a:ext cx="667009" cy="169277"/>
          </a:xfrm>
          <a:prstGeom prst="rightArrow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0999" y="460261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DFS(6)</a:t>
            </a:r>
            <a:endParaRPr lang="en-IN" sz="1600" dirty="0"/>
          </a:p>
        </p:txBody>
      </p:sp>
      <p:sp>
        <p:nvSpPr>
          <p:cNvPr id="36" name="Left Arrow 35"/>
          <p:cNvSpPr/>
          <p:nvPr/>
        </p:nvSpPr>
        <p:spPr>
          <a:xfrm>
            <a:off x="6516217" y="4306044"/>
            <a:ext cx="792088" cy="29657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4860032" y="4314582"/>
            <a:ext cx="792088" cy="29657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>
            <a:off x="3131840" y="4306044"/>
            <a:ext cx="792088" cy="29657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2443438" y="5256615"/>
            <a:ext cx="931835" cy="444960"/>
          </a:xfrm>
          <a:prstGeom prst="rightArrow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9752" y="604277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DFS(4)</a:t>
            </a:r>
            <a:endParaRPr lang="en-IN" sz="1600" dirty="0"/>
          </a:p>
        </p:txBody>
      </p:sp>
      <p:sp>
        <p:nvSpPr>
          <p:cNvPr id="41" name="Right Arrow 40"/>
          <p:cNvSpPr/>
          <p:nvPr/>
        </p:nvSpPr>
        <p:spPr>
          <a:xfrm>
            <a:off x="3203848" y="6127412"/>
            <a:ext cx="667009" cy="169277"/>
          </a:xfrm>
          <a:prstGeom prst="rightArrow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4873" y="604277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DFS(5)</a:t>
            </a:r>
            <a:endParaRPr lang="en-IN" sz="1600" dirty="0"/>
          </a:p>
        </p:txBody>
      </p:sp>
      <p:sp>
        <p:nvSpPr>
          <p:cNvPr id="43" name="Left Arrow 42"/>
          <p:cNvSpPr/>
          <p:nvPr/>
        </p:nvSpPr>
        <p:spPr>
          <a:xfrm>
            <a:off x="3059832" y="5796726"/>
            <a:ext cx="792088" cy="29657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1475656" y="6058019"/>
            <a:ext cx="750767" cy="296570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247" y="6042774"/>
            <a:ext cx="761401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DFS(8)</a:t>
            </a:r>
            <a:endParaRPr lang="en-IN" sz="1600" dirty="0"/>
          </a:p>
        </p:txBody>
      </p:sp>
      <p:sp>
        <p:nvSpPr>
          <p:cNvPr id="46" name="Right Arrow 45"/>
          <p:cNvSpPr/>
          <p:nvPr/>
        </p:nvSpPr>
        <p:spPr>
          <a:xfrm>
            <a:off x="1444969" y="5796726"/>
            <a:ext cx="839917" cy="29657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7" name="Left Arrow 46"/>
          <p:cNvSpPr/>
          <p:nvPr/>
        </p:nvSpPr>
        <p:spPr>
          <a:xfrm rot="5400000">
            <a:off x="1988283" y="5309780"/>
            <a:ext cx="936103" cy="3428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>
            <a:off x="1403648" y="4293096"/>
            <a:ext cx="792088" cy="29657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77294" y="5517232"/>
            <a:ext cx="3615186" cy="1008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Notice a tree-like structure emerging as a result of DFS.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is called the </a:t>
            </a:r>
            <a:r>
              <a:rPr lang="en-US" sz="1600" b="1" i="1" dirty="0" smtClean="0">
                <a:solidFill>
                  <a:srgbClr val="7030A0"/>
                </a:solidFill>
              </a:rPr>
              <a:t>DFS Tree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IN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7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-27384"/>
            <a:ext cx="799288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Depth First Search - Applications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09875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Computing Strongly Connected Components</a:t>
            </a:r>
            <a:r>
              <a:rPr lang="en-US" dirty="0" smtClean="0"/>
              <a:t>: A directed graph is strongly connected if there exists a path from every vertex to every other vertex. Trivial </a:t>
            </a:r>
            <a:r>
              <a:rPr lang="en-US" dirty="0" err="1" smtClean="0"/>
              <a:t>Algo</a:t>
            </a:r>
            <a:r>
              <a:rPr lang="en-US" dirty="0" smtClean="0"/>
              <a:t>: Perform DFS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 times. Efficient </a:t>
            </a:r>
            <a:r>
              <a:rPr lang="en-US" dirty="0" err="1" smtClean="0"/>
              <a:t>Algo</a:t>
            </a:r>
            <a:r>
              <a:rPr lang="en-US" dirty="0" smtClean="0"/>
              <a:t>: Single DFS.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Checking for </a:t>
            </a:r>
            <a:r>
              <a:rPr lang="en-US" u="sng" dirty="0" err="1" smtClean="0"/>
              <a:t>Biconnected</a:t>
            </a:r>
            <a:r>
              <a:rPr lang="en-US" u="sng" dirty="0" smtClean="0"/>
              <a:t> Graph</a:t>
            </a:r>
            <a:r>
              <a:rPr lang="en-US" dirty="0" smtClean="0"/>
              <a:t>: A graph is </a:t>
            </a:r>
            <a:r>
              <a:rPr lang="en-US" dirty="0" err="1" smtClean="0"/>
              <a:t>biconnected</a:t>
            </a:r>
            <a:r>
              <a:rPr lang="en-US" dirty="0" smtClean="0"/>
              <a:t> if removal of any vertex does not affect connectivity of the other vertices. Used to test if network is robust to failure of certain nodes. A single DFS traversal algorithm.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Topological Ordering</a:t>
            </a:r>
            <a:r>
              <a:rPr lang="en-US" dirty="0" smtClean="0"/>
              <a:t>: </a:t>
            </a:r>
            <a:r>
              <a:rPr lang="en-IN" dirty="0"/>
              <a:t>Topological sorting for Directed Acyclic Graph (DAG) is a linear ordering of vertices such that for every directed </a:t>
            </a:r>
            <a:r>
              <a:rPr lang="en-IN" dirty="0" smtClean="0"/>
              <a:t>edge 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IN" dirty="0" smtClean="0"/>
              <a:t>, </a:t>
            </a:r>
            <a:r>
              <a:rPr lang="en-US" b="1" i="1" dirty="0" smtClean="0">
                <a:solidFill>
                  <a:srgbClr val="7030A0"/>
                </a:solidFill>
              </a:rPr>
              <a:t>y</a:t>
            </a:r>
            <a:r>
              <a:rPr lang="en-IN" dirty="0" smtClean="0"/>
              <a:t>), </a:t>
            </a:r>
            <a:r>
              <a:rPr lang="en-IN" dirty="0"/>
              <a:t>vertex 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IN" dirty="0" smtClean="0"/>
              <a:t> </a:t>
            </a:r>
            <a:r>
              <a:rPr lang="en-IN" dirty="0"/>
              <a:t>comes before </a:t>
            </a:r>
            <a:r>
              <a:rPr lang="en-IN" dirty="0" smtClean="0"/>
              <a:t>y </a:t>
            </a:r>
            <a:r>
              <a:rPr lang="en-IN" dirty="0"/>
              <a:t>in the ordering</a:t>
            </a:r>
            <a:r>
              <a:rPr lang="en-IN" dirty="0" smtClean="0"/>
              <a:t>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Plus, almost everything that BFS can do!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more applications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visit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://www.geeksforgeeks.org/applications-of-depth-first-search/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6021288"/>
            <a:ext cx="7848872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In general, </a:t>
            </a:r>
            <a:r>
              <a:rPr lang="en-US" sz="1600" b="1" i="1" dirty="0" smtClean="0">
                <a:solidFill>
                  <a:schemeClr val="tx1"/>
                </a:solidFill>
              </a:rPr>
              <a:t>DFS</a:t>
            </a:r>
            <a:r>
              <a:rPr lang="en-US" sz="1600" i="1" dirty="0" smtClean="0">
                <a:solidFill>
                  <a:schemeClr val="tx1"/>
                </a:solidFill>
              </a:rPr>
              <a:t> is more powerful and more intuitive </a:t>
            </a:r>
            <a:r>
              <a:rPr lang="en-US" sz="1600" i="1" dirty="0">
                <a:solidFill>
                  <a:schemeClr val="tx1"/>
                </a:solidFill>
              </a:rPr>
              <a:t>algorithm, than </a:t>
            </a:r>
            <a:r>
              <a:rPr lang="en-US" sz="1600" b="1" i="1" dirty="0" smtClean="0">
                <a:solidFill>
                  <a:schemeClr val="tx1"/>
                </a:solidFill>
              </a:rPr>
              <a:t>BFS</a:t>
            </a:r>
            <a:r>
              <a:rPr lang="en-US" sz="1600" i="1" dirty="0" smtClean="0">
                <a:solidFill>
                  <a:schemeClr val="tx1"/>
                </a:solidFill>
              </a:rPr>
              <a:t>!</a:t>
            </a:r>
            <a:endParaRPr lang="en-IN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-27384"/>
            <a:ext cx="7992888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Depth First Search </a:t>
            </a:r>
            <a:r>
              <a:rPr lang="en-US" sz="2800" dirty="0" smtClean="0"/>
              <a:t>- Another Traversal algorithm</a:t>
            </a:r>
            <a:endParaRPr lang="en-IN" sz="2800" dirty="0"/>
          </a:p>
        </p:txBody>
      </p:sp>
      <p:sp>
        <p:nvSpPr>
          <p:cNvPr id="32" name="Oval 31"/>
          <p:cNvSpPr/>
          <p:nvPr/>
        </p:nvSpPr>
        <p:spPr>
          <a:xfrm>
            <a:off x="1373932" y="114592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3246140" y="193800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265802" y="164997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2763109" y="127140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59632" y="193800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3678188" y="88399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Straight Connector 37"/>
          <p:cNvCxnSpPr>
            <a:stCxn id="32" idx="5"/>
            <a:endCxn id="35" idx="2"/>
          </p:cNvCxnSpPr>
          <p:nvPr/>
        </p:nvCxnSpPr>
        <p:spPr>
          <a:xfrm>
            <a:off x="1569054" y="1341043"/>
            <a:ext cx="1194055" cy="4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  <a:endCxn id="36" idx="6"/>
          </p:cNvCxnSpPr>
          <p:nvPr/>
        </p:nvCxnSpPr>
        <p:spPr>
          <a:xfrm flipH="1">
            <a:off x="1488232" y="2052309"/>
            <a:ext cx="1757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4"/>
            <a:endCxn id="36" idx="0"/>
          </p:cNvCxnSpPr>
          <p:nvPr/>
        </p:nvCxnSpPr>
        <p:spPr>
          <a:xfrm flipH="1">
            <a:off x="1373932" y="1374521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6" idx="6"/>
          </p:cNvCxnSpPr>
          <p:nvPr/>
        </p:nvCxnSpPr>
        <p:spPr>
          <a:xfrm flipH="1">
            <a:off x="1488232" y="1764277"/>
            <a:ext cx="77757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5"/>
            <a:endCxn id="33" idx="1"/>
          </p:cNvCxnSpPr>
          <p:nvPr/>
        </p:nvCxnSpPr>
        <p:spPr>
          <a:xfrm>
            <a:off x="2958231" y="1466528"/>
            <a:ext cx="321387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98309" y="76470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4" idx="4"/>
            <a:endCxn id="34" idx="0"/>
          </p:cNvCxnSpPr>
          <p:nvPr/>
        </p:nvCxnSpPr>
        <p:spPr>
          <a:xfrm flipH="1">
            <a:off x="2380102" y="993304"/>
            <a:ext cx="232507" cy="656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98509" y="149338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4" idx="6"/>
            <a:endCxn id="37" idx="2"/>
          </p:cNvCxnSpPr>
          <p:nvPr/>
        </p:nvCxnSpPr>
        <p:spPr>
          <a:xfrm>
            <a:off x="2726909" y="879004"/>
            <a:ext cx="951279" cy="11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2"/>
          </p:cNvCxnSpPr>
          <p:nvPr/>
        </p:nvCxnSpPr>
        <p:spPr>
          <a:xfrm>
            <a:off x="6012160" y="1083284"/>
            <a:ext cx="1160577" cy="86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71792" y="1790384"/>
            <a:ext cx="444624" cy="258316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935687" y="1755462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10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172737" y="105538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3" name="Straight Connector 52"/>
          <p:cNvCxnSpPr>
            <a:endCxn id="51" idx="2"/>
          </p:cNvCxnSpPr>
          <p:nvPr/>
        </p:nvCxnSpPr>
        <p:spPr>
          <a:xfrm>
            <a:off x="5894882" y="1117566"/>
            <a:ext cx="1040805" cy="8142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64500" y="1158497"/>
            <a:ext cx="1906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5"/>
            <a:endCxn id="50" idx="1"/>
          </p:cNvCxnSpPr>
          <p:nvPr/>
        </p:nvCxnSpPr>
        <p:spPr>
          <a:xfrm>
            <a:off x="7367859" y="1250504"/>
            <a:ext cx="569047" cy="577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2" idx="3"/>
          </p:cNvCxnSpPr>
          <p:nvPr/>
        </p:nvCxnSpPr>
        <p:spPr>
          <a:xfrm flipV="1">
            <a:off x="5864382" y="1250504"/>
            <a:ext cx="1341833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0" idx="2"/>
          </p:cNvCxnSpPr>
          <p:nvPr/>
        </p:nvCxnSpPr>
        <p:spPr>
          <a:xfrm>
            <a:off x="5894882" y="1117566"/>
            <a:ext cx="1976910" cy="801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550735" y="821961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550735" y="1753896"/>
            <a:ext cx="465650" cy="35266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474740" y="1607685"/>
            <a:ext cx="823769" cy="444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2498309" y="620687"/>
            <a:ext cx="1294180" cy="1440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265802" y="620689"/>
            <a:ext cx="228601" cy="986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488232" y="1607685"/>
            <a:ext cx="777571" cy="330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11208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55182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21140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 flipH="1" flipV="1">
            <a:off x="2991709" y="1260221"/>
            <a:ext cx="483032" cy="6183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21090"/>
              </p:ext>
            </p:extLst>
          </p:nvPr>
        </p:nvGraphicFramePr>
        <p:xfrm>
          <a:off x="728069" y="5805264"/>
          <a:ext cx="7759869" cy="8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  <a:gridCol w="596913"/>
              </a:tblGrid>
              <a:tr h="46587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5" name="Straight Connector 94"/>
          <p:cNvCxnSpPr/>
          <p:nvPr/>
        </p:nvCxnSpPr>
        <p:spPr>
          <a:xfrm flipV="1">
            <a:off x="3474740" y="1425882"/>
            <a:ext cx="737221" cy="4526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488232" y="1878577"/>
            <a:ext cx="1872208" cy="532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1475656" y="1466528"/>
            <a:ext cx="93398" cy="4690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1600" y="306896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going as “deep” into the graph as possible. This is done by an unvisited </a:t>
            </a:r>
            <a:r>
              <a:rPr lang="en-US" dirty="0" err="1" smtClean="0"/>
              <a:t>neighbour</a:t>
            </a:r>
            <a:r>
              <a:rPr lang="en-US" dirty="0" smtClean="0"/>
              <a:t> and visiting it, if it hasn’t been visited.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dirty="0" smtClean="0"/>
              <a:t>all </a:t>
            </a:r>
            <a:r>
              <a:rPr lang="en-US" dirty="0" err="1" smtClean="0"/>
              <a:t>neighbours</a:t>
            </a:r>
            <a:r>
              <a:rPr lang="en-US" dirty="0" smtClean="0"/>
              <a:t> of the current vertex 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dirty="0" smtClean="0"/>
              <a:t> have been visited, the control goes to the vertex </a:t>
            </a:r>
            <a:r>
              <a:rPr lang="en-US" b="1" i="1" dirty="0" smtClean="0">
                <a:solidFill>
                  <a:srgbClr val="7030A0"/>
                </a:solidFill>
              </a:rPr>
              <a:t>y </a:t>
            </a:r>
            <a:r>
              <a:rPr lang="en-US" dirty="0" smtClean="0"/>
              <a:t>that called the procedure on 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Visited array needed to avoid looping!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naturally Recursive </a:t>
            </a:r>
            <a:r>
              <a:rPr lang="en-US" dirty="0"/>
              <a:t>procedure due to backtracking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0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500"/>
                            </p:stCondLst>
                            <p:childTnLst>
                              <p:par>
                                <p:cTn id="1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0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0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5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6" grpId="0" animBg="1"/>
      <p:bldP spid="50" grpId="0" animBg="1"/>
      <p:bldP spid="51" grpId="0" animBg="1"/>
      <p:bldP spid="52" grpId="0" animBg="1"/>
      <p:bldP spid="58" grpId="0" animBg="1"/>
      <p:bldP spid="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44625"/>
            <a:ext cx="7992888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Depth First Search </a:t>
            </a:r>
            <a:r>
              <a:rPr lang="en-US" sz="2800" dirty="0" smtClean="0"/>
              <a:t>- Another Traversal algorithm</a:t>
            </a:r>
            <a:endParaRPr lang="en-IN" sz="2800" dirty="0"/>
          </a:p>
        </p:txBody>
      </p:sp>
      <p:sp>
        <p:nvSpPr>
          <p:cNvPr id="3" name="Oval 2"/>
          <p:cNvSpPr/>
          <p:nvPr/>
        </p:nvSpPr>
        <p:spPr>
          <a:xfrm>
            <a:off x="3147015" y="1400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5019223" y="219228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/>
          <p:cNvSpPr/>
          <p:nvPr/>
        </p:nvSpPr>
        <p:spPr>
          <a:xfrm>
            <a:off x="4038885" y="190425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536192" y="152568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32715" y="219228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451271" y="113827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375615" y="1169407"/>
            <a:ext cx="878272" cy="345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7" idx="6"/>
          </p:cNvCxnSpPr>
          <p:nvPr/>
        </p:nvCxnSpPr>
        <p:spPr>
          <a:xfrm flipH="1">
            <a:off x="3261315" y="2306588"/>
            <a:ext cx="17579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4"/>
            <a:endCxn id="7" idx="0"/>
          </p:cNvCxnSpPr>
          <p:nvPr/>
        </p:nvCxnSpPr>
        <p:spPr>
          <a:xfrm flipH="1">
            <a:off x="3147015" y="1628800"/>
            <a:ext cx="114300" cy="563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6"/>
          </p:cNvCxnSpPr>
          <p:nvPr/>
        </p:nvCxnSpPr>
        <p:spPr>
          <a:xfrm flipH="1">
            <a:off x="3261315" y="2018556"/>
            <a:ext cx="77757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4" idx="1"/>
          </p:cNvCxnSpPr>
          <p:nvPr/>
        </p:nvCxnSpPr>
        <p:spPr>
          <a:xfrm>
            <a:off x="4731314" y="1720807"/>
            <a:ext cx="321387" cy="5049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71392" y="101898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71592" y="174766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4" idx="6"/>
            <a:endCxn id="8" idx="2"/>
          </p:cNvCxnSpPr>
          <p:nvPr/>
        </p:nvCxnSpPr>
        <p:spPr>
          <a:xfrm>
            <a:off x="4499992" y="1133283"/>
            <a:ext cx="951279" cy="119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247823" y="1861964"/>
            <a:ext cx="823769" cy="444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271392" y="874966"/>
            <a:ext cx="1294180" cy="1440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75615" y="874968"/>
            <a:ext cx="891871" cy="46698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261315" y="1861964"/>
            <a:ext cx="777571" cy="330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764792" y="1514500"/>
            <a:ext cx="483032" cy="6183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47823" y="1680161"/>
            <a:ext cx="737221" cy="4526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261315" y="2132856"/>
            <a:ext cx="1872208" cy="532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48739" y="1720807"/>
            <a:ext cx="93398" cy="4690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611561" y="980728"/>
            <a:ext cx="2535454" cy="288032"/>
          </a:xfrm>
          <a:prstGeom prst="wedgeRectCallout">
            <a:avLst>
              <a:gd name="adj1" fmla="val 46874"/>
              <a:gd name="adj2" fmla="val 1143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Want to compute property at 1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763961" y="2636912"/>
            <a:ext cx="2535454" cy="288032"/>
          </a:xfrm>
          <a:prstGeom prst="wedgeRectCallout">
            <a:avLst>
              <a:gd name="adj1" fmla="val 39459"/>
              <a:gd name="adj2" fmla="val -1170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Compute property at 3.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4932040" y="620688"/>
            <a:ext cx="2535454" cy="288032"/>
          </a:xfrm>
          <a:prstGeom prst="wedgeRectCallout">
            <a:avLst>
              <a:gd name="adj1" fmla="val -65701"/>
              <a:gd name="adj2" fmla="val 1114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Compute property at 7.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9552" y="3212976"/>
            <a:ext cx="8208912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Combine properties at 3 and 7 to compute property at 1. This is essentially done using recursion!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DFS is naturally recursive and therefore is a suitable choice in this case.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4050938"/>
            <a:ext cx="7200800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Some recursive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(or depth) of a node in a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DFN numbering.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of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Reachability.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…. </a:t>
            </a:r>
            <a:r>
              <a:rPr lang="en-US" dirty="0"/>
              <a:t>a</a:t>
            </a:r>
            <a:r>
              <a:rPr lang="en-US" dirty="0" smtClean="0"/>
              <a:t>nd many more.</a:t>
            </a:r>
          </a:p>
        </p:txBody>
      </p:sp>
    </p:spTree>
    <p:extLst>
      <p:ext uri="{BB962C8B-B14F-4D97-AF65-F5344CB8AC3E}">
        <p14:creationId xmlns:p14="http://schemas.microsoft.com/office/powerpoint/2010/main" val="13234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6" grpId="0" animBg="1"/>
      <p:bldP spid="27" grpId="0" animBg="1"/>
      <p:bldP spid="28" grpId="0" animBg="1"/>
      <p:bldP spid="31" grpId="0" animBg="1"/>
      <p:bldP spid="32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4" name="Line 3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37" name="Line 37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1" name="Line 21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2" name="Line 22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39" name="Line 3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6" name="Line 26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29" name="Line 29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02" name="Oval 2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603" name="Oval 3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09604" name="Oval 4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09605" name="Oval 5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09606" name="Oval 6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09607" name="Oval 7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09608" name="Oval 8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09609" name="Oval 9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09610" name="Oval 10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-128"/>
              </a:rPr>
              <a:t>Walk-Through</a:t>
            </a:r>
          </a:p>
        </p:txBody>
      </p:sp>
      <p:sp>
        <p:nvSpPr>
          <p:cNvPr id="409635" name="Line 3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36" name="Line 3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09775" name="Group 175"/>
          <p:cNvGraphicFramePr>
            <a:graphicFrameLocks noGrp="1"/>
          </p:cNvGraphicFramePr>
          <p:nvPr>
            <p:ph idx="1"/>
          </p:nvPr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76" name="Line 176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9780" name="Group 180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09777" name="Line 177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9778" name="Line 178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9779" name="Line 179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09781" name="Text Box 181"/>
          <p:cNvSpPr txBox="1">
            <a:spLocks noChangeArrowheads="1"/>
          </p:cNvSpPr>
          <p:nvPr/>
        </p:nvSpPr>
        <p:spPr bwMode="auto">
          <a:xfrm>
            <a:off x="1524000" y="5486400"/>
            <a:ext cx="579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Task: Conduct a depth-first search of the graph starting with node D</a:t>
            </a:r>
          </a:p>
        </p:txBody>
      </p:sp>
    </p:spTree>
    <p:extLst>
      <p:ext uri="{BB962C8B-B14F-4D97-AF65-F5344CB8AC3E}">
        <p14:creationId xmlns:p14="http://schemas.microsoft.com/office/powerpoint/2010/main" val="13351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0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0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521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3521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3521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3521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3521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3521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2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5222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35223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52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5253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5254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5255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5256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35257" name="Text Box 57"/>
          <p:cNvSpPr txBox="1">
            <a:spLocks noChangeArrowheads="1"/>
          </p:cNvSpPr>
          <p:nvPr/>
        </p:nvSpPr>
        <p:spPr bwMode="auto">
          <a:xfrm>
            <a:off x="4572000" y="5410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Visit D</a:t>
            </a:r>
          </a:p>
        </p:txBody>
      </p:sp>
      <p:sp>
        <p:nvSpPr>
          <p:cNvPr id="435258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35259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35260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 </a:t>
            </a:r>
          </a:p>
        </p:txBody>
      </p:sp>
    </p:spTree>
    <p:extLst>
      <p:ext uri="{BB962C8B-B14F-4D97-AF65-F5344CB8AC3E}">
        <p14:creationId xmlns:p14="http://schemas.microsoft.com/office/powerpoint/2010/main" val="34690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2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3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623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3623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3623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3623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3624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3624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4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6246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36247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276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6277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6278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6279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6280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36281" name="Text Box 57"/>
          <p:cNvSpPr txBox="1">
            <a:spLocks noChangeArrowheads="1"/>
          </p:cNvSpPr>
          <p:nvPr/>
        </p:nvSpPr>
        <p:spPr bwMode="auto">
          <a:xfrm>
            <a:off x="4572000" y="5257800"/>
            <a:ext cx="441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Consider nodes adjacent to D, decide to visit C first (Rule: visit adjacent nodes in alphabetical order)</a:t>
            </a:r>
          </a:p>
        </p:txBody>
      </p:sp>
      <p:sp>
        <p:nvSpPr>
          <p:cNvPr id="436282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36283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36341" name="Text Box 117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 </a:t>
            </a:r>
          </a:p>
        </p:txBody>
      </p:sp>
    </p:spTree>
    <p:extLst>
      <p:ext uri="{BB962C8B-B14F-4D97-AF65-F5344CB8AC3E}">
        <p14:creationId xmlns:p14="http://schemas.microsoft.com/office/powerpoint/2010/main" val="3841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5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5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5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725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3725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3726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3726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3726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3726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3726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3726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3726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3726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6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37271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7300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7301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7302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7303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7304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37305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Visit C</a:t>
            </a:r>
          </a:p>
        </p:txBody>
      </p:sp>
      <p:sp>
        <p:nvSpPr>
          <p:cNvPr id="437306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37307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C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37308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12104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6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6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466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466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466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466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7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4678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4679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08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4709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4710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4711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4712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4713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nodes adjacent to C; cannot continue </a:t>
            </a:r>
            <a:r>
              <a:rPr lang="en-US" altLang="ja-JP" b="1">
                <a:ea typeface="ＭＳ Ｐゴシック" charset="-128"/>
                <a:sym typeface="Wingdings" pitchFamily="2" charset="2"/>
              </a:rPr>
              <a:t> </a:t>
            </a:r>
            <a:r>
              <a:rPr lang="en-US" altLang="ja-JP" b="1" i="1">
                <a:ea typeface="ＭＳ Ｐゴシック" charset="-128"/>
                <a:sym typeface="Wingdings" pitchFamily="2" charset="2"/>
              </a:rPr>
              <a:t>backtrack</a:t>
            </a:r>
            <a:r>
              <a:rPr lang="en-US" altLang="ja-JP" b="1">
                <a:ea typeface="ＭＳ Ｐゴシック" charset="-128"/>
                <a:sym typeface="Wingdings" pitchFamily="2" charset="2"/>
              </a:rPr>
              <a:t>, i.e., pop stack and restore previous state</a:t>
            </a:r>
            <a:endParaRPr lang="en-US" altLang="ja-JP" b="1">
              <a:ea typeface="ＭＳ Ｐゴシック" charset="-128"/>
            </a:endParaRPr>
          </a:p>
        </p:txBody>
      </p:sp>
      <p:sp>
        <p:nvSpPr>
          <p:cNvPr id="454714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4715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C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54716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51681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 Terminologies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83671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u="sng" dirty="0" smtClean="0"/>
              <a:t>Walk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     A walk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 is a sequence of vertices &lt;x, v</a:t>
            </a:r>
            <a:r>
              <a:rPr lang="en-US" baseline="-25000" dirty="0" smtClean="0"/>
              <a:t>0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, y&gt; such that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i="1" dirty="0" smtClean="0"/>
              <a:t>(x, v</a:t>
            </a:r>
            <a:r>
              <a:rPr lang="en-US" i="1" baseline="-25000" dirty="0" smtClean="0"/>
              <a:t>0</a:t>
            </a:r>
            <a:r>
              <a:rPr lang="en-US" i="1" dirty="0" smtClean="0"/>
              <a:t>)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i="1" dirty="0" smtClean="0"/>
              <a:t>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, y)</a:t>
            </a:r>
            <a:r>
              <a:rPr lang="en-US" i="1" dirty="0"/>
              <a:t>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i="1" dirty="0"/>
              <a:t>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For all </a:t>
            </a:r>
            <a:r>
              <a:rPr lang="en-US" i="1" dirty="0" smtClean="0"/>
              <a:t>i = 0 to k-1, (v</a:t>
            </a:r>
            <a:r>
              <a:rPr lang="en-US" i="1" baseline="-25000" dirty="0" smtClean="0"/>
              <a:t>i</a:t>
            </a:r>
            <a:r>
              <a:rPr lang="en-US" i="1" dirty="0" smtClean="0"/>
              <a:t>, v</a:t>
            </a:r>
            <a:r>
              <a:rPr lang="en-US" i="1" baseline="-25000" dirty="0" smtClean="0"/>
              <a:t>i+1</a:t>
            </a:r>
            <a:r>
              <a:rPr lang="en-US" i="1" dirty="0" smtClean="0"/>
              <a:t>)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i="1" dirty="0"/>
              <a:t>E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9073" y="246644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u="sng" dirty="0" smtClean="0"/>
              <a:t>Path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     A path is a walk </a:t>
            </a:r>
            <a:r>
              <a:rPr lang="en-US" dirty="0"/>
              <a:t>&lt;x, 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, y&gt; </a:t>
            </a:r>
            <a:r>
              <a:rPr lang="en-US" dirty="0" smtClean="0"/>
              <a:t> where no vertex gets repeated.</a:t>
            </a:r>
            <a:endParaRPr lang="en-IN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4223" y="328498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u="sng" dirty="0" smtClean="0"/>
              <a:t>Cycle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     A cycle is a walk </a:t>
            </a:r>
            <a:r>
              <a:rPr lang="en-US" dirty="0"/>
              <a:t>&lt;x, 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, y&gt; </a:t>
            </a:r>
            <a:r>
              <a:rPr lang="en-US" dirty="0" smtClean="0"/>
              <a:t>where no </a:t>
            </a:r>
            <a:r>
              <a:rPr lang="en-US" u="sng" dirty="0" smtClean="0"/>
              <a:t>intermediate</a:t>
            </a:r>
            <a:r>
              <a:rPr lang="en-US" dirty="0" smtClean="0"/>
              <a:t> vertex gets repeated and y=x</a:t>
            </a:r>
            <a:endParaRPr lang="en-IN" i="1" dirty="0"/>
          </a:p>
        </p:txBody>
      </p:sp>
      <p:sp>
        <p:nvSpPr>
          <p:cNvPr id="8" name="Oval 7"/>
          <p:cNvSpPr/>
          <p:nvPr/>
        </p:nvSpPr>
        <p:spPr>
          <a:xfrm>
            <a:off x="899592" y="515862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05599" y="4618413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9365" y="572068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47256" y="537669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128192" y="4772454"/>
            <a:ext cx="777407" cy="457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2023665" y="4847013"/>
            <a:ext cx="0" cy="873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11" idx="3"/>
          </p:cNvCxnSpPr>
          <p:nvPr/>
        </p:nvCxnSpPr>
        <p:spPr>
          <a:xfrm flipV="1">
            <a:off x="2137965" y="5571813"/>
            <a:ext cx="942769" cy="26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0" idx="2"/>
          </p:cNvCxnSpPr>
          <p:nvPr/>
        </p:nvCxnSpPr>
        <p:spPr>
          <a:xfrm>
            <a:off x="1094714" y="5353742"/>
            <a:ext cx="814651" cy="481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1" idx="1"/>
          </p:cNvCxnSpPr>
          <p:nvPr/>
        </p:nvCxnSpPr>
        <p:spPr>
          <a:xfrm>
            <a:off x="2100721" y="4813535"/>
            <a:ext cx="980013" cy="596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3928" y="4149080"/>
            <a:ext cx="4929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&lt;A, B, C, D, B, A, C&gt; is a walk.</a:t>
            </a:r>
          </a:p>
          <a:p>
            <a:endParaRPr lang="en-US" dirty="0"/>
          </a:p>
          <a:p>
            <a:r>
              <a:rPr lang="en-US" dirty="0" smtClean="0"/>
              <a:t>&lt;A, B, D&gt; is a path.</a:t>
            </a:r>
          </a:p>
          <a:p>
            <a:endParaRPr lang="en-US" dirty="0"/>
          </a:p>
          <a:p>
            <a:r>
              <a:rPr lang="en-US" dirty="0" smtClean="0"/>
              <a:t>&lt;A, B, D, C, A&gt; is a cycle.</a:t>
            </a:r>
          </a:p>
          <a:p>
            <a:endParaRPr lang="en-US" dirty="0"/>
          </a:p>
          <a:p>
            <a:r>
              <a:rPr lang="en-US" dirty="0" smtClean="0"/>
              <a:t>&lt;B, C, D, A&gt; is </a:t>
            </a:r>
            <a:r>
              <a:rPr lang="en-US" b="1" dirty="0" smtClean="0"/>
              <a:t>not</a:t>
            </a:r>
            <a:r>
              <a:rPr lang="en-US" dirty="0" smtClean="0"/>
              <a:t> a walk. Why?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3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3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3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4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4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364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364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364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364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364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364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364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364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365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365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3654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3655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3684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3685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3686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3687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3688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3689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Back to D – C has been visited, decide to visit E next</a:t>
            </a:r>
          </a:p>
        </p:txBody>
      </p:sp>
      <p:sp>
        <p:nvSpPr>
          <p:cNvPr id="453690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3691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53692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1955100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1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1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261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261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262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262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262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2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2630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2631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660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2661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2662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2663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2664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Back to D – C has been visited, decide to visit E next</a:t>
            </a:r>
          </a:p>
        </p:txBody>
      </p:sp>
      <p:sp>
        <p:nvSpPr>
          <p:cNvPr id="452666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2667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 </a:t>
            </a:r>
          </a:p>
        </p:txBody>
      </p:sp>
    </p:spTree>
    <p:extLst>
      <p:ext uri="{BB962C8B-B14F-4D97-AF65-F5344CB8AC3E}">
        <p14:creationId xmlns:p14="http://schemas.microsoft.com/office/powerpoint/2010/main" val="266606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Line 3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588" name="Line 4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594" name="Oval 10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1595" name="Oval 11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1596" name="Oval 12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1597" name="Oval 13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1603" name="Rectangle 19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1604" name="Line 20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605" name="Line 21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1607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1608" name="Group 24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37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1638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1639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1640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1641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1642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Only G is adjacent to E</a:t>
            </a:r>
          </a:p>
        </p:txBody>
      </p:sp>
      <p:sp>
        <p:nvSpPr>
          <p:cNvPr id="451643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1644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51645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 </a:t>
            </a:r>
          </a:p>
        </p:txBody>
      </p:sp>
    </p:spTree>
    <p:extLst>
      <p:ext uri="{BB962C8B-B14F-4D97-AF65-F5344CB8AC3E}">
        <p14:creationId xmlns:p14="http://schemas.microsoft.com/office/powerpoint/2010/main" val="2383389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6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6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6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6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057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057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057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057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057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057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057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057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057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8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0582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0621" name="Group 61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12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0613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0614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0615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0616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0617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Visit G</a:t>
            </a:r>
          </a:p>
        </p:txBody>
      </p:sp>
      <p:sp>
        <p:nvSpPr>
          <p:cNvPr id="450618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0619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50622" name="Text Box 62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</a:t>
            </a:r>
          </a:p>
        </p:txBody>
      </p:sp>
    </p:spTree>
    <p:extLst>
      <p:ext uri="{BB962C8B-B14F-4D97-AF65-F5344CB8AC3E}">
        <p14:creationId xmlns:p14="http://schemas.microsoft.com/office/powerpoint/2010/main" val="251784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3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4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4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4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4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4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4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954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954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954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954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955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955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955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955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955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955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5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9558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9559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9588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9589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9590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9591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9592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9593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D and H are adjacent to G.  D has already been visited.  Decide to visit H.</a:t>
            </a:r>
          </a:p>
        </p:txBody>
      </p:sp>
      <p:sp>
        <p:nvSpPr>
          <p:cNvPr id="449594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9595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9596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</a:t>
            </a:r>
          </a:p>
        </p:txBody>
      </p:sp>
    </p:spTree>
    <p:extLst>
      <p:ext uri="{BB962C8B-B14F-4D97-AF65-F5344CB8AC3E}">
        <p14:creationId xmlns:p14="http://schemas.microsoft.com/office/powerpoint/2010/main" val="3566353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1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1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1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2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2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852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852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852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852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852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852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852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852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853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853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3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8534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8535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564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8565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8566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8567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8568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8569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Visit H</a:t>
            </a:r>
          </a:p>
        </p:txBody>
      </p:sp>
      <p:sp>
        <p:nvSpPr>
          <p:cNvPr id="448570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8571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8572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</a:t>
            </a:r>
          </a:p>
        </p:txBody>
      </p:sp>
    </p:spTree>
    <p:extLst>
      <p:ext uri="{BB962C8B-B14F-4D97-AF65-F5344CB8AC3E}">
        <p14:creationId xmlns:p14="http://schemas.microsoft.com/office/powerpoint/2010/main" val="2386576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49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49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49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49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49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749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750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750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750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750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750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750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750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750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50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7511" name="Group 23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7540" name="Line 52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7541" name="Group 53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7545" name="Text Box 57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Nodes A and B are adjacent to F.  Decide to visit A next.</a:t>
            </a:r>
          </a:p>
        </p:txBody>
      </p:sp>
      <p:sp>
        <p:nvSpPr>
          <p:cNvPr id="447546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7547" name="Text Box 59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7548" name="Text Box 6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</a:t>
            </a:r>
          </a:p>
        </p:txBody>
      </p:sp>
    </p:spTree>
    <p:extLst>
      <p:ext uri="{BB962C8B-B14F-4D97-AF65-F5344CB8AC3E}">
        <p14:creationId xmlns:p14="http://schemas.microsoft.com/office/powerpoint/2010/main" val="2430653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6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6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6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7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7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647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647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647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647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647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647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648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648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648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648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8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6485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6486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6515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6516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6517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6518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6519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6520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Visit A</a:t>
            </a:r>
          </a:p>
        </p:txBody>
      </p:sp>
      <p:sp>
        <p:nvSpPr>
          <p:cNvPr id="446521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6523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</a:t>
            </a:r>
          </a:p>
        </p:txBody>
      </p:sp>
    </p:spTree>
    <p:extLst>
      <p:ext uri="{BB962C8B-B14F-4D97-AF65-F5344CB8AC3E}">
        <p14:creationId xmlns:p14="http://schemas.microsoft.com/office/powerpoint/2010/main" val="4032832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4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4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4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4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4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545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545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545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545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545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545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545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545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545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6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5462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5491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5492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5493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5494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5495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5496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Only Node B is adjacent to A.  Decide to visit B next.</a:t>
            </a:r>
          </a:p>
        </p:txBody>
      </p:sp>
      <p:sp>
        <p:nvSpPr>
          <p:cNvPr id="445497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5498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5499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</a:t>
            </a:r>
          </a:p>
        </p:txBody>
      </p:sp>
    </p:spTree>
    <p:extLst>
      <p:ext uri="{BB962C8B-B14F-4D97-AF65-F5344CB8AC3E}">
        <p14:creationId xmlns:p14="http://schemas.microsoft.com/office/powerpoint/2010/main" val="2002613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1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2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2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2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2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2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442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442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442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443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443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3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4437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4476" name="Group 60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467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4468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4469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4470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4471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4472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Visit B</a:t>
            </a:r>
          </a:p>
        </p:txBody>
      </p:sp>
      <p:sp>
        <p:nvSpPr>
          <p:cNvPr id="444473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4474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B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4477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61302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 Examples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836712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262626"/>
                </a:solidFill>
                <a:ea typeface="ＭＳ Ｐゴシック" charset="-128"/>
              </a:rPr>
              <a:t>For each, what are the vertices and what are the edges?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Web pages with links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Methods in a program that call each other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Road maps (e.g., Google maps)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Airline routes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Facebook friends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Course pre-requisites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Family trees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404040"/>
                </a:solidFill>
                <a:ea typeface="ＭＳ Ｐゴシック" charset="-128"/>
              </a:rPr>
              <a:t>Paths through a maze</a:t>
            </a:r>
          </a:p>
        </p:txBody>
      </p:sp>
      <p:pic>
        <p:nvPicPr>
          <p:cNvPr id="6" name="Picture 4" descr="social-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39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341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341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41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3413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3414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443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3444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3445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3446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3447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3448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unvisited nodes adjacent to B.  Backtrack (pop the stack).</a:t>
            </a:r>
          </a:p>
        </p:txBody>
      </p:sp>
      <p:sp>
        <p:nvSpPr>
          <p:cNvPr id="443449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3450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3451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4224898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27" name="Line 5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28" name="Line 60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29" name="Line 61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30" name="Line 62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31" name="Line 63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32" name="Line 64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33" name="Line 65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34" name="Oval 6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2435" name="Oval 6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2436" name="Oval 6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2437" name="Oval 6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2438" name="Oval 7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2439" name="Oval 7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2440" name="Oval 7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2441" name="Oval 7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2442" name="Oval 7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2443" name="Rectangle 7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2444" name="Line 7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45" name="Line 7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2446" name="Text Box 78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2447" name="Group 79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76" name="Line 108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2477" name="Group 109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2478" name="Line 110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2479" name="Line 111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2480" name="Line 112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2481" name="Text Box 113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unvisited nodes adjacent to A.  Backtrack (pop the stack).</a:t>
            </a:r>
          </a:p>
        </p:txBody>
      </p:sp>
      <p:sp>
        <p:nvSpPr>
          <p:cNvPr id="442482" name="Text Box 114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2483" name="Text Box 115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H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2484" name="Text Box 116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24358217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47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49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50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51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52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53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1356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1357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1358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1359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1361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1362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1363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64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1365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1366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95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1396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1397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1398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1399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1400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unvisited nodes adjacent to H.  Backtrack (pop the stack).</a:t>
            </a:r>
          </a:p>
        </p:txBody>
      </p:sp>
      <p:sp>
        <p:nvSpPr>
          <p:cNvPr id="441401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1402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1403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31600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23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29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0330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40331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40332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40333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40334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40335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40338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40339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40342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371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0372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40373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0374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0375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40376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unvisited nodes adjacent to G.  Backtrack (pop the stack).</a:t>
            </a:r>
          </a:p>
        </p:txBody>
      </p:sp>
      <p:sp>
        <p:nvSpPr>
          <p:cNvPr id="440377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40378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40379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276712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299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05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9306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39307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39308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39309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39310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39314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16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9317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39318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47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9348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9349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9350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9351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39352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unvisited nodes adjacent to E.  Backtrack (pop the stack).</a:t>
            </a:r>
          </a:p>
        </p:txBody>
      </p:sp>
      <p:sp>
        <p:nvSpPr>
          <p:cNvPr id="439353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39355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8512405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75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81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38291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92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8293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38294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23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8324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8325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8326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8327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38328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F is unvisited and is adjacent to D. Decide to visit F next.</a:t>
            </a:r>
          </a:p>
        </p:txBody>
      </p:sp>
      <p:sp>
        <p:nvSpPr>
          <p:cNvPr id="438329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38330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38331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3584088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0" name="Line 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83" name="Line 7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84" name="Line 8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85" name="Line 9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86" name="Line 10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87" name="Oval 11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34188" name="Oval 12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34189" name="Oval 13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34190" name="Oval 1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34191" name="Oval 15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34192" name="Oval 16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34193" name="Oval 1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34194" name="Oval 18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34196" name="Rectangle 2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34197" name="Line 21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98" name="Line 22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34238" name="Group 6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4229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4230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34231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34234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Visit F</a:t>
            </a:r>
          </a:p>
        </p:txBody>
      </p:sp>
      <p:sp>
        <p:nvSpPr>
          <p:cNvPr id="434235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34236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F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34296" name="Text Box 120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10733250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4" name="Line 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685" name="Line 5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691" name="Oval 11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5692" name="Oval 12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5693" name="Oval 13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5694" name="Oval 1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5701" name="Line 21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702" name="Line 22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5703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5704" name="Group 24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5733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5734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5735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5736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5737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5738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unvisited nodes adjacent to F.  Backtrack.</a:t>
            </a:r>
          </a:p>
        </p:txBody>
      </p:sp>
      <p:sp>
        <p:nvSpPr>
          <p:cNvPr id="455739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5740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D</a:t>
            </a:r>
          </a:p>
        </p:txBody>
      </p:sp>
      <p:sp>
        <p:nvSpPr>
          <p:cNvPr id="455741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41083102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8" name="Line 4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09" name="Line 5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10" name="Line 6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11" name="Line 7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12" name="Line 8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13" name="Line 9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14" name="Line 10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15" name="Oval 11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6716" name="Oval 12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6717" name="Oval 13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6718" name="Oval 14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6719" name="Oval 15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6720" name="Oval 16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6721" name="Oval 1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6722" name="Oval 18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6723" name="Oval 19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6724" name="Rectangle 2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6725" name="Line 21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26" name="Line 22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6727" name="Text Box 23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6728" name="Group 24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6757" name="Line 53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6758" name="Group 54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6759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6760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6761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6762" name="Text Box 58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No unvisited nodes adjacent to D.  Backtrack.</a:t>
            </a:r>
          </a:p>
        </p:txBody>
      </p:sp>
      <p:sp>
        <p:nvSpPr>
          <p:cNvPr id="456763" name="Text Box 59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6764" name="Text Box 60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</p:txBody>
      </p:sp>
      <p:sp>
        <p:nvSpPr>
          <p:cNvPr id="456765" name="Text Box 61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1164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Line 2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31" name="Line 3"/>
          <p:cNvSpPr>
            <a:spLocks noChangeShapeType="1"/>
          </p:cNvSpPr>
          <p:nvPr/>
        </p:nvSpPr>
        <p:spPr bwMode="auto">
          <a:xfrm flipH="1">
            <a:off x="3200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32" name="Line 4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33" name="Line 5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34" name="Line 6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35" name="Line 7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36" name="Line 8"/>
          <p:cNvSpPr>
            <a:spLocks noChangeShapeType="1"/>
          </p:cNvSpPr>
          <p:nvPr/>
        </p:nvSpPr>
        <p:spPr bwMode="auto">
          <a:xfrm flipH="1" flipV="1">
            <a:off x="3124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37" name="Oval 9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57738" name="Oval 10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A</a:t>
            </a:r>
          </a:p>
        </p:txBody>
      </p:sp>
      <p:sp>
        <p:nvSpPr>
          <p:cNvPr id="457739" name="Oval 11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H</a:t>
            </a:r>
          </a:p>
        </p:txBody>
      </p:sp>
      <p:sp>
        <p:nvSpPr>
          <p:cNvPr id="457740" name="Oval 12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B</a:t>
            </a:r>
          </a:p>
        </p:txBody>
      </p:sp>
      <p:sp>
        <p:nvSpPr>
          <p:cNvPr id="457741" name="Oval 13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F</a:t>
            </a:r>
          </a:p>
        </p:txBody>
      </p:sp>
      <p:sp>
        <p:nvSpPr>
          <p:cNvPr id="457742" name="Oval 14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E</a:t>
            </a:r>
          </a:p>
        </p:txBody>
      </p:sp>
      <p:sp>
        <p:nvSpPr>
          <p:cNvPr id="457743" name="Oval 15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D</a:t>
            </a:r>
          </a:p>
        </p:txBody>
      </p:sp>
      <p:sp>
        <p:nvSpPr>
          <p:cNvPr id="457744" name="Oval 16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C</a:t>
            </a:r>
          </a:p>
        </p:txBody>
      </p:sp>
      <p:sp>
        <p:nvSpPr>
          <p:cNvPr id="457745" name="Oval 17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ja-JP" b="1">
                <a:ea typeface="ＭＳ Ｐゴシック" charset="-128"/>
              </a:rPr>
              <a:t>G</a:t>
            </a:r>
          </a:p>
        </p:txBody>
      </p:sp>
      <p:sp>
        <p:nvSpPr>
          <p:cNvPr id="457746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chemeClr val="tx2"/>
                </a:solidFill>
                <a:ea typeface="ＭＳ Ｐゴシック" charset="-128"/>
              </a:rPr>
              <a:t>Walk-Through</a:t>
            </a:r>
          </a:p>
        </p:txBody>
      </p:sp>
      <p:sp>
        <p:nvSpPr>
          <p:cNvPr id="457747" name="Line 19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48" name="Line 20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7749" name="Text Box 21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ja-JP" sz="2000">
                <a:ea typeface="ＭＳ Ｐゴシック" charset="-128"/>
              </a:rPr>
              <a:t>Visited Array</a:t>
            </a:r>
          </a:p>
        </p:txBody>
      </p:sp>
      <p:graphicFrame>
        <p:nvGraphicFramePr>
          <p:cNvPr id="457750" name="Group 22"/>
          <p:cNvGraphicFramePr>
            <a:graphicFrameLocks noGrp="1"/>
          </p:cNvGraphicFramePr>
          <p:nvPr/>
        </p:nvGraphicFramePr>
        <p:xfrm>
          <a:off x="4876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  <a:endParaRPr kumimoji="0" lang="en-US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79" name="Line 51"/>
          <p:cNvSpPr>
            <a:spLocks noChangeShapeType="1"/>
          </p:cNvSpPr>
          <p:nvPr/>
        </p:nvSpPr>
        <p:spPr bwMode="auto">
          <a:xfrm flipV="1">
            <a:off x="2209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57780" name="Group 52"/>
          <p:cNvGrpSpPr>
            <a:grpSpLocks/>
          </p:cNvGrpSpPr>
          <p:nvPr/>
        </p:nvGrpSpPr>
        <p:grpSpPr bwMode="auto">
          <a:xfrm>
            <a:off x="6553200" y="1981200"/>
            <a:ext cx="685800" cy="3124200"/>
            <a:chOff x="4128" y="1248"/>
            <a:chExt cx="432" cy="1968"/>
          </a:xfrm>
        </p:grpSpPr>
        <p:sp>
          <p:nvSpPr>
            <p:cNvPr id="457781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7782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7783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57784" name="Text Box 56"/>
          <p:cNvSpPr txBox="1">
            <a:spLocks noChangeArrowheads="1"/>
          </p:cNvSpPr>
          <p:nvPr/>
        </p:nvSpPr>
        <p:spPr bwMode="auto">
          <a:xfrm>
            <a:off x="4648200" y="52578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b="1">
                <a:ea typeface="ＭＳ Ｐゴシック" charset="-128"/>
              </a:rPr>
              <a:t>Stack is empty.  Depth-first traversal is done.</a:t>
            </a:r>
          </a:p>
        </p:txBody>
      </p:sp>
      <p:sp>
        <p:nvSpPr>
          <p:cNvPr id="457785" name="Text Box 57"/>
          <p:cNvSpPr txBox="1">
            <a:spLocks noChangeArrowheads="1"/>
          </p:cNvSpPr>
          <p:nvPr/>
        </p:nvSpPr>
        <p:spPr bwMode="auto">
          <a:xfrm>
            <a:off x="6629400" y="1828800"/>
            <a:ext cx="533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>
              <a:ea typeface="ＭＳ Ｐゴシック" charset="-128"/>
            </a:endParaRPr>
          </a:p>
        </p:txBody>
      </p:sp>
      <p:sp>
        <p:nvSpPr>
          <p:cNvPr id="457786" name="Text Box 58"/>
          <p:cNvSpPr txBox="1">
            <a:spLocks noChangeArrowheads="1"/>
          </p:cNvSpPr>
          <p:nvPr/>
        </p:nvSpPr>
        <p:spPr bwMode="auto">
          <a:xfrm>
            <a:off x="6553200" y="1981200"/>
            <a:ext cx="68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ja-JP" sz="2000">
              <a:ea typeface="ＭＳ Ｐゴシック" charset="-128"/>
            </a:endParaRPr>
          </a:p>
        </p:txBody>
      </p:sp>
      <p:sp>
        <p:nvSpPr>
          <p:cNvPr id="457787" name="Text Box 59"/>
          <p:cNvSpPr txBox="1">
            <a:spLocks noChangeArrowheads="1"/>
          </p:cNvSpPr>
          <p:nvPr/>
        </p:nvSpPr>
        <p:spPr bwMode="auto">
          <a:xfrm>
            <a:off x="381000" y="50292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The order nodes are visited: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>
                <a:ea typeface="ＭＳ Ｐゴシック" charset="-128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13027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Representations of Graphs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40078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there are </a:t>
            </a:r>
            <a:r>
              <a:rPr lang="en-US" i="1" dirty="0" smtClean="0"/>
              <a:t>n</a:t>
            </a:r>
            <a:r>
              <a:rPr lang="en-US" dirty="0" smtClean="0"/>
              <a:t> vertices in the graph. This gives us the vertex set {1, …, n}. Now we need to store the edge set. Here are two ways of doing this.</a:t>
            </a:r>
          </a:p>
          <a:p>
            <a:endParaRPr lang="en-US" i="1" dirty="0"/>
          </a:p>
          <a:p>
            <a:r>
              <a:rPr lang="en-US" b="1" i="1" u="sng" dirty="0" smtClean="0"/>
              <a:t>Adjacency Matrix representation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store an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/>
              <a:t>×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 size 2D array </a:t>
            </a:r>
            <a:r>
              <a:rPr lang="en-US" i="1" dirty="0" smtClean="0"/>
              <a:t>A</a:t>
            </a:r>
            <a:r>
              <a:rPr lang="en-US" dirty="0" smtClean="0"/>
              <a:t> (a matrix, essentially).</a:t>
            </a:r>
            <a:r>
              <a:rPr lang="en-US" i="1" dirty="0"/>
              <a:t> 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err="1" smtClean="0"/>
              <a:t>A</a:t>
            </a:r>
            <a:r>
              <a:rPr lang="en-US" i="1" baseline="-25000" dirty="0" err="1" smtClean="0"/>
              <a:t>i,j</a:t>
            </a:r>
            <a:r>
              <a:rPr lang="en-US" i="1" dirty="0" smtClean="0"/>
              <a:t> = 1 </a:t>
            </a:r>
            <a:r>
              <a:rPr lang="en-US" i="1" dirty="0" err="1" smtClean="0"/>
              <a:t>iff</a:t>
            </a:r>
            <a:r>
              <a:rPr lang="en-US" i="1" dirty="0" smtClean="0"/>
              <a:t> </a:t>
            </a:r>
            <a:r>
              <a:rPr lang="en-US" dirty="0" smtClean="0"/>
              <a:t>there is an edge between </a:t>
            </a:r>
            <a:r>
              <a:rPr lang="en-US" i="1" dirty="0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in the graph.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Size of the representation is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i="1" dirty="0"/>
          </a:p>
          <a:p>
            <a:r>
              <a:rPr lang="en-US" b="1" i="1" u="sng" dirty="0"/>
              <a:t>Adjacency </a:t>
            </a:r>
            <a:r>
              <a:rPr lang="en-US" b="1" i="1" u="sng" dirty="0" smtClean="0"/>
              <a:t>List representation</a:t>
            </a:r>
            <a:endParaRPr lang="en-US" b="1" i="1" u="sng" dirty="0"/>
          </a:p>
          <a:p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</a:t>
            </a:r>
            <a:r>
              <a:rPr lang="en-US" dirty="0" smtClean="0"/>
              <a:t>store a linked list for every vertex.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linked list for vertex </a:t>
            </a:r>
            <a:r>
              <a:rPr lang="en-US" i="1" dirty="0" smtClean="0"/>
              <a:t>i </a:t>
            </a:r>
            <a:r>
              <a:rPr lang="en-US" dirty="0" smtClean="0"/>
              <a:t>consists of the neighbours of </a:t>
            </a:r>
            <a:r>
              <a:rPr lang="en-US" i="1" dirty="0" smtClean="0"/>
              <a:t>i </a:t>
            </a:r>
            <a:r>
              <a:rPr lang="en-US" dirty="0" smtClean="0"/>
              <a:t>in the graph.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Size of the representation is </a:t>
            </a:r>
            <a:r>
              <a:rPr lang="en-US" i="1" dirty="0" smtClean="0"/>
              <a:t>O(n + m)</a:t>
            </a:r>
            <a:r>
              <a:rPr lang="en-US" dirty="0" smtClean="0"/>
              <a:t> where </a:t>
            </a:r>
            <a:r>
              <a:rPr lang="en-US" i="1" dirty="0" smtClean="0"/>
              <a:t>m</a:t>
            </a:r>
            <a:r>
              <a:rPr lang="en-US" dirty="0" smtClean="0"/>
              <a:t> is the number of edges in the graph.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i="1" dirty="0"/>
          </a:p>
          <a:p>
            <a:r>
              <a:rPr lang="en-US" dirty="0" smtClean="0"/>
              <a:t>Let us look at examples of these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CS 473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Lecture 14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15D5-3F46-4D9B-980D-1FE1C812667B}" type="slidenum">
              <a:rPr lang="en-US" altLang="ja-JP"/>
              <a:pPr/>
              <a:t>70</a:t>
            </a:fld>
            <a:endParaRPr lang="en-US" altLang="ja-JP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ja-JP">
                <a:solidFill>
                  <a:schemeClr val="accent2"/>
                </a:solidFill>
                <a:ea typeface="ＭＳ Ｐゴシック" pitchFamily="50" charset="-128"/>
              </a:rPr>
              <a:t>Depth-First Search</a:t>
            </a:r>
          </a:p>
        </p:txBody>
      </p:sp>
      <p:sp>
        <p:nvSpPr>
          <p:cNvPr id="263173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267200" cy="38100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tabLst>
                <a:tab pos="342900" algn="l"/>
                <a:tab pos="685800" algn="l"/>
              </a:tabLst>
            </a:lvl1pPr>
            <a:lvl2pPr>
              <a:tabLst>
                <a:tab pos="342900" algn="l"/>
                <a:tab pos="685800" algn="l"/>
              </a:tabLst>
            </a:lvl2pPr>
            <a:lvl3pPr>
              <a:tabLst>
                <a:tab pos="342900" algn="l"/>
                <a:tab pos="685800" algn="l"/>
              </a:tabLst>
            </a:lvl3pPr>
            <a:lvl4pPr>
              <a:tabLst>
                <a:tab pos="342900" algn="l"/>
                <a:tab pos="685800" algn="l"/>
              </a:tabLst>
            </a:lvl4pPr>
            <a:lvl5pPr>
              <a:tabLst>
                <a:tab pos="342900" algn="l"/>
                <a:tab pos="685800" algn="l"/>
              </a:tabLst>
            </a:lvl5pPr>
            <a:lvl6pPr>
              <a:tabLst>
                <a:tab pos="342900" algn="l"/>
                <a:tab pos="685800" algn="l"/>
              </a:tabLst>
            </a:lvl6pPr>
            <a:lvl7pPr>
              <a:tabLst>
                <a:tab pos="342900" algn="l"/>
                <a:tab pos="685800" algn="l"/>
              </a:tabLst>
            </a:lvl7pPr>
            <a:lvl8pPr>
              <a:tabLst>
                <a:tab pos="342900" algn="l"/>
                <a:tab pos="685800" algn="l"/>
              </a:tabLst>
            </a:lvl8pPr>
            <a:lvl9pPr>
              <a:tabLst>
                <a:tab pos="342900" algn="l"/>
                <a:tab pos="685800" algn="l"/>
              </a:tabLst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DFS</a:t>
            </a:r>
            <a:r>
              <a:rPr lang="en-US" altLang="ja-JP" sz="2800">
                <a:ea typeface="ＭＳ Ｐゴシック" pitchFamily="50" charset="-128"/>
              </a:rPr>
              <a:t>(</a:t>
            </a:r>
            <a:r>
              <a:rPr lang="en-US" altLang="ja-JP" sz="2800">
                <a:solidFill>
                  <a:srgbClr val="006600"/>
                </a:solidFill>
                <a:ea typeface="ＭＳ Ｐゴシック" pitchFamily="50" charset="-128"/>
                <a:sym typeface="Symbol" pitchFamily="18" charset="2"/>
              </a:rPr>
              <a:t>G</a:t>
            </a:r>
            <a:r>
              <a:rPr lang="en-US" altLang="ja-JP" sz="2800">
                <a:ea typeface="ＭＳ Ｐゴシック" pitchFamily="50" charset="-128"/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ja-JP" sz="2800">
                <a:ea typeface="ＭＳ Ｐゴシック" pitchFamily="50" charset="-128"/>
              </a:rPr>
              <a:t>	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for each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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V 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do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ja-JP" sz="2800" i="1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		</a:t>
            </a:r>
            <a:r>
              <a:rPr lang="en-US" altLang="ja-JP" sz="2800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color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white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 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		</a:t>
            </a:r>
            <a:r>
              <a:rPr lang="en-US" altLang="ja-JP" sz="2800">
                <a:solidFill>
                  <a:srgbClr val="008000"/>
                </a:solidFill>
                <a:ea typeface="ＭＳ Ｐゴシック" pitchFamily="50" charset="-128"/>
                <a:sym typeface="Symbol" pitchFamily="18" charset="2"/>
              </a:rPr>
              <a:t>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]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000">
                <a:ea typeface="ＭＳ Ｐゴシック" pitchFamily="50" charset="-128"/>
                <a:sym typeface="Symbol" pitchFamily="18" charset="2"/>
              </a:rPr>
              <a:t>NIL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ja-JP" sz="2800">
                <a:ea typeface="ＭＳ Ｐゴシック" pitchFamily="50" charset="-128"/>
              </a:rPr>
              <a:t>	</a:t>
            </a:r>
            <a:r>
              <a:rPr lang="en-US" altLang="ja-JP" sz="2800" i="1">
                <a:ea typeface="ＭＳ Ｐゴシック" pitchFamily="50" charset="-128"/>
              </a:rPr>
              <a:t>time</a:t>
            </a:r>
            <a:r>
              <a:rPr lang="en-US" altLang="ja-JP" sz="2800">
                <a:ea typeface="ＭＳ Ｐゴシック" pitchFamily="50" charset="-128"/>
              </a:rPr>
              <a:t>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0</a:t>
            </a:r>
            <a:endParaRPr lang="en-US" altLang="ja-JP" sz="2800">
              <a:ea typeface="ＭＳ Ｐゴシック" pitchFamily="50" charset="-128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ja-JP" sz="2800">
                <a:ea typeface="ＭＳ Ｐゴシック" pitchFamily="50" charset="-128"/>
              </a:rPr>
              <a:t>	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for each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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V 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do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ja-JP" sz="2800" b="1">
                <a:ea typeface="ＭＳ Ｐゴシック" pitchFamily="50" charset="-128"/>
              </a:rPr>
              <a:t>		if </a:t>
            </a:r>
            <a:r>
              <a:rPr lang="en-US" altLang="ja-JP" sz="2800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color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</a:t>
            </a:r>
            <a:r>
              <a:rPr lang="en-US" altLang="ja-JP" sz="2800" i="1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 </a:t>
            </a:r>
            <a:r>
              <a:rPr lang="en-US" altLang="ja-JP" sz="2800" i="1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white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 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then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			 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DFS-V</a:t>
            </a:r>
            <a:r>
              <a:rPr lang="en-US" altLang="ja-JP" sz="2400" b="1">
                <a:solidFill>
                  <a:schemeClr val="accent2"/>
                </a:solidFill>
                <a:ea typeface="ＭＳ Ｐゴシック" pitchFamily="50" charset="-128"/>
              </a:rPr>
              <a:t>ISIT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(</a:t>
            </a:r>
            <a:r>
              <a:rPr lang="en-US" altLang="ja-JP" sz="2800">
                <a:solidFill>
                  <a:srgbClr val="006600"/>
                </a:solidFill>
                <a:ea typeface="ＭＳ Ｐゴシック" pitchFamily="50" charset="-128"/>
                <a:sym typeface="Symbol" pitchFamily="18" charset="2"/>
              </a:rPr>
              <a:t>G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, 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)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4495800" y="1524000"/>
            <a:ext cx="4495800" cy="441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42900" algn="l"/>
                <a:tab pos="685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DFS-V</a:t>
            </a:r>
            <a:r>
              <a:rPr lang="en-US" altLang="ja-JP" b="1">
                <a:solidFill>
                  <a:schemeClr val="accent2"/>
                </a:solidFill>
                <a:ea typeface="ＭＳ Ｐゴシック" pitchFamily="50" charset="-128"/>
              </a:rPr>
              <a:t>ISIT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(</a:t>
            </a:r>
            <a:r>
              <a:rPr lang="en-US" altLang="ja-JP" sz="2800">
                <a:solidFill>
                  <a:srgbClr val="006600"/>
                </a:solidFill>
                <a:ea typeface="ＭＳ Ｐゴシック" pitchFamily="50" charset="-128"/>
                <a:sym typeface="Symbol" pitchFamily="18" charset="2"/>
              </a:rPr>
              <a:t>G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, 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)</a:t>
            </a:r>
            <a:endParaRPr lang="en-US" altLang="ja-JP" sz="2800">
              <a:ea typeface="ＭＳ Ｐゴシック" pitchFamily="50" charset="-128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ja-JP" sz="2800">
                <a:ea typeface="ＭＳ Ｐゴシック" pitchFamily="50" charset="-128"/>
              </a:rPr>
              <a:t>	</a:t>
            </a:r>
            <a:r>
              <a:rPr lang="en-US" altLang="ja-JP" sz="2800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color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gray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	</a:t>
            </a:r>
            <a:r>
              <a:rPr lang="en-US" altLang="ja-JP" sz="2800">
                <a:solidFill>
                  <a:srgbClr val="008000"/>
                </a:solidFill>
                <a:ea typeface="ＭＳ Ｐゴシック" pitchFamily="50" charset="-128"/>
                <a:sym typeface="Symbol" pitchFamily="18" charset="2"/>
              </a:rPr>
              <a:t>d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ea typeface="ＭＳ Ｐゴシック" pitchFamily="50" charset="-128"/>
              </a:rPr>
              <a:t>time</a:t>
            </a:r>
            <a:r>
              <a:rPr lang="en-US" altLang="ja-JP" sz="2800">
                <a:ea typeface="ＭＳ Ｐゴシック" pitchFamily="50" charset="-128"/>
              </a:rPr>
              <a:t>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ea typeface="ＭＳ Ｐゴシック" pitchFamily="50" charset="-128"/>
              </a:rPr>
              <a:t>time</a:t>
            </a:r>
            <a:r>
              <a:rPr lang="en-US" altLang="ja-JP" sz="2800">
                <a:ea typeface="ＭＳ Ｐゴシック" pitchFamily="50" charset="-128"/>
              </a:rPr>
              <a:t>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1</a:t>
            </a:r>
            <a:endParaRPr lang="en-US" altLang="ja-JP" sz="2800">
              <a:ea typeface="ＭＳ Ｐゴシック" pitchFamily="50" charset="-128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ja-JP" sz="2800">
                <a:ea typeface="ＭＳ Ｐゴシック" pitchFamily="50" charset="-128"/>
              </a:rPr>
              <a:t>	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for each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v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 </a:t>
            </a:r>
            <a:r>
              <a:rPr lang="en-US" altLang="ja-JP" sz="2800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Adj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 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do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ja-JP" sz="2800" i="1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		 </a:t>
            </a:r>
            <a:r>
              <a:rPr lang="en-US" altLang="ja-JP" sz="2800" b="1">
                <a:ea typeface="ＭＳ Ｐゴシック" pitchFamily="50" charset="-128"/>
              </a:rPr>
              <a:t>if </a:t>
            </a:r>
            <a:r>
              <a:rPr lang="en-US" altLang="ja-JP" sz="2800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color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v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</a:t>
            </a:r>
            <a:r>
              <a:rPr lang="en-US" altLang="ja-JP" sz="2800" i="1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 </a:t>
            </a:r>
            <a:r>
              <a:rPr lang="en-US" altLang="ja-JP" sz="2800" i="1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white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 </a:t>
            </a:r>
            <a:r>
              <a:rPr lang="en-US" altLang="ja-JP" sz="2800" b="1">
                <a:ea typeface="ＭＳ Ｐゴシック" pitchFamily="50" charset="-128"/>
                <a:sym typeface="Symbol" pitchFamily="18" charset="2"/>
              </a:rPr>
              <a:t>then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 </a:t>
            </a:r>
            <a:endParaRPr lang="en-US" altLang="ja-JP" sz="2800">
              <a:solidFill>
                <a:schemeClr val="tx2"/>
              </a:solidFill>
              <a:ea typeface="ＭＳ Ｐゴシック" pitchFamily="50" charset="-128"/>
              <a:sym typeface="Symbol" pitchFamily="18" charset="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		     </a:t>
            </a:r>
            <a:r>
              <a:rPr lang="en-US" altLang="ja-JP" sz="2800">
                <a:solidFill>
                  <a:srgbClr val="008000"/>
                </a:solidFill>
                <a:ea typeface="ＭＳ Ｐゴシック" pitchFamily="50" charset="-128"/>
                <a:sym typeface="Symbol" pitchFamily="18" charset="2"/>
              </a:rPr>
              <a:t>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v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]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endParaRPr lang="en-US" altLang="ja-JP" sz="2000">
              <a:ea typeface="ＭＳ Ｐゴシック" pitchFamily="50" charset="-128"/>
              <a:sym typeface="Symbol" pitchFamily="18" charset="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ja-JP" sz="2800">
                <a:ea typeface="ＭＳ Ｐゴシック" pitchFamily="50" charset="-128"/>
              </a:rPr>
              <a:t>   		     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DFS-V</a:t>
            </a:r>
            <a:r>
              <a:rPr lang="en-US" altLang="ja-JP" b="1">
                <a:solidFill>
                  <a:schemeClr val="accent2"/>
                </a:solidFill>
                <a:ea typeface="ＭＳ Ｐゴシック" pitchFamily="50" charset="-128"/>
              </a:rPr>
              <a:t>ISIT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(</a:t>
            </a:r>
            <a:r>
              <a:rPr lang="en-US" altLang="ja-JP" sz="2800">
                <a:solidFill>
                  <a:srgbClr val="006600"/>
                </a:solidFill>
                <a:ea typeface="ＭＳ Ｐゴシック" pitchFamily="50" charset="-128"/>
                <a:sym typeface="Symbol" pitchFamily="18" charset="2"/>
              </a:rPr>
              <a:t>G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, 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v</a:t>
            </a:r>
            <a:r>
              <a:rPr lang="en-US" altLang="ja-JP" sz="2800" b="1">
                <a:solidFill>
                  <a:schemeClr val="accent2"/>
                </a:solidFill>
                <a:ea typeface="ＭＳ Ｐゴシック" pitchFamily="50" charset="-128"/>
              </a:rPr>
              <a:t>)</a:t>
            </a:r>
            <a:r>
              <a:rPr lang="en-US" altLang="ja-JP" sz="2800">
                <a:ea typeface="ＭＳ Ｐゴシック" pitchFamily="50" charset="-128"/>
              </a:rPr>
              <a:t> 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ja-JP" sz="2800">
                <a:ea typeface="ＭＳ Ｐゴシック" pitchFamily="50" charset="-128"/>
              </a:rPr>
              <a:t>	</a:t>
            </a:r>
            <a:r>
              <a:rPr lang="en-US" altLang="ja-JP" sz="2800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color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solidFill>
                  <a:srgbClr val="CC0066"/>
                </a:solidFill>
                <a:ea typeface="ＭＳ Ｐゴシック" pitchFamily="50" charset="-128"/>
                <a:sym typeface="Symbol" pitchFamily="18" charset="2"/>
              </a:rPr>
              <a:t>black</a:t>
            </a:r>
            <a:r>
              <a:rPr lang="en-US" altLang="ja-JP" sz="2800">
                <a:solidFill>
                  <a:schemeClr val="tx2"/>
                </a:solidFill>
                <a:ea typeface="ＭＳ Ｐゴシック" pitchFamily="50" charset="-128"/>
                <a:sym typeface="Symbol" pitchFamily="18" charset="2"/>
              </a:rPr>
              <a:t> </a:t>
            </a:r>
            <a:endParaRPr lang="en-US" altLang="ja-JP" sz="2800" b="1">
              <a:ea typeface="ＭＳ Ｐゴシック" pitchFamily="50" charset="-128"/>
              <a:sym typeface="Symbol" pitchFamily="18" charset="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ja-JP" sz="2800" b="1">
                <a:ea typeface="ＭＳ Ｐゴシック" pitchFamily="50" charset="-128"/>
              </a:rPr>
              <a:t>	</a:t>
            </a:r>
            <a:r>
              <a:rPr lang="en-US" altLang="ja-JP" sz="2800">
                <a:solidFill>
                  <a:srgbClr val="008000"/>
                </a:solidFill>
                <a:ea typeface="ＭＳ Ｐゴシック" pitchFamily="50" charset="-128"/>
                <a:sym typeface="Symbol" pitchFamily="18" charset="2"/>
              </a:rPr>
              <a:t>f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[</a:t>
            </a:r>
            <a:r>
              <a:rPr lang="en-US" altLang="ja-JP" sz="2800" i="1">
                <a:solidFill>
                  <a:srgbClr val="0000CC"/>
                </a:solidFill>
                <a:ea typeface="ＭＳ Ｐゴシック" pitchFamily="50" charset="-128"/>
                <a:sym typeface="Symbol" pitchFamily="18" charset="2"/>
              </a:rPr>
              <a:t>u</a:t>
            </a:r>
            <a:r>
              <a:rPr lang="en-US" altLang="ja-JP" sz="2800">
                <a:solidFill>
                  <a:schemeClr val="accent2"/>
                </a:solidFill>
                <a:ea typeface="ＭＳ Ｐゴシック" pitchFamily="50" charset="-128"/>
                <a:sym typeface="Symbol" pitchFamily="18" charset="2"/>
              </a:rPr>
              <a:t>]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ea typeface="ＭＳ Ｐゴシック" pitchFamily="50" charset="-128"/>
              </a:rPr>
              <a:t>time</a:t>
            </a:r>
            <a:r>
              <a:rPr lang="en-US" altLang="ja-JP" sz="2800">
                <a:ea typeface="ＭＳ Ｐゴシック" pitchFamily="50" charset="-128"/>
              </a:rPr>
              <a:t>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 </a:t>
            </a:r>
            <a:r>
              <a:rPr lang="en-US" altLang="ja-JP" sz="2800" i="1">
                <a:ea typeface="ＭＳ Ｐゴシック" pitchFamily="50" charset="-128"/>
              </a:rPr>
              <a:t>time</a:t>
            </a:r>
            <a:r>
              <a:rPr lang="en-US" altLang="ja-JP" sz="2800">
                <a:ea typeface="ＭＳ Ｐゴシック" pitchFamily="50" charset="-128"/>
              </a:rPr>
              <a:t> </a:t>
            </a:r>
            <a:r>
              <a:rPr lang="en-US" altLang="ja-JP" sz="2800">
                <a:ea typeface="ＭＳ Ｐゴシック" pitchFamily="50" charset="-128"/>
                <a:sym typeface="Symbol" pitchFamily="18" charset="2"/>
              </a:rPr>
              <a:t>1</a:t>
            </a:r>
            <a:endParaRPr lang="en-US" altLang="ja-JP" sz="2800" b="1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43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Representations of Graphs</a:t>
            </a:r>
            <a:endParaRPr lang="en-IN" sz="2800" dirty="0"/>
          </a:p>
        </p:txBody>
      </p:sp>
      <p:sp>
        <p:nvSpPr>
          <p:cNvPr id="5" name="Oval 4"/>
          <p:cNvSpPr/>
          <p:nvPr/>
        </p:nvSpPr>
        <p:spPr>
          <a:xfrm>
            <a:off x="3203848" y="15209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209855" y="980728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213621" y="208299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51512" y="173900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32448" y="1134769"/>
            <a:ext cx="777407" cy="457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0"/>
          </p:cNvCxnSpPr>
          <p:nvPr/>
        </p:nvCxnSpPr>
        <p:spPr>
          <a:xfrm>
            <a:off x="4327921" y="1209328"/>
            <a:ext cx="0" cy="873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  <a:endCxn id="8" idx="3"/>
          </p:cNvCxnSpPr>
          <p:nvPr/>
        </p:nvCxnSpPr>
        <p:spPr>
          <a:xfrm flipV="1">
            <a:off x="4442221" y="1934128"/>
            <a:ext cx="942769" cy="26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2"/>
          </p:cNvCxnSpPr>
          <p:nvPr/>
        </p:nvCxnSpPr>
        <p:spPr>
          <a:xfrm>
            <a:off x="3398970" y="1716057"/>
            <a:ext cx="814651" cy="481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8" idx="1"/>
          </p:cNvCxnSpPr>
          <p:nvPr/>
        </p:nvCxnSpPr>
        <p:spPr>
          <a:xfrm>
            <a:off x="4404977" y="1175850"/>
            <a:ext cx="980013" cy="596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2200" y="14438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 = 4, m = 5</a:t>
            </a:r>
            <a:endParaRPr lang="en-IN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3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matrix: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6063"/>
              </p:ext>
            </p:extLst>
          </p:nvPr>
        </p:nvGraphicFramePr>
        <p:xfrm>
          <a:off x="467544" y="3769373"/>
          <a:ext cx="3567735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547"/>
                <a:gridCol w="713547"/>
                <a:gridCol w="713547"/>
                <a:gridCol w="713547"/>
                <a:gridCol w="713547"/>
              </a:tblGrid>
              <a:tr h="460851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148064" y="32849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list: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25299"/>
              </p:ext>
            </p:extLst>
          </p:nvPr>
        </p:nvGraphicFramePr>
        <p:xfrm>
          <a:off x="5283813" y="3861048"/>
          <a:ext cx="285418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18"/>
                <a:gridCol w="328747"/>
                <a:gridCol w="317132"/>
                <a:gridCol w="317132"/>
                <a:gridCol w="317132"/>
                <a:gridCol w="317132"/>
                <a:gridCol w="317132"/>
                <a:gridCol w="317132"/>
                <a:gridCol w="317132"/>
              </a:tblGrid>
              <a:tr h="3134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454">
                <a:tc>
                  <a:txBody>
                    <a:bodyPr/>
                    <a:lstStyle/>
                    <a:p>
                      <a:pPr algn="ctr"/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4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454"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4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454"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4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513221" y="4083175"/>
            <a:ext cx="4023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03585" y="408317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806216" y="408317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483505" y="4803255"/>
            <a:ext cx="4743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3869" y="480325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758317" y="480325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34367" y="552333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203585" y="552333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792192" y="552333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427721" y="552333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34367" y="6243415"/>
            <a:ext cx="4531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173869" y="624341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785458" y="624341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426085" y="4803255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15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Implementations of Graph Data Structures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matrix: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752" y="9087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 </a:t>
            </a:r>
            <a:r>
              <a:rPr lang="en-US" i="1" dirty="0" smtClean="0"/>
              <a:t>n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matrix. A</a:t>
            </a:r>
            <a:r>
              <a:rPr lang="en-US" baseline="-25000" dirty="0" smtClean="0"/>
              <a:t>i, j</a:t>
            </a:r>
            <a:r>
              <a:rPr lang="en-US" dirty="0" smtClean="0"/>
              <a:t> = weight of edge from node </a:t>
            </a:r>
            <a:r>
              <a:rPr lang="en-US" i="1" dirty="0" smtClean="0"/>
              <a:t>i</a:t>
            </a:r>
            <a:r>
              <a:rPr lang="en-US" dirty="0" smtClean="0"/>
              <a:t> to node </a:t>
            </a:r>
            <a:r>
              <a:rPr lang="en-US" i="1" dirty="0" smtClean="0"/>
              <a:t>j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29658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712" y="129658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vectors from C++ STL!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552" y="1665917"/>
            <a:ext cx="47885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00" dirty="0" smtClean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en-IN" sz="1300" dirty="0">
                <a:solidFill>
                  <a:srgbClr val="804000"/>
                </a:solidFill>
                <a:highlight>
                  <a:srgbClr val="FFFFFF"/>
                </a:highlight>
              </a:rPr>
              <a:t>include &lt;bits/</a:t>
            </a:r>
            <a:r>
              <a:rPr lang="en-IN" sz="1300" dirty="0" err="1">
                <a:solidFill>
                  <a:srgbClr val="804000"/>
                </a:solidFill>
                <a:highlight>
                  <a:srgbClr val="FFFFFF"/>
                </a:highlight>
              </a:rPr>
              <a:t>stdc</a:t>
            </a:r>
            <a:r>
              <a:rPr lang="en-IN" sz="1300" dirty="0">
                <a:solidFill>
                  <a:srgbClr val="804000"/>
                </a:solidFill>
                <a:highlight>
                  <a:srgbClr val="FFFFFF"/>
                </a:highlight>
              </a:rPr>
              <a:t>++.h&gt;</a:t>
            </a:r>
          </a:p>
          <a:p>
            <a:r>
              <a:rPr lang="en-IN" sz="13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3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3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IN" sz="1300" dirty="0">
                <a:solidFill>
                  <a:srgbClr val="008000"/>
                </a:solidFill>
                <a:highlight>
                  <a:srgbClr val="FFFFFF"/>
                </a:highlight>
              </a:rPr>
              <a:t>Define the adjacency list as an array of vectors!</a:t>
            </a:r>
          </a:p>
          <a:p>
            <a:r>
              <a:rPr lang="en-IN" sz="1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IN" sz="13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N" sz="13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adj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3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IN" sz="13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Function to add </a:t>
            </a:r>
            <a:r>
              <a:rPr lang="en-IN" sz="1300" dirty="0">
                <a:solidFill>
                  <a:srgbClr val="008000"/>
                </a:solidFill>
                <a:highlight>
                  <a:srgbClr val="FFFFFF"/>
                </a:highlight>
              </a:rPr>
              <a:t>an edge between nodes u and v in an undirected graph.</a:t>
            </a:r>
          </a:p>
          <a:p>
            <a:r>
              <a:rPr lang="en-IN" sz="13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addEdge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N" sz="13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adj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3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u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N" sz="13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3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N" sz="13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IN" sz="1300" dirty="0">
                <a:solidFill>
                  <a:srgbClr val="008000"/>
                </a:solidFill>
                <a:highlight>
                  <a:srgbClr val="FFFFFF"/>
                </a:highlight>
              </a:rPr>
              <a:t>Add v to adjacency list of u</a:t>
            </a:r>
          </a:p>
          <a:p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   adj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push_back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N" sz="1300" dirty="0">
                <a:solidFill>
                  <a:srgbClr val="008000"/>
                </a:solidFill>
                <a:highlight>
                  <a:srgbClr val="FFFFFF"/>
                </a:highlight>
              </a:rPr>
              <a:t>// Add </a:t>
            </a:r>
            <a:r>
              <a:rPr lang="en-IN" sz="13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u </a:t>
            </a:r>
            <a:r>
              <a:rPr lang="en-IN" sz="1300" dirty="0">
                <a:solidFill>
                  <a:srgbClr val="008000"/>
                </a:solidFill>
                <a:highlight>
                  <a:srgbClr val="FFFFFF"/>
                </a:highlight>
              </a:rPr>
              <a:t>to adjacency list of </a:t>
            </a:r>
            <a:r>
              <a:rPr lang="en-IN" sz="13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v</a:t>
            </a:r>
            <a:endParaRPr lang="en-IN" sz="13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    adj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push_back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N" sz="1300" dirty="0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IN" sz="13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IN" sz="13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508518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also other implementations of Adjacency Lists. </a:t>
            </a:r>
          </a:p>
          <a:p>
            <a:r>
              <a:rPr lang="en-US" dirty="0"/>
              <a:t>A</a:t>
            </a:r>
            <a:r>
              <a:rPr lang="en-US" dirty="0" smtClean="0"/>
              <a:t>n array of linked lists is a basic implementation, but it requires careful manipulation of pointers and good knowledge of the workings linked lists and structures.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11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5192</Words>
  <Application>Microsoft Office PowerPoint</Application>
  <PresentationFormat>On-screen Show (4:3)</PresentationFormat>
  <Paragraphs>2344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PowerPoint Presentation</vt:lpstr>
      <vt:lpstr>Why Graphs?</vt:lpstr>
      <vt:lpstr>Graphs</vt:lpstr>
      <vt:lpstr>Classifications of graphs</vt:lpstr>
      <vt:lpstr>Graph Terminologies</vt:lpstr>
      <vt:lpstr>Graph Examples</vt:lpstr>
      <vt:lpstr>Representations of Graphs</vt:lpstr>
      <vt:lpstr>Representations of Graphs</vt:lpstr>
      <vt:lpstr>Implementations of Graph Data Structures</vt:lpstr>
      <vt:lpstr>PowerPoint Presentation</vt:lpstr>
      <vt:lpstr>Graph Traversal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Walk-Through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Divyanshu Sanjay Shende</dc:creator>
  <cp:lastModifiedBy>ishida</cp:lastModifiedBy>
  <cp:revision>385</cp:revision>
  <dcterms:created xsi:type="dcterms:W3CDTF">2017-05-20T07:20:12Z</dcterms:created>
  <dcterms:modified xsi:type="dcterms:W3CDTF">2021-12-26T02:46:51Z</dcterms:modified>
</cp:coreProperties>
</file>