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6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790C4-7987-4F2E-B839-B9061F9609C7}" type="doc">
      <dgm:prSet loTypeId="urn:microsoft.com/office/officeart/2005/8/layout/target3" loCatId="relationship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C2C3AD4F-AFC7-4D7F-B4C7-B6DD0DF17B7C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baseline="0" dirty="0" smtClean="0">
              <a:solidFill>
                <a:schemeClr val="tx2"/>
              </a:solidFill>
            </a:rPr>
            <a:t>Welcome</a:t>
          </a:r>
          <a:r>
            <a:rPr lang="en-US" b="1" baseline="0" dirty="0" smtClean="0"/>
            <a:t/>
          </a:r>
          <a:br>
            <a:rPr lang="en-US" b="1" baseline="0" dirty="0" smtClean="0"/>
          </a:br>
          <a:endParaRPr lang="en-US" b="1" baseline="0" dirty="0" smtClean="0"/>
        </a:p>
      </dgm:t>
    </dgm:pt>
    <dgm:pt modelId="{532DBEEE-85F1-4C63-B3C2-3B237A7AC8E1}" type="parTrans" cxnId="{67A4264F-C5E3-4F7E-892B-D8C254823242}">
      <dgm:prSet/>
      <dgm:spPr/>
      <dgm:t>
        <a:bodyPr/>
        <a:lstStyle/>
        <a:p>
          <a:endParaRPr lang="en-US"/>
        </a:p>
      </dgm:t>
    </dgm:pt>
    <dgm:pt modelId="{D61EC013-583A-41D6-A7F6-6D268BEDFB18}" type="sibTrans" cxnId="{67A4264F-C5E3-4F7E-892B-D8C254823242}">
      <dgm:prSet/>
      <dgm:spPr/>
      <dgm:t>
        <a:bodyPr/>
        <a:lstStyle/>
        <a:p>
          <a:endParaRPr lang="en-US"/>
        </a:p>
      </dgm:t>
    </dgm:pt>
    <dgm:pt modelId="{548FCBAC-80DB-4095-A3A8-923032AD07FA}" type="pres">
      <dgm:prSet presAssocID="{4F1790C4-7987-4F2E-B839-B9061F9609C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4264CB-D402-4D5D-B4B7-929CFFFBAC54}" type="pres">
      <dgm:prSet presAssocID="{C2C3AD4F-AFC7-4D7F-B4C7-B6DD0DF17B7C}" presName="circle1" presStyleLbl="node1" presStyleIdx="0" presStyleCnt="1"/>
      <dgm:spPr>
        <a:gradFill rotWithShape="0">
          <a:gsLst>
            <a:gs pos="3000">
              <a:schemeClr val="tx2"/>
            </a:gs>
            <a:gs pos="36000">
              <a:schemeClr val="accent3">
                <a:shade val="50000"/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3">
                <a:shade val="50000"/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63000">
              <a:schemeClr val="tx2"/>
            </a:gs>
            <a:gs pos="85000">
              <a:schemeClr val="accent3">
                <a:shade val="50000"/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94000">
              <a:schemeClr val="accent3">
                <a:shade val="50000"/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</a:gradFill>
      </dgm:spPr>
    </dgm:pt>
    <dgm:pt modelId="{9BA97944-32B5-4D18-870C-ECE63B4E1EFD}" type="pres">
      <dgm:prSet presAssocID="{C2C3AD4F-AFC7-4D7F-B4C7-B6DD0DF17B7C}" presName="space" presStyleCnt="0"/>
      <dgm:spPr/>
    </dgm:pt>
    <dgm:pt modelId="{6DA1F7B9-1D44-4663-B102-86648C96382D}" type="pres">
      <dgm:prSet presAssocID="{C2C3AD4F-AFC7-4D7F-B4C7-B6DD0DF17B7C}" presName="rect1" presStyleLbl="alignAcc1" presStyleIdx="0" presStyleCnt="1" custScaleY="100000"/>
      <dgm:spPr/>
      <dgm:t>
        <a:bodyPr/>
        <a:lstStyle/>
        <a:p>
          <a:endParaRPr lang="en-US"/>
        </a:p>
      </dgm:t>
    </dgm:pt>
    <dgm:pt modelId="{F254BA6F-DDC1-4DDF-890E-A0E0515CB9B2}" type="pres">
      <dgm:prSet presAssocID="{C2C3AD4F-AFC7-4D7F-B4C7-B6DD0DF17B7C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9CE142-A391-4F35-AA43-CB45DA0A10B9}" type="presOf" srcId="{C2C3AD4F-AFC7-4D7F-B4C7-B6DD0DF17B7C}" destId="{F254BA6F-DDC1-4DDF-890E-A0E0515CB9B2}" srcOrd="1" destOrd="0" presId="urn:microsoft.com/office/officeart/2005/8/layout/target3"/>
    <dgm:cxn modelId="{2E2D9CD7-FADB-4B63-A04C-8911E077C154}" type="presOf" srcId="{C2C3AD4F-AFC7-4D7F-B4C7-B6DD0DF17B7C}" destId="{6DA1F7B9-1D44-4663-B102-86648C96382D}" srcOrd="0" destOrd="0" presId="urn:microsoft.com/office/officeart/2005/8/layout/target3"/>
    <dgm:cxn modelId="{93FDCA2E-2F29-4206-B690-8575567CF451}" type="presOf" srcId="{4F1790C4-7987-4F2E-B839-B9061F9609C7}" destId="{548FCBAC-80DB-4095-A3A8-923032AD07FA}" srcOrd="0" destOrd="0" presId="urn:microsoft.com/office/officeart/2005/8/layout/target3"/>
    <dgm:cxn modelId="{67A4264F-C5E3-4F7E-892B-D8C254823242}" srcId="{4F1790C4-7987-4F2E-B839-B9061F9609C7}" destId="{C2C3AD4F-AFC7-4D7F-B4C7-B6DD0DF17B7C}" srcOrd="0" destOrd="0" parTransId="{532DBEEE-85F1-4C63-B3C2-3B237A7AC8E1}" sibTransId="{D61EC013-583A-41D6-A7F6-6D268BEDFB18}"/>
    <dgm:cxn modelId="{00C29CC7-BECE-4991-A049-16E9BDF7320F}" type="presParOf" srcId="{548FCBAC-80DB-4095-A3A8-923032AD07FA}" destId="{B64264CB-D402-4D5D-B4B7-929CFFFBAC54}" srcOrd="0" destOrd="0" presId="urn:microsoft.com/office/officeart/2005/8/layout/target3"/>
    <dgm:cxn modelId="{FB20BDD0-AC05-4992-9E8D-AA519C05E777}" type="presParOf" srcId="{548FCBAC-80DB-4095-A3A8-923032AD07FA}" destId="{9BA97944-32B5-4D18-870C-ECE63B4E1EFD}" srcOrd="1" destOrd="0" presId="urn:microsoft.com/office/officeart/2005/8/layout/target3"/>
    <dgm:cxn modelId="{CA98E454-2008-4891-9921-05FE869AA47F}" type="presParOf" srcId="{548FCBAC-80DB-4095-A3A8-923032AD07FA}" destId="{6DA1F7B9-1D44-4663-B102-86648C96382D}" srcOrd="2" destOrd="0" presId="urn:microsoft.com/office/officeart/2005/8/layout/target3"/>
    <dgm:cxn modelId="{005C0D8E-4537-4D97-85C5-B19D0FBC55FD}" type="presParOf" srcId="{548FCBAC-80DB-4095-A3A8-923032AD07FA}" destId="{F254BA6F-DDC1-4DDF-890E-A0E0515CB9B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842DD4-84BB-4666-B51A-317E17ABB7B1}" type="doc">
      <dgm:prSet loTypeId="urn:microsoft.com/office/officeart/2005/8/layout/process1" loCatId="process" qsTypeId="urn:microsoft.com/office/officeart/2005/8/quickstyle/3d7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D2109C-E479-41A0-8D81-C8F66C512151}">
      <dgm:prSet/>
      <dgm:spPr/>
      <dgm:t>
        <a:bodyPr/>
        <a:lstStyle/>
        <a:p>
          <a:pPr rtl="0"/>
          <a:r>
            <a:rPr lang="en-US" baseline="0" dirty="0" smtClean="0"/>
            <a:t>Class Presentation-1</a:t>
          </a:r>
          <a:endParaRPr lang="en-US" dirty="0"/>
        </a:p>
      </dgm:t>
    </dgm:pt>
    <dgm:pt modelId="{2C8A0C8D-D058-42B8-88EC-6DBF95D5A1B3}" type="parTrans" cxnId="{871B98B1-CAAD-4232-BEC0-28198EA2E548}">
      <dgm:prSet/>
      <dgm:spPr/>
      <dgm:t>
        <a:bodyPr/>
        <a:lstStyle/>
        <a:p>
          <a:endParaRPr lang="en-US"/>
        </a:p>
      </dgm:t>
    </dgm:pt>
    <dgm:pt modelId="{B265715E-58BE-4A7A-85E3-566B8A47B3C1}" type="sibTrans" cxnId="{871B98B1-CAAD-4232-BEC0-28198EA2E548}">
      <dgm:prSet/>
      <dgm:spPr/>
      <dgm:t>
        <a:bodyPr/>
        <a:lstStyle/>
        <a:p>
          <a:endParaRPr lang="en-US"/>
        </a:p>
      </dgm:t>
    </dgm:pt>
    <dgm:pt modelId="{30D11BBC-E078-4174-905C-43C497D5F64B}" type="pres">
      <dgm:prSet presAssocID="{BD842DD4-84BB-4666-B51A-317E17ABB7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F689EF-B1F6-4EA4-961D-C1B1F4CD7C4B}" type="pres">
      <dgm:prSet presAssocID="{96D2109C-E479-41A0-8D81-C8F66C51215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1B98B1-CAAD-4232-BEC0-28198EA2E548}" srcId="{BD842DD4-84BB-4666-B51A-317E17ABB7B1}" destId="{96D2109C-E479-41A0-8D81-C8F66C512151}" srcOrd="0" destOrd="0" parTransId="{2C8A0C8D-D058-42B8-88EC-6DBF95D5A1B3}" sibTransId="{B265715E-58BE-4A7A-85E3-566B8A47B3C1}"/>
    <dgm:cxn modelId="{96721B21-4C46-4AF8-BF5B-2F57053D43D5}" type="presOf" srcId="{BD842DD4-84BB-4666-B51A-317E17ABB7B1}" destId="{30D11BBC-E078-4174-905C-43C497D5F64B}" srcOrd="0" destOrd="0" presId="urn:microsoft.com/office/officeart/2005/8/layout/process1"/>
    <dgm:cxn modelId="{848F632E-10B3-4997-80B5-FA0BD725A57B}" type="presOf" srcId="{96D2109C-E479-41A0-8D81-C8F66C512151}" destId="{C5F689EF-B1F6-4EA4-961D-C1B1F4CD7C4B}" srcOrd="0" destOrd="0" presId="urn:microsoft.com/office/officeart/2005/8/layout/process1"/>
    <dgm:cxn modelId="{77009394-4B87-4C54-B158-75B06D70AE51}" type="presParOf" srcId="{30D11BBC-E078-4174-905C-43C497D5F64B}" destId="{C5F689EF-B1F6-4EA4-961D-C1B1F4CD7C4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264CB-D402-4D5D-B4B7-929CFFFBAC54}">
      <dsp:nvSpPr>
        <dsp:cNvPr id="0" name=""/>
        <dsp:cNvSpPr/>
      </dsp:nvSpPr>
      <dsp:spPr>
        <a:xfrm>
          <a:off x="0" y="0"/>
          <a:ext cx="2410968" cy="241096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3000">
              <a:schemeClr val="tx2"/>
            </a:gs>
            <a:gs pos="36000">
              <a:schemeClr val="accent3">
                <a:shade val="50000"/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3">
                <a:shade val="50000"/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63000">
              <a:schemeClr val="tx2"/>
            </a:gs>
            <a:gs pos="85000">
              <a:schemeClr val="accent3">
                <a:shade val="50000"/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94000">
              <a:schemeClr val="accent3">
                <a:shade val="50000"/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3">
              <a:shade val="50000"/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500000"/>
          </a:lightRig>
        </a:scene3d>
        <a:sp3d extrusionH="127000" prstMaterial="powder">
          <a:bevelT w="50800" h="635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A1F7B9-1D44-4663-B102-86648C96382D}">
      <dsp:nvSpPr>
        <dsp:cNvPr id="0" name=""/>
        <dsp:cNvSpPr/>
      </dsp:nvSpPr>
      <dsp:spPr>
        <a:xfrm>
          <a:off x="1205484" y="0"/>
          <a:ext cx="3899915" cy="2410968"/>
        </a:xfrm>
        <a:prstGeom prst="rect">
          <a:avLst/>
        </a:prstGeom>
        <a:gradFill rotWithShape="1">
          <a:gsLst>
            <a:gs pos="0">
              <a:schemeClr val="accent5">
                <a:tint val="15000"/>
                <a:satMod val="250000"/>
              </a:schemeClr>
            </a:gs>
            <a:gs pos="49000">
              <a:schemeClr val="accent5">
                <a:tint val="50000"/>
                <a:satMod val="200000"/>
              </a:schemeClr>
            </a:gs>
            <a:gs pos="49100">
              <a:schemeClr val="accent5">
                <a:tint val="64000"/>
                <a:satMod val="160000"/>
              </a:schemeClr>
            </a:gs>
            <a:gs pos="92000">
              <a:schemeClr val="accent5">
                <a:tint val="50000"/>
                <a:satMod val="200000"/>
              </a:schemeClr>
            </a:gs>
            <a:gs pos="100000">
              <a:schemeClr val="accent5"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accent5"/>
          </a:solidFill>
          <a:prstDash val="solid"/>
        </a:ln>
        <a:effectLst>
          <a:outerShdw blurRad="50800" dist="25000" dir="5400000" rotWithShape="0">
            <a:schemeClr val="accent5">
              <a:shade val="30000"/>
              <a:satMod val="150000"/>
              <a:alpha val="38000"/>
            </a:scheme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b="1" kern="1200" baseline="0" dirty="0" smtClean="0">
              <a:solidFill>
                <a:schemeClr val="tx2"/>
              </a:solidFill>
            </a:rPr>
            <a:t>Welcome</a:t>
          </a:r>
          <a:r>
            <a:rPr lang="en-US" sz="6200" b="1" kern="1200" baseline="0" dirty="0" smtClean="0"/>
            <a:t/>
          </a:r>
          <a:br>
            <a:rPr lang="en-US" sz="6200" b="1" kern="1200" baseline="0" dirty="0" smtClean="0"/>
          </a:br>
          <a:endParaRPr lang="en-US" sz="6200" b="1" kern="1200" baseline="0" dirty="0" smtClean="0"/>
        </a:p>
      </dsp:txBody>
      <dsp:txXfrm>
        <a:off x="1205484" y="0"/>
        <a:ext cx="3899915" cy="2410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689EF-B1F6-4EA4-961D-C1B1F4CD7C4B}">
      <dsp:nvSpPr>
        <dsp:cNvPr id="0" name=""/>
        <dsp:cNvSpPr/>
      </dsp:nvSpPr>
      <dsp:spPr>
        <a:xfrm>
          <a:off x="2497" y="0"/>
          <a:ext cx="5109783" cy="1101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baseline="0" dirty="0" smtClean="0"/>
            <a:t>Class Presentation-1</a:t>
          </a:r>
          <a:endParaRPr lang="en-US" sz="4500" kern="1200" dirty="0"/>
        </a:p>
      </dsp:txBody>
      <dsp:txXfrm>
        <a:off x="34751" y="32254"/>
        <a:ext cx="5045275" cy="1036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5BD2E-D1A2-498B-A17C-EFCA369F2F75}" type="datetimeFigureOut">
              <a:rPr lang="en-US" smtClean="0"/>
              <a:t>30-Mar-22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58650-5176-4E90-8891-B16C49E31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D491217-322B-427D-919C-03CC1EB945BC}" type="datetimeFigureOut">
              <a:rPr lang="en-US" smtClean="0"/>
              <a:t>30-Mar-22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DCDD1B2-48FD-4DB7-AC4B-3F461D3903A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91217-322B-427D-919C-03CC1EB945BC}" type="datetimeFigureOut">
              <a:rPr lang="en-US" smtClean="0"/>
              <a:t>30-Mar-22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DD1B2-48FD-4DB7-AC4B-3F461D3903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D491217-322B-427D-919C-03CC1EB945BC}" type="datetimeFigureOut">
              <a:rPr lang="en-US" smtClean="0"/>
              <a:t>30-Mar-22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DCDD1B2-48FD-4DB7-AC4B-3F461D3903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91217-322B-427D-919C-03CC1EB945BC}" type="datetimeFigureOut">
              <a:rPr lang="en-US" smtClean="0"/>
              <a:t>30-Mar-22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DD1B2-48FD-4DB7-AC4B-3F461D3903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491217-322B-427D-919C-03CC1EB945BC}" type="datetimeFigureOut">
              <a:rPr lang="en-US" smtClean="0"/>
              <a:t>30-Mar-22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DCDD1B2-48FD-4DB7-AC4B-3F461D3903A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91217-322B-427D-919C-03CC1EB945BC}" type="datetimeFigureOut">
              <a:rPr lang="en-US" smtClean="0"/>
              <a:t>30-Mar-22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DD1B2-48FD-4DB7-AC4B-3F461D3903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91217-322B-427D-919C-03CC1EB945BC}" type="datetimeFigureOut">
              <a:rPr lang="en-US" smtClean="0"/>
              <a:t>30-Mar-22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DD1B2-48FD-4DB7-AC4B-3F461D3903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91217-322B-427D-919C-03CC1EB945BC}" type="datetimeFigureOut">
              <a:rPr lang="en-US" smtClean="0"/>
              <a:t>30-Mar-22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DD1B2-48FD-4DB7-AC4B-3F461D3903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491217-322B-427D-919C-03CC1EB945BC}" type="datetimeFigureOut">
              <a:rPr lang="en-US" smtClean="0"/>
              <a:t>30-Mar-22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DD1B2-48FD-4DB7-AC4B-3F461D3903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91217-322B-427D-919C-03CC1EB945BC}" type="datetimeFigureOut">
              <a:rPr lang="en-US" smtClean="0"/>
              <a:t>30-Mar-22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DD1B2-48FD-4DB7-AC4B-3F461D3903A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491217-322B-427D-919C-03CC1EB945BC}" type="datetimeFigureOut">
              <a:rPr lang="en-US" smtClean="0"/>
              <a:t>30-Mar-22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CDD1B2-48FD-4DB7-AC4B-3F461D3903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D491217-322B-427D-919C-03CC1EB945BC}" type="datetimeFigureOut">
              <a:rPr lang="en-US" smtClean="0"/>
              <a:t>30-Mar-22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DCDD1B2-48FD-4DB7-AC4B-3F461D3903A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knuth-morris-pratt-algorithm/" TargetMode="External"/><Relationship Id="rId2" Type="http://schemas.openxmlformats.org/officeDocument/2006/relationships/hyperlink" Target="http://www.btechsmartclass.com/data_structures/knuth-morris-pratt-algorith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daa-knuth-morris-pratt-algorith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09981091"/>
              </p:ext>
            </p:extLst>
          </p:nvPr>
        </p:nvGraphicFramePr>
        <p:xfrm>
          <a:off x="3352800" y="990600"/>
          <a:ext cx="5105400" cy="241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78532807"/>
              </p:ext>
            </p:extLst>
          </p:nvPr>
        </p:nvGraphicFramePr>
        <p:xfrm>
          <a:off x="3276600" y="4114800"/>
          <a:ext cx="5114778" cy="110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62400" y="5334004"/>
            <a:ext cx="4267200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ooper Black" pitchFamily="18" charset="0"/>
              </a:rPr>
              <a:t>Members: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ooper Black" pitchFamily="18" charset="0"/>
              </a:rPr>
              <a:t>Prema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ooper Black" pitchFamily="18" charset="0"/>
              </a:rPr>
              <a:t>Bithi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Cooper Black" pitchFamily="18" charset="0"/>
              </a:rPr>
              <a:t>Jency</a:t>
            </a:r>
            <a:endParaRPr lang="en-US" dirty="0">
              <a:solidFill>
                <a:schemeClr val="bg1"/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533400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Disadvantages</a:t>
            </a:r>
          </a:p>
          <a:p>
            <a:pPr algn="just"/>
            <a:r>
              <a:rPr lang="en-US" dirty="0"/>
              <a:t>Below are the disadvantages: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One of the glaring disadvantages of KMP Algorithm – data is that it doesn’t work well when the size of the alphabets increases. Due to this more and more error occurs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For processing very large files it also requires resources in the form of processors and that could be a problem for smaller organizations to adopt KMP Algorithm –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4191000"/>
            <a:ext cx="7467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references:</a:t>
            </a:r>
          </a:p>
          <a:p>
            <a:endParaRPr lang="en-US" sz="1400" dirty="0"/>
          </a:p>
          <a:p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www.btechsmartclass.com/data_structures/knuth-morris-pratt-algorithm.html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https://brilliant.org/wiki/knuth-morris-pratt-algorithm</a:t>
            </a:r>
            <a:r>
              <a:rPr lang="en-US" sz="1400" dirty="0" smtClean="0">
                <a:hlinkClick r:id="rId3"/>
              </a:rPr>
              <a:t>/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www.javatpoint.com/daa-knuth-morris-pratt-algorithm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391400" cy="1524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Knuth-Morris-Pratt (KMP) Algorithm for String Pattern Matching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28802"/>
            <a:ext cx="73914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Knuth–Morris–Pratt</a:t>
            </a:r>
            <a:r>
              <a:rPr lang="en-US" b="1" dirty="0"/>
              <a:t> </a:t>
            </a:r>
            <a:r>
              <a:rPr lang="en-US" b="1" dirty="0" smtClean="0"/>
              <a:t>string searching </a:t>
            </a:r>
            <a:r>
              <a:rPr lang="en-US" b="1" dirty="0"/>
              <a:t>algorithm</a:t>
            </a:r>
            <a:r>
              <a:rPr lang="en-US" dirty="0"/>
              <a:t> (or </a:t>
            </a:r>
            <a:r>
              <a:rPr lang="en-US" b="1" dirty="0"/>
              <a:t>KMP algorithm</a:t>
            </a:r>
            <a:r>
              <a:rPr lang="en-US" dirty="0"/>
              <a:t>) searches for occurrences of a "</a:t>
            </a:r>
            <a:r>
              <a:rPr lang="en-US" dirty="0" smtClean="0"/>
              <a:t>word or pattern"</a:t>
            </a:r>
            <a:r>
              <a:rPr lang="en-US" dirty="0"/>
              <a:t> W within a main "text string" S by employing the observation that when a mismatch occurs, the word itself embodies sufficient information to determine where the next match could begin, thus bypassing re-examination of previously matched characters</a:t>
            </a:r>
            <a:r>
              <a:rPr lang="en-US" dirty="0" smtClean="0"/>
              <a:t>.</a:t>
            </a:r>
            <a:r>
              <a:rPr lang="en-US" b="1" dirty="0"/>
              <a:t> Knuth-Morris-Pratt string </a:t>
            </a:r>
            <a:r>
              <a:rPr lang="en-US" b="1" dirty="0" smtClean="0"/>
              <a:t>matching.</a:t>
            </a:r>
            <a:endParaRPr lang="en-US" b="1" dirty="0"/>
          </a:p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400" y="4037254"/>
            <a:ext cx="73914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KMP </a:t>
            </a:r>
            <a:r>
              <a:rPr lang="en-US" dirty="0" smtClean="0"/>
              <a:t>is pattern matching algorithm which is used to search a pattern in a text.</a:t>
            </a:r>
            <a:endParaRPr lang="en-US" b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63366"/>
            <a:ext cx="7239000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use two terms, </a:t>
            </a:r>
            <a:r>
              <a:rPr lang="en-US" sz="2400" dirty="0" smtClean="0"/>
              <a:t>Pattern</a:t>
            </a:r>
            <a:r>
              <a:rPr lang="en-US" sz="2000" dirty="0" smtClean="0"/>
              <a:t> </a:t>
            </a:r>
            <a:r>
              <a:rPr lang="en-US" dirty="0" smtClean="0"/>
              <a:t>and </a:t>
            </a:r>
            <a:r>
              <a:rPr lang="en-US" sz="2400" dirty="0" smtClean="0"/>
              <a:t>Text/String</a:t>
            </a:r>
          </a:p>
          <a:p>
            <a:r>
              <a:rPr lang="en-US" dirty="0" smtClean="0"/>
              <a:t>Pattern: The string of characters we want to search</a:t>
            </a:r>
          </a:p>
          <a:p>
            <a:r>
              <a:rPr lang="en-US" dirty="0" smtClean="0"/>
              <a:t>Text: The Data in which we want to search for that pattern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7391400" cy="22467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How KMP works:</a:t>
            </a:r>
          </a:p>
          <a:p>
            <a:endParaRPr lang="en-US" sz="2000" dirty="0"/>
          </a:p>
          <a:p>
            <a:r>
              <a:rPr lang="en-US" sz="2000" dirty="0" smtClean="0"/>
              <a:t>1. Every </a:t>
            </a:r>
            <a:r>
              <a:rPr lang="en-US" sz="2000" dirty="0"/>
              <a:t>character in Pattern is </a:t>
            </a:r>
            <a:r>
              <a:rPr lang="en-US" sz="2000" dirty="0" smtClean="0"/>
              <a:t>compared with </a:t>
            </a:r>
            <a:r>
              <a:rPr lang="en-US" sz="2000" dirty="0"/>
              <a:t>characters in Text</a:t>
            </a:r>
          </a:p>
          <a:p>
            <a:r>
              <a:rPr lang="en-US" sz="2000" dirty="0" smtClean="0"/>
              <a:t>2. If </a:t>
            </a:r>
            <a:r>
              <a:rPr lang="en-US" sz="2000" dirty="0"/>
              <a:t>all characters in Pattern are </a:t>
            </a:r>
            <a:r>
              <a:rPr lang="en-US" sz="2000" dirty="0" smtClean="0"/>
              <a:t>matching with </a:t>
            </a:r>
            <a:r>
              <a:rPr lang="en-US" sz="2000" dirty="0"/>
              <a:t>characters in text, then search success</a:t>
            </a:r>
          </a:p>
          <a:p>
            <a:r>
              <a:rPr lang="en-US" sz="2000" dirty="0" smtClean="0"/>
              <a:t>3. If </a:t>
            </a:r>
            <a:r>
              <a:rPr lang="en-US" sz="2000" dirty="0"/>
              <a:t>any mismatch found then, shift </a:t>
            </a:r>
            <a:r>
              <a:rPr lang="en-US" sz="2000" dirty="0" smtClean="0"/>
              <a:t>the pattern </a:t>
            </a:r>
            <a:r>
              <a:rPr lang="en-US" sz="2000" dirty="0"/>
              <a:t>according </a:t>
            </a:r>
            <a:r>
              <a:rPr lang="en-US" sz="2000" dirty="0" smtClean="0"/>
              <a:t>to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Prefix Table </a:t>
            </a:r>
            <a:r>
              <a:rPr lang="en-US" sz="2000" dirty="0" smtClean="0"/>
              <a:t>and continue </a:t>
            </a:r>
            <a:r>
              <a:rPr lang="en-US" sz="2000" dirty="0"/>
              <a:t>with comparison</a:t>
            </a:r>
          </a:p>
        </p:txBody>
      </p:sp>
    </p:spTree>
    <p:extLst>
      <p:ext uri="{BB962C8B-B14F-4D97-AF65-F5344CB8AC3E}">
        <p14:creationId xmlns:p14="http://schemas.microsoft.com/office/powerpoint/2010/main" val="13673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General Pattern matching System: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1430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6307" y="1156216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 b  c  d  e   f  g  h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6307" y="948809"/>
            <a:ext cx="182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1  2  3  4  5  6  7 8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981200"/>
            <a:ext cx="24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Pattern: d e 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513880"/>
            <a:ext cx="75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e   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84906" y="1459468"/>
            <a:ext cx="75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e   f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3506" y="1447800"/>
            <a:ext cx="75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e   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25094" y="1525548"/>
            <a:ext cx="75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 e   f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57791"/>
              </p:ext>
            </p:extLst>
          </p:nvPr>
        </p:nvGraphicFramePr>
        <p:xfrm>
          <a:off x="1219200" y="2743200"/>
          <a:ext cx="47413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4893" y="27432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053" y="4223266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Pattern: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70961"/>
              </p:ext>
            </p:extLst>
          </p:nvPr>
        </p:nvGraphicFramePr>
        <p:xfrm>
          <a:off x="1219200" y="4223266"/>
          <a:ext cx="152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72487" y="234291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2687" y="23845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07333" y="23388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34179" y="23388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38600" y="2362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231064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37524" y="5029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2485" y="5029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18816" y="5029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39624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String[i] == pattern[j]</a:t>
            </a:r>
          </a:p>
          <a:p>
            <a:r>
              <a:rPr lang="en-US" dirty="0" smtClean="0"/>
              <a:t>If Yes j++ and i++</a:t>
            </a:r>
          </a:p>
          <a:p>
            <a:r>
              <a:rPr lang="en-US" dirty="0" smtClean="0"/>
              <a:t>If No then reset j =0 </a:t>
            </a:r>
            <a:r>
              <a:rPr lang="en-US" dirty="0"/>
              <a:t>a</a:t>
            </a:r>
            <a:r>
              <a:rPr lang="en-US" dirty="0" smtClean="0"/>
              <a:t>nd i++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38600" y="5334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Hence, pattern: def is found in the String: abcdefg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9383" y="1066800"/>
            <a:ext cx="285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algorithm takes O(m*n)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1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2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3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fill="remove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3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5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3" grpId="0"/>
      <p:bldP spid="3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3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2" grpId="0"/>
      <p:bldP spid="22" grpId="1"/>
      <p:bldP spid="22" grpId="2"/>
      <p:bldP spid="23" grpId="0"/>
      <p:bldP spid="23" grpId="1"/>
      <p:bldP spid="23" grpId="2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228600"/>
                <a:ext cx="7696200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Knuth Morris Pratt Pattern Searching algorithm uses degenerating property</a:t>
                </a:r>
              </a:p>
              <a:p>
                <a:pPr algn="just"/>
                <a:r>
                  <a:rPr lang="en-US" dirty="0" smtClean="0"/>
                  <a:t>of </a:t>
                </a:r>
                <a:r>
                  <a:rPr lang="en-US" dirty="0"/>
                  <a:t>the </a:t>
                </a:r>
                <a:r>
                  <a:rPr lang="en-US" dirty="0" smtClean="0"/>
                  <a:t>pattern.</a:t>
                </a:r>
              </a:p>
              <a:p>
                <a:pPr algn="just"/>
                <a:r>
                  <a:rPr lang="en-US" dirty="0" smtClean="0"/>
                  <a:t>Degenerating </a:t>
                </a:r>
                <a:r>
                  <a:rPr lang="en-US" dirty="0"/>
                  <a:t>property, means pattern having same </a:t>
                </a:r>
                <a:r>
                  <a:rPr lang="en-US" dirty="0" smtClean="0"/>
                  <a:t>sub-patterns   </a:t>
                </a:r>
                <a:r>
                  <a:rPr lang="en-US" dirty="0"/>
                  <a:t>appearing more than once in the pattern, are considered.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Pattern</a:t>
                </a:r>
                <a:r>
                  <a:rPr lang="en-US" dirty="0" smtClean="0"/>
                  <a:t>: abcdabc</a:t>
                </a:r>
              </a:p>
              <a:p>
                <a:r>
                  <a:rPr lang="en-US" b="1" dirty="0" smtClean="0"/>
                  <a:t>Prefix   </a:t>
                </a:r>
                <a:r>
                  <a:rPr lang="en-US" dirty="0" smtClean="0"/>
                  <a:t>: a, ab, abc, abcd</a:t>
                </a:r>
              </a:p>
              <a:p>
                <a:r>
                  <a:rPr lang="en-US" b="1" dirty="0" smtClean="0"/>
                  <a:t>Suffix   </a:t>
                </a:r>
                <a:r>
                  <a:rPr lang="en-US" dirty="0" smtClean="0"/>
                  <a:t>: c, bc, abc, dabc</a:t>
                </a:r>
              </a:p>
              <a:p>
                <a:endParaRPr lang="en-US" dirty="0"/>
              </a:p>
              <a:p>
                <a:r>
                  <a:rPr lang="en-US" dirty="0" smtClean="0"/>
                  <a:t>Here in KMP process we detect the multiple pattern to minimize comparison. </a:t>
                </a:r>
              </a:p>
              <a:p>
                <a:endParaRPr lang="en-US" dirty="0"/>
              </a:p>
              <a:p>
                <a:r>
                  <a:rPr lang="en-US" dirty="0" smtClean="0"/>
                  <a:t>We use the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</a:rPr>
                      <m:t>𝜋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table also known as </a:t>
                </a:r>
                <a:r>
                  <a:rPr lang="en-US" dirty="0"/>
                  <a:t>the </a:t>
                </a:r>
                <a:r>
                  <a:rPr lang="en-US" dirty="0" smtClean="0"/>
                  <a:t>lps (</a:t>
                </a:r>
                <a:r>
                  <a:rPr lang="en-US" dirty="0"/>
                  <a:t>longest proper prefix which is also suffix</a:t>
                </a:r>
                <a:r>
                  <a:rPr lang="en-US" dirty="0" smtClean="0"/>
                  <a:t>).</a:t>
                </a:r>
              </a:p>
              <a:p>
                <a:endParaRPr lang="en-US" dirty="0"/>
              </a:p>
              <a:p>
                <a:r>
                  <a:rPr lang="en-US" dirty="0" smtClean="0"/>
                  <a:t>There is no Backtracking of the main string in the KMP algorithm.</a:t>
                </a:r>
              </a:p>
              <a:p>
                <a:r>
                  <a:rPr lang="en-US" dirty="0" smtClean="0"/>
                  <a:t>And so the time complexity is reduced to O(m+n) where m is the size of pattern and n is the size of String.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600"/>
                <a:ext cx="7696200" cy="5355312"/>
              </a:xfrm>
              <a:prstGeom prst="rect">
                <a:avLst/>
              </a:prstGeom>
              <a:blipFill rotWithShape="1">
                <a:blip r:embed="rId2"/>
                <a:stretch>
                  <a:fillRect l="-633" t="-569" r="-1188" b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657600" y="1828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abc</a:t>
            </a:r>
            <a:r>
              <a:rPr lang="en-US" dirty="0" smtClean="0"/>
              <a:t> is common sub-pattern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1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609600"/>
                <a:ext cx="701040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What is Prefix </a:t>
                </a:r>
                <a:r>
                  <a:rPr lang="en-US" sz="2800" dirty="0" smtClean="0"/>
                  <a:t>Table (</a:t>
                </a:r>
                <a14:m>
                  <m:oMath xmlns:m="http://schemas.openxmlformats.org/officeDocument/2006/math">
                    <m:r>
                      <a:rPr lang="el-GR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table </a:t>
                </a:r>
                <a:r>
                  <a:rPr lang="en-US" sz="2800" dirty="0" smtClean="0"/>
                  <a:t>)</a:t>
                </a:r>
                <a:endParaRPr lang="en-US" sz="2800" dirty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/>
                  <a:t>table derived for Pattern, which </a:t>
                </a:r>
                <a:r>
                  <a:rPr lang="en-US" dirty="0" smtClean="0"/>
                  <a:t>specifies </a:t>
                </a:r>
              </a:p>
              <a:p>
                <a:r>
                  <a:rPr lang="en-US" dirty="0" smtClean="0"/>
                  <a:t>"How </a:t>
                </a:r>
                <a:r>
                  <a:rPr lang="en-US" dirty="0"/>
                  <a:t>many positions the pattern has to shift</a:t>
                </a:r>
                <a:r>
                  <a:rPr lang="en-US" dirty="0" smtClean="0"/>
                  <a:t>" </a:t>
                </a:r>
                <a:r>
                  <a:rPr lang="en-US" dirty="0"/>
                  <a:t>when we found </a:t>
                </a:r>
                <a:r>
                  <a:rPr lang="en-US" dirty="0" smtClean="0"/>
                  <a:t>mismatch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09600"/>
                <a:ext cx="7010400" cy="1354217"/>
              </a:xfrm>
              <a:prstGeom prst="rect">
                <a:avLst/>
              </a:prstGeom>
              <a:blipFill rotWithShape="1">
                <a:blip r:embed="rId2"/>
                <a:stretch>
                  <a:fillRect l="-696" t="-4054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86498"/>
              </p:ext>
            </p:extLst>
          </p:nvPr>
        </p:nvGraphicFramePr>
        <p:xfrm>
          <a:off x="228600" y="3962400"/>
          <a:ext cx="7848600" cy="11887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19200"/>
                <a:gridCol w="742950"/>
                <a:gridCol w="981075"/>
                <a:gridCol w="981075"/>
                <a:gridCol w="981075"/>
                <a:gridCol w="981075"/>
                <a:gridCol w="981075"/>
                <a:gridCol w="9810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Index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Pattern [j]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LPS[i]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3048000"/>
            <a:ext cx="1039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07464"/>
              </p:ext>
            </p:extLst>
          </p:nvPr>
        </p:nvGraphicFramePr>
        <p:xfrm>
          <a:off x="1905000" y="2438400"/>
          <a:ext cx="6096000" cy="1102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07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04800"/>
            <a:ext cx="777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Preprocessing </a:t>
            </a:r>
            <a:r>
              <a:rPr lang="en-US" sz="2000" b="1" dirty="0" smtClean="0"/>
              <a:t>the Pattern:</a:t>
            </a:r>
            <a:endParaRPr lang="en-US" sz="2000" b="1" dirty="0"/>
          </a:p>
          <a:p>
            <a:r>
              <a:rPr lang="en-US" dirty="0"/>
              <a:t>We need to preprocess a pattern string before searching for it </a:t>
            </a:r>
            <a:r>
              <a:rPr lang="en-US" dirty="0" smtClean="0"/>
              <a:t>in the </a:t>
            </a:r>
            <a:r>
              <a:rPr lang="en-US" dirty="0"/>
              <a:t>main string.</a:t>
            </a:r>
          </a:p>
          <a:p>
            <a:r>
              <a:rPr lang="en-US" dirty="0"/>
              <a:t>Preprocessing involves constructing an Ips array </a:t>
            </a:r>
            <a:r>
              <a:rPr lang="en-US" dirty="0" smtClean="0"/>
              <a:t>corresponding to </a:t>
            </a:r>
            <a:r>
              <a:rPr lang="en-US" dirty="0"/>
              <a:t>the pattern string of same size as the pattern string</a:t>
            </a:r>
            <a:r>
              <a:rPr lang="en-US" dirty="0" smtClean="0"/>
              <a:t>.</a:t>
            </a:r>
          </a:p>
          <a:p>
            <a:r>
              <a:rPr lang="en-US" dirty="0"/>
              <a:t>Name Ips indicates longest proper prefix which is also suffix.</a:t>
            </a:r>
          </a:p>
          <a:p>
            <a:r>
              <a:rPr lang="en-US" dirty="0"/>
              <a:t>For example, proper prefixes of "ABC" are "", "A" and "AB" and not</a:t>
            </a:r>
          </a:p>
          <a:p>
            <a:r>
              <a:rPr lang="en-US" dirty="0"/>
              <a:t>"ABC". Same for suffix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5908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 for Creating LPS Table (Prefix Table)</a:t>
            </a:r>
          </a:p>
          <a:p>
            <a:r>
              <a:rPr lang="en-US" b="1" dirty="0"/>
              <a:t>Step 1 - </a:t>
            </a:r>
            <a:r>
              <a:rPr lang="en-US" dirty="0"/>
              <a:t>Define a one dimensional array with the size equal to the length of the Pattern. (LPS[size])</a:t>
            </a:r>
          </a:p>
          <a:p>
            <a:r>
              <a:rPr lang="en-US" b="1" dirty="0"/>
              <a:t>Step 2 - </a:t>
            </a:r>
            <a:r>
              <a:rPr lang="en-US" dirty="0"/>
              <a:t>Define variables </a:t>
            </a:r>
            <a:r>
              <a:rPr lang="en-US" b="1" dirty="0"/>
              <a:t>i &amp; j</a:t>
            </a:r>
            <a:r>
              <a:rPr lang="en-US" dirty="0"/>
              <a:t>. Set i = 0, j = 1 and LPS[0] = 0.</a:t>
            </a:r>
          </a:p>
          <a:p>
            <a:r>
              <a:rPr lang="en-US" b="1" dirty="0"/>
              <a:t>Step 3 - </a:t>
            </a:r>
            <a:r>
              <a:rPr lang="en-US" dirty="0"/>
              <a:t>Compare the characters at </a:t>
            </a:r>
            <a:r>
              <a:rPr lang="en-US" b="1" dirty="0"/>
              <a:t>Pattern[i]</a:t>
            </a:r>
            <a:r>
              <a:rPr lang="en-US" dirty="0"/>
              <a:t> and </a:t>
            </a:r>
            <a:r>
              <a:rPr lang="en-US" b="1" dirty="0"/>
              <a:t>Pattern[j].</a:t>
            </a:r>
            <a:endParaRPr lang="en-US" dirty="0"/>
          </a:p>
          <a:p>
            <a:r>
              <a:rPr lang="en-US" b="1" dirty="0"/>
              <a:t>Step 4 - </a:t>
            </a:r>
            <a:r>
              <a:rPr lang="en-US" dirty="0"/>
              <a:t>If both are matched then set </a:t>
            </a:r>
            <a:r>
              <a:rPr lang="en-US" b="1" dirty="0"/>
              <a:t>LPS[j] = i+1</a:t>
            </a:r>
            <a:r>
              <a:rPr lang="en-US" dirty="0"/>
              <a:t> and increment both i &amp; j values by one. </a:t>
            </a:r>
            <a:r>
              <a:rPr lang="en-US" dirty="0" err="1"/>
              <a:t>Goto</a:t>
            </a:r>
            <a:r>
              <a:rPr lang="en-US" dirty="0"/>
              <a:t> to Step 3.</a:t>
            </a:r>
          </a:p>
          <a:p>
            <a:r>
              <a:rPr lang="en-US" b="1" dirty="0"/>
              <a:t>Step 5 - </a:t>
            </a:r>
            <a:r>
              <a:rPr lang="en-US" dirty="0"/>
              <a:t>If both are not matched then check the value of variable 'i'. If it is '0' then set </a:t>
            </a:r>
            <a:r>
              <a:rPr lang="en-US" b="1" dirty="0"/>
              <a:t>LPS[j] = 0</a:t>
            </a:r>
            <a:r>
              <a:rPr lang="en-US" dirty="0"/>
              <a:t> and increment 'j' value by one, if it is not '0' then set </a:t>
            </a:r>
            <a:r>
              <a:rPr lang="en-US" b="1" dirty="0"/>
              <a:t>i = LPS[i-1]</a:t>
            </a:r>
            <a:r>
              <a:rPr lang="en-US" dirty="0"/>
              <a:t>. </a:t>
            </a:r>
            <a:r>
              <a:rPr lang="en-US" dirty="0" err="1"/>
              <a:t>Goto</a:t>
            </a:r>
            <a:r>
              <a:rPr lang="en-US" dirty="0"/>
              <a:t> Step 3.</a:t>
            </a:r>
          </a:p>
          <a:p>
            <a:r>
              <a:rPr lang="en-US" b="1" dirty="0"/>
              <a:t>Step 6- </a:t>
            </a:r>
            <a:r>
              <a:rPr lang="en-US" dirty="0"/>
              <a:t>Repeat above steps until all the values of LPS[] are filled.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24138"/>
              </p:ext>
            </p:extLst>
          </p:nvPr>
        </p:nvGraphicFramePr>
        <p:xfrm>
          <a:off x="990600" y="851337"/>
          <a:ext cx="6075680" cy="741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97280" y="4114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</a:t>
            </a:r>
            <a:endParaRPr lang="en-US" dirty="0">
              <a:latin typeface="Arial Black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34522"/>
              </p:ext>
            </p:extLst>
          </p:nvPr>
        </p:nvGraphicFramePr>
        <p:xfrm>
          <a:off x="990600" y="2971800"/>
          <a:ext cx="3017520" cy="110236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3008411"/>
            <a:ext cx="77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Pattern: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54508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Black" pitchFamily="34" charset="0"/>
              </a:rPr>
              <a:t>j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253746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If(String[i] == Pattern[j+1]){</a:t>
            </a:r>
          </a:p>
          <a:p>
            <a:r>
              <a:rPr lang="en-US" dirty="0" smtClean="0"/>
              <a:t>      j++;</a:t>
            </a:r>
          </a:p>
          <a:p>
            <a:r>
              <a:rPr lang="en-US" dirty="0"/>
              <a:t> </a:t>
            </a:r>
            <a:r>
              <a:rPr lang="en-US" dirty="0" smtClean="0"/>
              <a:t>     i++;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038" y="914400"/>
            <a:ext cx="77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String: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71826" y="4038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00170" y="254508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Black" pitchFamily="34" charset="0"/>
              </a:rPr>
              <a:t>j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92615" y="4114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6910" y="255270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Black" pitchFamily="34" charset="0"/>
              </a:rPr>
              <a:t>j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3758" y="4038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5405" y="257556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Black" pitchFamily="34" charset="0"/>
              </a:rPr>
              <a:t>j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1800" y="381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0" y="2575560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 Black" pitchFamily="34" charset="0"/>
              </a:rPr>
              <a:t>j</a:t>
            </a:r>
            <a:endParaRPr lang="en-US" sz="1600" dirty="0"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3703678"/>
            <a:ext cx="3312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elseif(String[i</a:t>
            </a:r>
            <a:r>
              <a:rPr lang="en-US" dirty="0"/>
              <a:t>] </a:t>
            </a:r>
            <a:r>
              <a:rPr lang="en-US" dirty="0" smtClean="0"/>
              <a:t>!= </a:t>
            </a:r>
            <a:r>
              <a:rPr lang="en-US" dirty="0"/>
              <a:t>Pattern[j+1]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  Move j to the index from table;</a:t>
            </a:r>
          </a:p>
          <a:p>
            <a:r>
              <a:rPr lang="en-US" dirty="0" smtClean="0"/>
              <a:t>}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3233410" y="41910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209800" y="4191000"/>
            <a:ext cx="0" cy="3810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228085" y="4191000"/>
            <a:ext cx="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47810" y="4590395"/>
            <a:ext cx="4157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elseif((String[i</a:t>
            </a:r>
            <a:r>
              <a:rPr lang="en-US" dirty="0"/>
              <a:t>] != Pattern[j+1</a:t>
            </a:r>
            <a:r>
              <a:rPr lang="en-US" dirty="0" smtClean="0"/>
              <a:t>] )&amp;&amp;j</a:t>
            </a:r>
            <a:r>
              <a:rPr lang="en-US" dirty="0"/>
              <a:t>==0){</a:t>
            </a:r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/>
              <a:t>i++;</a:t>
            </a:r>
          </a:p>
          <a:p>
            <a:r>
              <a:rPr lang="en-US" dirty="0"/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24781" y="4038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86200" y="4114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86590" y="41148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00600" y="381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0" y="3886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48010" y="3886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9940" y="3581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19190" y="381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i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42143" y="5029200"/>
            <a:ext cx="2005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Found the pattern in String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15200" y="99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Size: 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" y="26989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Size: m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24781" y="1905000"/>
            <a:ext cx="404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 reduced to O(m+n)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9851" y="370367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7200" y="5562600"/>
            <a:ext cx="2849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Elseif((j+1)== </a:t>
            </a:r>
            <a:r>
              <a:rPr lang="en-US" dirty="0" err="1" smtClean="0"/>
              <a:t>pattern.size</a:t>
            </a:r>
            <a:r>
              <a:rPr lang="en-US" dirty="0" smtClean="0"/>
              <a:t>()){</a:t>
            </a:r>
          </a:p>
          <a:p>
            <a:r>
              <a:rPr lang="en-US" dirty="0" smtClean="0"/>
              <a:t> Found pattern </a:t>
            </a:r>
            <a:r>
              <a:rPr lang="en-US" dirty="0"/>
              <a:t>in </a:t>
            </a:r>
            <a:r>
              <a:rPr lang="en-US" dirty="0" smtClean="0"/>
              <a:t>String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3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0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0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1" grpId="0"/>
      <p:bldP spid="11" grpId="1"/>
      <p:bldP spid="11" grpId="2"/>
      <p:bldP spid="11" grpId="3"/>
      <p:bldP spid="11" grpId="4"/>
      <p:bldP spid="11" grpId="5"/>
      <p:bldP spid="11" grpId="6"/>
      <p:bldP spid="12" grpId="0"/>
      <p:bldP spid="12" grpId="1"/>
      <p:bldP spid="12" grpId="2"/>
      <p:bldP spid="12" grpId="3"/>
      <p:bldP spid="13" grpId="0"/>
      <p:bldP spid="15" grpId="0"/>
      <p:bldP spid="15" grpId="1"/>
      <p:bldP spid="16" grpId="0"/>
      <p:bldP spid="16" grpId="1"/>
      <p:bldP spid="16" grpId="2"/>
      <p:bldP spid="16" grpId="3"/>
      <p:bldP spid="16" grpId="4"/>
      <p:bldP spid="16" grpId="5"/>
      <p:bldP spid="17" grpId="0"/>
      <p:bldP spid="17" grpId="1"/>
      <p:bldP spid="18" grpId="0"/>
      <p:bldP spid="18" grpId="1"/>
      <p:bldP spid="18" grpId="2"/>
      <p:bldP spid="18" grpId="3"/>
      <p:bldP spid="18" grpId="4"/>
      <p:bldP spid="18" grpId="5"/>
      <p:bldP spid="18" grpId="6"/>
      <p:bldP spid="18" grpId="7"/>
      <p:bldP spid="20" grpId="0"/>
      <p:bldP spid="20" grpId="1"/>
      <p:bldP spid="21" grpId="0"/>
      <p:bldP spid="21" grpId="1"/>
      <p:bldP spid="21" grpId="2"/>
      <p:bldP spid="21" grpId="3"/>
      <p:bldP spid="22" grpId="0"/>
      <p:bldP spid="22" grpId="3"/>
      <p:bldP spid="22" grpId="4"/>
      <p:bldP spid="23" grpId="0"/>
      <p:bldP spid="23" grpId="1"/>
      <p:bldP spid="23" grpId="2"/>
      <p:bldP spid="23" grpId="3"/>
      <p:bldP spid="24" grpId="0"/>
      <p:bldP spid="24" grpId="1"/>
      <p:bldP spid="31" grpId="0"/>
      <p:bldP spid="32" grpId="0"/>
      <p:bldP spid="32" grpId="1"/>
      <p:bldP spid="32" grpId="2"/>
      <p:bldP spid="32" grpId="3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533400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Advantages</a:t>
            </a:r>
          </a:p>
          <a:p>
            <a:pPr algn="just"/>
            <a:r>
              <a:rPr lang="en-US" dirty="0"/>
              <a:t>Below are the advantages: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most obvious advantage of KMP Algorithm – data is that it’s guaranteed worst-case efficiency as discussed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pre-processing and the always-on time is pre-defined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There are no worst-case or accidental inputs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Preferable where the search string in a larger space is easier and more efficiently searched due to it being a time linear algorithm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algorithm needs to move backward in the input text. This is particularly favorable in processing large files.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Animated PowerPoint Timeline Template with Morph Transition by PowerPoint School</Template>
  <TotalTime>1088</TotalTime>
  <Words>832</Words>
  <Application>Microsoft Office PowerPoint</Application>
  <PresentationFormat>On-screen Show (4:3)</PresentationFormat>
  <Paragraphs>244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PowerPoint Presentation</vt:lpstr>
      <vt:lpstr>Knuth-Morris-Pratt (KMP) Algorithm for String Pattern 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77</cp:revision>
  <dcterms:created xsi:type="dcterms:W3CDTF">2022-02-01T08:44:21Z</dcterms:created>
  <dcterms:modified xsi:type="dcterms:W3CDTF">2022-03-30T11:28:14Z</dcterms:modified>
</cp:coreProperties>
</file>