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e85cbc9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e85cbc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e9ae43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e9ae43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650ea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650ea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650ea4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650ea4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650ea4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650ea4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650ea4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650ea4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650ea45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650ea4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2650ea45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2650ea45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650ea45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650ea45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650ea45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650ea45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2650ea4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2650ea4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e85cbc9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e85cbc9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2650ea45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2650ea45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2650ea45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2650ea45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2650ea45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2650ea45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650ea4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650ea4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25de7f1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25de7f1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25de7f1b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25de7f1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22738f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22738f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22738f0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22738f0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22738f0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22738f0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22738f0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22738f0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e85cbc9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e85cbc9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22738f0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22738f0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22738f0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22738f0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22738f0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22738f0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1a3238d0b8eb33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1a3238d0b8eb3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1a3238d0b8eb33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1a3238d0b8eb33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1a3238d0b8eb33b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1a3238d0b8eb33b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1a3238d0b8eb33b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1a3238d0b8eb33b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2b4f332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2b4f332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2b4f3320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2b4f3320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2c9fcc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2c9fcc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e85cbc9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e85cbc9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2c9fcc0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2c9fcc0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2c9fcc0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2c9fcc0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2c9fcc0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2c9fcc0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2c9fcc04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2c9fcc04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2c9fcc04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2c9fcc04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2c9fcc04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2c9fcc04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2af5ea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2af5ea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2e64cfd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2e64cfd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2e64cfd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2e64cfd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e85cbc9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e85cbc9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e85cbc9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e85cbc9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e85cbc9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e85cbc9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e85cbc9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e85cbc9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e9ae4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e9ae4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eksforgeeks.org/bellman-ford-algorithm-dp-23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Topological Sorting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5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Topological Sorting finds some valid order of some task maintaining constraints.</a:t>
            </a:r>
            <a:br>
              <a:rPr lang="en-GB"/>
            </a:br>
            <a:r>
              <a:rPr lang="en-GB"/>
              <a:t>Time complexity: O(nodes+edges)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some task: 1,2,3,4,5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 are: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should be done before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should be done before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should be done before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should be done before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should be done before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should be done before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1750300" y="4080450"/>
            <a:ext cx="5540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Task Sports done as last task and marked as task-6.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875" y="1458800"/>
            <a:ext cx="4528400" cy="25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Topological Sorting (Using DFS)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Time complexity: O(nodes+edges)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/>
            </a:br>
            <a:r>
              <a:rPr lang="en-GB" sz="1400"/>
              <a:t>We will maintain a stack of nodes. We push a node to stack after processing all of it’s next connected nodes. It’s similar to post order traversal in tree.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4431896" y="1319275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6470457" y="1982408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319412" y="2512460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2076775" y="2445919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125066" y="1319275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cxnSp>
        <p:nvCxnSpPr>
          <p:cNvPr id="175" name="Google Shape;175;p24"/>
          <p:cNvCxnSpPr>
            <a:endCxn id="171" idx="1"/>
          </p:cNvCxnSpPr>
          <p:nvPr/>
        </p:nvCxnSpPr>
        <p:spPr>
          <a:xfrm>
            <a:off x="4823720" y="1493831"/>
            <a:ext cx="17064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>
            <a:endCxn id="171" idx="3"/>
          </p:cNvCxnSpPr>
          <p:nvPr/>
        </p:nvCxnSpPr>
        <p:spPr>
          <a:xfrm flipH="1" rot="10800000">
            <a:off x="4662320" y="2266386"/>
            <a:ext cx="1867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>
            <a:endCxn id="170" idx="4"/>
          </p:cNvCxnSpPr>
          <p:nvPr/>
        </p:nvCxnSpPr>
        <p:spPr>
          <a:xfrm flipH="1" rot="10800000">
            <a:off x="4544096" y="1651975"/>
            <a:ext cx="915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>
            <a:stCxn id="174" idx="6"/>
            <a:endCxn id="170" idx="2"/>
          </p:cNvCxnSpPr>
          <p:nvPr/>
        </p:nvCxnSpPr>
        <p:spPr>
          <a:xfrm>
            <a:off x="2532466" y="1485625"/>
            <a:ext cx="18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>
            <a:endCxn id="172" idx="2"/>
          </p:cNvCxnSpPr>
          <p:nvPr/>
        </p:nvCxnSpPr>
        <p:spPr>
          <a:xfrm>
            <a:off x="2464212" y="2627810"/>
            <a:ext cx="1855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>
            <a:endCxn id="171" idx="2"/>
          </p:cNvCxnSpPr>
          <p:nvPr/>
        </p:nvCxnSpPr>
        <p:spPr>
          <a:xfrm flipH="1" rot="10800000">
            <a:off x="2463957" y="2148758"/>
            <a:ext cx="40065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 txBox="1"/>
          <p:nvPr/>
        </p:nvSpPr>
        <p:spPr>
          <a:xfrm>
            <a:off x="1654700" y="2889325"/>
            <a:ext cx="59211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We start dfs from node 1: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	dfs(1)-&gt;dfs(2)-&gt;dfs(3)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Now the is no next node from node 3. So will push node 3 to stack.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Stack={3}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Return to dfs(2)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No more dfs() call from node 2. So we will push node 2 to stack.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Stack={3,2}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Return to dfs(1). There is an edge from 1-&gt;3 but node 3 is already visited.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No more dfs() call from node 1. So we will push node 1 to stack.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Stack={3,2,1}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4431896" y="1547875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6470457" y="2211008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4319412" y="2741060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2076775" y="2674519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2125066" y="1547875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cxnSp>
        <p:nvCxnSpPr>
          <p:cNvPr id="191" name="Google Shape;191;p25"/>
          <p:cNvCxnSpPr>
            <a:endCxn id="187" idx="1"/>
          </p:cNvCxnSpPr>
          <p:nvPr/>
        </p:nvCxnSpPr>
        <p:spPr>
          <a:xfrm>
            <a:off x="4823720" y="1722431"/>
            <a:ext cx="17064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5"/>
          <p:cNvCxnSpPr>
            <a:endCxn id="187" idx="3"/>
          </p:cNvCxnSpPr>
          <p:nvPr/>
        </p:nvCxnSpPr>
        <p:spPr>
          <a:xfrm flipH="1" rot="10800000">
            <a:off x="4662320" y="2494986"/>
            <a:ext cx="1867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5"/>
          <p:cNvCxnSpPr>
            <a:endCxn id="186" idx="4"/>
          </p:cNvCxnSpPr>
          <p:nvPr/>
        </p:nvCxnSpPr>
        <p:spPr>
          <a:xfrm flipH="1" rot="10800000">
            <a:off x="4544096" y="1880575"/>
            <a:ext cx="915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5"/>
          <p:cNvCxnSpPr>
            <a:stCxn id="190" idx="6"/>
            <a:endCxn id="186" idx="2"/>
          </p:cNvCxnSpPr>
          <p:nvPr/>
        </p:nvCxnSpPr>
        <p:spPr>
          <a:xfrm>
            <a:off x="2532466" y="1714225"/>
            <a:ext cx="18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5"/>
          <p:cNvCxnSpPr>
            <a:endCxn id="188" idx="2"/>
          </p:cNvCxnSpPr>
          <p:nvPr/>
        </p:nvCxnSpPr>
        <p:spPr>
          <a:xfrm>
            <a:off x="2464212" y="2856410"/>
            <a:ext cx="1855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>
            <a:endCxn id="187" idx="2"/>
          </p:cNvCxnSpPr>
          <p:nvPr/>
        </p:nvCxnSpPr>
        <p:spPr>
          <a:xfrm flipH="1" rot="10800000">
            <a:off x="2463957" y="2377358"/>
            <a:ext cx="40065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5"/>
          <p:cNvSpPr txBox="1"/>
          <p:nvPr/>
        </p:nvSpPr>
        <p:spPr>
          <a:xfrm>
            <a:off x="1654700" y="3747775"/>
            <a:ext cx="5921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we will skip node 2 and 3 as they are already visited.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Stack={3,2,1}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4431896" y="1547875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470457" y="2211008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319412" y="2741060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2076775" y="2674519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2125066" y="1547875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cxnSp>
        <p:nvCxnSpPr>
          <p:cNvPr id="207" name="Google Shape;207;p26"/>
          <p:cNvCxnSpPr>
            <a:endCxn id="203" idx="1"/>
          </p:cNvCxnSpPr>
          <p:nvPr/>
        </p:nvCxnSpPr>
        <p:spPr>
          <a:xfrm>
            <a:off x="4823720" y="1722431"/>
            <a:ext cx="17064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endCxn id="203" idx="3"/>
          </p:cNvCxnSpPr>
          <p:nvPr/>
        </p:nvCxnSpPr>
        <p:spPr>
          <a:xfrm flipH="1" rot="10800000">
            <a:off x="4662320" y="2494986"/>
            <a:ext cx="1867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>
            <a:endCxn id="202" idx="4"/>
          </p:cNvCxnSpPr>
          <p:nvPr/>
        </p:nvCxnSpPr>
        <p:spPr>
          <a:xfrm flipH="1" rot="10800000">
            <a:off x="4544096" y="1880575"/>
            <a:ext cx="915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>
            <a:stCxn id="206" idx="6"/>
            <a:endCxn id="202" idx="2"/>
          </p:cNvCxnSpPr>
          <p:nvPr/>
        </p:nvCxnSpPr>
        <p:spPr>
          <a:xfrm>
            <a:off x="2532466" y="1714225"/>
            <a:ext cx="18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>
            <a:endCxn id="204" idx="2"/>
          </p:cNvCxnSpPr>
          <p:nvPr/>
        </p:nvCxnSpPr>
        <p:spPr>
          <a:xfrm>
            <a:off x="2464212" y="2856410"/>
            <a:ext cx="1855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6"/>
          <p:cNvCxnSpPr>
            <a:endCxn id="203" idx="2"/>
          </p:cNvCxnSpPr>
          <p:nvPr/>
        </p:nvCxnSpPr>
        <p:spPr>
          <a:xfrm flipH="1" rot="10800000">
            <a:off x="2463957" y="2377358"/>
            <a:ext cx="40065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6"/>
          <p:cNvSpPr txBox="1"/>
          <p:nvPr/>
        </p:nvSpPr>
        <p:spPr>
          <a:xfrm>
            <a:off x="1654700" y="3747775"/>
            <a:ext cx="5921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we will call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dfs(4). There is an edge from 4-&gt;2 but node 2 is already visited.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No more dfs() call from node 4. So we will push node 4 to stack.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Stack={3,2,1,4}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4431896" y="1547875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6470457" y="2211008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4319412" y="2741060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2076775" y="2674519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2125066" y="1547875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cxnSp>
        <p:nvCxnSpPr>
          <p:cNvPr id="223" name="Google Shape;223;p27"/>
          <p:cNvCxnSpPr>
            <a:endCxn id="219" idx="1"/>
          </p:cNvCxnSpPr>
          <p:nvPr/>
        </p:nvCxnSpPr>
        <p:spPr>
          <a:xfrm>
            <a:off x="4823720" y="1722431"/>
            <a:ext cx="17064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7"/>
          <p:cNvCxnSpPr>
            <a:endCxn id="219" idx="3"/>
          </p:cNvCxnSpPr>
          <p:nvPr/>
        </p:nvCxnSpPr>
        <p:spPr>
          <a:xfrm flipH="1" rot="10800000">
            <a:off x="4662320" y="2494986"/>
            <a:ext cx="1867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7"/>
          <p:cNvCxnSpPr>
            <a:endCxn id="218" idx="4"/>
          </p:cNvCxnSpPr>
          <p:nvPr/>
        </p:nvCxnSpPr>
        <p:spPr>
          <a:xfrm flipH="1" rot="10800000">
            <a:off x="4544096" y="1880575"/>
            <a:ext cx="915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7"/>
          <p:cNvCxnSpPr>
            <a:stCxn id="222" idx="6"/>
            <a:endCxn id="218" idx="2"/>
          </p:cNvCxnSpPr>
          <p:nvPr/>
        </p:nvCxnSpPr>
        <p:spPr>
          <a:xfrm>
            <a:off x="2532466" y="1714225"/>
            <a:ext cx="18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>
            <a:endCxn id="220" idx="2"/>
          </p:cNvCxnSpPr>
          <p:nvPr/>
        </p:nvCxnSpPr>
        <p:spPr>
          <a:xfrm>
            <a:off x="2464212" y="2856410"/>
            <a:ext cx="1855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>
            <a:endCxn id="219" idx="2"/>
          </p:cNvCxnSpPr>
          <p:nvPr/>
        </p:nvCxnSpPr>
        <p:spPr>
          <a:xfrm flipH="1" rot="10800000">
            <a:off x="2463957" y="2377358"/>
            <a:ext cx="40065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7"/>
          <p:cNvSpPr txBox="1"/>
          <p:nvPr/>
        </p:nvSpPr>
        <p:spPr>
          <a:xfrm>
            <a:off x="1654700" y="3747775"/>
            <a:ext cx="5921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we will call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dfs(5). There is an edge from 5-&gt;1 but node 1 is already visited.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No more dfs() call from node 5. So we will push node 5 to stack.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Stack={3,2,1,4,5}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4431896" y="1547875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6470457" y="2211008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4319412" y="2741060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2076775" y="2674519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2125066" y="1547875"/>
            <a:ext cx="407400" cy="33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cxnSp>
        <p:nvCxnSpPr>
          <p:cNvPr id="239" name="Google Shape;239;p28"/>
          <p:cNvCxnSpPr>
            <a:endCxn id="235" idx="1"/>
          </p:cNvCxnSpPr>
          <p:nvPr/>
        </p:nvCxnSpPr>
        <p:spPr>
          <a:xfrm>
            <a:off x="4823720" y="1722431"/>
            <a:ext cx="17064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>
            <a:endCxn id="235" idx="3"/>
          </p:cNvCxnSpPr>
          <p:nvPr/>
        </p:nvCxnSpPr>
        <p:spPr>
          <a:xfrm flipH="1" rot="10800000">
            <a:off x="4662320" y="2494986"/>
            <a:ext cx="1867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8"/>
          <p:cNvCxnSpPr>
            <a:endCxn id="234" idx="4"/>
          </p:cNvCxnSpPr>
          <p:nvPr/>
        </p:nvCxnSpPr>
        <p:spPr>
          <a:xfrm flipH="1" rot="10800000">
            <a:off x="4544096" y="1880575"/>
            <a:ext cx="915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8"/>
          <p:cNvCxnSpPr>
            <a:stCxn id="238" idx="6"/>
            <a:endCxn id="234" idx="2"/>
          </p:cNvCxnSpPr>
          <p:nvPr/>
        </p:nvCxnSpPr>
        <p:spPr>
          <a:xfrm>
            <a:off x="2532466" y="1714225"/>
            <a:ext cx="18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8"/>
          <p:cNvCxnSpPr>
            <a:endCxn id="236" idx="2"/>
          </p:cNvCxnSpPr>
          <p:nvPr/>
        </p:nvCxnSpPr>
        <p:spPr>
          <a:xfrm>
            <a:off x="2464212" y="2856410"/>
            <a:ext cx="1855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8"/>
          <p:cNvCxnSpPr>
            <a:endCxn id="235" idx="2"/>
          </p:cNvCxnSpPr>
          <p:nvPr/>
        </p:nvCxnSpPr>
        <p:spPr>
          <a:xfrm flipH="1" rot="10800000">
            <a:off x="2463957" y="2377358"/>
            <a:ext cx="40065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8"/>
          <p:cNvSpPr txBox="1"/>
          <p:nvPr/>
        </p:nvSpPr>
        <p:spPr>
          <a:xfrm>
            <a:off x="1654700" y="3747775"/>
            <a:ext cx="5921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Stack={3,2,1,4,5}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There is no more unvisited node.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We have to reverse the stack to get the final order.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Task order is:{5,4,1,2,3}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 Ford's Algorithm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Bellman Ford's Algorithm is used to find short path in a graph containing negative weight edges. It can also check whether the graph has negative cycle.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Time complexity: O(nodes*edges)</a:t>
            </a:r>
            <a:br>
              <a:rPr lang="en-GB" sz="1400"/>
            </a:b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Cycle</a:t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4319412" y="3503060"/>
            <a:ext cx="407400" cy="33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2076775" y="3436519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2967441" y="2309875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260" name="Google Shape;260;p30"/>
          <p:cNvCxnSpPr>
            <a:endCxn id="257" idx="2"/>
          </p:cNvCxnSpPr>
          <p:nvPr/>
        </p:nvCxnSpPr>
        <p:spPr>
          <a:xfrm>
            <a:off x="2464212" y="3618410"/>
            <a:ext cx="1855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1" name="Google Shape;261;p30"/>
          <p:cNvCxnSpPr>
            <a:stCxn id="258" idx="0"/>
            <a:endCxn id="259" idx="3"/>
          </p:cNvCxnSpPr>
          <p:nvPr/>
        </p:nvCxnSpPr>
        <p:spPr>
          <a:xfrm flipH="1" rot="10800000">
            <a:off x="2280475" y="2593819"/>
            <a:ext cx="746700" cy="8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0"/>
          <p:cNvCxnSpPr/>
          <p:nvPr/>
        </p:nvCxnSpPr>
        <p:spPr>
          <a:xfrm>
            <a:off x="3303250" y="2606425"/>
            <a:ext cx="1026000" cy="8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0"/>
          <p:cNvSpPr txBox="1"/>
          <p:nvPr/>
        </p:nvSpPr>
        <p:spPr>
          <a:xfrm>
            <a:off x="3191150" y="2715450"/>
            <a:ext cx="800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2388400" y="2715450"/>
            <a:ext cx="5583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696575" y="2735275"/>
            <a:ext cx="475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-7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052400" y="3656700"/>
            <a:ext cx="800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Relaxing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4319412" y="3503060"/>
            <a:ext cx="407400" cy="33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2076775" y="3436519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2967441" y="2309875"/>
            <a:ext cx="407400" cy="33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cxnSp>
        <p:nvCxnSpPr>
          <p:cNvPr id="275" name="Google Shape;275;p31"/>
          <p:cNvCxnSpPr>
            <a:endCxn id="272" idx="2"/>
          </p:cNvCxnSpPr>
          <p:nvPr/>
        </p:nvCxnSpPr>
        <p:spPr>
          <a:xfrm>
            <a:off x="2464212" y="3618410"/>
            <a:ext cx="18552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1"/>
          <p:cNvCxnSpPr>
            <a:stCxn id="273" idx="0"/>
            <a:endCxn id="274" idx="3"/>
          </p:cNvCxnSpPr>
          <p:nvPr/>
        </p:nvCxnSpPr>
        <p:spPr>
          <a:xfrm flipH="1" rot="10800000">
            <a:off x="2280475" y="2593819"/>
            <a:ext cx="746700" cy="8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1"/>
          <p:cNvCxnSpPr/>
          <p:nvPr/>
        </p:nvCxnSpPr>
        <p:spPr>
          <a:xfrm>
            <a:off x="3303250" y="2606425"/>
            <a:ext cx="1026000" cy="8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 txBox="1"/>
          <p:nvPr/>
        </p:nvSpPr>
        <p:spPr>
          <a:xfrm>
            <a:off x="3191150" y="2715450"/>
            <a:ext cx="800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3260525" y="3618400"/>
            <a:ext cx="475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348775" y="2784825"/>
            <a:ext cx="475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696575" y="2705550"/>
            <a:ext cx="5253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331125" y="15478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414375" y="232022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216175" y="29375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924375" y="28600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973725" y="15478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97" name="Google Shape;97;p14"/>
          <p:cNvCxnSpPr>
            <a:endCxn id="93" idx="1"/>
          </p:cNvCxnSpPr>
          <p:nvPr/>
        </p:nvCxnSpPr>
        <p:spPr>
          <a:xfrm>
            <a:off x="4731455" y="1751188"/>
            <a:ext cx="1743900" cy="6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endCxn id="93" idx="3"/>
          </p:cNvCxnSpPr>
          <p:nvPr/>
        </p:nvCxnSpPr>
        <p:spPr>
          <a:xfrm flipH="1" rot="10800000">
            <a:off x="4566755" y="2651062"/>
            <a:ext cx="1908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endCxn id="92" idx="4"/>
          </p:cNvCxnSpPr>
          <p:nvPr/>
        </p:nvCxnSpPr>
        <p:spPr>
          <a:xfrm flipH="1" rot="10800000">
            <a:off x="4445725" y="1935475"/>
            <a:ext cx="93600" cy="10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6" idx="6"/>
            <a:endCxn id="92" idx="2"/>
          </p:cNvCxnSpPr>
          <p:nvPr/>
        </p:nvCxnSpPr>
        <p:spPr>
          <a:xfrm>
            <a:off x="2390125" y="1741675"/>
            <a:ext cx="19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endCxn id="94" idx="2"/>
          </p:cNvCxnSpPr>
          <p:nvPr/>
        </p:nvCxnSpPr>
        <p:spPr>
          <a:xfrm>
            <a:off x="2320175" y="3071975"/>
            <a:ext cx="18960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endCxn id="93" idx="2"/>
          </p:cNvCxnSpPr>
          <p:nvPr/>
        </p:nvCxnSpPr>
        <p:spPr>
          <a:xfrm flipH="1" rot="10800000">
            <a:off x="2319975" y="2514025"/>
            <a:ext cx="40944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2536650" y="3669625"/>
            <a:ext cx="4531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Task order is shown in this graph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Steps: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Set distance of all nodes infinity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Set distance of source node zero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Loop (n-1) times over all edges current: 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52C33"/>
                </a:solidFill>
                <a:highlight>
                  <a:srgbClr val="FFFFFF"/>
                </a:highlight>
              </a:rPr>
              <a:t>if(current nodeB distance &gt; current nodeA distance + edgeAB weight)</a:t>
            </a:r>
            <a:endParaRPr sz="1400">
              <a:solidFill>
                <a:srgbClr val="252C33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52C33"/>
                </a:solidFill>
                <a:highlight>
                  <a:srgbClr val="FFFFFF"/>
                </a:highlight>
              </a:rPr>
              <a:t>nodeB distance = current nodeA distance + edgeAB weight </a:t>
            </a:r>
            <a:endParaRPr sz="1400">
              <a:solidFill>
                <a:srgbClr val="252C33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52C33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891925" y="4469600"/>
            <a:ext cx="7086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**Next 3 images are from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https://www.geeksforgeeks.org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50" y="1246950"/>
            <a:ext cx="4397149" cy="2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2101000" y="3944350"/>
            <a:ext cx="5222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Here we will try to update/relax for all edges. Depending on order of update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at least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AB and AC edge will be updated.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149" l="0" r="0" t="149"/>
          <a:stretch/>
        </p:blipFill>
        <p:spPr>
          <a:xfrm>
            <a:off x="2209350" y="1246950"/>
            <a:ext cx="4397149" cy="2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 txBox="1"/>
          <p:nvPr/>
        </p:nvSpPr>
        <p:spPr>
          <a:xfrm>
            <a:off x="2101000" y="3944350"/>
            <a:ext cx="5222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BC edges updates. Next step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we will again try to update/ relax for all edges. Depending on order of update next step will be some more edge will be updated.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/>
        </p:nvSpPr>
        <p:spPr>
          <a:xfrm>
            <a:off x="2101000" y="3944350"/>
            <a:ext cx="5222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Similarly next edges will be relaxed. We can stop after n-1 steps. Or when no more edges relaxed.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25" y="1246950"/>
            <a:ext cx="5129650" cy="2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Articulation Points and Bridges</a:t>
            </a:r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Articulation Point:</a:t>
            </a:r>
            <a:r>
              <a:rPr lang="en-GB"/>
              <a:t> </a:t>
            </a:r>
            <a:r>
              <a:rPr lang="en-GB"/>
              <a:t>Articulation Point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(or cut vertex)</a:t>
            </a:r>
            <a:r>
              <a:rPr lang="en-GB"/>
              <a:t> is a node in graph, removal of which divide the graph in multiple components or increase the number of components in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Articulation Bridge:</a:t>
            </a:r>
            <a:r>
              <a:rPr lang="en-GB"/>
              <a:t> Articulation Bridge is a edge in graph, removal of which divide the graph in multiple components or increase the number of components in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/>
          <p:nvPr/>
        </p:nvSpPr>
        <p:spPr>
          <a:xfrm>
            <a:off x="3832325" y="1413175"/>
            <a:ext cx="417900" cy="3582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2671475" y="187037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5145350" y="1958250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3768125" y="2392650"/>
            <a:ext cx="417900" cy="3582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3089375" y="313702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405300" y="313702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7"/>
          <p:cNvCxnSpPr>
            <a:endCxn id="317" idx="2"/>
          </p:cNvCxnSpPr>
          <p:nvPr/>
        </p:nvCxnSpPr>
        <p:spPr>
          <a:xfrm flipH="1" rot="10800000">
            <a:off x="3014525" y="1592275"/>
            <a:ext cx="817800" cy="34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7"/>
          <p:cNvCxnSpPr>
            <a:endCxn id="319" idx="1"/>
          </p:cNvCxnSpPr>
          <p:nvPr/>
        </p:nvCxnSpPr>
        <p:spPr>
          <a:xfrm>
            <a:off x="4267850" y="1596107"/>
            <a:ext cx="938700" cy="41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7"/>
          <p:cNvCxnSpPr>
            <a:endCxn id="320" idx="0"/>
          </p:cNvCxnSpPr>
          <p:nvPr/>
        </p:nvCxnSpPr>
        <p:spPr>
          <a:xfrm flipH="1">
            <a:off x="3977075" y="1765350"/>
            <a:ext cx="81900" cy="62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7"/>
          <p:cNvCxnSpPr>
            <a:endCxn id="321" idx="7"/>
          </p:cNvCxnSpPr>
          <p:nvPr/>
        </p:nvCxnSpPr>
        <p:spPr>
          <a:xfrm flipH="1">
            <a:off x="3446075" y="2680682"/>
            <a:ext cx="4140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7"/>
          <p:cNvCxnSpPr>
            <a:endCxn id="322" idx="1"/>
          </p:cNvCxnSpPr>
          <p:nvPr/>
        </p:nvCxnSpPr>
        <p:spPr>
          <a:xfrm>
            <a:off x="4118800" y="2690582"/>
            <a:ext cx="34770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7"/>
          <p:cNvCxnSpPr>
            <a:endCxn id="322" idx="2"/>
          </p:cNvCxnSpPr>
          <p:nvPr/>
        </p:nvCxnSpPr>
        <p:spPr>
          <a:xfrm flipH="1" rot="10800000">
            <a:off x="3521800" y="3316125"/>
            <a:ext cx="883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7"/>
          <p:cNvSpPr/>
          <p:nvPr/>
        </p:nvSpPr>
        <p:spPr>
          <a:xfrm>
            <a:off x="6093650" y="275597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37"/>
          <p:cNvCxnSpPr>
            <a:stCxn id="319" idx="5"/>
            <a:endCxn id="329" idx="1"/>
          </p:cNvCxnSpPr>
          <p:nvPr/>
        </p:nvCxnSpPr>
        <p:spPr>
          <a:xfrm>
            <a:off x="5502050" y="2263993"/>
            <a:ext cx="652800" cy="54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7"/>
          <p:cNvSpPr txBox="1"/>
          <p:nvPr/>
        </p:nvSpPr>
        <p:spPr>
          <a:xfrm>
            <a:off x="1910150" y="3940675"/>
            <a:ext cx="48054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Here Red marked nodes are articulation point. And red edges are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articulation bridge.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find?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find Articulation Points. Removing each node and running a BFS/DFS</a:t>
            </a:r>
            <a:br>
              <a:rPr lang="en-GB"/>
            </a:br>
            <a:r>
              <a:rPr lang="en-GB"/>
              <a:t>Time complexity: O(N*(N+E))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also find it In a DFS.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 complexity: O(N+E)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/>
        </p:nvSpPr>
        <p:spPr>
          <a:xfrm>
            <a:off x="1891200" y="4398475"/>
            <a:ext cx="518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*Next images are from: </a:t>
            </a:r>
            <a:r>
              <a:rPr lang="en-GB" sz="1100"/>
              <a:t>shafaetsplanet.com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729450" y="3696450"/>
            <a:ext cx="7688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For root node:</a:t>
            </a:r>
            <a:r>
              <a:rPr lang="en-GB" sz="1400"/>
              <a:t> If the root node has more than one child in it’s dfs tree, then the root node is articulation point.</a:t>
            </a:r>
            <a:br>
              <a:rPr lang="en-GB" sz="1400"/>
            </a:br>
            <a:r>
              <a:rPr lang="en-GB" sz="1400"/>
              <a:t>Consider the above dfs tree. Red edges will not be included in dfs tree.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For others nodes</a:t>
            </a:r>
            <a:r>
              <a:rPr lang="en-GB" sz="1400"/>
              <a:t> we have to consider some more things</a:t>
            </a:r>
            <a:endParaRPr sz="1400"/>
          </a:p>
        </p:txBody>
      </p:sp>
      <p:sp>
        <p:nvSpPr>
          <p:cNvPr id="344" name="Google Shape;344;p39"/>
          <p:cNvSpPr/>
          <p:nvPr/>
        </p:nvSpPr>
        <p:spPr>
          <a:xfrm>
            <a:off x="3832325" y="1413175"/>
            <a:ext cx="417900" cy="3582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2671475" y="187037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5145350" y="1958250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3768125" y="2392650"/>
            <a:ext cx="417900" cy="3582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3089375" y="313702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4405300" y="313702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39"/>
          <p:cNvCxnSpPr>
            <a:endCxn id="344" idx="2"/>
          </p:cNvCxnSpPr>
          <p:nvPr/>
        </p:nvCxnSpPr>
        <p:spPr>
          <a:xfrm flipH="1" rot="10800000">
            <a:off x="3014525" y="1592275"/>
            <a:ext cx="817800" cy="34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>
            <a:endCxn id="346" idx="1"/>
          </p:cNvCxnSpPr>
          <p:nvPr/>
        </p:nvCxnSpPr>
        <p:spPr>
          <a:xfrm>
            <a:off x="4267850" y="1596107"/>
            <a:ext cx="938700" cy="414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9"/>
          <p:cNvCxnSpPr>
            <a:endCxn id="347" idx="0"/>
          </p:cNvCxnSpPr>
          <p:nvPr/>
        </p:nvCxnSpPr>
        <p:spPr>
          <a:xfrm flipH="1">
            <a:off x="3977075" y="1765350"/>
            <a:ext cx="81900" cy="627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>
            <a:endCxn id="348" idx="7"/>
          </p:cNvCxnSpPr>
          <p:nvPr/>
        </p:nvCxnSpPr>
        <p:spPr>
          <a:xfrm flipH="1">
            <a:off x="3446075" y="2680682"/>
            <a:ext cx="4140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>
            <a:endCxn id="349" idx="1"/>
          </p:cNvCxnSpPr>
          <p:nvPr/>
        </p:nvCxnSpPr>
        <p:spPr>
          <a:xfrm>
            <a:off x="4118800" y="2690582"/>
            <a:ext cx="347700" cy="49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>
            <a:endCxn id="349" idx="2"/>
          </p:cNvCxnSpPr>
          <p:nvPr/>
        </p:nvCxnSpPr>
        <p:spPr>
          <a:xfrm flipH="1" rot="10800000">
            <a:off x="3521800" y="3316125"/>
            <a:ext cx="883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9"/>
          <p:cNvSpPr/>
          <p:nvPr/>
        </p:nvSpPr>
        <p:spPr>
          <a:xfrm>
            <a:off x="6093650" y="2755975"/>
            <a:ext cx="417900" cy="3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9"/>
          <p:cNvCxnSpPr>
            <a:stCxn id="346" idx="5"/>
            <a:endCxn id="356" idx="1"/>
          </p:cNvCxnSpPr>
          <p:nvPr/>
        </p:nvCxnSpPr>
        <p:spPr>
          <a:xfrm>
            <a:off x="5502050" y="2263993"/>
            <a:ext cx="652800" cy="544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>
            <a:endCxn id="348" idx="1"/>
          </p:cNvCxnSpPr>
          <p:nvPr/>
        </p:nvCxnSpPr>
        <p:spPr>
          <a:xfrm>
            <a:off x="2894075" y="2219282"/>
            <a:ext cx="256500" cy="9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849875"/>
            <a:ext cx="4058725" cy="4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 txBox="1"/>
          <p:nvPr/>
        </p:nvSpPr>
        <p:spPr>
          <a:xfrm>
            <a:off x="6198525" y="3494425"/>
            <a:ext cx="27396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node u and u-v edge if there is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atleast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 backedge from subtree(v) to ancestor(u) u is not articulation point, otherwise u is an articulation point.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/>
        </p:nvSpPr>
        <p:spPr>
          <a:xfrm>
            <a:off x="6198525" y="3494425"/>
            <a:ext cx="27396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node u , all child v must have a backedge from subtree(v) to ancestor(u) otherwise u is an articulation point.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25" y="849875"/>
            <a:ext cx="4312448" cy="41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842200" y="1584150"/>
            <a:ext cx="71388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graph must be a </a:t>
            </a:r>
            <a:r>
              <a:rPr lang="en-GB">
                <a:solidFill>
                  <a:srgbClr val="252C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Directed Acyclic Graph(DAG) for doing </a:t>
            </a:r>
            <a:r>
              <a:rPr lang="en-GB">
                <a:solidFill>
                  <a:srgbClr val="252C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Topological</a:t>
            </a:r>
            <a:r>
              <a:rPr lang="en-GB">
                <a:solidFill>
                  <a:srgbClr val="252C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sort.  TopSort is not possible in the graph below: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331125" y="23098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216175" y="36995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924375" y="36220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973725" y="2309875"/>
            <a:ext cx="416400" cy="3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113" name="Google Shape;113;p15"/>
          <p:cNvCxnSpPr>
            <a:endCxn id="109" idx="4"/>
          </p:cNvCxnSpPr>
          <p:nvPr/>
        </p:nvCxnSpPr>
        <p:spPr>
          <a:xfrm flipH="1" rot="10800000">
            <a:off x="4445725" y="2697475"/>
            <a:ext cx="93600" cy="10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12" idx="6"/>
            <a:endCxn id="109" idx="2"/>
          </p:cNvCxnSpPr>
          <p:nvPr/>
        </p:nvCxnSpPr>
        <p:spPr>
          <a:xfrm>
            <a:off x="2390125" y="2503675"/>
            <a:ext cx="19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diamond"/>
          </a:ln>
        </p:spPr>
      </p:cxnSp>
      <p:cxnSp>
        <p:nvCxnSpPr>
          <p:cNvPr id="115" name="Google Shape;115;p15"/>
          <p:cNvCxnSpPr>
            <a:endCxn id="110" idx="2"/>
          </p:cNvCxnSpPr>
          <p:nvPr/>
        </p:nvCxnSpPr>
        <p:spPr>
          <a:xfrm>
            <a:off x="2320175" y="3833975"/>
            <a:ext cx="18960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endCxn id="111" idx="0"/>
          </p:cNvCxnSpPr>
          <p:nvPr/>
        </p:nvCxnSpPr>
        <p:spPr>
          <a:xfrm flipH="1">
            <a:off x="2132575" y="2707075"/>
            <a:ext cx="63300" cy="9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/>
        </p:nvSpPr>
        <p:spPr>
          <a:xfrm>
            <a:off x="6198525" y="3287275"/>
            <a:ext cx="27396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Consider DFS discovery time.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Discovery time of all ancestor(u) is smaller than node u.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will use an array low[v] which will store the lowest discovery time of backedge connected node with subtree[v].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6" name="Google Shape;3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26" y="613000"/>
            <a:ext cx="3165529" cy="41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/>
        </p:nvSpPr>
        <p:spPr>
          <a:xfrm>
            <a:off x="6198525" y="3287275"/>
            <a:ext cx="27396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Here low_ra[] value is written beside discovery time.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an edge u-v ,dt[u]&gt;low[v] means there is a backedge from subtree(v) to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ancestor(u).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But if for a node v ,dt[u]&lt;=low[v] means u is an articulation point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2" name="Google Shape;3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525" y="802975"/>
            <a:ext cx="3322050" cy="40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/>
        </p:nvSpPr>
        <p:spPr>
          <a:xfrm>
            <a:off x="6198525" y="3287275"/>
            <a:ext cx="27396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Algorithm of Articulation bridge is almost same.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only difference is: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dt[u]&lt;low[v] instead of dt[u]&lt;=low[v]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Root node need not to be considered separately.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525" y="802975"/>
            <a:ext cx="3322050" cy="40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Euler Paths and Circuits</a:t>
            </a:r>
            <a:endParaRPr/>
          </a:p>
        </p:txBody>
      </p:sp>
      <p:sp>
        <p:nvSpPr>
          <p:cNvPr id="394" name="Google Shape;394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Euler Paths </a:t>
            </a:r>
            <a:r>
              <a:rPr lang="en-GB" sz="1400"/>
              <a:t>is a walk in graph using each edge exactly once. Euler Paths can start and end from same or different node.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/>
              <a:t>Euler Circuits</a:t>
            </a:r>
            <a:r>
              <a:rPr lang="en-GB" sz="1400"/>
              <a:t> i</a:t>
            </a:r>
            <a:r>
              <a:rPr lang="en-GB" sz="1400"/>
              <a:t>s a walk in graph starting and ending from same vertex using each edge exactly once.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/>
          <p:nvPr/>
        </p:nvSpPr>
        <p:spPr>
          <a:xfrm>
            <a:off x="1386500" y="21079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6"/>
          <p:cNvSpPr/>
          <p:nvPr/>
        </p:nvSpPr>
        <p:spPr>
          <a:xfrm>
            <a:off x="1927100" y="155065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/>
          <p:nvPr/>
        </p:nvSpPr>
        <p:spPr>
          <a:xfrm>
            <a:off x="2388850" y="21079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46"/>
          <p:cNvCxnSpPr>
            <a:endCxn id="401" idx="2"/>
          </p:cNvCxnSpPr>
          <p:nvPr/>
        </p:nvCxnSpPr>
        <p:spPr>
          <a:xfrm>
            <a:off x="1622950" y="2204950"/>
            <a:ext cx="765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6"/>
          <p:cNvSpPr/>
          <p:nvPr/>
        </p:nvSpPr>
        <p:spPr>
          <a:xfrm>
            <a:off x="1386500" y="29461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2388850" y="29461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46"/>
          <p:cNvCxnSpPr>
            <a:endCxn id="404" idx="2"/>
          </p:cNvCxnSpPr>
          <p:nvPr/>
        </p:nvCxnSpPr>
        <p:spPr>
          <a:xfrm>
            <a:off x="1622950" y="3043150"/>
            <a:ext cx="765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6"/>
          <p:cNvCxnSpPr>
            <a:endCxn id="403" idx="0"/>
          </p:cNvCxnSpPr>
          <p:nvPr/>
        </p:nvCxnSpPr>
        <p:spPr>
          <a:xfrm>
            <a:off x="1489700" y="2308000"/>
            <a:ext cx="90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6"/>
          <p:cNvCxnSpPr>
            <a:endCxn id="404" idx="0"/>
          </p:cNvCxnSpPr>
          <p:nvPr/>
        </p:nvCxnSpPr>
        <p:spPr>
          <a:xfrm flipH="1">
            <a:off x="2501050" y="2308000"/>
            <a:ext cx="15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6"/>
          <p:cNvCxnSpPr>
            <a:endCxn id="400" idx="3"/>
          </p:cNvCxnSpPr>
          <p:nvPr/>
        </p:nvCxnSpPr>
        <p:spPr>
          <a:xfrm flipH="1" rot="10800000">
            <a:off x="1495563" y="1726567"/>
            <a:ext cx="4644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6"/>
          <p:cNvCxnSpPr>
            <a:endCxn id="401" idx="0"/>
          </p:cNvCxnSpPr>
          <p:nvPr/>
        </p:nvCxnSpPr>
        <p:spPr>
          <a:xfrm>
            <a:off x="2114350" y="1726000"/>
            <a:ext cx="3867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46"/>
          <p:cNvSpPr/>
          <p:nvPr/>
        </p:nvSpPr>
        <p:spPr>
          <a:xfrm>
            <a:off x="5806100" y="21079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5770850" y="137205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6"/>
          <p:cNvSpPr/>
          <p:nvPr/>
        </p:nvSpPr>
        <p:spPr>
          <a:xfrm>
            <a:off x="6808450" y="21079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46"/>
          <p:cNvCxnSpPr>
            <a:endCxn id="412" idx="2"/>
          </p:cNvCxnSpPr>
          <p:nvPr/>
        </p:nvCxnSpPr>
        <p:spPr>
          <a:xfrm>
            <a:off x="6042550" y="2204950"/>
            <a:ext cx="765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46"/>
          <p:cNvSpPr/>
          <p:nvPr/>
        </p:nvSpPr>
        <p:spPr>
          <a:xfrm>
            <a:off x="5806100" y="29461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6808450" y="294610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46"/>
          <p:cNvCxnSpPr>
            <a:endCxn id="415" idx="2"/>
          </p:cNvCxnSpPr>
          <p:nvPr/>
        </p:nvCxnSpPr>
        <p:spPr>
          <a:xfrm>
            <a:off x="6042550" y="3043150"/>
            <a:ext cx="765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>
            <a:endCxn id="414" idx="0"/>
          </p:cNvCxnSpPr>
          <p:nvPr/>
        </p:nvCxnSpPr>
        <p:spPr>
          <a:xfrm>
            <a:off x="5909300" y="2308000"/>
            <a:ext cx="90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6"/>
          <p:cNvCxnSpPr>
            <a:endCxn id="415" idx="0"/>
          </p:cNvCxnSpPr>
          <p:nvPr/>
        </p:nvCxnSpPr>
        <p:spPr>
          <a:xfrm flipH="1">
            <a:off x="6920650" y="2308000"/>
            <a:ext cx="15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46"/>
          <p:cNvSpPr txBox="1"/>
          <p:nvPr/>
        </p:nvSpPr>
        <p:spPr>
          <a:xfrm>
            <a:off x="1110150" y="3633725"/>
            <a:ext cx="18804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Only euler path but not  euler circuit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5529750" y="3633725"/>
            <a:ext cx="18804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Both euler path and  circuit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6380450" y="1372050"/>
            <a:ext cx="224400" cy="2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46"/>
          <p:cNvCxnSpPr>
            <a:endCxn id="421" idx="2"/>
          </p:cNvCxnSpPr>
          <p:nvPr/>
        </p:nvCxnSpPr>
        <p:spPr>
          <a:xfrm flipH="1" rot="10800000">
            <a:off x="6004850" y="1475100"/>
            <a:ext cx="3756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6"/>
          <p:cNvCxnSpPr>
            <a:endCxn id="410" idx="0"/>
          </p:cNvCxnSpPr>
          <p:nvPr/>
        </p:nvCxnSpPr>
        <p:spPr>
          <a:xfrm>
            <a:off x="5914100" y="1589800"/>
            <a:ext cx="42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46"/>
          <p:cNvCxnSpPr>
            <a:endCxn id="410" idx="7"/>
          </p:cNvCxnSpPr>
          <p:nvPr/>
        </p:nvCxnSpPr>
        <p:spPr>
          <a:xfrm flipH="1">
            <a:off x="5997637" y="1583683"/>
            <a:ext cx="4926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Checking for Euler circuit and path:</a:t>
            </a:r>
            <a:endParaRPr sz="1600"/>
          </a:p>
        </p:txBody>
      </p:sp>
      <p:sp>
        <p:nvSpPr>
          <p:cNvPr id="430" name="Google Shape;430;p47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 Undirected Graph: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every node has even degree in graph,  there is an euler circuit.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not more than two nodes have odd degree there is an euler path in graph.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 Directed Graph: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every node has equal number of indegree and outdegree, there is an euler circuit.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case of euler path there  maybe two nodes (starting &amp; ending nodes) with unequal  indegree and outdegree where for </a:t>
            </a:r>
            <a:r>
              <a:rPr b="1" lang="en-GB"/>
              <a:t>starting node indegree+1=outdegree</a:t>
            </a:r>
            <a:r>
              <a:rPr lang="en-GB"/>
              <a:t> and for </a:t>
            </a:r>
            <a:r>
              <a:rPr b="1" lang="en-GB"/>
              <a:t>ending node indegree=1+outdegree</a:t>
            </a: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/>
          <p:nvPr/>
        </p:nvSpPr>
        <p:spPr>
          <a:xfrm>
            <a:off x="3139100" y="2287802"/>
            <a:ext cx="312300" cy="2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436" name="Google Shape;436;p48"/>
          <p:cNvSpPr/>
          <p:nvPr/>
        </p:nvSpPr>
        <p:spPr>
          <a:xfrm>
            <a:off x="3891334" y="1541924"/>
            <a:ext cx="312300" cy="2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"/>
          <p:cNvSpPr/>
          <p:nvPr/>
        </p:nvSpPr>
        <p:spPr>
          <a:xfrm>
            <a:off x="4533850" y="2287802"/>
            <a:ext cx="312300" cy="2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438" name="Google Shape;438;p48"/>
          <p:cNvCxnSpPr>
            <a:endCxn id="437" idx="2"/>
          </p:cNvCxnSpPr>
          <p:nvPr/>
        </p:nvCxnSpPr>
        <p:spPr>
          <a:xfrm>
            <a:off x="3468250" y="2418002"/>
            <a:ext cx="1065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39" name="Google Shape;439;p48"/>
          <p:cNvSpPr/>
          <p:nvPr/>
        </p:nvSpPr>
        <p:spPr>
          <a:xfrm>
            <a:off x="3139100" y="3409730"/>
            <a:ext cx="312300" cy="2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/>
          <p:nvPr/>
        </p:nvSpPr>
        <p:spPr>
          <a:xfrm>
            <a:off x="4533850" y="3409730"/>
            <a:ext cx="312300" cy="2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48"/>
          <p:cNvCxnSpPr>
            <a:endCxn id="440" idx="2"/>
          </p:cNvCxnSpPr>
          <p:nvPr/>
        </p:nvCxnSpPr>
        <p:spPr>
          <a:xfrm>
            <a:off x="3468250" y="3539930"/>
            <a:ext cx="1065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2" name="Google Shape;442;p48"/>
          <p:cNvCxnSpPr>
            <a:endCxn id="439" idx="0"/>
          </p:cNvCxnSpPr>
          <p:nvPr/>
        </p:nvCxnSpPr>
        <p:spPr>
          <a:xfrm>
            <a:off x="3282650" y="2555630"/>
            <a:ext cx="126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" name="Google Shape;443;p48"/>
          <p:cNvCxnSpPr>
            <a:endCxn id="440" idx="0"/>
          </p:cNvCxnSpPr>
          <p:nvPr/>
        </p:nvCxnSpPr>
        <p:spPr>
          <a:xfrm flipH="1">
            <a:off x="4690000" y="2555630"/>
            <a:ext cx="21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4" name="Google Shape;444;p48"/>
          <p:cNvCxnSpPr>
            <a:endCxn id="436" idx="3"/>
          </p:cNvCxnSpPr>
          <p:nvPr/>
        </p:nvCxnSpPr>
        <p:spPr>
          <a:xfrm flipH="1" rot="10800000">
            <a:off x="3290869" y="1777505"/>
            <a:ext cx="6462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5" name="Google Shape;445;p48"/>
          <p:cNvCxnSpPr>
            <a:endCxn id="437" idx="0"/>
          </p:cNvCxnSpPr>
          <p:nvPr/>
        </p:nvCxnSpPr>
        <p:spPr>
          <a:xfrm>
            <a:off x="4151800" y="1776302"/>
            <a:ext cx="5382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Diameter of a Tree</a:t>
            </a:r>
            <a:endParaRPr/>
          </a:p>
        </p:txBody>
      </p:sp>
      <p:sp>
        <p:nvSpPr>
          <p:cNvPr id="451" name="Google Shape;451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Diameter is the path between two possible farthest node in tree. </a:t>
            </a:r>
            <a:br>
              <a:rPr lang="en-GB"/>
            </a:br>
            <a:r>
              <a:rPr lang="en-GB"/>
              <a:t>As a tree has no cycle we can use simple DFS/BFS in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find Diameter first we pick a random node and run dfs from there to find the farthest node from that node. That </a:t>
            </a:r>
            <a:r>
              <a:rPr lang="en-GB"/>
              <a:t>farthest</a:t>
            </a:r>
            <a:r>
              <a:rPr lang="en-GB"/>
              <a:t> node is one side of diameter.(We will prove later)</a:t>
            </a:r>
            <a:br>
              <a:rPr lang="en-GB"/>
            </a:br>
            <a:r>
              <a:rPr lang="en-GB"/>
              <a:t>Now from that one side node we can  easily find the other side node of the </a:t>
            </a:r>
            <a:r>
              <a:rPr lang="en-GB"/>
              <a:t>diameter</a:t>
            </a:r>
            <a:r>
              <a:rPr lang="en-GB"/>
              <a:t> running a dfs/bfs</a:t>
            </a:r>
            <a:endParaRPr/>
          </a:p>
        </p:txBody>
      </p:sp>
      <p:sp>
        <p:nvSpPr>
          <p:cNvPr id="452" name="Google Shape;452;p49"/>
          <p:cNvSpPr txBox="1"/>
          <p:nvPr/>
        </p:nvSpPr>
        <p:spPr>
          <a:xfrm>
            <a:off x="788675" y="4234200"/>
            <a:ext cx="6089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**In this topic I am using images from: </a:t>
            </a:r>
            <a:r>
              <a:rPr lang="en-GB" sz="1100"/>
              <a:t>shafaetsplanet.com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95400"/>
            <a:ext cx="37719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0"/>
          <p:cNvSpPr txBox="1"/>
          <p:nvPr/>
        </p:nvSpPr>
        <p:spPr>
          <a:xfrm>
            <a:off x="1844075" y="4334325"/>
            <a:ext cx="4757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Here X is the farthest node from a randomly picked node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295400"/>
            <a:ext cx="37719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1"/>
          <p:cNvSpPr txBox="1"/>
          <p:nvPr/>
        </p:nvSpPr>
        <p:spPr>
          <a:xfrm>
            <a:off x="2027750" y="4334325"/>
            <a:ext cx="4573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Here X-Y path is the diameter of the tree.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25" y="1340700"/>
            <a:ext cx="4117375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1750300" y="3830625"/>
            <a:ext cx="5540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Here Green nodes work can be done now. And red nodes have remaining dependent work. Current Indegree is mentioned near every node.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008000" y="4789150"/>
            <a:ext cx="6797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**Next Images are from shafaetsplanet.com in this topic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 </a:t>
            </a:r>
            <a:endParaRPr/>
          </a:p>
        </p:txBody>
      </p:sp>
      <p:sp>
        <p:nvSpPr>
          <p:cNvPr id="470" name="Google Shape;47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directed graph a Strongly Connected Components(SCC) means any node of that component is reachable from any other nodes of same component.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524000"/>
            <a:ext cx="43719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3"/>
          <p:cNvSpPr txBox="1"/>
          <p:nvPr/>
        </p:nvSpPr>
        <p:spPr>
          <a:xfrm>
            <a:off x="2779200" y="3809025"/>
            <a:ext cx="34398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There is 3 SCC in this graph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524000"/>
            <a:ext cx="43719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4"/>
          <p:cNvSpPr txBox="1"/>
          <p:nvPr/>
        </p:nvSpPr>
        <p:spPr>
          <a:xfrm>
            <a:off x="1916850" y="3809025"/>
            <a:ext cx="4555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can find different SCC with two DFS() . With 1st dfs we will find the finishing time. Let’s consider the graph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above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/>
        </p:nvSpPr>
        <p:spPr>
          <a:xfrm>
            <a:off x="1916850" y="3809025"/>
            <a:ext cx="45552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find the above discovery/finishing time using dfs. We will sort the nodes according to finishing time using a stack.(Similar to topological sort)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8" name="Google Shape;4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1281113"/>
            <a:ext cx="46577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/>
        </p:nvSpPr>
        <p:spPr>
          <a:xfrm>
            <a:off x="1535125" y="3809025"/>
            <a:ext cx="56226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Let’s consider each SCC as a large/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composite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node. In sorted order each nodes of A come before nodes B and B comes before C. Now we can go from any node of A to B Or B to C. But  We can’t go reverse(B-&gt;A).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4" name="Google Shape;4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00" y="1233575"/>
            <a:ext cx="4754350" cy="24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/>
        </p:nvSpPr>
        <p:spPr>
          <a:xfrm>
            <a:off x="1535125" y="3809025"/>
            <a:ext cx="56226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Now we will reverse direction of all the edges of graph. This is called transpose graph. Transpose graph has same SCC as cycle remains same.</a:t>
            </a: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Now if we run dfs if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previously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 found order{A-&gt;B-&gt;C} we can reach only one SCC from each dfs. From node 1 we will get SCC-A(1,2,3), from node 4 we will get SCC-B(4). 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0" name="Google Shape;500;p57"/>
          <p:cNvPicPr preferRelativeResize="0"/>
          <p:nvPr/>
        </p:nvPicPr>
        <p:blipFill rotWithShape="1">
          <a:blip r:embed="rId3">
            <a:alphaModFix/>
          </a:blip>
          <a:srcRect b="5740" l="0" r="0" t="0"/>
          <a:stretch/>
        </p:blipFill>
        <p:spPr>
          <a:xfrm>
            <a:off x="1733550" y="1181100"/>
            <a:ext cx="4832849" cy="25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 txBox="1"/>
          <p:nvPr/>
        </p:nvSpPr>
        <p:spPr>
          <a:xfrm>
            <a:off x="1358825" y="2960475"/>
            <a:ext cx="3493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Minimum Vertex Cover</a:t>
            </a:r>
            <a:endParaRPr/>
          </a:p>
        </p:txBody>
      </p:sp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729450" y="2020325"/>
            <a:ext cx="76887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vertex cover of undirected graph we take a subset of </a:t>
            </a:r>
            <a:r>
              <a:rPr lang="en-GB"/>
              <a:t>vertices to cover at least one side of all edges. </a:t>
            </a:r>
            <a:r>
              <a:rPr lang="en-GB"/>
              <a:t> </a:t>
            </a:r>
            <a:endParaRPr/>
          </a:p>
        </p:txBody>
      </p:sp>
      <p:pic>
        <p:nvPicPr>
          <p:cNvPr id="508" name="Google Shape;5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525" y="3273450"/>
            <a:ext cx="2857750" cy="8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8"/>
          <p:cNvSpPr txBox="1"/>
          <p:nvPr/>
        </p:nvSpPr>
        <p:spPr>
          <a:xfrm>
            <a:off x="2007875" y="4462800"/>
            <a:ext cx="6089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**In this topic I am using images from: </a:t>
            </a:r>
            <a:r>
              <a:rPr lang="en-GB" sz="1100"/>
              <a:t>shafaetsplanet.com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75" y="1519000"/>
            <a:ext cx="2627575" cy="7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9"/>
          <p:cNvSpPr txBox="1"/>
          <p:nvPr/>
        </p:nvSpPr>
        <p:spPr>
          <a:xfrm>
            <a:off x="1583250" y="3245550"/>
            <a:ext cx="57744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It’s NP-Hard problem in normal graph. We will try it in on tree with dp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0"/>
          <p:cNvPicPr preferRelativeResize="0"/>
          <p:nvPr/>
        </p:nvPicPr>
        <p:blipFill rotWithShape="1">
          <a:blip r:embed="rId3">
            <a:alphaModFix/>
          </a:blip>
          <a:srcRect b="9974" l="0" r="0" t="0"/>
          <a:stretch/>
        </p:blipFill>
        <p:spPr>
          <a:xfrm>
            <a:off x="2995625" y="1456475"/>
            <a:ext cx="3000375" cy="23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0"/>
          <p:cNvSpPr txBox="1"/>
          <p:nvPr/>
        </p:nvSpPr>
        <p:spPr>
          <a:xfrm>
            <a:off x="1892600" y="3852100"/>
            <a:ext cx="5307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Basic Idea of DP: I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f current node don’t have coverage, then all connected nodes must have coverage.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If current node has coverage, Connected node may or may not have coverage.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725" y="1340700"/>
            <a:ext cx="4117375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750300" y="4080450"/>
            <a:ext cx="5540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have done task Breakfast as task-1 marked as Blue node. Indegree of Task Office is decreased by 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1503" l="0" r="0" t="1503"/>
          <a:stretch/>
        </p:blipFill>
        <p:spPr>
          <a:xfrm>
            <a:off x="2271725" y="1340700"/>
            <a:ext cx="4117375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1750300" y="4080450"/>
            <a:ext cx="5540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w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 have done task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Dress Up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as task-2 marked as Blue node.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Indegree of Task Office is decreased by 1 And now it is 0,marked as green.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1503" l="0" r="0" t="1503"/>
          <a:stretch/>
        </p:blipFill>
        <p:spPr>
          <a:xfrm>
            <a:off x="2271725" y="1340700"/>
            <a:ext cx="4117375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750300" y="4080450"/>
            <a:ext cx="5540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we have done task Office as task-3 marked as Blue node.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Indegree of Task Dinner,Sports,Email are decreased by 1 and now i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ndegree of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Task Email is 0,marked as green.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1503" l="0" r="0" t="1503"/>
          <a:stretch/>
        </p:blipFill>
        <p:spPr>
          <a:xfrm>
            <a:off x="2271725" y="1340700"/>
            <a:ext cx="4117375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750300" y="4080450"/>
            <a:ext cx="5540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we have done task Email as task-4, marked as Blue node.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Indegree of Task Dinner,Sports are decreased by 1 and now indegree of Task Dinner is 0,marked as green.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750300" y="4080450"/>
            <a:ext cx="5540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Next we have done task Dinner as task-5, marked as Blue node.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Indegree of Task Sports is decreased by 1 and now indegree of Task Sports is 0,marked as green.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875" y="1458800"/>
            <a:ext cx="4528400" cy="25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