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388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3B7D-D90D-4A67-917B-2F7E4F57748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BFC9-EA22-4EA0-9171-3DB6C4AB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15761" y="1677161"/>
            <a:ext cx="2438400" cy="1219200"/>
          </a:xfrm>
          <a:custGeom>
            <a:avLst/>
            <a:gdLst/>
            <a:ahLst/>
            <a:cxnLst/>
            <a:rect l="l" t="t" r="r" b="b"/>
            <a:pathLst>
              <a:path w="2438400" h="1219200">
                <a:moveTo>
                  <a:pt x="1219199" y="0"/>
                </a:moveTo>
                <a:lnTo>
                  <a:pt x="1119205" y="2020"/>
                </a:lnTo>
                <a:lnTo>
                  <a:pt x="1021437" y="7978"/>
                </a:lnTo>
                <a:lnTo>
                  <a:pt x="926209" y="17716"/>
                </a:lnTo>
                <a:lnTo>
                  <a:pt x="833835" y="31077"/>
                </a:lnTo>
                <a:lnTo>
                  <a:pt x="744628" y="47904"/>
                </a:lnTo>
                <a:lnTo>
                  <a:pt x="658903" y="68041"/>
                </a:lnTo>
                <a:lnTo>
                  <a:pt x="576973" y="91331"/>
                </a:lnTo>
                <a:lnTo>
                  <a:pt x="499152" y="117616"/>
                </a:lnTo>
                <a:lnTo>
                  <a:pt x="425754" y="146740"/>
                </a:lnTo>
                <a:lnTo>
                  <a:pt x="357092" y="178546"/>
                </a:lnTo>
                <a:lnTo>
                  <a:pt x="293480" y="212877"/>
                </a:lnTo>
                <a:lnTo>
                  <a:pt x="235232" y="249576"/>
                </a:lnTo>
                <a:lnTo>
                  <a:pt x="182662" y="288486"/>
                </a:lnTo>
                <a:lnTo>
                  <a:pt x="136083" y="329451"/>
                </a:lnTo>
                <a:lnTo>
                  <a:pt x="95809" y="372314"/>
                </a:lnTo>
                <a:lnTo>
                  <a:pt x="62154" y="416917"/>
                </a:lnTo>
                <a:lnTo>
                  <a:pt x="35432" y="463104"/>
                </a:lnTo>
                <a:lnTo>
                  <a:pt x="15957" y="510718"/>
                </a:lnTo>
                <a:lnTo>
                  <a:pt x="4041" y="559602"/>
                </a:lnTo>
                <a:lnTo>
                  <a:pt x="0" y="609600"/>
                </a:lnTo>
                <a:lnTo>
                  <a:pt x="4041" y="659597"/>
                </a:lnTo>
                <a:lnTo>
                  <a:pt x="15957" y="708481"/>
                </a:lnTo>
                <a:lnTo>
                  <a:pt x="35432" y="756095"/>
                </a:lnTo>
                <a:lnTo>
                  <a:pt x="62154" y="802282"/>
                </a:lnTo>
                <a:lnTo>
                  <a:pt x="95809" y="846885"/>
                </a:lnTo>
                <a:lnTo>
                  <a:pt x="136083" y="889748"/>
                </a:lnTo>
                <a:lnTo>
                  <a:pt x="182662" y="930713"/>
                </a:lnTo>
                <a:lnTo>
                  <a:pt x="235232" y="969623"/>
                </a:lnTo>
                <a:lnTo>
                  <a:pt x="293480" y="1006322"/>
                </a:lnTo>
                <a:lnTo>
                  <a:pt x="357092" y="1040653"/>
                </a:lnTo>
                <a:lnTo>
                  <a:pt x="425754" y="1072459"/>
                </a:lnTo>
                <a:lnTo>
                  <a:pt x="499152" y="1101583"/>
                </a:lnTo>
                <a:lnTo>
                  <a:pt x="576973" y="1127868"/>
                </a:lnTo>
                <a:lnTo>
                  <a:pt x="658903" y="1151158"/>
                </a:lnTo>
                <a:lnTo>
                  <a:pt x="744628" y="1171295"/>
                </a:lnTo>
                <a:lnTo>
                  <a:pt x="833835" y="1188122"/>
                </a:lnTo>
                <a:lnTo>
                  <a:pt x="926209" y="1201483"/>
                </a:lnTo>
                <a:lnTo>
                  <a:pt x="1021437" y="1211221"/>
                </a:lnTo>
                <a:lnTo>
                  <a:pt x="1119205" y="1217179"/>
                </a:lnTo>
                <a:lnTo>
                  <a:pt x="1219199" y="1219200"/>
                </a:lnTo>
                <a:lnTo>
                  <a:pt x="1319194" y="1217179"/>
                </a:lnTo>
                <a:lnTo>
                  <a:pt x="1416962" y="1211221"/>
                </a:lnTo>
                <a:lnTo>
                  <a:pt x="1512190" y="1201483"/>
                </a:lnTo>
                <a:lnTo>
                  <a:pt x="1604564" y="1188122"/>
                </a:lnTo>
                <a:lnTo>
                  <a:pt x="1693771" y="1171295"/>
                </a:lnTo>
                <a:lnTo>
                  <a:pt x="1779496" y="1151158"/>
                </a:lnTo>
                <a:lnTo>
                  <a:pt x="1861426" y="1127868"/>
                </a:lnTo>
                <a:lnTo>
                  <a:pt x="1939247" y="1101583"/>
                </a:lnTo>
                <a:lnTo>
                  <a:pt x="2012645" y="1072459"/>
                </a:lnTo>
                <a:lnTo>
                  <a:pt x="2081307" y="1040653"/>
                </a:lnTo>
                <a:lnTo>
                  <a:pt x="2144919" y="1006322"/>
                </a:lnTo>
                <a:lnTo>
                  <a:pt x="2203167" y="969623"/>
                </a:lnTo>
                <a:lnTo>
                  <a:pt x="2255737" y="930713"/>
                </a:lnTo>
                <a:lnTo>
                  <a:pt x="2302316" y="889748"/>
                </a:lnTo>
                <a:lnTo>
                  <a:pt x="2342590" y="846885"/>
                </a:lnTo>
                <a:lnTo>
                  <a:pt x="2376245" y="802282"/>
                </a:lnTo>
                <a:lnTo>
                  <a:pt x="2402967" y="756095"/>
                </a:lnTo>
                <a:lnTo>
                  <a:pt x="2422442" y="708481"/>
                </a:lnTo>
                <a:lnTo>
                  <a:pt x="2434358" y="659597"/>
                </a:lnTo>
                <a:lnTo>
                  <a:pt x="2438399" y="609600"/>
                </a:lnTo>
                <a:lnTo>
                  <a:pt x="2434358" y="559602"/>
                </a:lnTo>
                <a:lnTo>
                  <a:pt x="2422442" y="510718"/>
                </a:lnTo>
                <a:lnTo>
                  <a:pt x="2402967" y="463104"/>
                </a:lnTo>
                <a:lnTo>
                  <a:pt x="2376245" y="416917"/>
                </a:lnTo>
                <a:lnTo>
                  <a:pt x="2342590" y="372314"/>
                </a:lnTo>
                <a:lnTo>
                  <a:pt x="2302316" y="329451"/>
                </a:lnTo>
                <a:lnTo>
                  <a:pt x="2255737" y="288486"/>
                </a:lnTo>
                <a:lnTo>
                  <a:pt x="2203167" y="249576"/>
                </a:lnTo>
                <a:lnTo>
                  <a:pt x="2144919" y="212877"/>
                </a:lnTo>
                <a:lnTo>
                  <a:pt x="2081307" y="178546"/>
                </a:lnTo>
                <a:lnTo>
                  <a:pt x="2012645" y="146740"/>
                </a:lnTo>
                <a:lnTo>
                  <a:pt x="1939247" y="117616"/>
                </a:lnTo>
                <a:lnTo>
                  <a:pt x="1861426" y="91331"/>
                </a:lnTo>
                <a:lnTo>
                  <a:pt x="1779496" y="68041"/>
                </a:lnTo>
                <a:lnTo>
                  <a:pt x="1693771" y="47904"/>
                </a:lnTo>
                <a:lnTo>
                  <a:pt x="1604564" y="31077"/>
                </a:lnTo>
                <a:lnTo>
                  <a:pt x="1512190" y="17716"/>
                </a:lnTo>
                <a:lnTo>
                  <a:pt x="1416962" y="7978"/>
                </a:lnTo>
                <a:lnTo>
                  <a:pt x="1319194" y="2020"/>
                </a:lnTo>
                <a:lnTo>
                  <a:pt x="121919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15761" y="1677161"/>
            <a:ext cx="2438400" cy="1219200"/>
          </a:xfrm>
          <a:custGeom>
            <a:avLst/>
            <a:gdLst/>
            <a:ahLst/>
            <a:cxnLst/>
            <a:rect l="l" t="t" r="r" b="b"/>
            <a:pathLst>
              <a:path w="2438400" h="1219200">
                <a:moveTo>
                  <a:pt x="0" y="609600"/>
                </a:moveTo>
                <a:lnTo>
                  <a:pt x="4041" y="559602"/>
                </a:lnTo>
                <a:lnTo>
                  <a:pt x="15957" y="510718"/>
                </a:lnTo>
                <a:lnTo>
                  <a:pt x="35432" y="463104"/>
                </a:lnTo>
                <a:lnTo>
                  <a:pt x="62154" y="416917"/>
                </a:lnTo>
                <a:lnTo>
                  <a:pt x="95809" y="372314"/>
                </a:lnTo>
                <a:lnTo>
                  <a:pt x="136083" y="329451"/>
                </a:lnTo>
                <a:lnTo>
                  <a:pt x="182662" y="288486"/>
                </a:lnTo>
                <a:lnTo>
                  <a:pt x="235232" y="249576"/>
                </a:lnTo>
                <a:lnTo>
                  <a:pt x="293480" y="212877"/>
                </a:lnTo>
                <a:lnTo>
                  <a:pt x="357092" y="178546"/>
                </a:lnTo>
                <a:lnTo>
                  <a:pt x="425754" y="146740"/>
                </a:lnTo>
                <a:lnTo>
                  <a:pt x="499152" y="117616"/>
                </a:lnTo>
                <a:lnTo>
                  <a:pt x="576973" y="91331"/>
                </a:lnTo>
                <a:lnTo>
                  <a:pt x="658903" y="68041"/>
                </a:lnTo>
                <a:lnTo>
                  <a:pt x="744628" y="47904"/>
                </a:lnTo>
                <a:lnTo>
                  <a:pt x="833835" y="31077"/>
                </a:lnTo>
                <a:lnTo>
                  <a:pt x="926209" y="17716"/>
                </a:lnTo>
                <a:lnTo>
                  <a:pt x="1021437" y="7978"/>
                </a:lnTo>
                <a:lnTo>
                  <a:pt x="1119205" y="2020"/>
                </a:lnTo>
                <a:lnTo>
                  <a:pt x="1219199" y="0"/>
                </a:lnTo>
                <a:lnTo>
                  <a:pt x="1319194" y="2020"/>
                </a:lnTo>
                <a:lnTo>
                  <a:pt x="1416962" y="7978"/>
                </a:lnTo>
                <a:lnTo>
                  <a:pt x="1512190" y="17716"/>
                </a:lnTo>
                <a:lnTo>
                  <a:pt x="1604564" y="31077"/>
                </a:lnTo>
                <a:lnTo>
                  <a:pt x="1693771" y="47904"/>
                </a:lnTo>
                <a:lnTo>
                  <a:pt x="1779496" y="68041"/>
                </a:lnTo>
                <a:lnTo>
                  <a:pt x="1861426" y="91331"/>
                </a:lnTo>
                <a:lnTo>
                  <a:pt x="1939247" y="117616"/>
                </a:lnTo>
                <a:lnTo>
                  <a:pt x="2012645" y="146740"/>
                </a:lnTo>
                <a:lnTo>
                  <a:pt x="2081307" y="178546"/>
                </a:lnTo>
                <a:lnTo>
                  <a:pt x="2144919" y="212877"/>
                </a:lnTo>
                <a:lnTo>
                  <a:pt x="2203167" y="249576"/>
                </a:lnTo>
                <a:lnTo>
                  <a:pt x="2255737" y="288486"/>
                </a:lnTo>
                <a:lnTo>
                  <a:pt x="2302316" y="329451"/>
                </a:lnTo>
                <a:lnTo>
                  <a:pt x="2342590" y="372314"/>
                </a:lnTo>
                <a:lnTo>
                  <a:pt x="2376245" y="416917"/>
                </a:lnTo>
                <a:lnTo>
                  <a:pt x="2402967" y="463104"/>
                </a:lnTo>
                <a:lnTo>
                  <a:pt x="2422442" y="510718"/>
                </a:lnTo>
                <a:lnTo>
                  <a:pt x="2434358" y="559602"/>
                </a:lnTo>
                <a:lnTo>
                  <a:pt x="2438399" y="609600"/>
                </a:lnTo>
                <a:lnTo>
                  <a:pt x="2434358" y="659597"/>
                </a:lnTo>
                <a:lnTo>
                  <a:pt x="2422442" y="708481"/>
                </a:lnTo>
                <a:lnTo>
                  <a:pt x="2402967" y="756095"/>
                </a:lnTo>
                <a:lnTo>
                  <a:pt x="2376245" y="802282"/>
                </a:lnTo>
                <a:lnTo>
                  <a:pt x="2342590" y="846885"/>
                </a:lnTo>
                <a:lnTo>
                  <a:pt x="2302316" y="889748"/>
                </a:lnTo>
                <a:lnTo>
                  <a:pt x="2255737" y="930713"/>
                </a:lnTo>
                <a:lnTo>
                  <a:pt x="2203167" y="969623"/>
                </a:lnTo>
                <a:lnTo>
                  <a:pt x="2144919" y="1006322"/>
                </a:lnTo>
                <a:lnTo>
                  <a:pt x="2081307" y="1040653"/>
                </a:lnTo>
                <a:lnTo>
                  <a:pt x="2012645" y="1072459"/>
                </a:lnTo>
                <a:lnTo>
                  <a:pt x="1939247" y="1101583"/>
                </a:lnTo>
                <a:lnTo>
                  <a:pt x="1861426" y="1127868"/>
                </a:lnTo>
                <a:lnTo>
                  <a:pt x="1779496" y="1151158"/>
                </a:lnTo>
                <a:lnTo>
                  <a:pt x="1693771" y="1171295"/>
                </a:lnTo>
                <a:lnTo>
                  <a:pt x="1604564" y="1188122"/>
                </a:lnTo>
                <a:lnTo>
                  <a:pt x="1512190" y="1201483"/>
                </a:lnTo>
                <a:lnTo>
                  <a:pt x="1416962" y="1211221"/>
                </a:lnTo>
                <a:lnTo>
                  <a:pt x="1319194" y="1217179"/>
                </a:lnTo>
                <a:lnTo>
                  <a:pt x="1219199" y="1219200"/>
                </a:lnTo>
                <a:lnTo>
                  <a:pt x="1119205" y="1217179"/>
                </a:lnTo>
                <a:lnTo>
                  <a:pt x="1021437" y="1211221"/>
                </a:lnTo>
                <a:lnTo>
                  <a:pt x="926209" y="1201483"/>
                </a:lnTo>
                <a:lnTo>
                  <a:pt x="833835" y="1188122"/>
                </a:lnTo>
                <a:lnTo>
                  <a:pt x="744628" y="1171295"/>
                </a:lnTo>
                <a:lnTo>
                  <a:pt x="658903" y="1151158"/>
                </a:lnTo>
                <a:lnTo>
                  <a:pt x="576973" y="1127868"/>
                </a:lnTo>
                <a:lnTo>
                  <a:pt x="499152" y="1101583"/>
                </a:lnTo>
                <a:lnTo>
                  <a:pt x="425754" y="1072459"/>
                </a:lnTo>
                <a:lnTo>
                  <a:pt x="357092" y="1040653"/>
                </a:lnTo>
                <a:lnTo>
                  <a:pt x="293480" y="1006322"/>
                </a:lnTo>
                <a:lnTo>
                  <a:pt x="235232" y="969623"/>
                </a:lnTo>
                <a:lnTo>
                  <a:pt x="182662" y="930713"/>
                </a:lnTo>
                <a:lnTo>
                  <a:pt x="136083" y="889748"/>
                </a:lnTo>
                <a:lnTo>
                  <a:pt x="95809" y="846885"/>
                </a:lnTo>
                <a:lnTo>
                  <a:pt x="62154" y="802282"/>
                </a:lnTo>
                <a:lnTo>
                  <a:pt x="35432" y="756095"/>
                </a:lnTo>
                <a:lnTo>
                  <a:pt x="15957" y="708481"/>
                </a:lnTo>
                <a:lnTo>
                  <a:pt x="4041" y="659597"/>
                </a:lnTo>
                <a:lnTo>
                  <a:pt x="0" y="609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477" y="549554"/>
            <a:ext cx="6829044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19835"/>
            <a:ext cx="8072119" cy="446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3400" y="457200"/>
            <a:ext cx="8072119" cy="5524639"/>
          </a:xfrm>
          <a:prstGeom prst="rect">
            <a:avLst/>
          </a:prstGeom>
        </p:spPr>
        <p:txBody>
          <a:bodyPr vert="horz" wrap="square" lIns="0" tIns="1224329" rIns="0" bIns="0" rtlCol="0">
            <a:spAutoFit/>
          </a:bodyPr>
          <a:lstStyle/>
          <a:p>
            <a:pPr algn="ctr">
              <a:lnSpc>
                <a:spcPts val="5130"/>
              </a:lnSpc>
            </a:pPr>
            <a:r>
              <a:rPr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Compu</a:t>
            </a:r>
            <a:r>
              <a:rPr sz="4500" b="0" spc="-40" dirty="0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r>
              <a:rPr sz="4500" b="0" dirty="0">
                <a:solidFill>
                  <a:srgbClr val="000000"/>
                </a:solidFill>
                <a:latin typeface="Calibri Light"/>
                <a:cs typeface="Calibri Light"/>
              </a:rPr>
              <a:t>r </a:t>
            </a:r>
            <a:r>
              <a:rPr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4500" b="0" spc="-80" dirty="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sz="4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chi</a:t>
            </a:r>
            <a:r>
              <a:rPr sz="4500" b="0" spc="-70" dirty="0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ec</a:t>
            </a:r>
            <a:r>
              <a:rPr sz="4500" b="0" spc="-15" dirty="0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4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u</a:t>
            </a:r>
            <a:r>
              <a:rPr sz="4500" b="0" spc="-90" dirty="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sz="4500" b="0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endParaRPr sz="4500" dirty="0">
              <a:latin typeface="Calibri Light"/>
              <a:cs typeface="Calibri Light"/>
            </a:endParaRPr>
          </a:p>
          <a:p>
            <a:pPr marL="1905" algn="ctr">
              <a:lnSpc>
                <a:spcPts val="5130"/>
              </a:lnSpc>
            </a:pPr>
            <a:r>
              <a:rPr sz="4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500" b="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O</a:t>
            </a:r>
            <a:r>
              <a:rPr sz="4500" b="0" spc="-70" dirty="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sz="4500" b="0" spc="-105" dirty="0">
                <a:solidFill>
                  <a:srgbClr val="000000"/>
                </a:solidFill>
                <a:latin typeface="Calibri Light"/>
                <a:cs typeface="Calibri Light"/>
              </a:rPr>
              <a:t>g</a:t>
            </a:r>
            <a:r>
              <a:rPr sz="4500" b="0" spc="-20" dirty="0">
                <a:solidFill>
                  <a:srgbClr val="000000"/>
                </a:solidFill>
                <a:latin typeface="Calibri Light"/>
                <a:cs typeface="Calibri Light"/>
              </a:rPr>
              <a:t>ani</a:t>
            </a:r>
            <a:r>
              <a:rPr sz="4500" b="0" spc="-95" dirty="0">
                <a:solidFill>
                  <a:srgbClr val="000000"/>
                </a:solidFill>
                <a:latin typeface="Calibri Light"/>
                <a:cs typeface="Calibri Light"/>
              </a:rPr>
              <a:t>z</a:t>
            </a:r>
            <a:r>
              <a:rPr sz="4500" b="0" spc="-7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4500" b="0" spc="-20" dirty="0">
                <a:solidFill>
                  <a:srgbClr val="000000"/>
                </a:solidFill>
                <a:latin typeface="Calibri Light"/>
                <a:cs typeface="Calibri Light"/>
              </a:rPr>
              <a:t>tion</a:t>
            </a:r>
            <a:endParaRPr sz="4500" dirty="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600"/>
              </a:spcBef>
            </a:pPr>
            <a:r>
              <a:rPr sz="4400" dirty="0" smtClean="0">
                <a:solidFill>
                  <a:srgbClr val="000000"/>
                </a:solidFill>
              </a:rPr>
              <a:t>I</a:t>
            </a:r>
            <a:r>
              <a:rPr sz="4400" spc="-45" dirty="0" smtClean="0">
                <a:solidFill>
                  <a:srgbClr val="000000"/>
                </a:solidFill>
              </a:rPr>
              <a:t>n</a:t>
            </a:r>
            <a:r>
              <a:rPr sz="4400" dirty="0" smtClean="0">
                <a:solidFill>
                  <a:srgbClr val="000000"/>
                </a:solidFill>
              </a:rPr>
              <a:t>t</a:t>
            </a:r>
            <a:r>
              <a:rPr sz="4400" spc="-70" dirty="0" smtClean="0">
                <a:solidFill>
                  <a:srgbClr val="000000"/>
                </a:solidFill>
              </a:rPr>
              <a:t>r</a:t>
            </a:r>
            <a:r>
              <a:rPr sz="4400" spc="-5" dirty="0" smtClean="0">
                <a:solidFill>
                  <a:srgbClr val="000000"/>
                </a:solidFill>
              </a:rPr>
              <a:t>od</a:t>
            </a:r>
            <a:r>
              <a:rPr sz="4400" spc="5" dirty="0" smtClean="0">
                <a:solidFill>
                  <a:srgbClr val="000000"/>
                </a:solidFill>
              </a:rPr>
              <a:t>u</a:t>
            </a:r>
            <a:r>
              <a:rPr sz="4400" dirty="0" smtClean="0">
                <a:solidFill>
                  <a:srgbClr val="000000"/>
                </a:solidFill>
              </a:rPr>
              <a:t>ction</a:t>
            </a:r>
            <a:endParaRPr lang="en-US" sz="4400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Md. </a:t>
            </a:r>
            <a:r>
              <a:rPr lang="en-US" dirty="0" err="1" smtClean="0">
                <a:solidFill>
                  <a:srgbClr val="000000"/>
                </a:solidFill>
              </a:rPr>
              <a:t>Khademul</a:t>
            </a:r>
            <a:r>
              <a:rPr lang="en-US" dirty="0" smtClean="0">
                <a:solidFill>
                  <a:srgbClr val="000000"/>
                </a:solidFill>
              </a:rPr>
              <a:t> Islam</a:t>
            </a:r>
          </a:p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Professor of CSE, 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117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I/O</a:t>
            </a:r>
            <a:r>
              <a:rPr spc="-5" dirty="0">
                <a:solidFill>
                  <a:srgbClr val="000000"/>
                </a:solidFill>
              </a:rPr>
              <a:t> Co</a:t>
            </a:r>
            <a:r>
              <a:rPr spc="-30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7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olle</a:t>
            </a:r>
            <a:r>
              <a:rPr spc="-7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1452" rIns="0" bIns="0" rtlCol="0">
            <a:spAutoFit/>
          </a:bodyPr>
          <a:lstStyle/>
          <a:p>
            <a:pPr marL="184150">
              <a:lnSpc>
                <a:spcPts val="3650"/>
              </a:lnSpc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" dirty="0">
                <a:solidFill>
                  <a:srgbClr val="000000"/>
                </a:solidFill>
              </a:rPr>
              <a:t>Di</a:t>
            </a:r>
            <a:r>
              <a:rPr spc="-4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ect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fl</a:t>
            </a:r>
            <a:r>
              <a:rPr spc="-1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w 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f </a:t>
            </a:r>
            <a:r>
              <a:rPr spc="-5" dirty="0">
                <a:solidFill>
                  <a:srgbClr val="000000"/>
                </a:solidFill>
              </a:rPr>
              <a:t>d</a:t>
            </a:r>
            <a:r>
              <a:rPr spc="-30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-4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 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f</a:t>
            </a:r>
            <a:r>
              <a:rPr spc="-6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m 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/O</a:t>
            </a:r>
          </a:p>
          <a:p>
            <a:pPr marL="356235">
              <a:lnSpc>
                <a:spcPts val="3650"/>
              </a:lnSpc>
            </a:pPr>
            <a:r>
              <a:rPr spc="-5" dirty="0">
                <a:solidFill>
                  <a:srgbClr val="000000"/>
                </a:solidFill>
              </a:rPr>
              <a:t>d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vices</a:t>
            </a:r>
          </a:p>
          <a:p>
            <a:pPr marL="184150">
              <a:lnSpc>
                <a:spcPts val="3650"/>
              </a:lnSpc>
              <a:spcBef>
                <a:spcPts val="405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" dirty="0">
                <a:solidFill>
                  <a:srgbClr val="000000"/>
                </a:solidFill>
              </a:rPr>
              <a:t>CP</a:t>
            </a:r>
            <a:r>
              <a:rPr dirty="0">
                <a:solidFill>
                  <a:srgbClr val="000000"/>
                </a:solidFill>
              </a:rPr>
              <a:t>U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send</a:t>
            </a:r>
            <a:r>
              <a:rPr dirty="0">
                <a:solidFill>
                  <a:srgbClr val="000000"/>
                </a:solidFill>
              </a:rPr>
              <a:t>s a </a:t>
            </a:r>
            <a:r>
              <a:rPr spc="-4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eque</a:t>
            </a:r>
            <a:r>
              <a:rPr spc="-5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 </a:t>
            </a:r>
            <a:r>
              <a:rPr spc="-4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I/O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2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5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olle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</a:t>
            </a:r>
          </a:p>
          <a:p>
            <a:pPr marL="356235">
              <a:lnSpc>
                <a:spcPts val="3650"/>
              </a:lnSpc>
            </a:pPr>
            <a:r>
              <a:rPr dirty="0">
                <a:solidFill>
                  <a:srgbClr val="000000"/>
                </a:solidFill>
              </a:rPr>
              <a:t>in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I/O</a:t>
            </a:r>
          </a:p>
          <a:p>
            <a:pPr marL="356235" marR="565785" indent="-172720">
              <a:lnSpc>
                <a:spcPts val="3460"/>
              </a:lnSpc>
              <a:spcBef>
                <a:spcPts val="850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dirty="0">
                <a:solidFill>
                  <a:srgbClr val="000000"/>
                </a:solidFill>
              </a:rPr>
              <a:t>I/O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2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5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olle</a:t>
            </a:r>
            <a:r>
              <a:rPr spc="-6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s </a:t>
            </a:r>
            <a:r>
              <a:rPr spc="-1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n indepen</a:t>
            </a:r>
            <a:r>
              <a:rPr spc="-25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30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y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 </a:t>
            </a:r>
            <a:r>
              <a:rPr spc="-5" dirty="0">
                <a:solidFill>
                  <a:srgbClr val="000000"/>
                </a:solidFill>
              </a:rPr>
              <a:t>pa</a:t>
            </a:r>
            <a:r>
              <a:rPr spc="-6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allel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with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</a:t>
            </a:r>
            <a:r>
              <a:rPr spc="-5" dirty="0">
                <a:solidFill>
                  <a:srgbClr val="000000"/>
                </a:solidFill>
              </a:rPr>
              <a:t>CPU</a:t>
            </a:r>
          </a:p>
          <a:p>
            <a:pPr marL="356235" marR="95250" indent="-172720">
              <a:lnSpc>
                <a:spcPts val="3460"/>
              </a:lnSpc>
              <a:spcBef>
                <a:spcPts val="800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dirty="0">
                <a:solidFill>
                  <a:srgbClr val="000000"/>
                </a:solidFill>
              </a:rPr>
              <a:t>I/O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2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5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olle</a:t>
            </a:r>
            <a:r>
              <a:rPr spc="-6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s </a:t>
            </a:r>
            <a:r>
              <a:rPr spc="-15" dirty="0">
                <a:solidFill>
                  <a:srgbClr val="000000"/>
                </a:solidFill>
              </a:rPr>
              <a:t>m</a:t>
            </a:r>
            <a:r>
              <a:rPr spc="-60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y i</a:t>
            </a:r>
            <a:r>
              <a:rPr spc="-2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erru</a:t>
            </a:r>
            <a:r>
              <a:rPr spc="-2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</a:t>
            </a:r>
            <a:r>
              <a:rPr spc="-5" dirty="0">
                <a:solidFill>
                  <a:srgbClr val="000000"/>
                </a:solidFill>
              </a:rPr>
              <a:t>CP</a:t>
            </a:r>
            <a:r>
              <a:rPr dirty="0">
                <a:solidFill>
                  <a:srgbClr val="000000"/>
                </a:solidFill>
              </a:rPr>
              <a:t>U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upon </a:t>
            </a:r>
            <a:r>
              <a:rPr spc="-25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ompl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n 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f </a:t>
            </a:r>
            <a:r>
              <a:rPr spc="-5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eque</a:t>
            </a:r>
            <a:r>
              <a:rPr spc="-5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 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er</a:t>
            </a:r>
            <a:r>
              <a:rPr spc="-5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90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Memo</a:t>
            </a:r>
            <a:r>
              <a:rPr spc="3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1452" rIns="0" bIns="0" rtlCol="0">
            <a:spAutoFit/>
          </a:bodyPr>
          <a:lstStyle/>
          <a:p>
            <a:pPr marL="184150">
              <a:lnSpc>
                <a:spcPts val="3650"/>
              </a:lnSpc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" dirty="0">
                <a:solidFill>
                  <a:srgbClr val="000000"/>
                </a:solidFill>
              </a:rPr>
              <a:t>Th</a:t>
            </a:r>
            <a:r>
              <a:rPr dirty="0">
                <a:solidFill>
                  <a:srgbClr val="000000"/>
                </a:solidFill>
              </a:rPr>
              <a:t>e i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ernal me</a:t>
            </a:r>
            <a:r>
              <a:rPr spc="-15" dirty="0">
                <a:solidFill>
                  <a:srgbClr val="000000"/>
                </a:solidFill>
              </a:rPr>
              <a:t>m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y 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s Random Acc</a:t>
            </a:r>
            <a:r>
              <a:rPr spc="-10" dirty="0">
                <a:solidFill>
                  <a:srgbClr val="000000"/>
                </a:solidFill>
              </a:rPr>
              <a:t>e</a:t>
            </a:r>
            <a:r>
              <a:rPr spc="-5" dirty="0">
                <a:solidFill>
                  <a:srgbClr val="000000"/>
                </a:solidFill>
              </a:rPr>
              <a:t>ss</a:t>
            </a:r>
          </a:p>
          <a:p>
            <a:pPr marL="356235">
              <a:lnSpc>
                <a:spcPts val="3650"/>
              </a:lnSpc>
            </a:pPr>
            <a:r>
              <a:rPr dirty="0">
                <a:solidFill>
                  <a:srgbClr val="000000"/>
                </a:solidFill>
              </a:rPr>
              <a:t>Memory </a:t>
            </a:r>
            <a:r>
              <a:rPr spc="-5" dirty="0">
                <a:solidFill>
                  <a:srgbClr val="000000"/>
                </a:solidFill>
              </a:rPr>
              <a:t>(RAM)</a:t>
            </a:r>
          </a:p>
          <a:p>
            <a:pPr marL="184150">
              <a:lnSpc>
                <a:spcPts val="3650"/>
              </a:lnSpc>
              <a:spcBef>
                <a:spcPts val="405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dirty="0">
                <a:solidFill>
                  <a:srgbClr val="000000"/>
                </a:solidFill>
              </a:rPr>
              <a:t>Both</a:t>
            </a:r>
            <a:r>
              <a:rPr spc="-5" dirty="0">
                <a:solidFill>
                  <a:srgbClr val="000000"/>
                </a:solidFill>
              </a:rPr>
              <a:t> d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</a:t>
            </a:r>
            <a:r>
              <a:rPr spc="-5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og</a:t>
            </a:r>
            <a:r>
              <a:rPr spc="-5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am 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ctions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4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14" dirty="0">
                <a:solidFill>
                  <a:srgbClr val="000000"/>
                </a:solidFill>
              </a:rPr>
              <a:t>k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t</a:t>
            </a:r>
          </a:p>
          <a:p>
            <a:pPr marL="356235">
              <a:lnSpc>
                <a:spcPts val="3650"/>
              </a:lnSpc>
            </a:pPr>
            <a:r>
              <a:rPr dirty="0">
                <a:solidFill>
                  <a:srgbClr val="000000"/>
                </a:solidFill>
              </a:rPr>
              <a:t>in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-10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M</a:t>
            </a:r>
          </a:p>
          <a:p>
            <a:pPr marL="184150">
              <a:lnSpc>
                <a:spcPct val="100000"/>
              </a:lnSpc>
              <a:spcBef>
                <a:spcPts val="420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50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ctions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mu</a:t>
            </a:r>
            <a:r>
              <a:rPr spc="-5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b</a:t>
            </a:r>
            <a:r>
              <a:rPr dirty="0">
                <a:solidFill>
                  <a:srgbClr val="000000"/>
                </a:solidFill>
              </a:rPr>
              <a:t>e 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RAM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b</a:t>
            </a:r>
            <a:r>
              <a:rPr dirty="0">
                <a:solidFill>
                  <a:srgbClr val="000000"/>
                </a:solidFill>
              </a:rPr>
              <a:t>e </a:t>
            </a:r>
            <a:r>
              <a:rPr spc="-45" dirty="0">
                <a:solidFill>
                  <a:srgbClr val="000000"/>
                </a:solidFill>
              </a:rPr>
              <a:t>e</a:t>
            </a:r>
            <a:r>
              <a:rPr spc="-85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ecu</a:t>
            </a:r>
            <a:r>
              <a:rPr spc="-5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286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Memo</a:t>
            </a:r>
            <a:r>
              <a:rPr spc="2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y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Hie</a:t>
            </a:r>
            <a:r>
              <a:rPr spc="-8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6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90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447800"/>
            <a:ext cx="6595872" cy="4779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6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In</a:t>
            </a:r>
            <a:r>
              <a:rPr spc="-5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truction</a:t>
            </a:r>
            <a:r>
              <a:rPr spc="-5" dirty="0">
                <a:solidFill>
                  <a:srgbClr val="000000"/>
                </a:solidFill>
              </a:rPr>
              <a:t> C</a:t>
            </a:r>
            <a:r>
              <a:rPr spc="-60" dirty="0">
                <a:solidFill>
                  <a:srgbClr val="000000"/>
                </a:solidFill>
              </a:rPr>
              <a:t>y</a:t>
            </a:r>
            <a:r>
              <a:rPr dirty="0">
                <a:solidFill>
                  <a:srgbClr val="000000"/>
                </a:solidFill>
              </a:rPr>
              <a:t>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61287"/>
            <a:ext cx="5992495" cy="99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in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emory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ecu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t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in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In</a:t>
            </a:r>
            <a:r>
              <a:rPr spc="-4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tructi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C</a:t>
            </a:r>
            <a:r>
              <a:rPr spc="-60" dirty="0">
                <a:solidFill>
                  <a:srgbClr val="000000"/>
                </a:solidFill>
              </a:rPr>
              <a:t>y</a:t>
            </a:r>
            <a:r>
              <a:rPr dirty="0">
                <a:solidFill>
                  <a:srgbClr val="000000"/>
                </a:solidFill>
              </a:rPr>
              <a:t>cle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z="3600" i="1" spc="-5" dirty="0">
                <a:solidFill>
                  <a:srgbClr val="000000"/>
                </a:solidFill>
                <a:latin typeface="Calibri"/>
                <a:cs typeface="Calibri"/>
              </a:rPr>
              <a:t>(mor</a:t>
            </a:r>
            <a:r>
              <a:rPr sz="3600" i="1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600" i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i="1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3600" i="1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600" i="1" spc="-5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600" i="1" spc="-5" dirty="0">
                <a:solidFill>
                  <a:srgbClr val="000000"/>
                </a:solidFill>
                <a:latin typeface="Calibri"/>
                <a:cs typeface="Calibri"/>
              </a:rPr>
              <a:t>ail)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1452" rIns="0" bIns="0" rtlCol="0">
            <a:spAutoFit/>
          </a:bodyPr>
          <a:lstStyle/>
          <a:p>
            <a:pPr marL="184150">
              <a:lnSpc>
                <a:spcPts val="3650"/>
              </a:lnSpc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0" dirty="0">
                <a:solidFill>
                  <a:srgbClr val="000000"/>
                </a:solidFill>
              </a:rPr>
              <a:t>F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ch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 in</a:t>
            </a:r>
            <a:r>
              <a:rPr spc="-5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</a:t>
            </a:r>
            <a:r>
              <a:rPr spc="-15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ct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f</a:t>
            </a:r>
            <a:r>
              <a:rPr spc="-6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m </a:t>
            </a:r>
            <a:r>
              <a:rPr spc="-20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 memory</a:t>
            </a:r>
          </a:p>
          <a:p>
            <a:pPr marL="356235">
              <a:lnSpc>
                <a:spcPts val="3650"/>
              </a:lnSpc>
            </a:pPr>
            <a:r>
              <a:rPr dirty="0">
                <a:solidFill>
                  <a:srgbClr val="000000"/>
                </a:solidFill>
              </a:rPr>
              <a:t>add</a:t>
            </a:r>
            <a:r>
              <a:rPr spc="-4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ess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P</a:t>
            </a:r>
            <a:r>
              <a:rPr spc="-5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og</a:t>
            </a:r>
            <a:r>
              <a:rPr spc="-5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am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Cou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er </a:t>
            </a:r>
            <a:r>
              <a:rPr spc="-3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egi</a:t>
            </a:r>
            <a:r>
              <a:rPr spc="-45" dirty="0">
                <a:solidFill>
                  <a:srgbClr val="000000"/>
                </a:solidFill>
              </a:rPr>
              <a:t>st</a:t>
            </a:r>
            <a:r>
              <a:rPr dirty="0">
                <a:solidFill>
                  <a:srgbClr val="000000"/>
                </a:solidFill>
              </a:rPr>
              <a:t>er</a:t>
            </a:r>
          </a:p>
          <a:p>
            <a:pPr marL="184150">
              <a:lnSpc>
                <a:spcPct val="100000"/>
              </a:lnSpc>
              <a:spcBef>
                <a:spcPts val="405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dirty="0">
                <a:solidFill>
                  <a:srgbClr val="000000"/>
                </a:solidFill>
              </a:rPr>
              <a:t>Inc</a:t>
            </a:r>
            <a:r>
              <a:rPr spc="-4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eme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 </a:t>
            </a:r>
            <a:r>
              <a:rPr spc="-20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 P</a:t>
            </a:r>
            <a:r>
              <a:rPr spc="-4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og</a:t>
            </a:r>
            <a:r>
              <a:rPr spc="-5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am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Cou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er</a:t>
            </a:r>
          </a:p>
          <a:p>
            <a:pPr marL="184150">
              <a:lnSpc>
                <a:spcPct val="100000"/>
              </a:lnSpc>
              <a:spcBef>
                <a:spcPts val="420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" dirty="0">
                <a:solidFill>
                  <a:srgbClr val="000000"/>
                </a:solidFill>
              </a:rPr>
              <a:t>De</a:t>
            </a:r>
            <a:r>
              <a:rPr spc="-30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type 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f 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50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</a:t>
            </a:r>
            <a:r>
              <a:rPr spc="-15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ct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on</a:t>
            </a:r>
          </a:p>
          <a:p>
            <a:pPr marL="184150">
              <a:lnSpc>
                <a:spcPct val="100000"/>
              </a:lnSpc>
              <a:spcBef>
                <a:spcPts val="420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45" dirty="0">
                <a:solidFill>
                  <a:srgbClr val="000000"/>
                </a:solidFill>
              </a:rPr>
              <a:t>F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ch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 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-5" dirty="0">
                <a:solidFill>
                  <a:srgbClr val="000000"/>
                </a:solidFill>
              </a:rPr>
              <a:t>pe</a:t>
            </a:r>
            <a:r>
              <a:rPr spc="-6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ands</a:t>
            </a:r>
          </a:p>
          <a:p>
            <a:pPr marL="184150">
              <a:lnSpc>
                <a:spcPct val="100000"/>
              </a:lnSpc>
              <a:spcBef>
                <a:spcPts val="405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90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ecu</a:t>
            </a:r>
            <a:r>
              <a:rPr spc="-5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 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 in</a:t>
            </a:r>
            <a:r>
              <a:rPr spc="-5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</a:t>
            </a:r>
            <a:r>
              <a:rPr spc="-15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ct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on</a:t>
            </a:r>
          </a:p>
          <a:p>
            <a:pPr marL="184150">
              <a:lnSpc>
                <a:spcPct val="100000"/>
              </a:lnSpc>
              <a:spcBef>
                <a:spcPts val="420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spc="-40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3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</a:t>
            </a:r>
            <a:r>
              <a:rPr spc="-4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esu</a:t>
            </a:r>
            <a:r>
              <a:rPr spc="-20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Simpl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Model 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f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125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ecution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1452" rIns="0" bIns="0" rtlCol="0">
            <a:spAutoFit/>
          </a:bodyPr>
          <a:lstStyle/>
          <a:p>
            <a:pPr marL="184150">
              <a:lnSpc>
                <a:spcPts val="3650"/>
              </a:lnSpc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50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</a:t>
            </a:r>
            <a:r>
              <a:rPr spc="-15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ct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se</a:t>
            </a:r>
            <a:r>
              <a:rPr spc="-10" dirty="0">
                <a:solidFill>
                  <a:srgbClr val="000000"/>
                </a:solidFill>
              </a:rPr>
              <a:t>q</a:t>
            </a:r>
            <a:r>
              <a:rPr spc="-5" dirty="0">
                <a:solidFill>
                  <a:srgbClr val="000000"/>
                </a:solidFill>
              </a:rPr>
              <a:t>uenc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er</a:t>
            </a:r>
            <a:r>
              <a:rPr spc="-10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d </a:t>
            </a:r>
            <a:r>
              <a:rPr spc="-15" dirty="0">
                <a:solidFill>
                  <a:srgbClr val="000000"/>
                </a:solidFill>
              </a:rPr>
              <a:t>b</a:t>
            </a:r>
            <a:r>
              <a:rPr dirty="0">
                <a:solidFill>
                  <a:srgbClr val="000000"/>
                </a:solidFill>
              </a:rPr>
              <a:t>y a</a:t>
            </a:r>
          </a:p>
          <a:p>
            <a:pPr marL="356235">
              <a:lnSpc>
                <a:spcPts val="3650"/>
              </a:lnSpc>
            </a:pPr>
            <a:r>
              <a:rPr spc="-5" dirty="0">
                <a:solidFill>
                  <a:srgbClr val="000000"/>
                </a:solidFill>
              </a:rPr>
              <a:t>s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mp</a:t>
            </a:r>
            <a:r>
              <a:rPr spc="-10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once</a:t>
            </a:r>
            <a:r>
              <a:rPr spc="-1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tual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2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5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l </a:t>
            </a:r>
            <a:r>
              <a:rPr spc="-5" dirty="0">
                <a:solidFill>
                  <a:srgbClr val="000000"/>
                </a:solidFill>
              </a:rPr>
              <a:t>poi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</a:p>
          <a:p>
            <a:pPr marL="184150">
              <a:lnSpc>
                <a:spcPts val="3650"/>
              </a:lnSpc>
              <a:spcBef>
                <a:spcPts val="405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ach i</a:t>
            </a:r>
            <a:r>
              <a:rPr spc="-1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ction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ompl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ed</a:t>
            </a:r>
            <a:r>
              <a:rPr spc="-5" dirty="0">
                <a:solidFill>
                  <a:srgbClr val="000000"/>
                </a:solidFill>
              </a:rPr>
              <a:t> b</a:t>
            </a:r>
            <a:r>
              <a:rPr spc="-35" dirty="0">
                <a:solidFill>
                  <a:srgbClr val="000000"/>
                </a:solidFill>
              </a:rPr>
              <a:t>e</a:t>
            </a:r>
            <a:r>
              <a:rPr spc="-80" dirty="0">
                <a:solidFill>
                  <a:srgbClr val="000000"/>
                </a:solidFill>
              </a:rPr>
              <a:t>f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3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50" dirty="0">
                <a:solidFill>
                  <a:srgbClr val="000000"/>
                </a:solidFill>
              </a:rPr>
              <a:t>e</a:t>
            </a:r>
            <a:r>
              <a:rPr spc="10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t</a:t>
            </a:r>
          </a:p>
          <a:p>
            <a:pPr marL="356235">
              <a:lnSpc>
                <a:spcPts val="3650"/>
              </a:lnSpc>
            </a:pPr>
            <a:r>
              <a:rPr dirty="0">
                <a:solidFill>
                  <a:srgbClr val="000000"/>
                </a:solidFill>
              </a:rPr>
              <a:t>in</a:t>
            </a:r>
            <a:r>
              <a:rPr spc="-5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</a:t>
            </a:r>
            <a:r>
              <a:rPr spc="-15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ct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st</a:t>
            </a:r>
            <a:r>
              <a:rPr dirty="0">
                <a:solidFill>
                  <a:srgbClr val="000000"/>
                </a:solidFill>
              </a:rPr>
              <a:t>arts</a:t>
            </a:r>
          </a:p>
          <a:p>
            <a:pPr marL="184150">
              <a:lnSpc>
                <a:spcPct val="100000"/>
              </a:lnSpc>
              <a:spcBef>
                <a:spcPts val="420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" dirty="0">
                <a:solidFill>
                  <a:srgbClr val="000000"/>
                </a:solidFill>
              </a:rPr>
              <a:t>On</a:t>
            </a:r>
            <a:r>
              <a:rPr dirty="0">
                <a:solidFill>
                  <a:srgbClr val="000000"/>
                </a:solidFill>
              </a:rPr>
              <a:t>e i</a:t>
            </a:r>
            <a:r>
              <a:rPr spc="-1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ction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e</a:t>
            </a:r>
            <a:r>
              <a:rPr spc="-85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ecu</a:t>
            </a:r>
            <a:r>
              <a:rPr spc="-5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ed</a:t>
            </a:r>
            <a:r>
              <a:rPr spc="-25" dirty="0">
                <a:solidFill>
                  <a:srgbClr val="000000"/>
                </a:solidFill>
              </a:rPr>
              <a:t> a</a:t>
            </a:r>
            <a:r>
              <a:rPr dirty="0">
                <a:solidFill>
                  <a:srgbClr val="000000"/>
                </a:solidFill>
              </a:rPr>
              <a:t>t a t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338" y="306197"/>
            <a:ext cx="14478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L</a:t>
            </a:r>
            <a:r>
              <a:rPr sz="4400" spc="-85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y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987425"/>
            <a:ext cx="7627620" cy="521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-24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onside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ompu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5" dirty="0">
                <a:latin typeface="Calibri"/>
                <a:cs typeface="Calibri"/>
              </a:rPr>
              <a:t>ope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184785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le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els</a:t>
            </a:r>
            <a:endParaRPr sz="3200">
              <a:latin typeface="Calibri"/>
              <a:cs typeface="Calibri"/>
            </a:endParaRPr>
          </a:p>
          <a:p>
            <a:pPr marL="1841500" indent="-17081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2135" algn="l"/>
              </a:tabLst>
            </a:pPr>
            <a:r>
              <a:rPr sz="2800" spc="-20" dirty="0">
                <a:latin typeface="Calibri"/>
                <a:cs typeface="Calibri"/>
              </a:rPr>
              <a:t>App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841500" indent="-17081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842135" algn="l"/>
              </a:tabLst>
            </a:pP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idd</a:t>
            </a:r>
            <a:r>
              <a:rPr sz="2800" spc="-25" dirty="0">
                <a:latin typeface="Calibri"/>
                <a:cs typeface="Calibri"/>
              </a:rPr>
              <a:t>le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841500" indent="-17081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2135" algn="l"/>
              </a:tabLst>
            </a:pP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lang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1841500" indent="-17081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842135" algn="l"/>
              </a:tabLst>
            </a:pP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Ma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hine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Langua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841500" indent="-17081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842135" algn="l"/>
              </a:tabLst>
            </a:pP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Mi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ode</a:t>
            </a:r>
            <a:endParaRPr sz="2800">
              <a:latin typeface="Calibri"/>
              <a:cs typeface="Calibri"/>
            </a:endParaRPr>
          </a:p>
          <a:p>
            <a:pPr marL="1841500" indent="-17081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1842135" algn="l"/>
              </a:tabLst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Logic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ci</a:t>
            </a:r>
            <a:r>
              <a:rPr sz="2800" b="1" spc="-40" dirty="0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cuits</a:t>
            </a:r>
            <a:endParaRPr sz="2800">
              <a:latin typeface="Calibri"/>
              <a:cs typeface="Calibri"/>
            </a:endParaRPr>
          </a:p>
          <a:p>
            <a:pPr marL="1841500" indent="-17081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842135" algn="l"/>
              </a:tabLst>
            </a:pPr>
            <a:r>
              <a:rPr sz="2800" spc="-20" dirty="0">
                <a:solidFill>
                  <a:srgbClr val="C55A11"/>
                </a:solidFill>
                <a:latin typeface="Calibri"/>
                <a:cs typeface="Calibri"/>
              </a:rPr>
              <a:t>G</a:t>
            </a:r>
            <a:r>
              <a:rPr sz="2800" spc="-35" dirty="0">
                <a:solidFill>
                  <a:srgbClr val="C55A11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C55A11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1841500" indent="-17081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842135" algn="l"/>
              </a:tabLst>
            </a:pPr>
            <a:r>
              <a:rPr sz="2800" spc="-16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ans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841500" indent="-17081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2135" algn="l"/>
              </a:tabLst>
            </a:pPr>
            <a:r>
              <a:rPr sz="2800" spc="-5" dirty="0">
                <a:latin typeface="Calibri"/>
                <a:cs typeface="Calibri"/>
              </a:rPr>
              <a:t>Si</a:t>
            </a:r>
            <a:r>
              <a:rPr sz="2800" spc="-10" dirty="0">
                <a:latin typeface="Calibri"/>
                <a:cs typeface="Calibri"/>
              </a:rPr>
              <a:t>li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tructu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854" y="613054"/>
            <a:ext cx="735012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Wh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t </a:t>
            </a:r>
            <a:r>
              <a:rPr sz="4400" spc="-20" dirty="0">
                <a:latin typeface="Calibri"/>
                <a:cs typeface="Calibri"/>
              </a:rPr>
              <a:t>i</a:t>
            </a:r>
            <a:r>
              <a:rPr sz="4400" dirty="0">
                <a:latin typeface="Calibri"/>
                <a:cs typeface="Calibri"/>
              </a:rPr>
              <a:t>s </a:t>
            </a:r>
            <a:r>
              <a:rPr sz="4400" spc="-5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mpu</a:t>
            </a:r>
            <a:r>
              <a:rPr sz="4400" spc="-5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er </a:t>
            </a:r>
            <a:r>
              <a:rPr sz="4400" spc="-20" dirty="0">
                <a:latin typeface="Calibri"/>
                <a:cs typeface="Calibri"/>
              </a:rPr>
              <a:t>A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chi</a:t>
            </a:r>
            <a:r>
              <a:rPr sz="4400" spc="-5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ectu</a:t>
            </a:r>
            <a:r>
              <a:rPr sz="4400" spc="-7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09672" y="1143000"/>
            <a:ext cx="3752088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chi</a:t>
            </a:r>
            <a:r>
              <a:rPr spc="-5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ectu</a:t>
            </a:r>
            <a:r>
              <a:rPr spc="-7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 and</a:t>
            </a:r>
            <a:r>
              <a:rPr spc="-5" dirty="0">
                <a:solidFill>
                  <a:srgbClr val="000000"/>
                </a:solidFill>
              </a:rPr>
              <a:t> O</a:t>
            </a:r>
            <a:r>
              <a:rPr spc="-65" dirty="0">
                <a:solidFill>
                  <a:srgbClr val="000000"/>
                </a:solidFill>
              </a:rPr>
              <a:t>r</a:t>
            </a:r>
            <a:r>
              <a:rPr spc="-85" dirty="0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ani</a:t>
            </a:r>
            <a:r>
              <a:rPr spc="-75" dirty="0">
                <a:solidFill>
                  <a:srgbClr val="000000"/>
                </a:solidFill>
              </a:rPr>
              <a:t>z</a:t>
            </a:r>
            <a:r>
              <a:rPr spc="-40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pc="229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r>
              <a:rPr b="1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b="1" spc="-5" dirty="0">
                <a:solidFill>
                  <a:srgbClr val="6F2F9F"/>
                </a:solidFill>
                <a:latin typeface="Calibri"/>
                <a:cs typeface="Calibri"/>
              </a:rPr>
              <a:t>chi</a:t>
            </a:r>
            <a:r>
              <a:rPr b="1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b="1" spc="-5" dirty="0">
                <a:solidFill>
                  <a:srgbClr val="6F2F9F"/>
                </a:solidFill>
                <a:latin typeface="Calibri"/>
                <a:cs typeface="Calibri"/>
              </a:rPr>
              <a:t>ectu</a:t>
            </a:r>
            <a:r>
              <a:rPr b="1" spc="-3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</a:t>
            </a:r>
            <a:r>
              <a:rPr spc="-5" dirty="0">
                <a:solidFill>
                  <a:srgbClr val="000000"/>
                </a:solidFill>
              </a:rPr>
              <a:t>desi</a:t>
            </a:r>
            <a:r>
              <a:rPr dirty="0">
                <a:solidFill>
                  <a:srgbClr val="000000"/>
                </a:solidFill>
              </a:rPr>
              <a:t>gn</a:t>
            </a:r>
            <a:r>
              <a:rPr spc="-5" dirty="0">
                <a:solidFill>
                  <a:srgbClr val="000000"/>
                </a:solidFill>
              </a:rPr>
              <a:t> o</a:t>
            </a:r>
            <a:r>
              <a:rPr dirty="0">
                <a:solidFill>
                  <a:srgbClr val="000000"/>
                </a:solidFill>
              </a:rPr>
              <a:t>f t</a:t>
            </a:r>
            <a:r>
              <a:rPr spc="-1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 </a:t>
            </a:r>
            <a:r>
              <a:rPr spc="-60" dirty="0">
                <a:solidFill>
                  <a:srgbClr val="000000"/>
                </a:solidFill>
              </a:rPr>
              <a:t>s</a:t>
            </a:r>
            <a:r>
              <a:rPr spc="-25" dirty="0">
                <a:solidFill>
                  <a:srgbClr val="000000"/>
                </a:solidFill>
              </a:rPr>
              <a:t>y</a:t>
            </a:r>
            <a:r>
              <a:rPr spc="-45" dirty="0">
                <a:solidFill>
                  <a:srgbClr val="000000"/>
                </a:solidFill>
              </a:rPr>
              <a:t>st</a:t>
            </a:r>
            <a:r>
              <a:rPr dirty="0">
                <a:solidFill>
                  <a:srgbClr val="000000"/>
                </a:solidFill>
              </a:rPr>
              <a:t>em vis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ble</a:t>
            </a:r>
          </a:p>
          <a:p>
            <a:pPr marL="184785">
              <a:lnSpc>
                <a:spcPts val="3650"/>
              </a:lnSpc>
            </a:pP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assembly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spc="-35" dirty="0">
                <a:solidFill>
                  <a:srgbClr val="000000"/>
                </a:solidFill>
              </a:rPr>
              <a:t>v</a:t>
            </a:r>
            <a:r>
              <a:rPr dirty="0">
                <a:solidFill>
                  <a:srgbClr val="000000"/>
                </a:solidFill>
              </a:rPr>
              <a:t>el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</a:t>
            </a:r>
            <a:r>
              <a:rPr spc="-5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5" dirty="0">
                <a:solidFill>
                  <a:srgbClr val="000000"/>
                </a:solidFill>
              </a:rPr>
              <a:t>g</a:t>
            </a:r>
            <a:r>
              <a:rPr spc="-6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ammer</a:t>
            </a:r>
          </a:p>
          <a:p>
            <a:pPr marL="527685" indent="-172085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528320" algn="l"/>
              </a:tabLst>
            </a:pPr>
            <a:r>
              <a:rPr sz="2800" spc="-20" dirty="0">
                <a:solidFill>
                  <a:srgbClr val="000000"/>
                </a:solidFill>
              </a:rPr>
              <a:t>Wh</a:t>
            </a:r>
            <a:r>
              <a:rPr sz="2800" spc="-45" dirty="0">
                <a:solidFill>
                  <a:srgbClr val="000000"/>
                </a:solidFill>
              </a:rPr>
              <a:t>a</a:t>
            </a:r>
            <a:r>
              <a:rPr sz="2800" spc="-10" dirty="0">
                <a:solidFill>
                  <a:srgbClr val="000000"/>
                </a:solidFill>
              </a:rPr>
              <a:t>t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i</a:t>
            </a:r>
            <a:r>
              <a:rPr sz="2800" spc="-30" dirty="0">
                <a:solidFill>
                  <a:srgbClr val="000000"/>
                </a:solidFill>
              </a:rPr>
              <a:t>n</a:t>
            </a:r>
            <a:r>
              <a:rPr sz="2800" spc="-55" dirty="0">
                <a:solidFill>
                  <a:srgbClr val="000000"/>
                </a:solidFill>
              </a:rPr>
              <a:t>s</a:t>
            </a:r>
            <a:r>
              <a:rPr sz="2800" spc="-15" dirty="0">
                <a:solidFill>
                  <a:srgbClr val="000000"/>
                </a:solidFill>
              </a:rPr>
              <a:t>truct</a:t>
            </a:r>
            <a:r>
              <a:rPr sz="2800" spc="-20" dirty="0">
                <a:solidFill>
                  <a:srgbClr val="000000"/>
                </a:solidFill>
              </a:rPr>
              <a:t>ions</a:t>
            </a:r>
            <a:endParaRPr sz="2800"/>
          </a:p>
          <a:p>
            <a:pPr marL="527685" indent="-17208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528320" algn="l"/>
              </a:tabLst>
            </a:pPr>
            <a:r>
              <a:rPr sz="2800" spc="-25" dirty="0">
                <a:solidFill>
                  <a:srgbClr val="000000"/>
                </a:solidFill>
              </a:rPr>
              <a:t>H</a:t>
            </a:r>
            <a:r>
              <a:rPr sz="2800" spc="-30" dirty="0">
                <a:solidFill>
                  <a:srgbClr val="000000"/>
                </a:solidFill>
              </a:rPr>
              <a:t>o</a:t>
            </a:r>
            <a:r>
              <a:rPr sz="2800" spc="-20" dirty="0">
                <a:solidFill>
                  <a:srgbClr val="000000"/>
                </a:solidFill>
              </a:rPr>
              <a:t>w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ma</a:t>
            </a:r>
            <a:r>
              <a:rPr sz="2800" spc="-70" dirty="0">
                <a:solidFill>
                  <a:srgbClr val="000000"/>
                </a:solidFill>
              </a:rPr>
              <a:t>n</a:t>
            </a:r>
            <a:r>
              <a:rPr sz="2800" spc="-15" dirty="0">
                <a:solidFill>
                  <a:srgbClr val="000000"/>
                </a:solidFill>
              </a:rPr>
              <a:t>y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55" dirty="0">
                <a:solidFill>
                  <a:srgbClr val="000000"/>
                </a:solidFill>
              </a:rPr>
              <a:t>r</a:t>
            </a:r>
            <a:r>
              <a:rPr sz="2800" spc="-15" dirty="0">
                <a:solidFill>
                  <a:srgbClr val="000000"/>
                </a:solidFill>
              </a:rPr>
              <a:t>egi</a:t>
            </a:r>
            <a:r>
              <a:rPr sz="2800" spc="-65" dirty="0">
                <a:solidFill>
                  <a:srgbClr val="000000"/>
                </a:solidFill>
              </a:rPr>
              <a:t>s</a:t>
            </a:r>
            <a:r>
              <a:rPr sz="2800" spc="-35" dirty="0">
                <a:solidFill>
                  <a:srgbClr val="000000"/>
                </a:solidFill>
              </a:rPr>
              <a:t>t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-65" dirty="0">
                <a:solidFill>
                  <a:srgbClr val="000000"/>
                </a:solidFill>
              </a:rPr>
              <a:t>r</a:t>
            </a:r>
            <a:r>
              <a:rPr sz="2800" spc="-15" dirty="0">
                <a:solidFill>
                  <a:srgbClr val="000000"/>
                </a:solidFill>
              </a:rPr>
              <a:t>s</a:t>
            </a:r>
            <a:endParaRPr sz="2800"/>
          </a:p>
          <a:p>
            <a:pPr marL="527685" indent="-17208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528320" algn="l"/>
              </a:tabLst>
            </a:pPr>
            <a:r>
              <a:rPr sz="2800" spc="-20" dirty="0">
                <a:solidFill>
                  <a:srgbClr val="000000"/>
                </a:solidFill>
              </a:rPr>
              <a:t>Memory</a:t>
            </a:r>
            <a:r>
              <a:rPr sz="2800" spc="2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add</a:t>
            </a:r>
            <a:r>
              <a:rPr sz="2800" spc="-55" dirty="0">
                <a:solidFill>
                  <a:srgbClr val="000000"/>
                </a:solidFill>
              </a:rPr>
              <a:t>r</a:t>
            </a:r>
            <a:r>
              <a:rPr sz="2800" spc="-15" dirty="0">
                <a:solidFill>
                  <a:srgbClr val="000000"/>
                </a:solidFill>
              </a:rPr>
              <a:t>ess</a:t>
            </a:r>
            <a:r>
              <a:rPr sz="2800" spc="-25" dirty="0">
                <a:solidFill>
                  <a:srgbClr val="000000"/>
                </a:solidFill>
              </a:rPr>
              <a:t>i</a:t>
            </a:r>
            <a:r>
              <a:rPr sz="2800" spc="-20" dirty="0">
                <a:solidFill>
                  <a:srgbClr val="000000"/>
                </a:solidFill>
              </a:rPr>
              <a:t>n</a:t>
            </a:r>
            <a:r>
              <a:rPr sz="2800" spc="-15" dirty="0">
                <a:solidFill>
                  <a:srgbClr val="000000"/>
                </a:solidFill>
              </a:rPr>
              <a:t>g</a:t>
            </a:r>
            <a:r>
              <a:rPr sz="2800" spc="3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scheme</a:t>
            </a:r>
            <a:endParaRPr sz="2800"/>
          </a:p>
          <a:p>
            <a:pPr marL="12700">
              <a:lnSpc>
                <a:spcPts val="3650"/>
              </a:lnSpc>
              <a:spcBef>
                <a:spcPts val="390"/>
              </a:spcBef>
            </a:pPr>
            <a:r>
              <a:rPr spc="229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r>
              <a:rPr b="1" spc="-5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b="1" spc="-55" dirty="0">
                <a:solidFill>
                  <a:srgbClr val="6F2F9F"/>
                </a:solidFill>
                <a:latin typeface="Calibri"/>
                <a:cs typeface="Calibri"/>
              </a:rPr>
              <a:t>g</a:t>
            </a:r>
            <a:r>
              <a:rPr b="1" dirty="0">
                <a:solidFill>
                  <a:srgbClr val="6F2F9F"/>
                </a:solidFill>
                <a:latin typeface="Calibri"/>
                <a:cs typeface="Calibri"/>
              </a:rPr>
              <a:t>ani</a:t>
            </a:r>
            <a:r>
              <a:rPr b="1" spc="-35" dirty="0">
                <a:solidFill>
                  <a:srgbClr val="6F2F9F"/>
                </a:solidFill>
                <a:latin typeface="Calibri"/>
                <a:cs typeface="Calibri"/>
              </a:rPr>
              <a:t>za</a:t>
            </a:r>
            <a:r>
              <a:rPr b="1" dirty="0">
                <a:solidFill>
                  <a:srgbClr val="6F2F9F"/>
                </a:solidFill>
                <a:latin typeface="Calibri"/>
                <a:cs typeface="Calibri"/>
              </a:rPr>
              <a:t>tion</a:t>
            </a:r>
            <a:r>
              <a:rPr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spc="-1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w t</a:t>
            </a:r>
            <a:r>
              <a:rPr spc="-1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 a</a:t>
            </a:r>
            <a:r>
              <a:rPr spc="-4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chi</a:t>
            </a:r>
            <a:r>
              <a:rPr spc="-5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ectu</a:t>
            </a:r>
            <a:r>
              <a:rPr spc="-5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 is</a:t>
            </a:r>
          </a:p>
          <a:p>
            <a:pPr marL="184785">
              <a:lnSpc>
                <a:spcPts val="3650"/>
              </a:lnSpc>
            </a:pPr>
            <a:r>
              <a:rPr dirty="0">
                <a:solidFill>
                  <a:srgbClr val="000000"/>
                </a:solidFill>
              </a:rPr>
              <a:t>im</a:t>
            </a:r>
            <a:r>
              <a:rPr spc="-1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leme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ed</a:t>
            </a:r>
          </a:p>
          <a:p>
            <a:pPr marL="527685" indent="-17208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528320" algn="l"/>
              </a:tabLst>
            </a:pPr>
            <a:r>
              <a:rPr sz="2800" spc="-25" dirty="0">
                <a:solidFill>
                  <a:srgbClr val="000000"/>
                </a:solidFill>
              </a:rPr>
              <a:t>H</a:t>
            </a:r>
            <a:r>
              <a:rPr sz="2800" spc="-30" dirty="0">
                <a:solidFill>
                  <a:srgbClr val="000000"/>
                </a:solidFill>
              </a:rPr>
              <a:t>o</a:t>
            </a:r>
            <a:r>
              <a:rPr sz="2800" spc="-20" dirty="0">
                <a:solidFill>
                  <a:srgbClr val="000000"/>
                </a:solidFill>
              </a:rPr>
              <a:t>w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much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35" dirty="0">
                <a:solidFill>
                  <a:srgbClr val="000000"/>
                </a:solidFill>
              </a:rPr>
              <a:t>c</a:t>
            </a:r>
            <a:r>
              <a:rPr sz="2800" spc="-15" dirty="0">
                <a:solidFill>
                  <a:srgbClr val="000000"/>
                </a:solidFill>
              </a:rPr>
              <a:t>a</a:t>
            </a:r>
            <a:r>
              <a:rPr sz="2800" spc="-10" dirty="0">
                <a:solidFill>
                  <a:srgbClr val="000000"/>
                </a:solidFill>
              </a:rPr>
              <a:t>c</a:t>
            </a:r>
            <a:r>
              <a:rPr sz="2800" spc="-20" dirty="0">
                <a:solidFill>
                  <a:srgbClr val="000000"/>
                </a:solidFill>
              </a:rPr>
              <a:t>h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memory</a:t>
            </a:r>
            <a:endParaRPr sz="2800"/>
          </a:p>
          <a:p>
            <a:pPr marL="527685" indent="-17208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528320" algn="l"/>
              </a:tabLst>
            </a:pPr>
            <a:r>
              <a:rPr sz="2800" spc="-25" dirty="0">
                <a:solidFill>
                  <a:srgbClr val="000000"/>
                </a:solidFill>
              </a:rPr>
              <a:t>M</a:t>
            </a:r>
            <a:r>
              <a:rPr sz="2800" spc="-20" dirty="0">
                <a:solidFill>
                  <a:srgbClr val="000000"/>
                </a:solidFill>
              </a:rPr>
              <a:t>i</a:t>
            </a:r>
            <a:r>
              <a:rPr sz="2800" spc="-15" dirty="0">
                <a:solidFill>
                  <a:srgbClr val="000000"/>
                </a:solidFill>
              </a:rPr>
              <a:t>c</a:t>
            </a:r>
            <a:r>
              <a:rPr sz="2800" spc="-60" dirty="0">
                <a:solidFill>
                  <a:srgbClr val="000000"/>
                </a:solidFill>
              </a:rPr>
              <a:t>r</a:t>
            </a:r>
            <a:r>
              <a:rPr sz="2800" spc="-20" dirty="0">
                <a:solidFill>
                  <a:srgbClr val="000000"/>
                </a:solidFill>
              </a:rPr>
              <a:t>o</a:t>
            </a:r>
            <a:r>
              <a:rPr sz="2800" spc="-35" dirty="0">
                <a:solidFill>
                  <a:srgbClr val="000000"/>
                </a:solidFill>
              </a:rPr>
              <a:t>c</a:t>
            </a:r>
            <a:r>
              <a:rPr sz="2800" spc="-20" dirty="0">
                <a:solidFill>
                  <a:srgbClr val="000000"/>
                </a:solidFill>
              </a:rPr>
              <a:t>od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2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o</a:t>
            </a:r>
            <a:r>
              <a:rPr sz="2800" spc="-10" dirty="0">
                <a:solidFill>
                  <a:srgbClr val="000000"/>
                </a:solidFill>
              </a:rPr>
              <a:t>r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di</a:t>
            </a:r>
            <a:r>
              <a:rPr sz="2800" spc="-55" dirty="0">
                <a:solidFill>
                  <a:srgbClr val="000000"/>
                </a:solidFill>
              </a:rPr>
              <a:t>r</a:t>
            </a:r>
            <a:r>
              <a:rPr sz="2800" spc="-15" dirty="0">
                <a:solidFill>
                  <a:srgbClr val="000000"/>
                </a:solidFill>
              </a:rPr>
              <a:t>ect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ha</a:t>
            </a:r>
            <a:r>
              <a:rPr sz="2800" spc="-50" dirty="0">
                <a:solidFill>
                  <a:srgbClr val="000000"/>
                </a:solidFill>
              </a:rPr>
              <a:t>r</a:t>
            </a:r>
            <a:r>
              <a:rPr sz="2800" spc="-20" dirty="0">
                <a:solidFill>
                  <a:srgbClr val="000000"/>
                </a:solidFill>
              </a:rPr>
              <a:t>d</a:t>
            </a:r>
            <a:r>
              <a:rPr sz="2800" spc="-60" dirty="0">
                <a:solidFill>
                  <a:srgbClr val="000000"/>
                </a:solidFill>
              </a:rPr>
              <a:t>w</a:t>
            </a:r>
            <a:r>
              <a:rPr sz="2800" spc="-15" dirty="0">
                <a:solidFill>
                  <a:srgbClr val="000000"/>
                </a:solidFill>
              </a:rPr>
              <a:t>a</a:t>
            </a:r>
            <a:r>
              <a:rPr sz="2800" spc="-50" dirty="0">
                <a:solidFill>
                  <a:srgbClr val="000000"/>
                </a:solidFill>
              </a:rPr>
              <a:t>r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endParaRPr sz="2800"/>
          </a:p>
          <a:p>
            <a:pPr marL="527685" indent="-17208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528320" algn="l"/>
              </a:tabLst>
            </a:pPr>
            <a:r>
              <a:rPr sz="2800" spc="-15" dirty="0">
                <a:solidFill>
                  <a:srgbClr val="000000"/>
                </a:solidFill>
              </a:rPr>
              <a:t>Imp</a:t>
            </a:r>
            <a:r>
              <a:rPr sz="2800" spc="-25" dirty="0">
                <a:solidFill>
                  <a:srgbClr val="000000"/>
                </a:solidFill>
              </a:rPr>
              <a:t>l</a:t>
            </a:r>
            <a:r>
              <a:rPr sz="2800" spc="-20" dirty="0">
                <a:solidFill>
                  <a:srgbClr val="000000"/>
                </a:solidFill>
              </a:rPr>
              <a:t>eme</a:t>
            </a:r>
            <a:r>
              <a:rPr sz="2800" spc="-55" dirty="0">
                <a:solidFill>
                  <a:srgbClr val="000000"/>
                </a:solidFill>
              </a:rPr>
              <a:t>n</a:t>
            </a:r>
            <a:r>
              <a:rPr sz="2800" spc="-50" dirty="0">
                <a:solidFill>
                  <a:srgbClr val="000000"/>
                </a:solidFill>
              </a:rPr>
              <a:t>t</a:t>
            </a:r>
            <a:r>
              <a:rPr sz="2800" spc="-35" dirty="0">
                <a:solidFill>
                  <a:srgbClr val="000000"/>
                </a:solidFill>
              </a:rPr>
              <a:t>a</a:t>
            </a:r>
            <a:r>
              <a:rPr sz="2800" dirty="0">
                <a:solidFill>
                  <a:srgbClr val="000000"/>
                </a:solidFill>
              </a:rPr>
              <a:t>t</a:t>
            </a:r>
            <a:r>
              <a:rPr sz="2800" spc="-10" dirty="0">
                <a:solidFill>
                  <a:srgbClr val="000000"/>
                </a:solidFill>
              </a:rPr>
              <a:t>i</a:t>
            </a:r>
            <a:r>
              <a:rPr sz="2800" spc="-5" dirty="0">
                <a:solidFill>
                  <a:srgbClr val="000000"/>
                </a:solidFill>
              </a:rPr>
              <a:t>o</a:t>
            </a:r>
            <a:r>
              <a:rPr sz="2800" dirty="0">
                <a:solidFill>
                  <a:srgbClr val="000000"/>
                </a:solidFill>
              </a:rPr>
              <a:t>n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35" dirty="0">
                <a:solidFill>
                  <a:srgbClr val="000000"/>
                </a:solidFill>
              </a:rPr>
              <a:t>t</a:t>
            </a:r>
            <a:r>
              <a:rPr sz="2800" spc="-15" dirty="0">
                <a:solidFill>
                  <a:srgbClr val="000000"/>
                </a:solidFill>
              </a:rPr>
              <a:t>echno</a:t>
            </a:r>
            <a:r>
              <a:rPr sz="2800" spc="-35" dirty="0">
                <a:solidFill>
                  <a:srgbClr val="000000"/>
                </a:solidFill>
              </a:rPr>
              <a:t>l</a:t>
            </a:r>
            <a:r>
              <a:rPr sz="2800" spc="-20" dirty="0">
                <a:solidFill>
                  <a:srgbClr val="000000"/>
                </a:solidFill>
              </a:rPr>
              <a:t>ogy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636" y="484276"/>
            <a:ext cx="5046345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ts val="5020"/>
              </a:lnSpc>
            </a:pPr>
            <a:r>
              <a:rPr sz="4400" spc="-5" dirty="0">
                <a:latin typeface="Calibri"/>
                <a:cs typeface="Calibri"/>
              </a:rPr>
              <a:t>Sam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A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chi</a:t>
            </a:r>
            <a:r>
              <a:rPr sz="4400" spc="-4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ectu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ts val="5020"/>
              </a:lnSpc>
            </a:pPr>
            <a:r>
              <a:rPr sz="4400" spc="-5" dirty="0">
                <a:latin typeface="Calibri"/>
                <a:cs typeface="Calibri"/>
              </a:rPr>
              <a:t>Di</a:t>
            </a:r>
            <a:r>
              <a:rPr sz="4400" spc="-50" dirty="0">
                <a:latin typeface="Calibri"/>
                <a:cs typeface="Calibri"/>
              </a:rPr>
              <a:t>f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t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85" dirty="0">
                <a:latin typeface="Calibri"/>
                <a:cs typeface="Calibri"/>
              </a:rPr>
              <a:t>g</a:t>
            </a:r>
            <a:r>
              <a:rPr sz="4400" dirty="0">
                <a:latin typeface="Calibri"/>
                <a:cs typeface="Calibri"/>
              </a:rPr>
              <a:t>ani</a:t>
            </a:r>
            <a:r>
              <a:rPr sz="4400" spc="-70" dirty="0">
                <a:latin typeface="Calibri"/>
                <a:cs typeface="Calibri"/>
              </a:rPr>
              <a:t>z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106263"/>
            <a:ext cx="8102600" cy="282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mo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  <a:p>
            <a:pPr marL="184785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origina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-5" dirty="0">
                <a:latin typeface="Calibri"/>
                <a:cs typeface="Calibri"/>
              </a:rPr>
              <a:t>(o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10" dirty="0">
                <a:latin typeface="Calibri"/>
                <a:cs typeface="Calibri"/>
              </a:rPr>
              <a:t>8</a:t>
            </a:r>
            <a:r>
              <a:rPr sz="3200" dirty="0">
                <a:latin typeface="Calibri"/>
                <a:cs typeface="Calibri"/>
              </a:rPr>
              <a:t>0</a:t>
            </a:r>
            <a:r>
              <a:rPr sz="3200" spc="-15" dirty="0">
                <a:latin typeface="Calibri"/>
                <a:cs typeface="Calibri"/>
              </a:rPr>
              <a:t>8</a:t>
            </a:r>
            <a:r>
              <a:rPr sz="3200" dirty="0">
                <a:latin typeface="Calibri"/>
                <a:cs typeface="Calibri"/>
              </a:rPr>
              <a:t>8)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i7</a:t>
            </a:r>
            <a:endParaRPr sz="3200">
              <a:latin typeface="Calibri"/>
              <a:cs typeface="Calibri"/>
            </a:endParaRPr>
          </a:p>
          <a:p>
            <a:pPr marL="184785" marR="354330" indent="-172720">
              <a:lnSpc>
                <a:spcPts val="3460"/>
              </a:lnSpc>
              <a:spcBef>
                <a:spcPts val="840"/>
              </a:spcBef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ompu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-5" dirty="0">
                <a:latin typeface="Calibri"/>
                <a:cs typeface="Calibri"/>
              </a:rPr>
              <a:t>serie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the </a:t>
            </a:r>
            <a:r>
              <a:rPr sz="3200" spc="-5" dirty="0">
                <a:latin typeface="Calibri"/>
                <a:cs typeface="Calibri"/>
              </a:rPr>
              <a:t>sam</a:t>
            </a:r>
            <a:r>
              <a:rPr sz="3200" dirty="0">
                <a:latin typeface="Calibri"/>
                <a:cs typeface="Calibri"/>
              </a:rPr>
              <a:t>e 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chi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ectu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spcBef>
                <a:spcPts val="365"/>
              </a:spcBef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ach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s a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184785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ani</a:t>
            </a:r>
            <a:r>
              <a:rPr sz="3200" spc="-65" dirty="0">
                <a:latin typeface="Calibri"/>
                <a:cs typeface="Calibri"/>
              </a:rPr>
              <a:t>z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im</a:t>
            </a:r>
            <a:r>
              <a:rPr sz="3200" spc="-2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636" y="560476"/>
            <a:ext cx="5046345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ts val="5020"/>
              </a:lnSpc>
            </a:pPr>
            <a:r>
              <a:rPr sz="4400" spc="-5" dirty="0">
                <a:latin typeface="Calibri"/>
                <a:cs typeface="Calibri"/>
              </a:rPr>
              <a:t>Sam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A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chi</a:t>
            </a:r>
            <a:r>
              <a:rPr sz="4400" spc="-4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ectu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ts val="5020"/>
              </a:lnSpc>
            </a:pPr>
            <a:r>
              <a:rPr sz="4400" spc="-5" dirty="0">
                <a:latin typeface="Calibri"/>
                <a:cs typeface="Calibri"/>
              </a:rPr>
              <a:t>Di</a:t>
            </a:r>
            <a:r>
              <a:rPr sz="4400" spc="-50" dirty="0">
                <a:latin typeface="Calibri"/>
                <a:cs typeface="Calibri"/>
              </a:rPr>
              <a:t>f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t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85" dirty="0">
                <a:latin typeface="Calibri"/>
                <a:cs typeface="Calibri"/>
              </a:rPr>
              <a:t>g</a:t>
            </a:r>
            <a:r>
              <a:rPr sz="4400" dirty="0">
                <a:latin typeface="Calibri"/>
                <a:cs typeface="Calibri"/>
              </a:rPr>
              <a:t>ani</a:t>
            </a:r>
            <a:r>
              <a:rPr sz="4400" spc="-70" dirty="0">
                <a:latin typeface="Calibri"/>
                <a:cs typeface="Calibri"/>
              </a:rPr>
              <a:t>z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82463"/>
            <a:ext cx="7880984" cy="326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IBM 360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ompu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eleased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</a:t>
            </a:r>
            <a:endParaRPr sz="3200">
              <a:latin typeface="Calibri"/>
              <a:cs typeface="Calibri"/>
            </a:endParaRPr>
          </a:p>
          <a:p>
            <a:pPr marL="184785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models</a:t>
            </a:r>
            <a:endParaRPr sz="3200">
              <a:latin typeface="Calibri"/>
              <a:cs typeface="Calibri"/>
            </a:endParaRPr>
          </a:p>
          <a:p>
            <a:pPr marL="184785" marR="666750" indent="-172720">
              <a:lnSpc>
                <a:spcPts val="3460"/>
              </a:lnSpc>
              <a:spcBef>
                <a:spcPts val="840"/>
              </a:spcBef>
              <a:tabLst>
                <a:tab pos="5326380" algn="l"/>
              </a:tabLst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 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chi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ectu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e.	A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g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ompile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IBM 360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oul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models.</a:t>
            </a:r>
            <a:endParaRPr sz="3200">
              <a:latin typeface="Calibri"/>
              <a:cs typeface="Calibri"/>
            </a:endParaRPr>
          </a:p>
          <a:p>
            <a:pPr marL="184785" marR="2014220" indent="-172720">
              <a:lnSpc>
                <a:spcPts val="3460"/>
              </a:lnSpc>
              <a:spcBef>
                <a:spcPts val="800"/>
              </a:spcBef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models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imp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eme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spee</a:t>
            </a:r>
            <a:r>
              <a:rPr sz="3200" dirty="0">
                <a:latin typeface="Calibri"/>
                <a:cs typeface="Calibri"/>
              </a:rPr>
              <a:t>d 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Basic </a:t>
            </a:r>
            <a:r>
              <a:rPr spc="-5" dirty="0">
                <a:solidFill>
                  <a:srgbClr val="000000"/>
                </a:solidFill>
              </a:rPr>
              <a:t>Compu</a:t>
            </a:r>
            <a:r>
              <a:rPr spc="-4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Comp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-5" dirty="0">
                <a:solidFill>
                  <a:srgbClr val="000000"/>
                </a:solidFill>
              </a:rPr>
              <a:t>ne</a:t>
            </a:r>
            <a:r>
              <a:rPr spc="-30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610362" y="1870710"/>
            <a:ext cx="4267200" cy="1330960"/>
          </a:xfrm>
          <a:custGeom>
            <a:avLst/>
            <a:gdLst/>
            <a:ahLst/>
            <a:cxnLst/>
            <a:rect l="l" t="t" r="r" b="b"/>
            <a:pathLst>
              <a:path w="4267200" h="1330960">
                <a:moveTo>
                  <a:pt x="0" y="1330452"/>
                </a:moveTo>
                <a:lnTo>
                  <a:pt x="4267200" y="1330452"/>
                </a:lnTo>
                <a:lnTo>
                  <a:pt x="4267200" y="0"/>
                </a:lnTo>
                <a:lnTo>
                  <a:pt x="0" y="0"/>
                </a:lnTo>
                <a:lnTo>
                  <a:pt x="0" y="133045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362" y="1870710"/>
            <a:ext cx="4267200" cy="1330960"/>
          </a:xfrm>
          <a:custGeom>
            <a:avLst/>
            <a:gdLst/>
            <a:ahLst/>
            <a:cxnLst/>
            <a:rect l="l" t="t" r="r" b="b"/>
            <a:pathLst>
              <a:path w="4267200" h="1330960">
                <a:moveTo>
                  <a:pt x="0" y="1330452"/>
                </a:moveTo>
                <a:lnTo>
                  <a:pt x="4267200" y="1330452"/>
                </a:lnTo>
                <a:lnTo>
                  <a:pt x="4267200" y="0"/>
                </a:lnTo>
                <a:lnTo>
                  <a:pt x="0" y="0"/>
                </a:lnTo>
                <a:lnTo>
                  <a:pt x="0" y="133045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761" y="3201161"/>
            <a:ext cx="2743200" cy="599440"/>
          </a:xfrm>
          <a:custGeom>
            <a:avLst/>
            <a:gdLst/>
            <a:ahLst/>
            <a:cxnLst/>
            <a:rect l="l" t="t" r="r" b="b"/>
            <a:pathLst>
              <a:path w="2743200" h="599439">
                <a:moveTo>
                  <a:pt x="0" y="598932"/>
                </a:moveTo>
                <a:lnTo>
                  <a:pt x="2743199" y="598932"/>
                </a:lnTo>
                <a:lnTo>
                  <a:pt x="2743199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761" y="3201161"/>
            <a:ext cx="2743200" cy="599440"/>
          </a:xfrm>
          <a:custGeom>
            <a:avLst/>
            <a:gdLst/>
            <a:ahLst/>
            <a:cxnLst/>
            <a:rect l="l" t="t" r="r" b="b"/>
            <a:pathLst>
              <a:path w="2743200" h="599439">
                <a:moveTo>
                  <a:pt x="0" y="598932"/>
                </a:moveTo>
                <a:lnTo>
                  <a:pt x="2743199" y="598932"/>
                </a:lnTo>
                <a:lnTo>
                  <a:pt x="2743199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1161" y="5182361"/>
            <a:ext cx="3200400" cy="599440"/>
          </a:xfrm>
          <a:custGeom>
            <a:avLst/>
            <a:gdLst/>
            <a:ahLst/>
            <a:cxnLst/>
            <a:rect l="l" t="t" r="r" b="b"/>
            <a:pathLst>
              <a:path w="3200400" h="599439">
                <a:moveTo>
                  <a:pt x="0" y="598932"/>
                </a:moveTo>
                <a:lnTo>
                  <a:pt x="3200400" y="598932"/>
                </a:lnTo>
                <a:lnTo>
                  <a:pt x="3200400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5182361"/>
            <a:ext cx="3200400" cy="599440"/>
          </a:xfrm>
          <a:custGeom>
            <a:avLst/>
            <a:gdLst/>
            <a:ahLst/>
            <a:cxnLst/>
            <a:rect l="l" t="t" r="r" b="b"/>
            <a:pathLst>
              <a:path w="3200400" h="599439">
                <a:moveTo>
                  <a:pt x="0" y="598932"/>
                </a:moveTo>
                <a:lnTo>
                  <a:pt x="3200400" y="598932"/>
                </a:lnTo>
                <a:lnTo>
                  <a:pt x="3200400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45720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1361" y="457276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61" y="38107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7361" y="38107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4200" y="28956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" y="3200400"/>
            <a:ext cx="4267200" cy="588645"/>
          </a:xfrm>
          <a:custGeom>
            <a:avLst/>
            <a:gdLst/>
            <a:ahLst/>
            <a:cxnLst/>
            <a:rect l="l" t="t" r="r" b="b"/>
            <a:pathLst>
              <a:path w="4267200" h="588645">
                <a:moveTo>
                  <a:pt x="0" y="588263"/>
                </a:moveTo>
                <a:lnTo>
                  <a:pt x="4267200" y="588263"/>
                </a:lnTo>
                <a:lnTo>
                  <a:pt x="4267200" y="0"/>
                </a:lnTo>
                <a:lnTo>
                  <a:pt x="0" y="0"/>
                </a:lnTo>
                <a:lnTo>
                  <a:pt x="0" y="58826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00" y="3200400"/>
            <a:ext cx="4267200" cy="588645"/>
          </a:xfrm>
          <a:custGeom>
            <a:avLst/>
            <a:gdLst/>
            <a:ahLst/>
            <a:cxnLst/>
            <a:rect l="l" t="t" r="r" b="b"/>
            <a:pathLst>
              <a:path w="4267200" h="588645">
                <a:moveTo>
                  <a:pt x="0" y="588263"/>
                </a:moveTo>
                <a:lnTo>
                  <a:pt x="4267200" y="588263"/>
                </a:lnTo>
                <a:lnTo>
                  <a:pt x="4267200" y="0"/>
                </a:lnTo>
                <a:lnTo>
                  <a:pt x="0" y="0"/>
                </a:lnTo>
                <a:lnTo>
                  <a:pt x="0" y="58826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4540" y="1968348"/>
            <a:ext cx="2580005" cy="3288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4775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CPU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550">
              <a:latin typeface="Times New Roman"/>
              <a:cs typeface="Times New Roman"/>
            </a:endParaRPr>
          </a:p>
          <a:p>
            <a:pPr marL="1378585" algn="ctr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Bus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94628" y="2141251"/>
            <a:ext cx="2440940" cy="159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/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vice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I/O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rol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54602" y="5280584"/>
            <a:ext cx="149288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Ce</a:t>
            </a:r>
            <a:r>
              <a:rPr spc="-30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9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al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-7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oces</a:t>
            </a:r>
            <a:r>
              <a:rPr spc="1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ing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Unit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(</a:t>
            </a:r>
            <a:r>
              <a:rPr spc="-5" dirty="0">
                <a:solidFill>
                  <a:srgbClr val="000000"/>
                </a:solidFill>
              </a:rPr>
              <a:t>CPU)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1452" rIns="0" bIns="0" rtlCol="0">
            <a:spAutoFit/>
          </a:bodyPr>
          <a:lstStyle/>
          <a:p>
            <a:pPr marL="184150">
              <a:lnSpc>
                <a:spcPts val="3650"/>
              </a:lnSpc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" dirty="0">
                <a:solidFill>
                  <a:srgbClr val="000000"/>
                </a:solidFill>
              </a:rPr>
              <a:t>Co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ains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30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6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logic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</a:t>
            </a:r>
            <a:r>
              <a:rPr spc="-50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</a:t>
            </a:r>
          </a:p>
          <a:p>
            <a:pPr marL="356235">
              <a:lnSpc>
                <a:spcPts val="3650"/>
              </a:lnSpc>
            </a:pPr>
            <a:r>
              <a:rPr dirty="0">
                <a:solidFill>
                  <a:srgbClr val="000000"/>
                </a:solidFill>
              </a:rPr>
              <a:t>activi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ies in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</a:t>
            </a:r>
            <a:r>
              <a:rPr spc="-25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ompu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er</a:t>
            </a:r>
          </a:p>
          <a:p>
            <a:pPr marL="184150">
              <a:lnSpc>
                <a:spcPts val="3650"/>
              </a:lnSpc>
              <a:spcBef>
                <a:spcPts val="405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5" dirty="0">
                <a:solidFill>
                  <a:srgbClr val="000000"/>
                </a:solidFill>
              </a:rPr>
              <a:t>Th</a:t>
            </a:r>
            <a:r>
              <a:rPr dirty="0">
                <a:solidFill>
                  <a:srgbClr val="000000"/>
                </a:solidFill>
              </a:rPr>
              <a:t>e Ari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hm</a:t>
            </a:r>
            <a:r>
              <a:rPr spc="-2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c </a:t>
            </a:r>
            <a:r>
              <a:rPr spc="-5" dirty="0">
                <a:solidFill>
                  <a:srgbClr val="000000"/>
                </a:solidFill>
              </a:rPr>
              <a:t>L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gic Uni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(A</a:t>
            </a:r>
            <a:r>
              <a:rPr spc="-80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U)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per</a:t>
            </a:r>
            <a:r>
              <a:rPr spc="-80" dirty="0">
                <a:solidFill>
                  <a:srgbClr val="000000"/>
                </a:solidFill>
              </a:rPr>
              <a:t>f</a:t>
            </a:r>
            <a:r>
              <a:rPr spc="-5" dirty="0">
                <a:solidFill>
                  <a:srgbClr val="000000"/>
                </a:solidFill>
              </a:rPr>
              <a:t>or</a:t>
            </a:r>
            <a:r>
              <a:rPr dirty="0">
                <a:solidFill>
                  <a:srgbClr val="000000"/>
                </a:solidFill>
              </a:rPr>
              <a:t>m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he</a:t>
            </a:r>
          </a:p>
          <a:p>
            <a:pPr marL="356235">
              <a:lnSpc>
                <a:spcPts val="3650"/>
              </a:lnSpc>
            </a:pPr>
            <a:r>
              <a:rPr dirty="0">
                <a:solidFill>
                  <a:srgbClr val="000000"/>
                </a:solidFill>
              </a:rPr>
              <a:t>m</a:t>
            </a:r>
            <a:r>
              <a:rPr spc="-30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th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logic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alcu</a:t>
            </a:r>
            <a:r>
              <a:rPr spc="-15" dirty="0">
                <a:solidFill>
                  <a:srgbClr val="000000"/>
                </a:solidFill>
              </a:rPr>
              <a:t>l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ons</a:t>
            </a:r>
          </a:p>
          <a:p>
            <a:pPr marL="184150">
              <a:lnSpc>
                <a:spcPct val="100000"/>
              </a:lnSpc>
              <a:spcBef>
                <a:spcPts val="420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pc="-6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egi</a:t>
            </a:r>
            <a:r>
              <a:rPr spc="-45" dirty="0">
                <a:solidFill>
                  <a:srgbClr val="000000"/>
                </a:solidFill>
              </a:rPr>
              <a:t>st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6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s 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2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ain </a:t>
            </a:r>
            <a:r>
              <a:rPr spc="-4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empo</a:t>
            </a:r>
            <a:r>
              <a:rPr spc="-7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y </a:t>
            </a:r>
            <a:r>
              <a:rPr spc="-5" dirty="0">
                <a:solidFill>
                  <a:srgbClr val="000000"/>
                </a:solidFill>
              </a:rPr>
              <a:t>d</a:t>
            </a:r>
            <a:r>
              <a:rPr spc="-30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-35" dirty="0">
                <a:solidFill>
                  <a:srgbClr val="000000"/>
                </a:solidFill>
              </a:rPr>
              <a:t>v</a:t>
            </a:r>
            <a:r>
              <a:rPr dirty="0">
                <a:solidFill>
                  <a:srgbClr val="000000"/>
                </a:solidFill>
              </a:rPr>
              <a:t>alues</a:t>
            </a:r>
          </a:p>
          <a:p>
            <a:pPr marL="356235" marR="573405" indent="-172720">
              <a:lnSpc>
                <a:spcPts val="3460"/>
              </a:lnSpc>
              <a:spcBef>
                <a:spcPts val="850"/>
              </a:spcBef>
            </a:pPr>
            <a:r>
              <a:rPr spc="229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-5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og</a:t>
            </a:r>
            <a:r>
              <a:rPr spc="-5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am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Cou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er </a:t>
            </a:r>
            <a:r>
              <a:rPr spc="-3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egi</a:t>
            </a:r>
            <a:r>
              <a:rPr spc="-45" dirty="0">
                <a:solidFill>
                  <a:srgbClr val="000000"/>
                </a:solidFill>
              </a:rPr>
              <a:t>st</a:t>
            </a:r>
            <a:r>
              <a:rPr dirty="0">
                <a:solidFill>
                  <a:srgbClr val="000000"/>
                </a:solidFill>
              </a:rPr>
              <a:t>er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2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ains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add</a:t>
            </a:r>
            <a:r>
              <a:rPr spc="-4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ess</a:t>
            </a:r>
            <a:r>
              <a:rPr spc="-5" dirty="0">
                <a:solidFill>
                  <a:srgbClr val="000000"/>
                </a:solidFill>
              </a:rPr>
              <a:t> o</a:t>
            </a:r>
            <a:r>
              <a:rPr dirty="0">
                <a:solidFill>
                  <a:srgbClr val="000000"/>
                </a:solidFill>
              </a:rPr>
              <a:t>f 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 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e</a:t>
            </a:r>
            <a:r>
              <a:rPr spc="10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t 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ction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e</a:t>
            </a:r>
            <a:r>
              <a:rPr spc="-85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ecu</a:t>
            </a:r>
            <a:r>
              <a:rPr spc="-5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7965" y="356641"/>
            <a:ext cx="2069464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egi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-7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15282"/>
            <a:ext cx="7865109" cy="478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CP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egi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empo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arily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84785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bein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up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spcBef>
                <a:spcPts val="409"/>
              </a:spcBef>
              <a:tabLst>
                <a:tab pos="4968240" algn="l"/>
              </a:tabLst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chi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ectu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5" dirty="0">
                <a:latin typeface="Calibri"/>
                <a:cs typeface="Calibri"/>
              </a:rPr>
              <a:t> h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endParaRPr sz="3200">
              <a:latin typeface="Calibri"/>
              <a:cs typeface="Calibri"/>
            </a:endParaRPr>
          </a:p>
          <a:p>
            <a:pPr marL="184785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egi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184785" marR="1056640" indent="-172720">
              <a:lnSpc>
                <a:spcPts val="3460"/>
              </a:lnSpc>
              <a:spcBef>
                <a:spcPts val="850"/>
              </a:spcBef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me 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egi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av</a:t>
            </a:r>
            <a:r>
              <a:rPr sz="3200" dirty="0">
                <a:latin typeface="Calibri"/>
                <a:cs typeface="Calibri"/>
              </a:rPr>
              <a:t>ailable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7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user 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g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ams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ectly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spcBef>
                <a:spcPts val="365"/>
              </a:spcBef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me 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egi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5" dirty="0"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suc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the</a:t>
            </a:r>
            <a:endParaRPr sz="3200">
              <a:latin typeface="Calibri"/>
              <a:cs typeface="Calibri"/>
            </a:endParaRPr>
          </a:p>
          <a:p>
            <a:pPr marL="184785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g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spcBef>
                <a:spcPts val="405"/>
              </a:spcBef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me 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egi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o</a:t>
            </a:r>
            <a:r>
              <a:rPr sz="3200" spc="-5" dirty="0">
                <a:latin typeface="Calibri"/>
                <a:cs typeface="Calibri"/>
              </a:rPr>
              <a:t>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  <a:p>
            <a:pPr marL="184785">
              <a:lnSpc>
                <a:spcPts val="3650"/>
              </a:lnSpc>
            </a:pP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5" dirty="0">
                <a:latin typeface="Calibri"/>
                <a:cs typeface="Calibri"/>
              </a:rPr>
              <a:t>(i.e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 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tus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eg)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36854"/>
            <a:ext cx="7610475" cy="417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 algn="ctr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Bus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49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onnect</a:t>
            </a:r>
            <a:endParaRPr sz="3200">
              <a:latin typeface="Calibri"/>
              <a:cs typeface="Calibri"/>
            </a:endParaRPr>
          </a:p>
          <a:p>
            <a:pPr marL="184785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CP</a:t>
            </a:r>
            <a:r>
              <a:rPr sz="3200" spc="-55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memory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I/O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olle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spcBef>
                <a:spcPts val="405"/>
              </a:spcBef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s logic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(th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hi</a:t>
            </a:r>
            <a:r>
              <a:rPr sz="3200" spc="-25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t)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erm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who</a:t>
            </a:r>
            <a:endParaRPr sz="3200">
              <a:latin typeface="Calibri"/>
              <a:cs typeface="Calibri"/>
            </a:endParaRPr>
          </a:p>
          <a:p>
            <a:pPr marL="184785">
              <a:lnSpc>
                <a:spcPts val="3650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 the 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 gi</a:t>
            </a:r>
            <a:r>
              <a:rPr sz="3200" spc="-3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184785" marR="1388110" indent="-172720">
              <a:lnSpc>
                <a:spcPts val="3460"/>
              </a:lnSpc>
              <a:spcBef>
                <a:spcPts val="850"/>
              </a:spcBef>
            </a:pPr>
            <a:r>
              <a:rPr sz="3200" spc="229" dirty="0">
                <a:latin typeface="Arial"/>
                <a:cs typeface="Arial"/>
              </a:rPr>
              <a:t>•</a:t>
            </a: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width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erm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ximu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gu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C567B564E1E44AED7FBA7F8E2BF32" ma:contentTypeVersion="4" ma:contentTypeDescription="Create a new document." ma:contentTypeScope="" ma:versionID="0a5ddea382ed197d0fb52eb8e143f133">
  <xsd:schema xmlns:xsd="http://www.w3.org/2001/XMLSchema" xmlns:xs="http://www.w3.org/2001/XMLSchema" xmlns:p="http://schemas.microsoft.com/office/2006/metadata/properties" xmlns:ns2="4ee54a52-bdff-4860-8b82-5ae082cbcd66" targetNamespace="http://schemas.microsoft.com/office/2006/metadata/properties" ma:root="true" ma:fieldsID="03cb689f8049df95bc2883fd19db6b26" ns2:_="">
    <xsd:import namespace="4ee54a52-bdff-4860-8b82-5ae082cbc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54a52-bdff-4860-8b82-5ae082cb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178576-506F-44A4-8EFC-78C352C5FC50}"/>
</file>

<file path=customXml/itemProps2.xml><?xml version="1.0" encoding="utf-8"?>
<ds:datastoreItem xmlns:ds="http://schemas.openxmlformats.org/officeDocument/2006/customXml" ds:itemID="{0BF76E51-3DC0-4A80-8581-2C3D9DAD4D90}"/>
</file>

<file path=customXml/itemProps3.xml><?xml version="1.0" encoding="utf-8"?>
<ds:datastoreItem xmlns:ds="http://schemas.openxmlformats.org/officeDocument/2006/customXml" ds:itemID="{2FB08AB4-6CDD-4948-9C16-B625EE48D5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454</Words>
  <Application>Microsoft Office PowerPoint</Application>
  <PresentationFormat>On-screen Show (4:3)</PresentationFormat>
  <Paragraphs>112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Architecture and Organization</vt:lpstr>
      <vt:lpstr>PowerPoint Presentation</vt:lpstr>
      <vt:lpstr>PowerPoint Presentation</vt:lpstr>
      <vt:lpstr>Basic Computer Components</vt:lpstr>
      <vt:lpstr>Central Processing Unit (CPU)</vt:lpstr>
      <vt:lpstr>PowerPoint Presentation</vt:lpstr>
      <vt:lpstr>PowerPoint Presentation</vt:lpstr>
      <vt:lpstr>I/O Controllers</vt:lpstr>
      <vt:lpstr>Memory</vt:lpstr>
      <vt:lpstr>Memory Hierarchy</vt:lpstr>
      <vt:lpstr>Instruction Cycle</vt:lpstr>
      <vt:lpstr>Instruction Cycle (more detail)</vt:lpstr>
      <vt:lpstr>Simple Model of Execution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COMP375 Computer Architecture and Organization</dc:title>
  <dc:creator>Kenneth A. Williams</dc:creator>
  <cp:lastModifiedBy>khademul.ru@gmail.com</cp:lastModifiedBy>
  <cp:revision>1</cp:revision>
  <dcterms:created xsi:type="dcterms:W3CDTF">2021-05-25T00:18:24Z</dcterms:created>
  <dcterms:modified xsi:type="dcterms:W3CDTF">2021-06-14T18:26:00Z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2019-10-11T00:00:00Z</vt:filetime>
  </property>
  <property fmtid="{D5CDD505-2E9C-101B-9397-08002B2CF9AE}" pid="3" name="LastSaved">
    <vt:filetime>2021-05-24T00:00:00Z</vt:filetime>
  </property>
  <property fmtid="{D5CDD505-2E9C-101B-9397-08002B2CF9AE}" pid="4" name="ContentTypeId">
    <vt:lpwstr>0x010100C94C567B564E1E44AED7FBA7F8E2BF32</vt:lpwstr>
  </property>
</Properties>
</file>