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orhan Shahriar Fahim" userId="S::1910476120@ru.ac.bd::04d12fbf-5314-4e70-9a0c-1004665fd465" providerId="AD" clId="Web-{BF005C6C-443E-4561-B274-44B9495F73CD}"/>
    <pc:docChg chg="modSld">
      <pc:chgData name="Md. Forhan Shahriar Fahim" userId="S::1910476120@ru.ac.bd::04d12fbf-5314-4e70-9a0c-1004665fd465" providerId="AD" clId="Web-{BF005C6C-443E-4561-B274-44B9495F73CD}" dt="2021-08-14T15:18:51.395" v="1" actId="1076"/>
      <pc:docMkLst>
        <pc:docMk/>
      </pc:docMkLst>
      <pc:sldChg chg="modSp">
        <pc:chgData name="Md. Forhan Shahriar Fahim" userId="S::1910476120@ru.ac.bd::04d12fbf-5314-4e70-9a0c-1004665fd465" providerId="AD" clId="Web-{BF005C6C-443E-4561-B274-44B9495F73CD}" dt="2021-08-14T15:18:51.395" v="1" actId="1076"/>
        <pc:sldMkLst>
          <pc:docMk/>
          <pc:sldMk cId="0" sldId="277"/>
        </pc:sldMkLst>
        <pc:graphicFrameChg chg="mod">
          <ac:chgData name="Md. Forhan Shahriar Fahim" userId="S::1910476120@ru.ac.bd::04d12fbf-5314-4e70-9a0c-1004665fd465" providerId="AD" clId="Web-{BF005C6C-443E-4561-B274-44B9495F73CD}" dt="2021-08-14T15:18:51.395" v="1" actId="1076"/>
          <ac:graphicFrameMkLst>
            <pc:docMk/>
            <pc:sldMk cId="0" sldId="277"/>
            <ac:graphicFrameMk id="34820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5146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Computer Architecture and Organization</a:t>
            </a:r>
            <a:br>
              <a:rPr lang="en-US" dirty="0"/>
            </a:br>
            <a:br>
              <a:rPr lang="en-US" sz="2200" dirty="0"/>
            </a:br>
            <a:r>
              <a:rPr lang="en-US" sz="36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772400" cy="1809304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Md. </a:t>
            </a:r>
            <a:r>
              <a:rPr lang="en-US" sz="4000" dirty="0" err="1"/>
              <a:t>Khademul</a:t>
            </a:r>
            <a:r>
              <a:rPr lang="en-US" sz="4000" dirty="0"/>
              <a:t> Islam </a:t>
            </a:r>
            <a:r>
              <a:rPr lang="en-US" sz="4000" dirty="0" err="1"/>
              <a:t>Molla</a:t>
            </a:r>
            <a:r>
              <a:rPr lang="en-US" sz="4000" dirty="0"/>
              <a:t>, PhD</a:t>
            </a:r>
            <a:br>
              <a:rPr lang="en-US" dirty="0"/>
            </a:br>
            <a:r>
              <a:rPr lang="en-US" sz="2600" dirty="0"/>
              <a:t>Professor, Dept. of CSE, RU, Bangladesh</a:t>
            </a:r>
            <a:br>
              <a:rPr lang="en-US" sz="2200" dirty="0"/>
            </a:br>
            <a:r>
              <a:rPr lang="en-US" sz="2200" dirty="0"/>
              <a:t>email: khademul.cse@ru.ac.bd, Tel: +88-01727-786600</a:t>
            </a:r>
            <a:br>
              <a:rPr lang="en-US" sz="2200" dirty="0"/>
            </a:br>
            <a:r>
              <a:rPr lang="en-US" sz="2200" dirty="0"/>
              <a:t>Web: www.ru.ac.bd/cse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Basic Operational Concepts of a Computer</a:t>
            </a:r>
            <a:r>
              <a:rPr lang="en-US" sz="2400" b="1" dirty="0"/>
              <a:t> </a:t>
            </a:r>
            <a:endParaRPr lang="en-US" sz="2400" dirty="0"/>
          </a:p>
          <a:p>
            <a:pPr lvl="0"/>
            <a:r>
              <a:rPr lang="en-US" sz="2800" dirty="0"/>
              <a:t>Most computer operations are executed in the ALU (arithmetic and logic unit) of a processor. </a:t>
            </a:r>
          </a:p>
          <a:p>
            <a:pPr lvl="0"/>
            <a:r>
              <a:rPr lang="en-US" sz="2800" dirty="0"/>
              <a:t>Example: to add two numbers that are both located in memory. </a:t>
            </a:r>
          </a:p>
          <a:p>
            <a:pPr lvl="1"/>
            <a:r>
              <a:rPr lang="en-US" sz="2400" dirty="0"/>
              <a:t>Each number is brought into the processor, and the addition is carried out by the ALU. </a:t>
            </a:r>
          </a:p>
          <a:p>
            <a:pPr lvl="1"/>
            <a:r>
              <a:rPr lang="en-US" sz="2400" dirty="0"/>
              <a:t>The sum then may be stored in memory or retained in the processor for immediate use.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Registers </a:t>
            </a:r>
            <a:endParaRPr lang="en-US" sz="2800" dirty="0"/>
          </a:p>
          <a:p>
            <a:pPr lvl="1"/>
            <a:r>
              <a:rPr lang="en-US" sz="2400" dirty="0"/>
              <a:t>When operands are brought into the processor, they are stored in high-speed storage elements (registers). </a:t>
            </a:r>
          </a:p>
          <a:p>
            <a:pPr lvl="1"/>
            <a:r>
              <a:rPr lang="en-US" sz="2400" dirty="0"/>
              <a:t>A register can store one piece of data (8-bit registers, 16-bit registers, 32-bit registers, 64-bit registers, etc…) </a:t>
            </a:r>
          </a:p>
          <a:p>
            <a:pPr lvl="1"/>
            <a:r>
              <a:rPr lang="en-US" sz="2400" dirty="0"/>
              <a:t>Access time to registers are faster than access times to the fastest cache unit in the memory hierarchy.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Instructions </a:t>
            </a:r>
            <a:endParaRPr lang="en-US" sz="2800" dirty="0"/>
          </a:p>
          <a:p>
            <a:pPr lvl="0"/>
            <a:r>
              <a:rPr lang="en-US" sz="2800" dirty="0"/>
              <a:t>Instructions for a processor are defined in the ISA (Instruction Set Architecture)  </a:t>
            </a:r>
          </a:p>
          <a:p>
            <a:pPr lvl="0"/>
            <a:r>
              <a:rPr lang="en-US" sz="2800" dirty="0"/>
              <a:t>Typical instructions include: </a:t>
            </a:r>
          </a:p>
          <a:p>
            <a:pPr lvl="2">
              <a:buNone/>
            </a:pPr>
            <a:r>
              <a:rPr lang="en-US" sz="2400" dirty="0"/>
              <a:t>– </a:t>
            </a:r>
            <a:r>
              <a:rPr lang="en-US" sz="2400" dirty="0" err="1"/>
              <a:t>Mov</a:t>
            </a:r>
            <a:r>
              <a:rPr lang="en-US" sz="2400" dirty="0"/>
              <a:t> BX, </a:t>
            </a:r>
            <a:r>
              <a:rPr lang="en-US" sz="2400" dirty="0" err="1"/>
              <a:t>LocA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Fetch the instruction </a:t>
            </a:r>
          </a:p>
          <a:p>
            <a:pPr lvl="1"/>
            <a:r>
              <a:rPr lang="en-US" sz="2400" dirty="0"/>
              <a:t>Fetch the contents of memory location </a:t>
            </a:r>
            <a:r>
              <a:rPr lang="en-US" sz="2400" dirty="0" err="1"/>
              <a:t>LocA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Store the contents in general purpose register BX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BUS STRUCTURES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A bus is basically a subsystem which transfers data between the components of computer</a:t>
            </a:r>
          </a:p>
          <a:p>
            <a:pPr lvl="1"/>
            <a:r>
              <a:rPr lang="en-US" sz="2400" dirty="0"/>
              <a:t>It connects peripheral devices at the same time. </a:t>
            </a:r>
          </a:p>
          <a:p>
            <a:r>
              <a:rPr lang="en-US" sz="2800" i="1" dirty="0"/>
              <a:t>Some properties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 single bus structure all units are connected in the same bus than connecting different buses as multiple bus structure. </a:t>
            </a:r>
          </a:p>
          <a:p>
            <a:pPr lvl="1"/>
            <a:r>
              <a:rPr lang="en-US" sz="2400" dirty="0"/>
              <a:t>Multiple bus structure's performance is better than single bus structure. </a:t>
            </a:r>
          </a:p>
          <a:p>
            <a:pPr lvl="1"/>
            <a:r>
              <a:rPr lang="en-US" sz="2400" dirty="0"/>
              <a:t>Single bus structure's cost is cheap than multiple bus structure. 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Single (a) and multiple (b) bus structures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7010400" cy="442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Performance </a:t>
            </a:r>
            <a:endParaRPr lang="en-US" sz="2800" dirty="0"/>
          </a:p>
          <a:p>
            <a:pPr lvl="1"/>
            <a:r>
              <a:rPr lang="en-US" sz="2400" dirty="0"/>
              <a:t>Computer performance is often described in terms of clock speed (usually in MHz or GHz). </a:t>
            </a:r>
          </a:p>
          <a:p>
            <a:pPr lvl="1"/>
            <a:r>
              <a:rPr lang="en-US" sz="2400" dirty="0"/>
              <a:t>This refers to the cycles per second of the main clock of the CPU. </a:t>
            </a:r>
          </a:p>
          <a:p>
            <a:pPr lvl="1"/>
            <a:r>
              <a:rPr lang="en-US" sz="2400" dirty="0"/>
              <a:t>It is somewhat misleading, as a machine with a higher clock rate may not necessarily have higher performance. </a:t>
            </a:r>
          </a:p>
          <a:p>
            <a:pPr lvl="1"/>
            <a:r>
              <a:rPr lang="en-US" sz="2400" dirty="0"/>
              <a:t>The manufacturers have moved away from clock speed as a measure of performance.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Modern CPUs can execute multiple instructions per clock cycle to speed up. Other factors influence speed:</a:t>
            </a:r>
          </a:p>
          <a:p>
            <a:pPr lvl="1"/>
            <a:r>
              <a:rPr lang="en-US" sz="2400" dirty="0"/>
              <a:t>The mix of functional units, bus speeds, </a:t>
            </a:r>
          </a:p>
          <a:p>
            <a:pPr lvl="1"/>
            <a:r>
              <a:rPr lang="en-US" sz="2400" dirty="0"/>
              <a:t>Available main and cache memory</a:t>
            </a:r>
          </a:p>
          <a:p>
            <a:pPr lvl="1"/>
            <a:r>
              <a:rPr lang="en-US" sz="2400" dirty="0"/>
              <a:t>The type and order of instructions in the programs being run</a:t>
            </a:r>
          </a:p>
          <a:p>
            <a:pPr lvl="1"/>
            <a:r>
              <a:rPr lang="en-US" sz="2400" dirty="0"/>
              <a:t>Performance is affected by a very wide range of design choices — for example, pipelining, parallel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types of speed - latency and throughput. </a:t>
            </a:r>
          </a:p>
          <a:p>
            <a:pPr lvl="1"/>
            <a:r>
              <a:rPr lang="en-US" sz="2400" dirty="0"/>
              <a:t>Latency is the time between the start of a process and its completion</a:t>
            </a:r>
          </a:p>
          <a:p>
            <a:pPr lvl="1"/>
            <a:r>
              <a:rPr lang="en-US" sz="2400" dirty="0"/>
              <a:t>Throughput is the amount of work done per unit time. </a:t>
            </a:r>
          </a:p>
          <a:p>
            <a:pPr lvl="1"/>
            <a:r>
              <a:rPr lang="en-US" sz="2400" dirty="0"/>
              <a:t>Interrupt latency is the guaranteed maximum response time of the system to an electronic 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Why study performance?</a:t>
            </a:r>
            <a:endParaRPr lang="en-US" sz="2800" dirty="0"/>
          </a:p>
          <a:p>
            <a:pPr lvl="1"/>
            <a:r>
              <a:rPr lang="en-US" sz="2400" dirty="0"/>
              <a:t>Make intelligent design choices</a:t>
            </a:r>
          </a:p>
          <a:p>
            <a:pPr lvl="1"/>
            <a:r>
              <a:rPr lang="en-US" sz="2400" dirty="0"/>
              <a:t>See through the marketing publicity</a:t>
            </a:r>
          </a:p>
          <a:p>
            <a:pPr lvl="1"/>
            <a:r>
              <a:rPr lang="en-US" sz="2400" dirty="0"/>
              <a:t>Key to understanding underlying computer organization</a:t>
            </a:r>
          </a:p>
          <a:p>
            <a:pPr lvl="2"/>
            <a:r>
              <a:rPr lang="en-US" sz="2200" dirty="0"/>
              <a:t>Why is some hardware faster than others for different programs?</a:t>
            </a:r>
          </a:p>
          <a:p>
            <a:pPr lvl="2"/>
            <a:r>
              <a:rPr lang="en-US" sz="2200" dirty="0"/>
              <a:t>What factors of system performance are hardware related? (e.g., Do we need a new machine, or a new operating system?)</a:t>
            </a:r>
          </a:p>
          <a:p>
            <a:pPr lvl="2"/>
            <a:r>
              <a:rPr lang="en-US" sz="2200" dirty="0"/>
              <a:t>How does a machine’s instruction set affect its performance?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Design Tradeoff</a:t>
            </a:r>
            <a:endParaRPr lang="en-US" sz="2800" dirty="0"/>
          </a:p>
          <a:p>
            <a:pPr lvl="1"/>
            <a:r>
              <a:rPr lang="en-US" sz="2400" dirty="0"/>
              <a:t>Maximum performance: measured by the numbers of instructions executed per sec</a:t>
            </a:r>
          </a:p>
          <a:p>
            <a:pPr lvl="1"/>
            <a:r>
              <a:rPr lang="en-US" sz="2400" dirty="0"/>
              <a:t>Minimum cost: measured by the size of the circuit.</a:t>
            </a:r>
          </a:p>
          <a:p>
            <a:pPr lvl="1"/>
            <a:r>
              <a:rPr lang="en-US" sz="2400" dirty="0"/>
              <a:t>Best performance/price: measured by the ratio of speed to size.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Consider three terms – </a:t>
            </a:r>
            <a:r>
              <a:rPr lang="en-US" dirty="0">
                <a:solidFill>
                  <a:srgbClr val="C00000"/>
                </a:solidFill>
              </a:rPr>
              <a:t>Computer organization, computer architecture and computer design</a:t>
            </a:r>
          </a:p>
          <a:p>
            <a:r>
              <a:rPr lang="en-US" i="1" dirty="0"/>
              <a:t>Computer Organization</a:t>
            </a:r>
            <a:r>
              <a:rPr lang="en-US" dirty="0"/>
              <a:t> refers to the level of abstraction between digital logic level and OS. </a:t>
            </a:r>
          </a:p>
          <a:p>
            <a:r>
              <a:rPr lang="en-US" dirty="0"/>
              <a:t>The major components are functional units or subsystems that correspond to specific pieces of hardware built from the lower level building blocks.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Execution time</a:t>
            </a:r>
            <a:endParaRPr lang="en-US" sz="2800" dirty="0"/>
          </a:p>
          <a:p>
            <a:pPr lvl="1"/>
            <a:r>
              <a:rPr lang="en-US" sz="2400" dirty="0"/>
              <a:t>Elapsed Time/Wall Clock Time: counts everything </a:t>
            </a:r>
            <a:r>
              <a:rPr lang="en-US" sz="2400" i="1" dirty="0"/>
              <a:t>(disk and memory accesses, I/O, etc.) </a:t>
            </a:r>
            <a:r>
              <a:rPr lang="en-US" sz="2400" dirty="0"/>
              <a:t>a useful number, but often not good for comparison purposes</a:t>
            </a:r>
          </a:p>
          <a:p>
            <a:pPr lvl="1"/>
            <a:r>
              <a:rPr lang="en-US" sz="2400" dirty="0"/>
              <a:t>CPU time: Doesn’t include I/O or time spent running other programs can be broken up into system time, and user time</a:t>
            </a:r>
          </a:p>
          <a:p>
            <a:pPr lvl="1"/>
            <a:r>
              <a:rPr lang="en-US" sz="2400" dirty="0"/>
              <a:t>Our focus on CPU time: Time spent executing actual instructions of “our”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Measure of performance:</a:t>
            </a:r>
            <a:endParaRPr lang="en-US" sz="2800" dirty="0"/>
          </a:p>
          <a:p>
            <a:pPr lvl="1"/>
            <a:r>
              <a:rPr lang="en-US" sz="2400" dirty="0"/>
              <a:t>cycle time=time between ticks= seconds/cycle</a:t>
            </a:r>
          </a:p>
          <a:p>
            <a:pPr lvl="1"/>
            <a:r>
              <a:rPr lang="en-US" sz="2400" dirty="0"/>
              <a:t>clock rate (frequency)=cycles per second </a:t>
            </a:r>
            <a:br>
              <a:rPr lang="en-US" sz="2400" dirty="0"/>
            </a:br>
            <a:r>
              <a:rPr lang="en-US" sz="2400" dirty="0"/>
              <a:t>(1 Hz. = 1 cycle/sec) </a:t>
            </a:r>
          </a:p>
          <a:p>
            <a:pPr lvl="1"/>
            <a:r>
              <a:rPr lang="en-US" sz="2400" dirty="0"/>
              <a:t>A 200 MHz clock has a cycle time	 </a:t>
            </a:r>
            <a:br>
              <a:rPr lang="en-US" sz="2400" dirty="0"/>
            </a:br>
            <a:r>
              <a:rPr lang="en-US" sz="2400" dirty="0"/>
              <a:t>                                  (cycle time)</a:t>
            </a:r>
          </a:p>
          <a:p>
            <a:endParaRPr lang="en-US" sz="2800" dirty="0"/>
          </a:p>
          <a:p>
            <a:pPr lvl="1"/>
            <a:r>
              <a:rPr lang="en-US" sz="2400" dirty="0"/>
              <a:t>A 3 GHz clock has a cycle time	 	</a:t>
            </a:r>
            <a:br>
              <a:rPr lang="en-US" sz="2400" dirty="0"/>
            </a:br>
            <a:r>
              <a:rPr lang="en-US" sz="2400" dirty="0"/>
              <a:t>                                   (cycle time)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905000" y="3505200"/>
          <a:ext cx="25833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333500" imgH="393700" progId="Equation.3">
                  <p:embed/>
                </p:oleObj>
              </mc:Choice>
              <mc:Fallback>
                <p:oleObj name="Equation" r:id="rId3" imgW="1333500" imgH="3937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58336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6000" y="4800600"/>
          <a:ext cx="2209800" cy="63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1358310" imgH="393529" progId="Equation.3">
                  <p:embed/>
                </p:oleObj>
              </mc:Choice>
              <mc:Fallback>
                <p:oleObj name="Equation" r:id="rId5" imgW="1358310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2209800" cy="633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performance is measures in MIPS (million instructions per second) what is defined as: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000" dirty="0"/>
              <a:t>Machine A has a clock cycle time of 10 ns. and a CPI of 2.0</a:t>
            </a:r>
          </a:p>
          <a:p>
            <a:pPr lvl="1"/>
            <a:r>
              <a:rPr lang="en-US" sz="2000" dirty="0"/>
              <a:t>Machine B has a clock cycle time of 20 ns. and a CPI of 1.2</a:t>
            </a:r>
          </a:p>
          <a:p>
            <a:pPr lvl="1"/>
            <a:r>
              <a:rPr lang="en-US" sz="2000" dirty="0"/>
              <a:t>What machine is faster for this program, and by how much?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8897"/>
              </p:ext>
            </p:extLst>
          </p:nvPr>
        </p:nvGraphicFramePr>
        <p:xfrm>
          <a:off x="545160" y="3005543"/>
          <a:ext cx="83193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4406900" imgH="431800" progId="Equation.3">
                  <p:embed/>
                </p:oleObj>
              </mc:Choice>
              <mc:Fallback>
                <p:oleObj name="Equation" r:id="rId3" imgW="44069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60" y="3005543"/>
                        <a:ext cx="831934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Hence machine A is faster by a factor (50/41.66)=1.2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295399" y="2133600"/>
          <a:ext cx="45027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1905000" imgH="419100" progId="Equation.3">
                  <p:embed/>
                </p:oleObj>
              </mc:Choice>
              <mc:Fallback>
                <p:oleObj name="Equation" r:id="rId3" imgW="19050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2133600"/>
                        <a:ext cx="450272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95400" y="3124199"/>
          <a:ext cx="4876800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5" imgW="2120900" imgH="419100" progId="Equation.3">
                  <p:embed/>
                </p:oleObj>
              </mc:Choice>
              <mc:Fallback>
                <p:oleObj name="Equation" r:id="rId5" imgW="21209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199"/>
                        <a:ext cx="4876800" cy="914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3999"/>
            <a:ext cx="4343400" cy="449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Computer organization</a:t>
            </a:r>
            <a:r>
              <a:rPr lang="en-US" dirty="0"/>
              <a:t> is concerned with the way the hardware components</a:t>
            </a:r>
          </a:p>
          <a:p>
            <a:r>
              <a:rPr lang="en-US" dirty="0"/>
              <a:t>Operation and connection together to form the computer system. </a:t>
            </a:r>
          </a:p>
          <a:p>
            <a:r>
              <a:rPr lang="en-US" dirty="0"/>
              <a:t>It encompasses all physical aspects of computer systems e.g. circuit design, control signals, memory types.</a:t>
            </a:r>
          </a:p>
          <a:p>
            <a:r>
              <a:rPr lang="en-US" dirty="0"/>
              <a:t>The various components are assumed to be placed for proper functioning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Computer design</a:t>
            </a:r>
            <a:r>
              <a:rPr lang="en-US" dirty="0"/>
              <a:t> is concerned with the hardware design of the computer. </a:t>
            </a:r>
          </a:p>
          <a:p>
            <a:r>
              <a:rPr lang="en-US" dirty="0"/>
              <a:t>Once the computer specifications are formulated, designer develops the hardware. </a:t>
            </a:r>
          </a:p>
          <a:p>
            <a:r>
              <a:rPr lang="en-US" dirty="0"/>
              <a:t>Determine what hardware should be used and how the parts should be connected. </a:t>
            </a:r>
          </a:p>
          <a:p>
            <a:r>
              <a:rPr lang="en-US" dirty="0"/>
              <a:t>Sometimes referred to as computer implementation.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Computer architecture</a:t>
            </a:r>
            <a:r>
              <a:rPr lang="en-US" dirty="0"/>
              <a:t> is concerned with the structure and behavior of the computer as seen by the users.</a:t>
            </a:r>
          </a:p>
          <a:p>
            <a:r>
              <a:rPr lang="en-US" dirty="0"/>
              <a:t> It includes the information formats, the instruction set, and techniques for addressing memory. </a:t>
            </a:r>
          </a:p>
          <a:p>
            <a:r>
              <a:rPr lang="en-US" dirty="0"/>
              <a:t>It concerns with the specification of processors and memories, and structuring them to gather into a computer system. </a:t>
            </a:r>
          </a:p>
          <a:p>
            <a:r>
              <a:rPr lang="en-US" dirty="0"/>
              <a:t>It deals with all logical aspects e.g. instruction sets, instruction formats, data types, addressing modes.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study computer architecture? </a:t>
            </a:r>
          </a:p>
          <a:p>
            <a:pPr lvl="1"/>
            <a:r>
              <a:rPr lang="en-US" sz="2400" dirty="0"/>
              <a:t>Design better programs, including system software such as compilers, operating systems, and device drivers. </a:t>
            </a:r>
          </a:p>
          <a:p>
            <a:pPr lvl="1"/>
            <a:r>
              <a:rPr lang="en-US" sz="2400" dirty="0"/>
              <a:t>Optimize program behavior. </a:t>
            </a:r>
          </a:p>
          <a:p>
            <a:pPr lvl="1"/>
            <a:r>
              <a:rPr lang="en-US" sz="2400" dirty="0"/>
              <a:t>Evaluate (benchmark) computer system performance. </a:t>
            </a:r>
          </a:p>
          <a:p>
            <a:pPr lvl="1"/>
            <a:r>
              <a:rPr lang="en-US" sz="2400" dirty="0"/>
              <a:t>Understand time, space, and price tradeoffs.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Basic computer 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f1.gif (4622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4959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computer performs basically five major operations or functions irrespective of their size and make. These are:</a:t>
            </a:r>
          </a:p>
          <a:p>
            <a:pPr lvl="1"/>
            <a:r>
              <a:rPr lang="en-US" sz="2400" dirty="0"/>
              <a:t>1) it accepts data or instructions by way of input, </a:t>
            </a:r>
          </a:p>
          <a:p>
            <a:pPr lvl="1"/>
            <a:r>
              <a:rPr lang="en-US" sz="2400" dirty="0"/>
              <a:t>2) it stores data, </a:t>
            </a:r>
          </a:p>
          <a:p>
            <a:pPr lvl="1"/>
            <a:r>
              <a:rPr lang="en-US" sz="2400" dirty="0"/>
              <a:t>3) it can process data as required by the user, </a:t>
            </a:r>
          </a:p>
          <a:p>
            <a:pPr lvl="1"/>
            <a:r>
              <a:rPr lang="en-US" sz="2400" dirty="0"/>
              <a:t>4) it gives results in the form of output, and </a:t>
            </a:r>
          </a:p>
          <a:p>
            <a:pPr lvl="1"/>
            <a:r>
              <a:rPr lang="en-US" sz="2400" dirty="0"/>
              <a:t>5) it controls all operations inside a computer.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87AB1-CF46-48D4-9A76-C6E19CE712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e54a52-bdff-4860-8b82-5ae082cbc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5286B-DC35-4B33-A759-31ECAA0B5D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85F0B3-AF43-4114-A8D6-B31A73D638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</TotalTime>
  <Words>1074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 Computer Architecture and Organization  Introduction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khademul.ru@gmail.com</cp:lastModifiedBy>
  <cp:revision>22</cp:revision>
  <dcterms:created xsi:type="dcterms:W3CDTF">2012-10-13T14:30:17Z</dcterms:created>
  <dcterms:modified xsi:type="dcterms:W3CDTF">2021-08-14T15:18:55Z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0x010100C94C567B564E1E44AED7FBA7F8E2BF32</vt:lpwstr>
  </property>
</Properties>
</file>