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8FE98-5973-4507-B225-D16DE4641F6D}" v="6" dt="2021-07-19T04:29:58.257"/>
    <p1510:client id="{47A691E9-F72D-4BF1-B3D3-206609ECE58D}" v="3" dt="2021-07-14T04:42:38.612"/>
    <p1510:client id="{57AE3833-C50A-44F8-8E26-85299EBD2CA3}" v="1" dt="2021-07-19T04:28:27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42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q Uddin Pranto" userId="S::1911176136@ru.ac.bd::c28cb142-c621-4afd-9108-5f6c9fdc6ee6" providerId="AD" clId="Web-{1E78FE98-5973-4507-B225-D16DE4641F6D}"/>
    <pc:docChg chg="modSld">
      <pc:chgData name="Ashiq Uddin Pranto" userId="S::1911176136@ru.ac.bd::c28cb142-c621-4afd-9108-5f6c9fdc6ee6" providerId="AD" clId="Web-{1E78FE98-5973-4507-B225-D16DE4641F6D}" dt="2021-07-19T04:29:58.257" v="5"/>
      <pc:docMkLst>
        <pc:docMk/>
      </pc:docMkLst>
      <pc:sldChg chg="delSp modSp">
        <pc:chgData name="Ashiq Uddin Pranto" userId="S::1911176136@ru.ac.bd::c28cb142-c621-4afd-9108-5f6c9fdc6ee6" providerId="AD" clId="Web-{1E78FE98-5973-4507-B225-D16DE4641F6D}" dt="2021-07-19T04:29:58.257" v="5"/>
        <pc:sldMkLst>
          <pc:docMk/>
          <pc:sldMk cId="0" sldId="256"/>
        </pc:sldMkLst>
        <pc:spChg chg="del">
          <ac:chgData name="Ashiq Uddin Pranto" userId="S::1911176136@ru.ac.bd::c28cb142-c621-4afd-9108-5f6c9fdc6ee6" providerId="AD" clId="Web-{1E78FE98-5973-4507-B225-D16DE4641F6D}" dt="2021-07-19T04:29:58.257" v="5"/>
          <ac:spMkLst>
            <pc:docMk/>
            <pc:sldMk cId="0" sldId="256"/>
            <ac:spMk id="4" creationId="{22C3E9E5-2979-4DAC-A093-D6D5B7F3D17D}"/>
          </ac:spMkLst>
        </pc:spChg>
        <pc:spChg chg="del">
          <ac:chgData name="Ashiq Uddin Pranto" userId="S::1911176136@ru.ac.bd::c28cb142-c621-4afd-9108-5f6c9fdc6ee6" providerId="AD" clId="Web-{1E78FE98-5973-4507-B225-D16DE4641F6D}" dt="2021-07-19T04:29:51.117" v="4"/>
          <ac:spMkLst>
            <pc:docMk/>
            <pc:sldMk cId="0" sldId="256"/>
            <ac:spMk id="5" creationId="{46F4D39D-3D0A-461D-9EE5-7342E186C375}"/>
          </ac:spMkLst>
        </pc:spChg>
        <pc:spChg chg="del mod">
          <ac:chgData name="Ashiq Uddin Pranto" userId="S::1911176136@ru.ac.bd::c28cb142-c621-4afd-9108-5f6c9fdc6ee6" providerId="AD" clId="Web-{1E78FE98-5973-4507-B225-D16DE4641F6D}" dt="2021-07-19T04:29:48.273" v="3"/>
          <ac:spMkLst>
            <pc:docMk/>
            <pc:sldMk cId="0" sldId="256"/>
            <ac:spMk id="6" creationId="{19C1CC76-D25B-42EC-8664-633076C0173E}"/>
          </ac:spMkLst>
        </pc:spChg>
      </pc:sldChg>
    </pc:docChg>
  </pc:docChgLst>
  <pc:docChgLst>
    <pc:chgData name="Md.Zahidur Rahman" userId="S::1910276127@ru.ac.bd::5be6c932-50f2-4fba-9fc7-57dc982e900d" providerId="AD" clId="Web-{47A691E9-F72D-4BF1-B3D3-206609ECE58D}"/>
    <pc:docChg chg="modSld">
      <pc:chgData name="Md.Zahidur Rahman" userId="S::1910276127@ru.ac.bd::5be6c932-50f2-4fba-9fc7-57dc982e900d" providerId="AD" clId="Web-{47A691E9-F72D-4BF1-B3D3-206609ECE58D}" dt="2021-07-14T04:42:38.612" v="2"/>
      <pc:docMkLst>
        <pc:docMk/>
      </pc:docMkLst>
      <pc:sldChg chg="addSp">
        <pc:chgData name="Md.Zahidur Rahman" userId="S::1910276127@ru.ac.bd::5be6c932-50f2-4fba-9fc7-57dc982e900d" providerId="AD" clId="Web-{47A691E9-F72D-4BF1-B3D3-206609ECE58D}" dt="2021-07-14T04:42:38.612" v="2"/>
        <pc:sldMkLst>
          <pc:docMk/>
          <pc:sldMk cId="0" sldId="256"/>
        </pc:sldMkLst>
        <pc:spChg chg="add">
          <ac:chgData name="Md.Zahidur Rahman" userId="S::1910276127@ru.ac.bd::5be6c932-50f2-4fba-9fc7-57dc982e900d" providerId="AD" clId="Web-{47A691E9-F72D-4BF1-B3D3-206609ECE58D}" dt="2021-07-14T04:41:50.440" v="0"/>
          <ac:spMkLst>
            <pc:docMk/>
            <pc:sldMk cId="0" sldId="256"/>
            <ac:spMk id="4" creationId="{22C3E9E5-2979-4DAC-A093-D6D5B7F3D17D}"/>
          </ac:spMkLst>
        </pc:spChg>
        <pc:spChg chg="add">
          <ac:chgData name="Md.Zahidur Rahman" userId="S::1910276127@ru.ac.bd::5be6c932-50f2-4fba-9fc7-57dc982e900d" providerId="AD" clId="Web-{47A691E9-F72D-4BF1-B3D3-206609ECE58D}" dt="2021-07-14T04:42:36.862" v="1"/>
          <ac:spMkLst>
            <pc:docMk/>
            <pc:sldMk cId="0" sldId="256"/>
            <ac:spMk id="5" creationId="{46F4D39D-3D0A-461D-9EE5-7342E186C375}"/>
          </ac:spMkLst>
        </pc:spChg>
        <pc:spChg chg="add">
          <ac:chgData name="Md.Zahidur Rahman" userId="S::1910276127@ru.ac.bd::5be6c932-50f2-4fba-9fc7-57dc982e900d" providerId="AD" clId="Web-{47A691E9-F72D-4BF1-B3D3-206609ECE58D}" dt="2021-07-14T04:42:38.612" v="2"/>
          <ac:spMkLst>
            <pc:docMk/>
            <pc:sldMk cId="0" sldId="256"/>
            <ac:spMk id="6" creationId="{19C1CC76-D25B-42EC-8664-633076C0173E}"/>
          </ac:spMkLst>
        </pc:spChg>
      </pc:sldChg>
    </pc:docChg>
  </pc:docChgLst>
  <pc:docChgLst>
    <pc:chgData name="Ashiq Uddin Pranto" userId="S::1911176136@ru.ac.bd::c28cb142-c621-4afd-9108-5f6c9fdc6ee6" providerId="AD" clId="Web-{57AE3833-C50A-44F8-8E26-85299EBD2CA3}"/>
    <pc:docChg chg="modSld">
      <pc:chgData name="Ashiq Uddin Pranto" userId="S::1911176136@ru.ac.bd::c28cb142-c621-4afd-9108-5f6c9fdc6ee6" providerId="AD" clId="Web-{57AE3833-C50A-44F8-8E26-85299EBD2CA3}" dt="2021-07-19T04:28:27.009" v="0" actId="1076"/>
      <pc:docMkLst>
        <pc:docMk/>
      </pc:docMkLst>
      <pc:sldChg chg="modSp">
        <pc:chgData name="Ashiq Uddin Pranto" userId="S::1911176136@ru.ac.bd::c28cb142-c621-4afd-9108-5f6c9fdc6ee6" providerId="AD" clId="Web-{57AE3833-C50A-44F8-8E26-85299EBD2CA3}" dt="2021-07-19T04:28:27.009" v="0" actId="1076"/>
        <pc:sldMkLst>
          <pc:docMk/>
          <pc:sldMk cId="0" sldId="256"/>
        </pc:sldMkLst>
        <pc:spChg chg="mod">
          <ac:chgData name="Ashiq Uddin Pranto" userId="S::1911176136@ru.ac.bd::c28cb142-c621-4afd-9108-5f6c9fdc6ee6" providerId="AD" clId="Web-{57AE3833-C50A-44F8-8E26-85299EBD2CA3}" dt="2021-07-19T04:28:27.009" v="0" actId="1076"/>
          <ac:spMkLst>
            <pc:docMk/>
            <pc:sldMk cId="0" sldId="256"/>
            <ac:spMk id="6" creationId="{19C1CC76-D25B-42EC-8664-633076C0173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13-Feb-22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Computer architecture and Organization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Processing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772400" cy="1504504"/>
          </a:xfrm>
        </p:spPr>
        <p:txBody>
          <a:bodyPr>
            <a:normAutofit fontScale="92500" lnSpcReduction="10000"/>
          </a:bodyPr>
          <a:lstStyle/>
          <a:p>
            <a:r>
              <a:rPr lang="en-US" sz="4000"/>
              <a:t>M. </a:t>
            </a:r>
            <a:r>
              <a:rPr lang="en-US" sz="4000" err="1"/>
              <a:t>Khademul</a:t>
            </a:r>
            <a:r>
              <a:rPr lang="en-US" sz="4000"/>
              <a:t> Islam, PhD</a:t>
            </a:r>
            <a:r>
              <a:rPr lang="en-US"/>
              <a:t/>
            </a:r>
            <a:br>
              <a:rPr lang="en-US"/>
            </a:br>
            <a:r>
              <a:rPr lang="en-US" sz="2200"/>
              <a:t>Professor, Dept. of CSE, </a:t>
            </a:r>
            <a:r>
              <a:rPr lang="en-US" sz="2200" err="1"/>
              <a:t>Rajshahi</a:t>
            </a:r>
            <a:r>
              <a:rPr lang="en-US" sz="2200"/>
              <a:t> University, Bangladesh</a:t>
            </a:r>
            <a:br>
              <a:rPr lang="en-US" sz="2200"/>
            </a:br>
            <a:r>
              <a:rPr lang="en-US" sz="2200"/>
              <a:t>Email: khademul.cse@ru.ac.bd, </a:t>
            </a:r>
            <a:r>
              <a:rPr lang="en-US" sz="2200" err="1"/>
              <a:t>tel</a:t>
            </a:r>
            <a:r>
              <a:rPr lang="en-US" sz="2200"/>
              <a:t>: +88-01727-786600</a:t>
            </a:r>
            <a:br>
              <a:rPr lang="en-US" sz="2200"/>
            </a:br>
            <a:r>
              <a:rPr lang="en-US" sz="2200"/>
              <a:t>web: www.ru.ac.bd/cse/~mki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/>
              <a:t>Pipelining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143000"/>
            <a:ext cx="639410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General consideration of pipelining</a:t>
            </a:r>
            <a:endParaRPr lang="en-US" sz="2400" dirty="0"/>
          </a:p>
          <a:p>
            <a:pPr lvl="1"/>
            <a:r>
              <a:rPr lang="en-US" sz="2000" dirty="0"/>
              <a:t>Operation is decomposed into a number of </a:t>
            </a:r>
            <a:r>
              <a:rPr lang="en-US" sz="2000" dirty="0" smtClean="0"/>
              <a:t>sub operations</a:t>
            </a:r>
            <a:endParaRPr lang="en-US" sz="2000" dirty="0"/>
          </a:p>
          <a:p>
            <a:pPr lvl="1"/>
            <a:r>
              <a:rPr lang="en-US" sz="2000" dirty="0"/>
              <a:t>The technique is efficient when the same task is repeated for different data sets</a:t>
            </a:r>
          </a:p>
          <a:p>
            <a:r>
              <a:rPr lang="en-US" sz="2400" dirty="0"/>
              <a:t>The general structure of four-segment pipelining is shown in following figure: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838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/>
              <a:t>General consideration of pipelining</a:t>
            </a:r>
            <a:endParaRPr lang="en-US" sz="2400"/>
          </a:p>
          <a:p>
            <a:pPr lvl="0"/>
            <a:r>
              <a:rPr lang="en-US" sz="2800"/>
              <a:t>Each operation pass through all of four segments</a:t>
            </a:r>
          </a:p>
          <a:p>
            <a:pPr lvl="0"/>
            <a:r>
              <a:rPr lang="en-US" sz="2800"/>
              <a:t>Section Si performs the </a:t>
            </a:r>
            <a:r>
              <a:rPr lang="en-US" sz="2800" err="1"/>
              <a:t>suboperation</a:t>
            </a:r>
            <a:r>
              <a:rPr lang="en-US" sz="2800"/>
              <a:t> and </a:t>
            </a:r>
            <a:r>
              <a:rPr lang="en-US" sz="2800" err="1"/>
              <a:t>Ri</a:t>
            </a:r>
            <a:r>
              <a:rPr lang="en-US" sz="2800"/>
              <a:t> holds the temporary results</a:t>
            </a:r>
          </a:p>
          <a:p>
            <a:pPr lvl="0"/>
            <a:r>
              <a:rPr lang="en-US" sz="2800"/>
              <a:t>Common clock is used to transfer the data from </a:t>
            </a:r>
            <a:r>
              <a:rPr lang="en-US" sz="2800" err="1"/>
              <a:t>Ri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/>
              <a:t>Space-time representation</a:t>
            </a:r>
          </a:p>
          <a:p>
            <a:pPr lvl="0"/>
            <a:r>
              <a:rPr lang="en-US" sz="2400"/>
              <a:t>Pipeline can be represented as space-time diagram</a:t>
            </a:r>
          </a:p>
          <a:p>
            <a:pPr lvl="0"/>
            <a:r>
              <a:rPr lang="en-US" sz="2400"/>
              <a:t>Shows the segment utilization as a function of time</a:t>
            </a:r>
          </a:p>
          <a:p>
            <a:pPr lvl="1"/>
            <a:r>
              <a:rPr lang="en-US" sz="2000"/>
              <a:t>The space-time representation of a four-segment pipelining system: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05200"/>
            <a:ext cx="824921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The diagram shows six tasks T1 through T6 executed in four segments</a:t>
            </a:r>
          </a:p>
          <a:p>
            <a:pPr lvl="0"/>
            <a:r>
              <a:rPr lang="en-US" sz="2400" dirty="0"/>
              <a:t>The speedup of pipeline system over </a:t>
            </a:r>
            <a:r>
              <a:rPr lang="en-US" sz="2400" dirty="0" smtClean="0"/>
              <a:t>non pipeline </a:t>
            </a:r>
            <a:r>
              <a:rPr lang="en-US" sz="2400" dirty="0"/>
              <a:t>is defined as –</a:t>
            </a:r>
          </a:p>
          <a:p>
            <a:endParaRPr lang="en-US" sz="2800" dirty="0"/>
          </a:p>
          <a:p>
            <a:r>
              <a:rPr lang="en-US" sz="2800" dirty="0"/>
              <a:t>where</a:t>
            </a:r>
          </a:p>
          <a:p>
            <a:pPr lvl="3"/>
            <a:r>
              <a:rPr lang="en-US" sz="2000" dirty="0"/>
              <a:t>n : </a:t>
            </a:r>
            <a:r>
              <a:rPr lang="en-US" sz="2000" i="1" dirty="0"/>
              <a:t>task number</a:t>
            </a:r>
            <a:r>
              <a:rPr lang="en-US" sz="2000" dirty="0"/>
              <a:t> (6)</a:t>
            </a:r>
          </a:p>
          <a:p>
            <a:pPr lvl="3"/>
            <a:r>
              <a:rPr lang="en-US" sz="2000" dirty="0" err="1"/>
              <a:t>t</a:t>
            </a:r>
            <a:r>
              <a:rPr lang="en-US" sz="2000" baseline="-25000" dirty="0" err="1"/>
              <a:t>p</a:t>
            </a:r>
            <a:r>
              <a:rPr lang="en-US" sz="2000" dirty="0"/>
              <a:t> : </a:t>
            </a:r>
            <a:r>
              <a:rPr lang="en-US" sz="2000" i="1" dirty="0"/>
              <a:t>clock cycle time</a:t>
            </a:r>
            <a:r>
              <a:rPr lang="en-US" sz="2000" dirty="0"/>
              <a:t> </a:t>
            </a:r>
          </a:p>
          <a:p>
            <a:pPr lvl="3"/>
            <a:r>
              <a:rPr lang="en-US" sz="2000" dirty="0" err="1"/>
              <a:t>t</a:t>
            </a:r>
            <a:r>
              <a:rPr lang="en-US" sz="2000" baseline="-25000" dirty="0" err="1"/>
              <a:t>n</a:t>
            </a:r>
            <a:r>
              <a:rPr lang="en-US" sz="2000" dirty="0"/>
              <a:t> : </a:t>
            </a:r>
            <a:r>
              <a:rPr lang="en-US" sz="2000" i="1" dirty="0"/>
              <a:t>time to complete each task </a:t>
            </a:r>
            <a:r>
              <a:rPr lang="en-US" sz="2000" i="1"/>
              <a:t>in </a:t>
            </a:r>
            <a:r>
              <a:rPr lang="en-US" sz="2000" i="1" smtClean="0"/>
              <a:t>non pipeline</a:t>
            </a:r>
            <a:r>
              <a:rPr lang="en-US" sz="2000" smtClean="0"/>
              <a:t>(4t</a:t>
            </a:r>
            <a:r>
              <a:rPr lang="en-US" sz="2000" baseline="-25000" smtClean="0"/>
              <a:t>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k : </a:t>
            </a:r>
            <a:r>
              <a:rPr lang="en-US" sz="2000" i="1" dirty="0"/>
              <a:t>segment number</a:t>
            </a:r>
            <a:r>
              <a:rPr lang="en-US" sz="2000" dirty="0"/>
              <a:t> (4)</a:t>
            </a:r>
            <a:endParaRPr lang="en-US" sz="2800" dirty="0"/>
          </a:p>
          <a:p>
            <a:pPr lvl="1"/>
            <a:r>
              <a:rPr lang="en-US" sz="2400" dirty="0"/>
              <a:t>hence, S = </a:t>
            </a:r>
            <a:r>
              <a:rPr lang="en-US" sz="2400" dirty="0" err="1"/>
              <a:t>n•t</a:t>
            </a:r>
            <a:r>
              <a:rPr lang="en-US" sz="2400" baseline="-25000" dirty="0" err="1"/>
              <a:t>n</a:t>
            </a:r>
            <a:r>
              <a:rPr lang="en-US" sz="2400" dirty="0"/>
              <a:t>/( k + n - 1 )•</a:t>
            </a:r>
            <a:r>
              <a:rPr lang="en-US" sz="2400" dirty="0" err="1"/>
              <a:t>t</a:t>
            </a:r>
            <a:r>
              <a:rPr lang="en-US" sz="2400" baseline="-25000" dirty="0" err="1"/>
              <a:t>p</a:t>
            </a:r>
            <a:r>
              <a:rPr lang="en-US" sz="2400" dirty="0"/>
              <a:t> = 6•4t</a:t>
            </a:r>
            <a:r>
              <a:rPr lang="en-US" sz="2400" baseline="-25000" dirty="0"/>
              <a:t>p</a:t>
            </a:r>
            <a:r>
              <a:rPr lang="en-US" sz="2400" dirty="0"/>
              <a:t>/(4+6-1)•</a:t>
            </a:r>
            <a:r>
              <a:rPr lang="en-US" sz="2400" dirty="0" err="1"/>
              <a:t>t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= 24 </a:t>
            </a:r>
            <a:r>
              <a:rPr lang="en-US" sz="2400" dirty="0" err="1"/>
              <a:t>t</a:t>
            </a:r>
            <a:r>
              <a:rPr lang="en-US" sz="2400" baseline="-25000" dirty="0" err="1"/>
              <a:t>p</a:t>
            </a:r>
            <a:r>
              <a:rPr lang="en-US" sz="2400" dirty="0"/>
              <a:t> / 9 </a:t>
            </a:r>
            <a:r>
              <a:rPr lang="en-US" sz="2400" dirty="0" err="1"/>
              <a:t>t</a:t>
            </a:r>
            <a:r>
              <a:rPr lang="en-US" sz="2400" baseline="-25000" dirty="0" err="1"/>
              <a:t>p</a:t>
            </a:r>
            <a:r>
              <a:rPr lang="en-US" sz="2400" dirty="0"/>
              <a:t> = 2.67</a:t>
            </a:r>
          </a:p>
          <a:p>
            <a:pPr lvl="1"/>
            <a:r>
              <a:rPr lang="en-US" sz="2400" dirty="0"/>
              <a:t> If n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</a:t>
            </a:r>
            <a:r>
              <a:rPr lang="en-US" sz="2400" dirty="0"/>
              <a:t>; S=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/</a:t>
            </a:r>
            <a:r>
              <a:rPr lang="en-US" sz="2400" dirty="0" err="1"/>
              <a:t>t</a:t>
            </a:r>
            <a:r>
              <a:rPr lang="en-US" sz="2400" baseline="-25000" dirty="0" err="1"/>
              <a:t>p</a:t>
            </a:r>
            <a:endParaRPr lang="en-US" sz="2400" dirty="0"/>
          </a:p>
          <a:p>
            <a:pPr lvl="1"/>
            <a:r>
              <a:rPr lang="en-US" sz="2400" dirty="0"/>
              <a:t>So, </a:t>
            </a:r>
            <a:r>
              <a:rPr lang="en-US" sz="2400" dirty="0" err="1"/>
              <a:t>Nonpipline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)=Pipeline (k.t</a:t>
            </a:r>
            <a:r>
              <a:rPr lang="en-US" sz="2400" baseline="-25000" dirty="0"/>
              <a:t>p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</a:t>
            </a:r>
            <a:r>
              <a:rPr lang="en-US" sz="2400" dirty="0"/>
              <a:t> S=k.t</a:t>
            </a:r>
            <a:r>
              <a:rPr lang="en-US" sz="2400" baseline="-25000" dirty="0"/>
              <a:t>p</a:t>
            </a:r>
            <a:r>
              <a:rPr lang="en-US" sz="2400" dirty="0"/>
              <a:t>/</a:t>
            </a:r>
            <a:r>
              <a:rPr lang="en-US" sz="2400" dirty="0" err="1"/>
              <a:t>t</a:t>
            </a:r>
            <a:r>
              <a:rPr lang="en-US" sz="2400" baseline="-25000" dirty="0" err="1"/>
              <a:t>p</a:t>
            </a:r>
            <a:r>
              <a:rPr lang="en-US" sz="2400" dirty="0"/>
              <a:t>=k</a:t>
            </a:r>
          </a:p>
          <a:p>
            <a:pPr lvl="0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399" y="2438400"/>
            <a:ext cx="310100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/>
              <a:t>Instruction Pipeline</a:t>
            </a:r>
            <a:endParaRPr lang="en-US" sz="2400"/>
          </a:p>
          <a:p>
            <a:r>
              <a:rPr lang="en-US" sz="2400"/>
              <a:t>The computer needs to process each instruction with the following sequence of steps:</a:t>
            </a:r>
          </a:p>
          <a:p>
            <a:pPr lvl="1"/>
            <a:r>
              <a:rPr lang="en-US" sz="2400"/>
              <a:t>1) Fetch the instruction from memory</a:t>
            </a:r>
          </a:p>
          <a:p>
            <a:pPr lvl="1"/>
            <a:r>
              <a:rPr lang="en-US" sz="2400"/>
              <a:t>2) Decode the instruction</a:t>
            </a:r>
          </a:p>
          <a:p>
            <a:pPr lvl="1"/>
            <a:r>
              <a:rPr lang="en-US" sz="2400"/>
              <a:t>3) Calculate the effective address</a:t>
            </a:r>
          </a:p>
          <a:p>
            <a:pPr lvl="1"/>
            <a:r>
              <a:rPr lang="en-US" sz="2400"/>
              <a:t>4) Fetch the operands from memory</a:t>
            </a:r>
          </a:p>
          <a:p>
            <a:pPr lvl="1"/>
            <a:r>
              <a:rPr lang="en-US" sz="2400"/>
              <a:t>5) Execute the instruction</a:t>
            </a:r>
          </a:p>
          <a:p>
            <a:pPr lvl="1"/>
            <a:r>
              <a:rPr lang="en-US" sz="2400"/>
              <a:t>6) Store the result in the proper place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/>
              <a:t>Example</a:t>
            </a:r>
            <a:r>
              <a:rPr lang="en-US" sz="2000"/>
              <a:t>: Four-segment Instruction Pipeline</a:t>
            </a:r>
          </a:p>
          <a:p>
            <a:r>
              <a:rPr lang="en-US" sz="2000"/>
              <a:t>The above six steps can be performed with the following Four-segment CPU pipeline:</a:t>
            </a:r>
            <a:r>
              <a:rPr lang="en-US" sz="2000" b="1" i="1"/>
              <a:t>	</a:t>
            </a:r>
            <a:endParaRPr lang="en-US" sz="2000"/>
          </a:p>
          <a:p>
            <a:r>
              <a:rPr lang="en-US" sz="2000"/>
              <a:t>1) </a:t>
            </a:r>
            <a:r>
              <a:rPr lang="en-US" sz="2000" b="1"/>
              <a:t>FI</a:t>
            </a:r>
            <a:r>
              <a:rPr lang="en-US" sz="2000"/>
              <a:t>: Instruction Fetch</a:t>
            </a:r>
          </a:p>
          <a:p>
            <a:r>
              <a:rPr lang="en-US" sz="2000"/>
              <a:t>2) </a:t>
            </a:r>
            <a:r>
              <a:rPr lang="en-US" sz="2000" b="1"/>
              <a:t>DA</a:t>
            </a:r>
            <a:r>
              <a:rPr lang="en-US" sz="2000"/>
              <a:t>: Decode Instruction &amp; calculate EA</a:t>
            </a:r>
          </a:p>
          <a:p>
            <a:r>
              <a:rPr lang="en-US" sz="2000"/>
              <a:t>3) </a:t>
            </a:r>
            <a:r>
              <a:rPr lang="en-US" sz="2000" b="1"/>
              <a:t>FO</a:t>
            </a:r>
            <a:r>
              <a:rPr lang="en-US" sz="2000"/>
              <a:t>: Operand Fetch</a:t>
            </a:r>
          </a:p>
          <a:p>
            <a:r>
              <a:rPr lang="en-US" sz="2000"/>
              <a:t>4) </a:t>
            </a:r>
            <a:r>
              <a:rPr lang="en-US" sz="2000" b="1"/>
              <a:t>EX</a:t>
            </a:r>
            <a:r>
              <a:rPr lang="en-US" sz="2000"/>
              <a:t>: Execution</a:t>
            </a:r>
          </a:p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pic>
        <p:nvPicPr>
          <p:cNvPr id="10242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962400"/>
            <a:ext cx="647700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/>
              <a:t>The </a:t>
            </a:r>
            <a:r>
              <a:rPr lang="en-US" b="1"/>
              <a:t>central processing unit (CPU) </a:t>
            </a:r>
            <a:r>
              <a:rPr lang="en-US"/>
              <a:t>of a computer is the main unit that dictates the rest of the computer organization</a:t>
            </a:r>
          </a:p>
          <a:p>
            <a:r>
              <a:rPr lang="en-US" i="1"/>
              <a:t>Register set</a:t>
            </a:r>
            <a:r>
              <a:rPr lang="en-US"/>
              <a:t>: Stores intermediate data during the execution of instructions;</a:t>
            </a:r>
          </a:p>
          <a:p>
            <a:r>
              <a:rPr lang="en-US" i="1"/>
              <a:t>Arithmetic logic unit (ALU)</a:t>
            </a:r>
            <a:r>
              <a:rPr lang="en-US"/>
              <a:t>: Performs the required micro-operations for executing the instructions;</a:t>
            </a:r>
          </a:p>
          <a:p>
            <a:r>
              <a:rPr lang="en-US" i="1"/>
              <a:t>Control unit</a:t>
            </a:r>
            <a:r>
              <a:rPr lang="en-US"/>
              <a:t>: supervises the transfer of information among the registers and instructs the ALU as to which operation to perform by generating control signals.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/>
              <a:t>Functions of CPU</a:t>
            </a:r>
            <a:endParaRPr lang="en-US" sz="2400"/>
          </a:p>
          <a:p>
            <a:pPr lvl="0"/>
            <a:r>
              <a:rPr lang="en-US" sz="2800"/>
              <a:t>Central Processing Unit = “brain of computer”</a:t>
            </a:r>
            <a:endParaRPr lang="en-US" sz="2400"/>
          </a:p>
          <a:p>
            <a:pPr lvl="0"/>
            <a:r>
              <a:rPr lang="en-US" sz="2800"/>
              <a:t>Executes programs by:</a:t>
            </a:r>
            <a:endParaRPr lang="en-US" sz="2400"/>
          </a:p>
          <a:p>
            <a:pPr lvl="1"/>
            <a:r>
              <a:rPr lang="en-US" sz="2400"/>
              <a:t>Fetching and decoding the next instruction from memory</a:t>
            </a:r>
            <a:endParaRPr lang="en-US" sz="2000"/>
          </a:p>
          <a:p>
            <a:pPr lvl="1"/>
            <a:r>
              <a:rPr lang="en-US" sz="2400"/>
              <a:t>Execute it</a:t>
            </a:r>
            <a:endParaRPr lang="en-US" sz="2000"/>
          </a:p>
          <a:p>
            <a:pPr lvl="0"/>
            <a:r>
              <a:rPr lang="en-US" sz="2800"/>
              <a:t>Consists of:</a:t>
            </a:r>
            <a:endParaRPr lang="en-US" sz="2400"/>
          </a:p>
          <a:p>
            <a:pPr lvl="1"/>
            <a:r>
              <a:rPr lang="en-US" sz="2400"/>
              <a:t>Control Unit</a:t>
            </a:r>
            <a:endParaRPr lang="en-US" sz="2000"/>
          </a:p>
          <a:p>
            <a:pPr lvl="1"/>
            <a:r>
              <a:rPr lang="en-US" sz="2400"/>
              <a:t>Arithmetic Logic Unit (ALU)</a:t>
            </a:r>
            <a:endParaRPr lang="en-US" sz="2000"/>
          </a:p>
          <a:p>
            <a:pPr lvl="1"/>
            <a:r>
              <a:rPr lang="en-US" sz="2400"/>
              <a:t>Registers (high-speed memory)</a:t>
            </a:r>
            <a:endParaRPr lang="en-US" sz="2000"/>
          </a:p>
          <a:p>
            <a:pPr lvl="2"/>
            <a:r>
              <a:rPr lang="en-US" sz="2400"/>
              <a:t>Program Counter (PC)</a:t>
            </a:r>
            <a:endParaRPr lang="en-US" sz="2000"/>
          </a:p>
          <a:p>
            <a:pPr lvl="2"/>
            <a:r>
              <a:rPr lang="en-US" sz="2400"/>
              <a:t>Instruction Register (IR)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/>
              <a:t>Functions of CPU</a:t>
            </a:r>
            <a:endParaRPr lang="en-US" sz="24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 algn="ctr">
              <a:buNone/>
            </a:pPr>
            <a:r>
              <a:rPr lang="en-US" sz="2800"/>
              <a:t>BUS connection with CPU</a:t>
            </a:r>
          </a:p>
          <a:p>
            <a:pPr lvl="2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pic>
        <p:nvPicPr>
          <p:cNvPr id="2050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847812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/>
              <a:t>General register organization</a:t>
            </a:r>
            <a:endParaRPr lang="en-US" sz="2800"/>
          </a:p>
          <a:p>
            <a:r>
              <a:rPr lang="en-US" sz="2800"/>
              <a:t>CPU must have some working space (fast access and close to CPU) </a:t>
            </a:r>
          </a:p>
          <a:p>
            <a:r>
              <a:rPr lang="en-US" sz="2800"/>
              <a:t>This space is efficiently used to store intermediate values  </a:t>
            </a:r>
          </a:p>
          <a:p>
            <a:r>
              <a:rPr lang="en-US" sz="2800"/>
              <a:t>The most convenient way to communicate registers is trough common bus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151208"/>
          <a:ext cx="8001000" cy="526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Bitmap Image" r:id="rId3" imgW="5609524" imgH="5191850" progId="PBrush">
                  <p:embed/>
                </p:oleObj>
              </mc:Choice>
              <mc:Fallback>
                <p:oleObj name="Bitmap Image" r:id="rId3" imgW="5609524" imgH="519185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51208"/>
                        <a:ext cx="8001000" cy="5269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8400" y="6096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Register 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/>
              <a:t>Selection of operation</a:t>
            </a:r>
          </a:p>
          <a:p>
            <a:r>
              <a:rPr lang="en-US" sz="2800"/>
              <a:t>An operation is selected by the ALU operation selector (OPR).</a:t>
            </a:r>
          </a:p>
          <a:p>
            <a:r>
              <a:rPr lang="en-US" sz="2800"/>
              <a:t>The result of a micro-operation is directed to a destination register selected by a decoder (SELD).  </a:t>
            </a:r>
          </a:p>
          <a:p>
            <a:r>
              <a:rPr lang="en-US" sz="2800"/>
              <a:t>Control word: The 14 binary selection inputs (3 bits for SELA, 3 for SELB, 3 for SELD, and 5 for OPR)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/>
              <a:t>Format of the control word:</a:t>
            </a:r>
          </a:p>
          <a:p>
            <a:pPr>
              <a:buNone/>
            </a:pPr>
            <a:r>
              <a:rPr lang="en-US" sz="2800"/>
              <a:t>  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/>
            </a:r>
            <a:br>
              <a:rPr lang="en-US" sz="2800"/>
            </a:br>
            <a:r>
              <a:rPr lang="en-US" sz="2800"/>
              <a:t>Example: R1</a:t>
            </a:r>
            <a:r>
              <a:rPr lang="en-US" sz="2800">
                <a:sym typeface="Wingdings"/>
              </a:rPr>
              <a:t></a:t>
            </a:r>
            <a:r>
              <a:rPr lang="en-US" sz="2800"/>
              <a:t>R2+R3, (01001100100001); </a:t>
            </a:r>
            <a:r>
              <a:rPr lang="en-US" sz="1400"/>
              <a:t>00001 is for ‘+’</a:t>
            </a:r>
            <a:endParaRPr lang="en-US" sz="2800"/>
          </a:p>
          <a:p>
            <a:r>
              <a:rPr lang="en-US" sz="2800"/>
              <a:t>1) MUX A selector (</a:t>
            </a:r>
            <a:r>
              <a:rPr lang="en-US" sz="2800" b="1"/>
              <a:t>SELA</a:t>
            </a:r>
            <a:r>
              <a:rPr lang="en-US" sz="2800"/>
              <a:t>): to place the content of R2 into BUS A</a:t>
            </a:r>
          </a:p>
          <a:p>
            <a:r>
              <a:rPr lang="en-US" sz="2800"/>
              <a:t>2) MUX B selector (</a:t>
            </a:r>
            <a:r>
              <a:rPr lang="en-US" sz="2800" b="1"/>
              <a:t>SELB</a:t>
            </a:r>
            <a:r>
              <a:rPr lang="en-US" sz="2800"/>
              <a:t>): to place the content of R3 into BUS B </a:t>
            </a:r>
          </a:p>
          <a:p>
            <a:r>
              <a:rPr lang="en-US" sz="2800"/>
              <a:t>3) ALU operation selector (</a:t>
            </a:r>
            <a:r>
              <a:rPr lang="en-US" sz="2800" b="1"/>
              <a:t>OPR</a:t>
            </a:r>
            <a:r>
              <a:rPr lang="en-US" sz="2800"/>
              <a:t>): to provide the arithmetic addition R2 + R3</a:t>
            </a:r>
          </a:p>
          <a:p>
            <a:r>
              <a:rPr lang="en-US" sz="2800"/>
              <a:t>4) Decoder selector (</a:t>
            </a:r>
            <a:r>
              <a:rPr lang="en-US" sz="2800" b="1"/>
              <a:t>SELD</a:t>
            </a:r>
            <a:r>
              <a:rPr lang="en-US" sz="2800"/>
              <a:t>): to transfer the content of the output bus into R1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762000" y="1828800"/>
          <a:ext cx="598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Bitmap Image" r:id="rId3" imgW="4277322" imgH="600159" progId="PBrush">
                  <p:embed/>
                </p:oleObj>
              </mc:Choice>
              <mc:Fallback>
                <p:oleObj name="Bitmap Image" r:id="rId3" imgW="4277322" imgH="60015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981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/>
              <a:t>Pipelining</a:t>
            </a:r>
            <a:endParaRPr lang="en-US" sz="2800"/>
          </a:p>
          <a:p>
            <a:pPr lvl="0"/>
            <a:r>
              <a:rPr lang="en-US" sz="2800"/>
              <a:t>Decomposing a sequential process into </a:t>
            </a:r>
            <a:r>
              <a:rPr lang="en-US" sz="2800" err="1"/>
              <a:t>suboperations</a:t>
            </a:r>
            <a:endParaRPr lang="en-US" sz="2800"/>
          </a:p>
          <a:p>
            <a:pPr lvl="0"/>
            <a:r>
              <a:rPr lang="en-US" sz="2800"/>
              <a:t>Each </a:t>
            </a:r>
            <a:r>
              <a:rPr lang="en-US" sz="2800" err="1"/>
              <a:t>subprocess</a:t>
            </a:r>
            <a:r>
              <a:rPr lang="en-US" sz="2800"/>
              <a:t> is executed in a special dedicated segment concurrently</a:t>
            </a:r>
          </a:p>
          <a:p>
            <a:r>
              <a:rPr lang="en-US" sz="2800"/>
              <a:t> </a:t>
            </a:r>
          </a:p>
          <a:p>
            <a:r>
              <a:rPr lang="en-US" sz="2800"/>
              <a:t>Example:</a:t>
            </a:r>
          </a:p>
          <a:p>
            <a:r>
              <a:rPr lang="en-US" sz="2800"/>
              <a:t>Multiply and Add Operation: </a:t>
            </a:r>
            <a:br>
              <a:rPr lang="en-US" sz="2800"/>
            </a:br>
            <a:r>
              <a:rPr lang="en-US" sz="2800"/>
              <a:t>A</a:t>
            </a:r>
            <a:r>
              <a:rPr lang="en-US" sz="2800" baseline="-25000"/>
              <a:t>i</a:t>
            </a:r>
            <a:r>
              <a:rPr lang="en-US" sz="2800"/>
              <a:t>*</a:t>
            </a:r>
            <a:r>
              <a:rPr lang="en-US" sz="2800" err="1"/>
              <a:t>B</a:t>
            </a:r>
            <a:r>
              <a:rPr lang="en-US" sz="2800" baseline="-25000" err="1"/>
              <a:t>i</a:t>
            </a:r>
            <a:r>
              <a:rPr lang="en-US" sz="2800" err="1"/>
              <a:t>+C</a:t>
            </a:r>
            <a:r>
              <a:rPr lang="en-US" sz="2800" baseline="-25000" err="1"/>
              <a:t>i</a:t>
            </a:r>
            <a:r>
              <a:rPr lang="en-US" sz="2800"/>
              <a:t> ( for </a:t>
            </a:r>
            <a:r>
              <a:rPr lang="en-US" sz="2800" err="1"/>
              <a:t>i</a:t>
            </a:r>
            <a:r>
              <a:rPr lang="en-US" sz="2800"/>
              <a:t> = 1, 2, …, 7 )</a:t>
            </a:r>
          </a:p>
          <a:p>
            <a:r>
              <a:rPr lang="en-US" sz="2800"/>
              <a:t>3 </a:t>
            </a:r>
            <a:r>
              <a:rPr lang="en-US" sz="2800" err="1"/>
              <a:t>Suboperation</a:t>
            </a:r>
            <a:r>
              <a:rPr lang="en-US" sz="2800"/>
              <a:t> Segment</a:t>
            </a:r>
          </a:p>
          <a:p>
            <a:pPr lvl="1"/>
            <a:r>
              <a:rPr lang="en-US" sz="2400"/>
              <a:t>1): R1 </a:t>
            </a:r>
            <a:r>
              <a:rPr lang="en-US" sz="2400">
                <a:sym typeface="Wingdings"/>
              </a:rPr>
              <a:t></a:t>
            </a:r>
            <a:r>
              <a:rPr lang="en-US" sz="2400"/>
              <a:t> Ai, R2 </a:t>
            </a:r>
            <a:r>
              <a:rPr lang="en-US" sz="2400">
                <a:sym typeface="Wingdings"/>
              </a:rPr>
              <a:t></a:t>
            </a:r>
            <a:r>
              <a:rPr lang="en-US" sz="2400"/>
              <a:t> Bi; Input Ai and Bi</a:t>
            </a:r>
          </a:p>
          <a:p>
            <a:pPr lvl="1"/>
            <a:r>
              <a:rPr lang="en-US" sz="2400"/>
              <a:t>2): R3 </a:t>
            </a:r>
            <a:r>
              <a:rPr lang="en-US" sz="2400">
                <a:sym typeface="Wingdings"/>
              </a:rPr>
              <a:t></a:t>
            </a:r>
            <a:r>
              <a:rPr lang="en-US" sz="2400"/>
              <a:t> R1*R2, R4 </a:t>
            </a:r>
            <a:r>
              <a:rPr lang="en-US" sz="2400">
                <a:sym typeface="Wingdings"/>
              </a:rPr>
              <a:t></a:t>
            </a:r>
            <a:r>
              <a:rPr lang="en-US" sz="2400"/>
              <a:t> </a:t>
            </a:r>
            <a:r>
              <a:rPr lang="en-US" sz="2400" err="1"/>
              <a:t>Ci</a:t>
            </a:r>
            <a:r>
              <a:rPr lang="en-US" sz="2400"/>
              <a:t>; Multiply and input </a:t>
            </a:r>
            <a:r>
              <a:rPr lang="en-US" sz="2400" err="1"/>
              <a:t>Ci</a:t>
            </a:r>
            <a:endParaRPr lang="en-US" sz="2400"/>
          </a:p>
          <a:p>
            <a:pPr lvl="1"/>
            <a:r>
              <a:rPr lang="en-US" sz="2400"/>
              <a:t>3): R5 </a:t>
            </a:r>
            <a:r>
              <a:rPr lang="en-US" sz="2400">
                <a:sym typeface="Wingdings"/>
              </a:rPr>
              <a:t></a:t>
            </a:r>
            <a:r>
              <a:rPr lang="en-US" sz="2400"/>
              <a:t> R3+R4; Add </a:t>
            </a:r>
            <a:r>
              <a:rPr lang="en-US" sz="2400" err="1"/>
              <a:t>Ci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Processing Unit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021819-E046-4AF8-8225-B33EDD5332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30297-2DC7-48C3-BD1F-DB93CE9083C5}">
  <ds:schemaRefs>
    <ds:schemaRef ds:uri="4ee54a52-bdff-4860-8b82-5ae082cbcd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746128-EA4B-4FB3-B7AE-7106ED1B21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546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Concourse</vt:lpstr>
      <vt:lpstr>Bitmap Image</vt:lpstr>
      <vt:lpstr>Computer architecture and Organization  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  <vt:lpstr>Processing Unit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Windows User</cp:lastModifiedBy>
  <cp:revision>7</cp:revision>
  <dcterms:created xsi:type="dcterms:W3CDTF">2012-10-13T14:30:17Z</dcterms:created>
  <dcterms:modified xsi:type="dcterms:W3CDTF">2022-02-13T16:30:57Z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0x010100C94C567B564E1E44AED7FBA7F8E2BF32</vt:lpwstr>
  </property>
</Properties>
</file>