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1" r:id="rId28"/>
    <p:sldId id="280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DA0A5-AE1E-4EB4-9E9B-43009060EC83}" v="5" dt="2021-08-23T17:50:01.543"/>
    <p1510:client id="{52B3D856-D388-4164-BCD0-E8DAB05B7FA5}" v="1" dt="2021-08-24T02:54:31.390"/>
    <p1510:client id="{5B1B3672-53B4-4536-A717-C209CBAE3394}" v="1" dt="2021-08-24T03:30:06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Zobaer" userId="S::1810376119@ru.ac.bd::b19a8193-2263-4034-aa0a-0c1bb82f1efb" providerId="AD" clId="Web-{198DA0A5-AE1E-4EB4-9E9B-43009060EC83}"/>
    <pc:docChg chg="modSld">
      <pc:chgData name="Al Zobaer" userId="S::1810376119@ru.ac.bd::b19a8193-2263-4034-aa0a-0c1bb82f1efb" providerId="AD" clId="Web-{198DA0A5-AE1E-4EB4-9E9B-43009060EC83}" dt="2021-08-23T17:50:01.543" v="2" actId="20577"/>
      <pc:docMkLst>
        <pc:docMk/>
      </pc:docMkLst>
      <pc:sldChg chg="modSp">
        <pc:chgData name="Al Zobaer" userId="S::1810376119@ru.ac.bd::b19a8193-2263-4034-aa0a-0c1bb82f1efb" providerId="AD" clId="Web-{198DA0A5-AE1E-4EB4-9E9B-43009060EC83}" dt="2021-08-23T17:49:06.635" v="0" actId="14100"/>
        <pc:sldMkLst>
          <pc:docMk/>
          <pc:sldMk cId="0" sldId="257"/>
        </pc:sldMkLst>
        <pc:spChg chg="mod">
          <ac:chgData name="Al Zobaer" userId="S::1810376119@ru.ac.bd::b19a8193-2263-4034-aa0a-0c1bb82f1efb" providerId="AD" clId="Web-{198DA0A5-AE1E-4EB4-9E9B-43009060EC83}" dt="2021-08-23T17:49:06.635" v="0" actId="14100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Al Zobaer" userId="S::1810376119@ru.ac.bd::b19a8193-2263-4034-aa0a-0c1bb82f1efb" providerId="AD" clId="Web-{198DA0A5-AE1E-4EB4-9E9B-43009060EC83}" dt="2021-08-23T17:50:01.543" v="2" actId="20577"/>
        <pc:sldMkLst>
          <pc:docMk/>
          <pc:sldMk cId="0" sldId="258"/>
        </pc:sldMkLst>
        <pc:spChg chg="mod">
          <ac:chgData name="Al Zobaer" userId="S::1810376119@ru.ac.bd::b19a8193-2263-4034-aa0a-0c1bb82f1efb" providerId="AD" clId="Web-{198DA0A5-AE1E-4EB4-9E9B-43009060EC83}" dt="2021-08-23T17:50:01.543" v="2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Md. Forhan Shahriar Fahim" userId="S::1910476120@ru.ac.bd::04d12fbf-5314-4e70-9a0c-1004665fd465" providerId="AD" clId="Web-{52B3D856-D388-4164-BCD0-E8DAB05B7FA5}"/>
    <pc:docChg chg="modSld">
      <pc:chgData name="Md. Forhan Shahriar Fahim" userId="S::1910476120@ru.ac.bd::04d12fbf-5314-4e70-9a0c-1004665fd465" providerId="AD" clId="Web-{52B3D856-D388-4164-BCD0-E8DAB05B7FA5}" dt="2021-08-24T02:54:31.390" v="0"/>
      <pc:docMkLst>
        <pc:docMk/>
      </pc:docMkLst>
      <pc:sldChg chg="addSp">
        <pc:chgData name="Md. Forhan Shahriar Fahim" userId="S::1910476120@ru.ac.bd::04d12fbf-5314-4e70-9a0c-1004665fd465" providerId="AD" clId="Web-{52B3D856-D388-4164-BCD0-E8DAB05B7FA5}" dt="2021-08-24T02:54:31.390" v="0"/>
        <pc:sldMkLst>
          <pc:docMk/>
          <pc:sldMk cId="0" sldId="269"/>
        </pc:sldMkLst>
        <pc:spChg chg="add">
          <ac:chgData name="Md. Forhan Shahriar Fahim" userId="S::1910476120@ru.ac.bd::04d12fbf-5314-4e70-9a0c-1004665fd465" providerId="AD" clId="Web-{52B3D856-D388-4164-BCD0-E8DAB05B7FA5}" dt="2021-08-24T02:54:31.390" v="0"/>
          <ac:spMkLst>
            <pc:docMk/>
            <pc:sldMk cId="0" sldId="269"/>
            <ac:spMk id="4" creationId="{6E1991C8-E3D0-48D4-AB18-EF0CF3295035}"/>
          </ac:spMkLst>
        </pc:spChg>
      </pc:sldChg>
    </pc:docChg>
  </pc:docChgLst>
  <pc:docChgLst>
    <pc:chgData name="Md.Hasibul alam" userId="S::1810576148@ru.ac.bd::064e8ca9-0732-439d-b9df-d9b5a429916e" providerId="AD" clId="Web-{5B1B3672-53B4-4536-A717-C209CBAE3394}"/>
    <pc:docChg chg="modSld">
      <pc:chgData name="Md.Hasibul alam" userId="S::1810576148@ru.ac.bd::064e8ca9-0732-439d-b9df-d9b5a429916e" providerId="AD" clId="Web-{5B1B3672-53B4-4536-A717-C209CBAE3394}" dt="2021-08-24T03:30:06.859" v="0" actId="1076"/>
      <pc:docMkLst>
        <pc:docMk/>
      </pc:docMkLst>
      <pc:sldChg chg="modSp">
        <pc:chgData name="Md.Hasibul alam" userId="S::1810576148@ru.ac.bd::064e8ca9-0732-439d-b9df-d9b5a429916e" providerId="AD" clId="Web-{5B1B3672-53B4-4536-A717-C209CBAE3394}" dt="2021-08-24T03:30:06.859" v="0" actId="1076"/>
        <pc:sldMkLst>
          <pc:docMk/>
          <pc:sldMk cId="0" sldId="273"/>
        </pc:sldMkLst>
        <pc:picChg chg="mod">
          <ac:chgData name="Md.Hasibul alam" userId="S::1810576148@ru.ac.bd::064e8ca9-0732-439d-b9df-d9b5a429916e" providerId="AD" clId="Web-{5B1B3672-53B4-4536-A717-C209CBAE3394}" dt="2021-08-24T03:30:06.859" v="0" actId="1076"/>
          <ac:picMkLst>
            <pc:docMk/>
            <pc:sldMk cId="0" sldId="273"/>
            <ac:picMk id="205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Computer architecture and Organization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I/O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772400" cy="1504504"/>
          </a:xfrm>
        </p:spPr>
        <p:txBody>
          <a:bodyPr>
            <a:normAutofit fontScale="92500" lnSpcReduction="10000"/>
          </a:bodyPr>
          <a:lstStyle/>
          <a:p>
            <a:r>
              <a:rPr lang="en-US" sz="4000"/>
              <a:t>M. </a:t>
            </a:r>
            <a:r>
              <a:rPr lang="en-US" sz="4000" err="1"/>
              <a:t>Khademul</a:t>
            </a:r>
            <a:r>
              <a:rPr lang="en-US" sz="4000"/>
              <a:t> Islam, PhD</a:t>
            </a:r>
            <a:r>
              <a:rPr lang="en-US"/>
              <a:t/>
            </a:r>
            <a:br>
              <a:rPr lang="en-US"/>
            </a:br>
            <a:r>
              <a:rPr lang="en-US" sz="2200"/>
              <a:t>Professor, Dept. of CSE, </a:t>
            </a:r>
            <a:r>
              <a:rPr lang="en-US" sz="2200" err="1"/>
              <a:t>Rajshahi</a:t>
            </a:r>
            <a:r>
              <a:rPr lang="en-US" sz="2200"/>
              <a:t> University, Bangladesh</a:t>
            </a:r>
            <a:br>
              <a:rPr lang="en-US" sz="2200"/>
            </a:br>
            <a:r>
              <a:rPr lang="en-US" sz="2200"/>
              <a:t>Email: khademul.cse@ru.ac.bd, </a:t>
            </a:r>
            <a:r>
              <a:rPr lang="en-US" sz="2200" err="1"/>
              <a:t>tel</a:t>
            </a:r>
            <a:r>
              <a:rPr lang="en-US" sz="2200"/>
              <a:t>: +88-01727-786600</a:t>
            </a:r>
            <a:br>
              <a:rPr lang="en-US" sz="2200"/>
            </a:br>
            <a:r>
              <a:rPr lang="en-US" sz="2200"/>
              <a:t>web: www.ru.ac.bd/cse/~mki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Destination initiated handshake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4205287" cy="152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6325" y="1905000"/>
            <a:ext cx="4181475" cy="238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87849"/>
            <a:ext cx="4876800" cy="307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Asynchronous Data Transfer</a:t>
            </a:r>
          </a:p>
          <a:p>
            <a:r>
              <a:rPr lang="en-US"/>
              <a:t>Special bits are inserted at both ends of the character code</a:t>
            </a:r>
          </a:p>
          <a:p>
            <a:r>
              <a:rPr lang="en-US"/>
              <a:t>Each character consists of three parts :</a:t>
            </a:r>
          </a:p>
          <a:p>
            <a:r>
              <a:rPr lang="en-US"/>
              <a:t>start bit : always “0”, indicate the beginning of a character</a:t>
            </a:r>
          </a:p>
          <a:p>
            <a:r>
              <a:rPr lang="en-US"/>
              <a:t>character bits : data</a:t>
            </a:r>
          </a:p>
          <a:p>
            <a:r>
              <a:rPr lang="en-US"/>
              <a:t>stop bit : always “1”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Asynchronous transmission rules</a:t>
            </a:r>
          </a:p>
          <a:p>
            <a:pPr lvl="1"/>
            <a:r>
              <a:rPr lang="en-US"/>
              <a:t>(1) When a character is not being sent, the line is kept in the 1-state</a:t>
            </a:r>
          </a:p>
          <a:p>
            <a:pPr lvl="1"/>
            <a:r>
              <a:rPr lang="en-US"/>
              <a:t>(2) The initiation is detected from the start bit, which is always “0”</a:t>
            </a:r>
          </a:p>
          <a:p>
            <a:pPr lvl="1"/>
            <a:r>
              <a:rPr lang="en-US"/>
              <a:t>(3) The character always follow the start bit</a:t>
            </a:r>
          </a:p>
          <a:p>
            <a:pPr lvl="1"/>
            <a:r>
              <a:rPr lang="en-US"/>
              <a:t>(4) A stop bit is detected when the line returns to the 1-state for at least one bit time</a:t>
            </a:r>
          </a:p>
          <a:p>
            <a:pPr lvl="1"/>
            <a:r>
              <a:rPr lang="en-US"/>
              <a:t>UART (Universal Asynchronous Receiver): 8250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876800"/>
            <a:ext cx="844241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Modes of Transfer</a:t>
            </a:r>
          </a:p>
          <a:p>
            <a:pPr>
              <a:buNone/>
            </a:pPr>
            <a:r>
              <a:rPr lang="en-US"/>
              <a:t>Data transfer to and from peripherals</a:t>
            </a:r>
          </a:p>
          <a:p>
            <a:r>
              <a:rPr lang="en-US"/>
              <a:t>1) Programmed I/O</a:t>
            </a:r>
            <a:endParaRPr lang="en-US" i="1"/>
          </a:p>
          <a:p>
            <a:r>
              <a:rPr lang="en-US"/>
              <a:t>2) Interrupt-initiated I/O</a:t>
            </a:r>
            <a:endParaRPr lang="en-US" i="1"/>
          </a:p>
          <a:p>
            <a:r>
              <a:rPr lang="en-US"/>
              <a:t>3) Direct Memory Access (</a:t>
            </a:r>
            <a:r>
              <a:rPr lang="en-US" b="1"/>
              <a:t>DMA)</a:t>
            </a:r>
            <a:endParaRPr lang="en-US" b="1" i="1"/>
          </a:p>
          <a:p>
            <a:r>
              <a:rPr lang="en-US"/>
              <a:t>4) I/O Processor (</a:t>
            </a:r>
            <a:r>
              <a:rPr lang="en-US" b="1"/>
              <a:t>IOP)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Example of Programmed I/O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839353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1991C8-E3D0-48D4-AB18-EF0CF3295035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Interrupt-initiated I/O</a:t>
            </a:r>
          </a:p>
          <a:p>
            <a:r>
              <a:rPr lang="en-US"/>
              <a:t>1) Non-vectored : fixed branch address</a:t>
            </a:r>
          </a:p>
          <a:p>
            <a:r>
              <a:rPr lang="en-US"/>
              <a:t>2) Vectored : interrupt source supplies the branch address</a:t>
            </a:r>
          </a:p>
          <a:p>
            <a:pPr>
              <a:buNone/>
            </a:pPr>
            <a:r>
              <a:rPr lang="en-US" b="1"/>
              <a:t>Priority Interrupt</a:t>
            </a:r>
          </a:p>
          <a:p>
            <a:r>
              <a:rPr lang="en-US"/>
              <a:t>Identify the source of the interrupts from simultaneous several sources</a:t>
            </a:r>
          </a:p>
          <a:p>
            <a:r>
              <a:rPr lang="en-US"/>
              <a:t>Determine which one is to be serviced first from simultaneous multiple requests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Software Polling</a:t>
            </a:r>
          </a:p>
          <a:p>
            <a:r>
              <a:rPr lang="en-US"/>
              <a:t>Identify the highest-priority source by software means</a:t>
            </a:r>
          </a:p>
          <a:p>
            <a:r>
              <a:rPr lang="en-US"/>
              <a:t>Polls the interrupt sources in sequence</a:t>
            </a:r>
          </a:p>
          <a:p>
            <a:r>
              <a:rPr lang="en-US"/>
              <a:t>The highest-priority source is tested first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Hardware priority interrupt</a:t>
            </a:r>
            <a:endParaRPr lang="ko-KR" altLang="en-US" b="1"/>
          </a:p>
          <a:p>
            <a:r>
              <a:rPr lang="en-US"/>
              <a:t>Daisy-Chaining, parallel priority</a:t>
            </a:r>
          </a:p>
          <a:p>
            <a:pPr lvl="1"/>
            <a:r>
              <a:rPr lang="en-US"/>
              <a:t>Daisy -chaining</a:t>
            </a:r>
          </a:p>
          <a:p>
            <a:pPr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87970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One step of DC</a:t>
            </a:r>
          </a:p>
          <a:p>
            <a:pPr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1219200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(1) No interrupt request</a:t>
            </a:r>
          </a:p>
          <a:p>
            <a:r>
              <a:rPr lang="en-US"/>
              <a:t>(2) Invalid : interrupt request, but no </a:t>
            </a:r>
            <a:r>
              <a:rPr lang="en-US" err="1"/>
              <a:t>ack</a:t>
            </a:r>
            <a:r>
              <a:rPr lang="en-US"/>
              <a:t/>
            </a:r>
            <a:br>
              <a:rPr lang="en-US"/>
            </a:br>
            <a:r>
              <a:rPr lang="en-US"/>
              <a:t>(3) No interrupt request: Pass to other device</a:t>
            </a:r>
            <a:endParaRPr lang="en-US" i="1"/>
          </a:p>
          <a:p>
            <a:r>
              <a:rPr lang="en-US"/>
              <a:t>(4) Interrupt request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053" y="2789415"/>
            <a:ext cx="7820388" cy="377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Parallel Priority</a:t>
            </a:r>
          </a:p>
          <a:p>
            <a:r>
              <a:rPr lang="en-US"/>
              <a:t>Priority Encoder</a:t>
            </a:r>
            <a:endParaRPr lang="en-US" altLang="ko-KR"/>
          </a:p>
          <a:p>
            <a:pPr>
              <a:buNone/>
            </a:pPr>
            <a:r>
              <a:rPr lang="en-US"/>
              <a:t>Parallel Priority :</a:t>
            </a:r>
          </a:p>
          <a:p>
            <a:pPr lvl="1"/>
            <a:r>
              <a:rPr lang="en-US"/>
              <a:t>Interrupt Enable F/F (</a:t>
            </a:r>
            <a:r>
              <a:rPr lang="en-US" b="1"/>
              <a:t>IEN): </a:t>
            </a:r>
            <a:br>
              <a:rPr lang="en-US" b="1"/>
            </a:br>
            <a:r>
              <a:rPr lang="en-US"/>
              <a:t>set or cleared by program</a:t>
            </a:r>
          </a:p>
          <a:p>
            <a:pPr lvl="1"/>
            <a:r>
              <a:rPr lang="en-US"/>
              <a:t>Interrupt Status F/F (</a:t>
            </a:r>
            <a:r>
              <a:rPr lang="en-US" b="1"/>
              <a:t>IST):</a:t>
            </a:r>
            <a:br>
              <a:rPr lang="en-US" b="1"/>
            </a:br>
            <a:r>
              <a:rPr lang="en-US"/>
              <a:t>set or cleared by output</a:t>
            </a:r>
          </a:p>
          <a:p>
            <a:pPr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95400"/>
            <a:ext cx="4191000" cy="55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Peripheral devices</a:t>
            </a:r>
            <a:endParaRPr lang="en-US"/>
          </a:p>
          <a:p>
            <a:r>
              <a:rPr lang="en-US"/>
              <a:t>The input or output devices attached to the computer are also called peripherals. </a:t>
            </a:r>
          </a:p>
          <a:p>
            <a:r>
              <a:rPr lang="en-US"/>
              <a:t>Among the most common peripherals are keyboards, display units and printers</a:t>
            </a:r>
          </a:p>
          <a:p>
            <a:r>
              <a:rPr lang="en-US"/>
              <a:t>The peripherals that provide auxiliary storage for the system are magnetic disks and tapes.</a:t>
            </a:r>
          </a:p>
          <a:p>
            <a:r>
              <a:rPr lang="en-US"/>
              <a:t>The devices that are under the direct control of computer are said to be connected online.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Interrupt Cycle</a:t>
            </a:r>
          </a:p>
          <a:p>
            <a:r>
              <a:rPr lang="en-US" sz="2400"/>
              <a:t>At the end of each instruction cycle, CPU</a:t>
            </a:r>
          </a:p>
          <a:p>
            <a:pPr>
              <a:buNone/>
            </a:pPr>
            <a:r>
              <a:rPr lang="en-US" sz="2400"/>
              <a:t>	checks IEN and IST</a:t>
            </a:r>
          </a:p>
          <a:p>
            <a:r>
              <a:rPr lang="en-US" sz="2400"/>
              <a:t>if both IEN and IST equal to “1”</a:t>
            </a:r>
          </a:p>
          <a:p>
            <a:r>
              <a:rPr lang="en-US" sz="2400"/>
              <a:t>CPU goes to an Interrupt Cycle</a:t>
            </a:r>
          </a:p>
          <a:p>
            <a:pPr lvl="1"/>
            <a:r>
              <a:rPr lang="en-US" sz="2000"/>
              <a:t>Sequence of </a:t>
            </a:r>
            <a:r>
              <a:rPr lang="en-US" sz="2000" err="1"/>
              <a:t>microoperation</a:t>
            </a:r>
            <a:r>
              <a:rPr lang="en-US" sz="2000"/>
              <a:t> during Interrupt cycle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990536"/>
            <a:ext cx="774552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/>
              <a:t>Direct Memory Access (DMA)</a:t>
            </a:r>
          </a:p>
          <a:p>
            <a:r>
              <a:rPr lang="en-US" sz="2400"/>
              <a:t>DMA controller takes over the buses to manage the transfer directly between the I/O device and memory</a:t>
            </a:r>
          </a:p>
          <a:p>
            <a:r>
              <a:rPr lang="en-US" sz="2400"/>
              <a:t>Transfer Modes</a:t>
            </a:r>
          </a:p>
          <a:p>
            <a:pPr lvl="1"/>
            <a:r>
              <a:rPr lang="en-US" sz="2000"/>
              <a:t>Burst transfer : Block</a:t>
            </a:r>
            <a:endParaRPr lang="ko-KR" altLang="en-US" sz="2000"/>
          </a:p>
          <a:p>
            <a:pPr lvl="1"/>
            <a:r>
              <a:rPr lang="en-US" sz="2000"/>
              <a:t>Cycle stealing transfer : Word</a:t>
            </a:r>
          </a:p>
          <a:p>
            <a:endParaRPr lang="ko-KR" altLang="en-US" sz="2400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5" y="3886200"/>
            <a:ext cx="85058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/>
              <a:t>DMA Controller (</a:t>
            </a:r>
            <a:r>
              <a:rPr lang="it-IT" b="1"/>
              <a:t>Intel 8237 DMAC</a:t>
            </a:r>
            <a:r>
              <a:rPr lang="en-US" b="1"/>
              <a:t>) Initialization Process</a:t>
            </a:r>
          </a:p>
          <a:p>
            <a:r>
              <a:rPr lang="en-US" sz="2600"/>
              <a:t>1) Set Address register: memory address for read/write</a:t>
            </a:r>
          </a:p>
          <a:p>
            <a:r>
              <a:rPr lang="en-US" sz="2600"/>
              <a:t>2) Set Word count register: the number of words to transfer</a:t>
            </a:r>
          </a:p>
          <a:p>
            <a:r>
              <a:rPr lang="en-US" sz="2600"/>
              <a:t>3) Set transfer mode :</a:t>
            </a:r>
          </a:p>
          <a:p>
            <a:pPr lvl="1"/>
            <a:r>
              <a:rPr lang="en-US" sz="2100"/>
              <a:t>read/write,</a:t>
            </a:r>
          </a:p>
          <a:p>
            <a:pPr lvl="1"/>
            <a:r>
              <a:rPr lang="en-US" sz="2100"/>
              <a:t>burst/cycle stealing,</a:t>
            </a:r>
          </a:p>
          <a:p>
            <a:pPr lvl="1"/>
            <a:r>
              <a:rPr lang="en-US" sz="2100"/>
              <a:t>I/O to I/O,</a:t>
            </a:r>
          </a:p>
          <a:p>
            <a:pPr lvl="1"/>
            <a:r>
              <a:rPr lang="en-US" sz="2100"/>
              <a:t>I/O to Memory,</a:t>
            </a:r>
          </a:p>
          <a:p>
            <a:pPr lvl="1"/>
            <a:r>
              <a:rPr lang="en-US" sz="2100"/>
              <a:t>Memory to Memory</a:t>
            </a:r>
          </a:p>
          <a:p>
            <a:pPr lvl="1"/>
            <a:r>
              <a:rPr lang="en-US" sz="2100"/>
              <a:t>Memory search</a:t>
            </a:r>
          </a:p>
          <a:p>
            <a:pPr lvl="1"/>
            <a:r>
              <a:rPr lang="en-US" sz="2100"/>
              <a:t>I/O search</a:t>
            </a:r>
          </a:p>
          <a:p>
            <a:r>
              <a:rPr lang="en-US" sz="2600"/>
              <a:t>4) DMA transfer start : </a:t>
            </a:r>
            <a:r>
              <a:rPr lang="en-US" sz="2600" i="1"/>
              <a:t>next section</a:t>
            </a:r>
          </a:p>
          <a:p>
            <a:r>
              <a:rPr lang="en-US" sz="2600"/>
              <a:t>5) EOT (End of Transfer): Interrupt</a:t>
            </a:r>
            <a:endParaRPr lang="ko-KR" altLang="en-US" sz="2300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199"/>
            <a:ext cx="7772400" cy="529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/>
              <a:t>DMA Transfer (I/O to Memory)</a:t>
            </a:r>
          </a:p>
          <a:p>
            <a:r>
              <a:rPr lang="pt-BR"/>
              <a:t>1) I/O Device sends a DMA request</a:t>
            </a:r>
          </a:p>
          <a:p>
            <a:r>
              <a:rPr lang="en-US"/>
              <a:t>2) DMAC activates the </a:t>
            </a:r>
            <a:r>
              <a:rPr lang="en-US" b="1"/>
              <a:t>BR line</a:t>
            </a:r>
          </a:p>
          <a:p>
            <a:r>
              <a:rPr lang="en-US"/>
              <a:t>3) CPU responds with </a:t>
            </a:r>
            <a:r>
              <a:rPr lang="en-US" b="1"/>
              <a:t>BG line</a:t>
            </a:r>
          </a:p>
          <a:p>
            <a:r>
              <a:rPr lang="en-US"/>
              <a:t>4) DMAC sends a DMA acknowledge to the I/O device</a:t>
            </a:r>
          </a:p>
          <a:p>
            <a:r>
              <a:rPr lang="en-US"/>
              <a:t>5) I/O device puts a word in data bus (</a:t>
            </a:r>
            <a:r>
              <a:rPr lang="en-US" i="1"/>
              <a:t>memory write)</a:t>
            </a:r>
          </a:p>
          <a:p>
            <a:r>
              <a:rPr lang="en-US"/>
              <a:t>6) DMAC write a data to the address specified by </a:t>
            </a:r>
            <a:r>
              <a:rPr lang="en-US" b="1"/>
              <a:t>AR</a:t>
            </a:r>
          </a:p>
          <a:p>
            <a:r>
              <a:rPr lang="en-US"/>
              <a:t>7) Decrement Word count register</a:t>
            </a:r>
          </a:p>
          <a:p>
            <a:r>
              <a:rPr lang="en-US"/>
              <a:t>8) Word count register = 0 (</a:t>
            </a:r>
            <a:r>
              <a:rPr lang="en-US" altLang="ko-KR"/>
              <a:t>EOT interrupt)</a:t>
            </a:r>
            <a:endParaRPr lang="ko-KR" altLang="en-US"/>
          </a:p>
          <a:p>
            <a:r>
              <a:rPr lang="en-US"/>
              <a:t>9) Word count register ≠ 0 </a:t>
            </a:r>
            <a:r>
              <a:rPr lang="en-US" altLang="ko-KR"/>
              <a:t>(</a:t>
            </a:r>
            <a:r>
              <a:rPr lang="en-US"/>
              <a:t>DMAC checks the DMA request from I/O device)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772400" cy="551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/>
              <a:t>Input-Output Processor (IOP)</a:t>
            </a:r>
          </a:p>
          <a:p>
            <a:r>
              <a:rPr lang="en-US" sz="2400"/>
              <a:t>Communicate directly with all I/O devices</a:t>
            </a:r>
          </a:p>
          <a:p>
            <a:r>
              <a:rPr lang="en-US" sz="2400"/>
              <a:t>Fetch and execute its own instruction</a:t>
            </a:r>
          </a:p>
          <a:p>
            <a:pPr lvl="1"/>
            <a:r>
              <a:rPr lang="en-US" sz="2000"/>
              <a:t>IOP instructions are designed for I/O transfer</a:t>
            </a:r>
          </a:p>
          <a:p>
            <a:pPr lvl="1"/>
            <a:r>
              <a:rPr lang="en-US" sz="2000"/>
              <a:t>DMAC must be set up entirely by the CPU</a:t>
            </a:r>
          </a:p>
          <a:p>
            <a:r>
              <a:rPr lang="en-US" sz="2400"/>
              <a:t>Designed to handle the details of I/O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962400"/>
            <a:ext cx="7543800" cy="266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/>
              <a:t>Intel 8089 IOP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838200"/>
            <a:ext cx="3486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6400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None/>
            </a:pPr>
            <a:r>
              <a:rPr lang="en-US" b="1"/>
              <a:t>I/O Interface</a:t>
            </a:r>
            <a:endParaRPr lang="en-US">
              <a:cs typeface="Lucida Sans Unicode"/>
            </a:endParaRPr>
          </a:p>
          <a:p>
            <a:pPr indent="-255905"/>
            <a:r>
              <a:rPr lang="en-US"/>
              <a:t>Provides the method for transferring information between internal computing unit and external I/O devices. </a:t>
            </a:r>
            <a:endParaRPr lang="en-US">
              <a:cs typeface="Lucida Sans Unicode"/>
            </a:endParaRPr>
          </a:p>
          <a:p>
            <a:pPr indent="-255905">
              <a:buNone/>
            </a:pPr>
            <a:r>
              <a:rPr lang="en-US" b="1"/>
              <a:t>Interface</a:t>
            </a:r>
            <a:endParaRPr lang="en-US">
              <a:cs typeface="Lucida Sans Unicode"/>
            </a:endParaRPr>
          </a:p>
          <a:p>
            <a:pPr indent="-255905"/>
            <a:r>
              <a:rPr lang="en-US"/>
              <a:t>I/O interface requires the following things:</a:t>
            </a:r>
            <a:endParaRPr lang="en-US">
              <a:cs typeface="Lucida Sans Unicode"/>
            </a:endParaRPr>
          </a:p>
          <a:p>
            <a:pPr marL="621665" lvl="1"/>
            <a:r>
              <a:rPr lang="en-US"/>
              <a:t>Special hardware components between the CPU and peripherals</a:t>
            </a:r>
            <a:endParaRPr lang="en-US">
              <a:cs typeface="Lucida Sans Unicode"/>
            </a:endParaRPr>
          </a:p>
          <a:p>
            <a:pPr marL="621665" lvl="1"/>
            <a:r>
              <a:rPr lang="en-US"/>
              <a:t>Supervise and synchronize all input and output transfers</a:t>
            </a:r>
            <a:endParaRPr lang="en-US">
              <a:cs typeface="Lucida Sans Unicode"/>
            </a:endParaRPr>
          </a:p>
          <a:p>
            <a:pPr indent="-255905"/>
            <a:endParaRPr lang="en-US">
              <a:cs typeface="Lucida Sans Unicod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I/O Bus and Interface Modules</a:t>
            </a:r>
            <a:endParaRPr lang="en-US"/>
          </a:p>
          <a:p>
            <a:r>
              <a:rPr lang="en-US" sz="2000"/>
              <a:t>The interface of I/O with CPU is performed by different I/O bus lines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Data lines, Address lines, Control lines: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743200"/>
            <a:ext cx="789157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Interface Modules:</a:t>
            </a:r>
            <a:endParaRPr lang="en-US"/>
          </a:p>
          <a:p>
            <a:r>
              <a:rPr lang="en-US"/>
              <a:t>	SCSI (Small Computer System Interface)</a:t>
            </a:r>
          </a:p>
          <a:p>
            <a:r>
              <a:rPr lang="en-US"/>
              <a:t>	IDE (Integrated Device Electronics)</a:t>
            </a:r>
          </a:p>
          <a:p>
            <a:r>
              <a:rPr lang="en-US"/>
              <a:t>	RS-232</a:t>
            </a:r>
          </a:p>
          <a:p>
            <a:r>
              <a:rPr lang="en-US"/>
              <a:t>	USB (Universal Serial Bus)</a:t>
            </a:r>
          </a:p>
          <a:p>
            <a:endParaRPr lang="en-US" sz="2000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I/O versus Memory Bus</a:t>
            </a:r>
            <a:endParaRPr lang="en-US"/>
          </a:p>
          <a:p>
            <a:r>
              <a:rPr lang="en-US"/>
              <a:t>Computer buses are used to communicate with memory and I/O. </a:t>
            </a:r>
          </a:p>
          <a:p>
            <a:pPr>
              <a:buNone/>
            </a:pPr>
            <a:r>
              <a:rPr lang="en-US"/>
              <a:t> </a:t>
            </a:r>
            <a:r>
              <a:rPr lang="en-US" i="1"/>
              <a:t>Three ways to make such communication:</a:t>
            </a:r>
          </a:p>
          <a:p>
            <a:r>
              <a:rPr lang="en-US"/>
              <a:t>Use two separate buses, one for memory and the other for I/O</a:t>
            </a:r>
          </a:p>
          <a:p>
            <a:r>
              <a:rPr lang="en-US"/>
              <a:t>Use one common bus for both memory and I/O but have separate control lines for each</a:t>
            </a:r>
          </a:p>
          <a:p>
            <a:r>
              <a:rPr lang="en-US"/>
              <a:t>Use one common bus for memory and I/O with common control lines </a:t>
            </a:r>
          </a:p>
          <a:p>
            <a:endParaRPr lang="en-US" sz="2000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/>
              <a:t>Synchronous Data Transfer</a:t>
            </a:r>
          </a:p>
          <a:p>
            <a:r>
              <a:rPr lang="en-US"/>
              <a:t>All data transfers occur simultaneously during</a:t>
            </a:r>
          </a:p>
          <a:p>
            <a:pPr>
              <a:buNone/>
            </a:pPr>
            <a:r>
              <a:rPr lang="en-US"/>
              <a:t>	the occurrence of a clock pulse</a:t>
            </a:r>
          </a:p>
          <a:p>
            <a:r>
              <a:rPr lang="en-US"/>
              <a:t>Registers in the interface share a common</a:t>
            </a:r>
          </a:p>
          <a:p>
            <a:pPr>
              <a:buNone/>
            </a:pPr>
            <a:r>
              <a:rPr lang="en-US"/>
              <a:t>	clock with CPU registers</a:t>
            </a:r>
          </a:p>
          <a:p>
            <a:pPr>
              <a:buNone/>
            </a:pPr>
            <a:r>
              <a:rPr lang="en-US" b="1"/>
              <a:t>Asynchronous Data Transfer</a:t>
            </a:r>
          </a:p>
          <a:p>
            <a:r>
              <a:rPr lang="en-US"/>
              <a:t>Internal timing in each unit (</a:t>
            </a:r>
            <a:r>
              <a:rPr lang="en-US" i="1"/>
              <a:t>CPU and Interface)</a:t>
            </a:r>
          </a:p>
          <a:p>
            <a:pPr>
              <a:buNone/>
            </a:pPr>
            <a:r>
              <a:rPr lang="en-US"/>
              <a:t>	is independent</a:t>
            </a:r>
          </a:p>
          <a:p>
            <a:r>
              <a:rPr lang="en-US"/>
              <a:t>Each unit uses its own private clock for internal</a:t>
            </a:r>
          </a:p>
          <a:p>
            <a:pPr>
              <a:buNone/>
            </a:pPr>
            <a:r>
              <a:rPr lang="en-US"/>
              <a:t>	registers</a:t>
            </a:r>
            <a:endParaRPr lang="en-US" sz="2000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/>
              <a:t>Strobe</a:t>
            </a:r>
            <a:r>
              <a:rPr lang="en-US"/>
              <a:t> : Control signal to indicate the time at which data is being transmitted</a:t>
            </a:r>
          </a:p>
          <a:p>
            <a:pPr lvl="1"/>
            <a:r>
              <a:rPr lang="en-US"/>
              <a:t>Source-initiated strobe</a:t>
            </a:r>
            <a:endParaRPr lang="en-US" b="1" i="1"/>
          </a:p>
          <a:p>
            <a:pPr lvl="1"/>
            <a:r>
              <a:rPr lang="en-US"/>
              <a:t>Destination-initiated strobe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124200"/>
            <a:ext cx="8915400" cy="339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Handshake: Agreement between two units</a:t>
            </a:r>
          </a:p>
          <a:p>
            <a:pPr lvl="1"/>
            <a:r>
              <a:rPr lang="en-US"/>
              <a:t>Source-initiated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Organization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2286000"/>
            <a:ext cx="4495800" cy="143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20528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733800"/>
            <a:ext cx="1600200" cy="3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165212"/>
            <a:ext cx="525626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6553620"/>
            <a:ext cx="1919287" cy="30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C567B564E1E44AED7FBA7F8E2BF32" ma:contentTypeVersion="4" ma:contentTypeDescription="Create a new document." ma:contentTypeScope="" ma:versionID="0a5ddea382ed197d0fb52eb8e143f133">
  <xsd:schema xmlns:xsd="http://www.w3.org/2001/XMLSchema" xmlns:xs="http://www.w3.org/2001/XMLSchema" xmlns:p="http://schemas.microsoft.com/office/2006/metadata/properties" xmlns:ns2="4ee54a52-bdff-4860-8b82-5ae082cbcd66" targetNamespace="http://schemas.microsoft.com/office/2006/metadata/properties" ma:root="true" ma:fieldsID="03cb689f8049df95bc2883fd19db6b26" ns2:_="">
    <xsd:import namespace="4ee54a52-bdff-4860-8b82-5ae082cbcd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54a52-bdff-4860-8b82-5ae082cb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263B3F-4030-488B-B7C6-80647AA0B7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3AF34A-63FC-423B-A601-865AFC59E7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0CBEB-E406-4533-B33D-9ED9C68821BD}">
  <ds:schemaRefs>
    <ds:schemaRef ds:uri="4ee54a52-bdff-4860-8b82-5ae082cbcd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829</Words>
  <Application>Microsoft Office PowerPoint</Application>
  <PresentationFormat>On-screen Show (4:3)</PresentationFormat>
  <Paragraphs>151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Computer architecture and Organization  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  <vt:lpstr>I/O Organization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Organization  Introduction</dc:title>
  <dc:creator>Khadam</dc:creator>
  <cp:lastModifiedBy>Windows User</cp:lastModifiedBy>
  <cp:revision>2</cp:revision>
  <dcterms:created xsi:type="dcterms:W3CDTF">2012-10-13T14:30:17Z</dcterms:created>
  <dcterms:modified xsi:type="dcterms:W3CDTF">2022-02-13T16:29:45Z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0x010100C94C567B564E1E44AED7FBA7F8E2BF32</vt:lpwstr>
  </property>
</Properties>
</file>