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Computer architecture and Organization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Memory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772400" cy="150450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M. </a:t>
            </a:r>
            <a:r>
              <a:rPr lang="en-US" sz="4000" dirty="0" err="1" smtClean="0"/>
              <a:t>Khademul</a:t>
            </a:r>
            <a:r>
              <a:rPr lang="en-US" sz="4000" dirty="0" smtClean="0"/>
              <a:t> Islam, PhD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Professor, Dept. of CSE, </a:t>
            </a:r>
            <a:r>
              <a:rPr lang="en-US" sz="2200" dirty="0" err="1" smtClean="0"/>
              <a:t>Rajshahi</a:t>
            </a:r>
            <a:r>
              <a:rPr lang="en-US" sz="2200" dirty="0" smtClean="0"/>
              <a:t> University, Bangladesh</a:t>
            </a:r>
            <a:br>
              <a:rPr lang="en-US" sz="2200" dirty="0" smtClean="0"/>
            </a:br>
            <a:r>
              <a:rPr lang="en-US" sz="2200" dirty="0" smtClean="0"/>
              <a:t>Email: khademul.cse@ru.ac.bd, </a:t>
            </a:r>
            <a:r>
              <a:rPr lang="en-US" sz="2200" dirty="0" err="1" smtClean="0"/>
              <a:t>tel</a:t>
            </a:r>
            <a:r>
              <a:rPr lang="en-US" sz="2200" dirty="0" smtClean="0"/>
              <a:t>: +88-01727-786600</a:t>
            </a:r>
            <a:br>
              <a:rPr lang="en-US" sz="2200" dirty="0" smtClean="0"/>
            </a:br>
            <a:r>
              <a:rPr lang="en-US" sz="2200" dirty="0" smtClean="0"/>
              <a:t>web: www.ru.ac.bd/cse/~mki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Memory address map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80792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Memory Connection with CPU</a:t>
            </a:r>
            <a:endParaRPr lang="en-US" dirty="0" smtClean="0"/>
          </a:p>
          <a:p>
            <a:pPr lvl="0"/>
            <a:r>
              <a:rPr lang="en-US" dirty="0" smtClean="0"/>
              <a:t>The hexadecimal address assigns a range of hexadecimal equivalent address for each chip </a:t>
            </a:r>
          </a:p>
          <a:p>
            <a:pPr lvl="0"/>
            <a:r>
              <a:rPr lang="en-US" dirty="0" smtClean="0"/>
              <a:t>Line 8 and 9 represent four distinct binary combination to specify which RAM we chose </a:t>
            </a:r>
          </a:p>
          <a:p>
            <a:pPr lvl="0"/>
            <a:r>
              <a:rPr lang="en-US" dirty="0" smtClean="0"/>
              <a:t>When line 10 is 0, CPU selects a RAM. And when it’s 1, it selects the ROM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 vert="vert270">
            <a:normAutofit/>
          </a:bodyPr>
          <a:lstStyle/>
          <a:p>
            <a:pPr>
              <a:buNone/>
            </a:pPr>
            <a:r>
              <a:rPr lang="en-US" b="1" dirty="0" smtClean="0"/>
              <a:t>Memory Connection with CPU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143000"/>
            <a:ext cx="76200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Cache memory</a:t>
            </a:r>
            <a:endParaRPr lang="en-US" dirty="0" smtClean="0"/>
          </a:p>
          <a:p>
            <a:pPr lvl="0"/>
            <a:r>
              <a:rPr lang="en-GB" dirty="0" smtClean="0"/>
              <a:t>Small amount of faster memory (SRAM) to speed up computer</a:t>
            </a:r>
            <a:endParaRPr lang="en-US" dirty="0" smtClean="0"/>
          </a:p>
          <a:p>
            <a:pPr lvl="0"/>
            <a:r>
              <a:rPr lang="en-GB" dirty="0" smtClean="0"/>
              <a:t>Level 1 cache is built within the CPU (internal)</a:t>
            </a:r>
            <a:endParaRPr lang="en-US" dirty="0" smtClean="0"/>
          </a:p>
          <a:p>
            <a:pPr lvl="0"/>
            <a:r>
              <a:rPr lang="en-GB" dirty="0" smtClean="0"/>
              <a:t>Level 2 cache may be on chip or nearby (external)</a:t>
            </a:r>
            <a:endParaRPr lang="en-US" dirty="0" smtClean="0"/>
          </a:p>
          <a:p>
            <a:pPr lvl="0"/>
            <a:r>
              <a:rPr lang="en-GB" dirty="0" smtClean="0"/>
              <a:t>Faster for CPU to access than main memory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Cache performance</a:t>
            </a:r>
          </a:p>
          <a:p>
            <a:r>
              <a:rPr lang="en-GB" dirty="0" smtClean="0"/>
              <a:t>Defined as </a:t>
            </a:r>
            <a:r>
              <a:rPr lang="en-GB" i="1" dirty="0" smtClean="0"/>
              <a:t>hit ratio</a:t>
            </a:r>
            <a:r>
              <a:rPr lang="en-GB" dirty="0" smtClean="0"/>
              <a:t> </a:t>
            </a:r>
          </a:p>
          <a:p>
            <a:r>
              <a:rPr lang="en-GB" dirty="0" smtClean="0"/>
              <a:t>When the CPU refers to memory and finds the word in cache, it is called </a:t>
            </a:r>
            <a:r>
              <a:rPr lang="en-GB" i="1" dirty="0" smtClean="0"/>
              <a:t>hit</a:t>
            </a:r>
            <a:r>
              <a:rPr lang="en-GB" dirty="0" smtClean="0"/>
              <a:t>; </a:t>
            </a:r>
          </a:p>
          <a:p>
            <a:r>
              <a:rPr lang="en-GB" dirty="0" smtClean="0"/>
              <a:t>If the word is not found in cache it counts </a:t>
            </a:r>
            <a:r>
              <a:rPr lang="en-GB" i="1" dirty="0" smtClean="0"/>
              <a:t>miss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GB" dirty="0" smtClean="0"/>
              <a:t>The hit ratio is defined as:  </a:t>
            </a:r>
            <a:br>
              <a:rPr lang="en-GB" dirty="0" smtClean="0"/>
            </a:br>
            <a:r>
              <a:rPr lang="en-GB" i="1" dirty="0" smtClean="0"/>
              <a:t>hit ratio</a:t>
            </a:r>
            <a:r>
              <a:rPr lang="en-GB" dirty="0" smtClean="0"/>
              <a:t>=</a:t>
            </a:r>
            <a:r>
              <a:rPr lang="en-GB" i="1" dirty="0" smtClean="0"/>
              <a:t>hit</a:t>
            </a:r>
            <a:r>
              <a:rPr lang="en-GB" dirty="0" smtClean="0"/>
              <a:t>/(</a:t>
            </a:r>
            <a:r>
              <a:rPr lang="en-GB" i="1" dirty="0" err="1" smtClean="0"/>
              <a:t>hit</a:t>
            </a:r>
            <a:r>
              <a:rPr lang="en-GB" dirty="0" err="1" smtClean="0"/>
              <a:t>+</a:t>
            </a:r>
            <a:r>
              <a:rPr lang="en-GB" i="1" dirty="0" err="1" smtClean="0"/>
              <a:t>miss</a:t>
            </a:r>
            <a:r>
              <a:rPr lang="en-GB" dirty="0" smtClean="0"/>
              <a:t>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Factors of Cache performance</a:t>
            </a:r>
          </a:p>
          <a:p>
            <a:r>
              <a:rPr lang="en-US" dirty="0" smtClean="0"/>
              <a:t>Cache size</a:t>
            </a:r>
          </a:p>
          <a:p>
            <a:r>
              <a:rPr lang="en-US" dirty="0" smtClean="0"/>
              <a:t>Mapping method: associative, direct, set-associative</a:t>
            </a:r>
          </a:p>
          <a:p>
            <a:r>
              <a:rPr lang="en-US" dirty="0" smtClean="0"/>
              <a:t>Replace algorithm: LRU, LFU, FIFO</a:t>
            </a:r>
          </a:p>
          <a:p>
            <a:r>
              <a:rPr lang="en-US" dirty="0" smtClean="0"/>
              <a:t>Write policy: write-through, write-back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Cache Replacement Algorithm</a:t>
            </a:r>
            <a:endParaRPr lang="ko-KR" altLang="en-US" b="1" dirty="0" smtClean="0"/>
          </a:p>
          <a:p>
            <a:r>
              <a:rPr lang="en-US" sz="2400" dirty="0" smtClean="0"/>
              <a:t>LRU (Least Recently Used)</a:t>
            </a:r>
            <a:endParaRPr lang="ko-KR" altLang="en-US" sz="2400" dirty="0" smtClean="0"/>
          </a:p>
          <a:p>
            <a:r>
              <a:rPr lang="en-US" sz="2400" dirty="0" smtClean="0"/>
              <a:t>LFU (Least Frequently Used)</a:t>
            </a:r>
            <a:endParaRPr lang="ko-KR" altLang="en-US" sz="2400" dirty="0" smtClean="0"/>
          </a:p>
          <a:p>
            <a:r>
              <a:rPr lang="en-US" sz="2400" dirty="0" smtClean="0"/>
              <a:t>FIFO (First-In First-Out) </a:t>
            </a:r>
          </a:p>
          <a:p>
            <a:pPr>
              <a:buNone/>
            </a:pPr>
            <a:r>
              <a:rPr lang="en-US" sz="2400" b="1" dirty="0" smtClean="0"/>
              <a:t>Writing to Cache</a:t>
            </a:r>
          </a:p>
          <a:p>
            <a:r>
              <a:rPr lang="en-US" sz="2400" dirty="0" smtClean="0"/>
              <a:t>Write-through: Cache write </a:t>
            </a:r>
            <a:r>
              <a:rPr lang="en-US" altLang="ko-KR" sz="2400" dirty="0" smtClean="0"/>
              <a:t>and </a:t>
            </a:r>
            <a:r>
              <a:rPr lang="en-US" sz="2400" dirty="0" smtClean="0"/>
              <a:t>main memory</a:t>
            </a:r>
            <a:endParaRPr lang="en-US" altLang="ko-KR" sz="2400" dirty="0" smtClean="0"/>
          </a:p>
          <a:p>
            <a:r>
              <a:rPr lang="en-US" altLang="ko-KR" sz="2400" dirty="0" smtClean="0"/>
              <a:t>Write-back: Cache write and set flag to indicate the last writing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Secondary Storage</a:t>
            </a:r>
            <a:endParaRPr lang="en-US" dirty="0" smtClean="0"/>
          </a:p>
          <a:p>
            <a:r>
              <a:rPr lang="en-US" dirty="0" smtClean="0"/>
              <a:t>Secondary storage (auxiliary storage) is not directly accessible by the CPU. </a:t>
            </a:r>
          </a:p>
          <a:p>
            <a:pPr lvl="0"/>
            <a:r>
              <a:rPr lang="en-US" dirty="0" smtClean="0"/>
              <a:t>The computer usually uses its I/O channels to access secondary storage</a:t>
            </a:r>
          </a:p>
          <a:p>
            <a:pPr lvl="0"/>
            <a:r>
              <a:rPr lang="en-US" dirty="0" smtClean="0"/>
              <a:t>Transfers the desired data using intermediate area in primary storage. </a:t>
            </a:r>
          </a:p>
          <a:p>
            <a:pPr lvl="0"/>
            <a:r>
              <a:rPr lang="en-US" dirty="0" smtClean="0"/>
              <a:t>Secondary storage does not lose data when the device is powered off - non-volatile.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Virtual Memory</a:t>
            </a:r>
            <a:endParaRPr lang="en-US" dirty="0" smtClean="0"/>
          </a:p>
          <a:p>
            <a:pPr lvl="0"/>
            <a:r>
              <a:rPr lang="en-GB" dirty="0" smtClean="0"/>
              <a:t>Uses backing storage e.g. hard disk as a temporary location for programs and data where insufficient RAM available</a:t>
            </a:r>
            <a:endParaRPr lang="en-US" dirty="0" smtClean="0"/>
          </a:p>
          <a:p>
            <a:pPr lvl="0"/>
            <a:r>
              <a:rPr lang="en-GB" dirty="0" smtClean="0"/>
              <a:t>Swaps programs and data between the hard-disk and RAM as the CPU requires them for processing</a:t>
            </a:r>
            <a:endParaRPr lang="en-US" dirty="0" smtClean="0"/>
          </a:p>
          <a:p>
            <a:pPr lvl="0"/>
            <a:r>
              <a:rPr lang="en-GB" dirty="0" smtClean="0"/>
              <a:t>A cheap method of running large or many programs on a computer system</a:t>
            </a:r>
            <a:endParaRPr lang="en-US" dirty="0" smtClean="0"/>
          </a:p>
          <a:p>
            <a:pPr lvl="0"/>
            <a:r>
              <a:rPr lang="en-GB" dirty="0" smtClean="0"/>
              <a:t>Cost is speed: the CPU can access RAM in nanoseconds but hard-disk in milliseconds</a:t>
            </a:r>
            <a:endParaRPr lang="en-US" dirty="0" smtClean="0"/>
          </a:p>
          <a:p>
            <a:pPr lvl="0"/>
            <a:r>
              <a:rPr lang="en-GB" dirty="0" smtClean="0"/>
              <a:t>Virtual memory is much slower than RAM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Memory Management</a:t>
            </a:r>
            <a:endParaRPr lang="en-US" dirty="0" smtClean="0"/>
          </a:p>
          <a:p>
            <a:r>
              <a:rPr lang="en-US" dirty="0" smtClean="0"/>
              <a:t>Collection of hardware and software for managing the various programs residing in memory. </a:t>
            </a:r>
          </a:p>
          <a:p>
            <a:r>
              <a:rPr lang="en-US" dirty="0" smtClean="0"/>
              <a:t>The basic components of a memory management unit are:</a:t>
            </a:r>
          </a:p>
          <a:p>
            <a:pPr lvl="1"/>
            <a:r>
              <a:rPr lang="en-US" dirty="0" smtClean="0"/>
              <a:t>A facility for dynamic storage relocation that maps logical memory references into physical memory addresses</a:t>
            </a:r>
          </a:p>
          <a:p>
            <a:pPr lvl="1"/>
            <a:r>
              <a:rPr lang="en-US" dirty="0" smtClean="0"/>
              <a:t>A provision for sharing common programs stored in memory by different users</a:t>
            </a:r>
          </a:p>
          <a:p>
            <a:pPr lvl="1"/>
            <a:r>
              <a:rPr lang="en-US" dirty="0" smtClean="0"/>
              <a:t>Protection of information against unauthorized access between users and preventing users from changing operating systems functions.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Memory Hierarchy</a:t>
            </a:r>
            <a:endParaRPr lang="en-US" dirty="0" smtClean="0"/>
          </a:p>
          <a:p>
            <a:pPr lvl="1"/>
            <a:r>
              <a:rPr lang="en-US" dirty="0" smtClean="0"/>
              <a:t>Arrangement of different types of memories based on accessibility in computer system</a:t>
            </a:r>
          </a:p>
          <a:p>
            <a:pPr lvl="1"/>
            <a:r>
              <a:rPr lang="en-US" sz="2400" dirty="0" smtClean="0"/>
              <a:t>Main Memory: memory unit that communicates directly with the CPU (RAM)</a:t>
            </a:r>
          </a:p>
          <a:p>
            <a:pPr lvl="1"/>
            <a:r>
              <a:rPr lang="en-US" sz="2400" dirty="0" smtClean="0"/>
              <a:t>Auxiliary Memory: device that provide backup storage (Disk Drives)</a:t>
            </a:r>
          </a:p>
          <a:p>
            <a:pPr lvl="1"/>
            <a:r>
              <a:rPr lang="en-US" sz="2400" dirty="0" smtClean="0"/>
              <a:t>Cache Memory: special very-high-speed memory to increase the processing speed</a:t>
            </a:r>
            <a:endParaRPr lang="en-US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Memory Hierarchy</a:t>
            </a:r>
            <a:endParaRPr lang="en-US" dirty="0" smtClean="0"/>
          </a:p>
          <a:p>
            <a:pPr lvl="0"/>
            <a:r>
              <a:rPr lang="en-US" sz="2400" dirty="0" smtClean="0"/>
              <a:t>Order according to speed: Cache&gt;Main Memory&gt;Auxiliary memory</a:t>
            </a:r>
          </a:p>
          <a:p>
            <a:pPr lvl="0"/>
            <a:r>
              <a:rPr lang="en-US" sz="2400" dirty="0" smtClean="0"/>
              <a:t>Order according to size: Cache&lt;Main memory&lt;Auxiliary memory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6172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Main Memory</a:t>
            </a:r>
            <a:endParaRPr lang="en-US" dirty="0" smtClean="0"/>
          </a:p>
          <a:p>
            <a:r>
              <a:rPr lang="en-US" dirty="0" smtClean="0"/>
              <a:t>Main memory is the only one directly accessible to the CPU. </a:t>
            </a:r>
          </a:p>
          <a:p>
            <a:pPr lvl="0"/>
            <a:r>
              <a:rPr lang="en-US" dirty="0" smtClean="0"/>
              <a:t>The CPU continuously reads instructions stored there and executes them as required. </a:t>
            </a:r>
          </a:p>
          <a:p>
            <a:pPr lvl="0"/>
            <a:r>
              <a:rPr lang="en-US" dirty="0" smtClean="0"/>
              <a:t>Any data actively operated on is also stored there in uniform manner. </a:t>
            </a:r>
          </a:p>
          <a:p>
            <a:pPr lvl="0"/>
            <a:r>
              <a:rPr lang="en-US" dirty="0" smtClean="0"/>
              <a:t>RAM (Random access memory) and ROM (Read only memory) are treated as main memory.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ROM</a:t>
            </a:r>
            <a:endParaRPr lang="en-US" dirty="0" smtClean="0"/>
          </a:p>
          <a:p>
            <a:pPr lvl="0"/>
            <a:r>
              <a:rPr lang="en-GB" sz="2400" dirty="0" smtClean="0"/>
              <a:t>Stores a program that helps start up the computer </a:t>
            </a:r>
            <a:endParaRPr lang="en-US" sz="2400" dirty="0" smtClean="0"/>
          </a:p>
          <a:p>
            <a:pPr lvl="0"/>
            <a:r>
              <a:rPr lang="en-GB" sz="2400" dirty="0" smtClean="0"/>
              <a:t>ROM is non-volatile (holds programs and data even after power off)</a:t>
            </a:r>
            <a:endParaRPr lang="en-US" sz="2400" dirty="0" smtClean="0"/>
          </a:p>
          <a:p>
            <a:pPr lvl="0"/>
            <a:r>
              <a:rPr lang="en-GB" sz="2400" dirty="0" smtClean="0"/>
              <a:t>ROM is also direct access but only read</a:t>
            </a:r>
            <a:endParaRPr lang="en-US" sz="2400" dirty="0" smtClean="0"/>
          </a:p>
          <a:p>
            <a:pPr lvl="0"/>
            <a:r>
              <a:rPr lang="en-GB" sz="2400" dirty="0" smtClean="0"/>
              <a:t>The contents of ROM are fixed at the time of manufacture  (a typical ROM chip)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495800"/>
            <a:ext cx="5689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599" y="1600200"/>
            <a:ext cx="581625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Bootstrap Loader</a:t>
            </a:r>
          </a:p>
          <a:p>
            <a:r>
              <a:rPr lang="en-US" sz="2400" dirty="0" smtClean="0"/>
              <a:t>A program whose </a:t>
            </a:r>
            <a:br>
              <a:rPr lang="en-US" sz="2400" dirty="0" smtClean="0"/>
            </a:br>
            <a:r>
              <a:rPr lang="en-US" sz="2400" dirty="0" smtClean="0"/>
              <a:t>function is to start </a:t>
            </a:r>
            <a:br>
              <a:rPr lang="en-US" sz="2400" dirty="0" smtClean="0"/>
            </a:br>
            <a:r>
              <a:rPr lang="en-US" sz="2400" dirty="0" smtClean="0"/>
              <a:t>the computer </a:t>
            </a:r>
            <a:br>
              <a:rPr lang="en-US" sz="2400" dirty="0" smtClean="0"/>
            </a:br>
            <a:r>
              <a:rPr lang="en-US" sz="2400" dirty="0" smtClean="0"/>
              <a:t>software operating </a:t>
            </a:r>
            <a:br>
              <a:rPr lang="en-US" sz="2400" dirty="0" smtClean="0"/>
            </a:br>
            <a:r>
              <a:rPr lang="en-US" sz="2400" dirty="0" smtClean="0"/>
              <a:t>when power is </a:t>
            </a:r>
            <a:br>
              <a:rPr lang="en-US" sz="2400" dirty="0" smtClean="0"/>
            </a:br>
            <a:r>
              <a:rPr lang="en-US" sz="2400" dirty="0" smtClean="0"/>
              <a:t>turned 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RAM </a:t>
            </a:r>
            <a:endParaRPr lang="en-US" dirty="0" smtClean="0"/>
          </a:p>
          <a:p>
            <a:pPr lvl="0"/>
            <a:r>
              <a:rPr lang="en-GB" dirty="0" smtClean="0"/>
              <a:t>Its purpose is to temporarily hold programs and data for processing. </a:t>
            </a:r>
            <a:endParaRPr lang="en-US" dirty="0" smtClean="0"/>
          </a:p>
          <a:p>
            <a:pPr lvl="0"/>
            <a:r>
              <a:rPr lang="en-GB" dirty="0" smtClean="0"/>
              <a:t>Described as being volatile (all data are lost when power off)</a:t>
            </a:r>
            <a:endParaRPr lang="en-US" dirty="0" smtClean="0"/>
          </a:p>
          <a:p>
            <a:pPr lvl="0"/>
            <a:r>
              <a:rPr lang="en-GB" dirty="0" smtClean="0"/>
              <a:t>It is direct access as it can be both written to or read from in any order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Types of RAM</a:t>
            </a:r>
            <a:endParaRPr lang="en-US" dirty="0" smtClean="0"/>
          </a:p>
          <a:p>
            <a:r>
              <a:rPr lang="en-US" sz="2000" dirty="0" smtClean="0"/>
              <a:t>Dynamic RAM (DRAM) </a:t>
            </a:r>
          </a:p>
          <a:p>
            <a:r>
              <a:rPr lang="en-US" sz="2000" dirty="0" smtClean="0"/>
              <a:t>The RAM which requires the stored information to be periodically re-written, or refreshed, otherwise it would vanish.</a:t>
            </a:r>
          </a:p>
          <a:p>
            <a:r>
              <a:rPr lang="en-US" sz="2000" dirty="0" smtClean="0"/>
              <a:t>Static RAM (SRAM)</a:t>
            </a:r>
          </a:p>
          <a:p>
            <a:r>
              <a:rPr lang="en-US" sz="2000" dirty="0" smtClean="0"/>
              <a:t>The RAM which never needs to be refreshed as long as power is applied. (It loses its content if power is removed).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8077200" cy="207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Memory address map</a:t>
            </a:r>
            <a:endParaRPr lang="en-US" dirty="0" smtClean="0"/>
          </a:p>
          <a:p>
            <a:r>
              <a:rPr lang="en-US" dirty="0" smtClean="0"/>
              <a:t>Memory Address Map is a representation of assigned address space for each chip</a:t>
            </a:r>
          </a:p>
          <a:p>
            <a:pPr lvl="0"/>
            <a:r>
              <a:rPr lang="en-US" dirty="0" smtClean="0"/>
              <a:t>Assume that a computer system needs 512 bytes of RAM and 512 bytes of ROM</a:t>
            </a:r>
          </a:p>
          <a:p>
            <a:pPr lvl="0"/>
            <a:r>
              <a:rPr lang="en-US" dirty="0" smtClean="0"/>
              <a:t>The RAM have 128 byte and need seven address lines, where the ROM have 512 bytes and need 9 address lines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Organization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C567B564E1E44AED7FBA7F8E2BF32" ma:contentTypeVersion="4" ma:contentTypeDescription="Create a new document." ma:contentTypeScope="" ma:versionID="0a5ddea382ed197d0fb52eb8e143f133">
  <xsd:schema xmlns:xsd="http://www.w3.org/2001/XMLSchema" xmlns:xs="http://www.w3.org/2001/XMLSchema" xmlns:p="http://schemas.microsoft.com/office/2006/metadata/properties" xmlns:ns2="4ee54a52-bdff-4860-8b82-5ae082cbcd66" targetNamespace="http://schemas.microsoft.com/office/2006/metadata/properties" ma:root="true" ma:fieldsID="03cb689f8049df95bc2883fd19db6b26" ns2:_="">
    <xsd:import namespace="4ee54a52-bdff-4860-8b82-5ae082cbcd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54a52-bdff-4860-8b82-5ae082cbc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23ECDA-E3CB-45B3-8210-D6E171BA18F2}"/>
</file>

<file path=customXml/itemProps2.xml><?xml version="1.0" encoding="utf-8"?>
<ds:datastoreItem xmlns:ds="http://schemas.openxmlformats.org/officeDocument/2006/customXml" ds:itemID="{1C14ADDE-F85C-4381-953E-F4DECB00DAEA}"/>
</file>

<file path=customXml/itemProps3.xml><?xml version="1.0" encoding="utf-8"?>
<ds:datastoreItem xmlns:ds="http://schemas.openxmlformats.org/officeDocument/2006/customXml" ds:itemID="{8D3149F6-3D75-4AF3-95B4-63961AD0BCC0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686</TotalTime>
  <Words>793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Computer architecture and Organization  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  <vt:lpstr>Memory Organization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khademul.ru@gmail.com</cp:lastModifiedBy>
  <cp:revision>92</cp:revision>
  <dcterms:created xsi:type="dcterms:W3CDTF">2012-10-13T14:30:17Z</dcterms:created>
  <dcterms:modified xsi:type="dcterms:W3CDTF">2021-08-03T05:34:39Z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0x010100C94C567B564E1E44AED7FBA7F8E2BF32</vt:lpwstr>
  </property>
</Properties>
</file>