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Computer architecture and Organization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Composite Architectures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772400" cy="150450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M. </a:t>
            </a:r>
            <a:r>
              <a:rPr lang="en-US" sz="4000" dirty="0" err="1" smtClean="0"/>
              <a:t>Khademul</a:t>
            </a:r>
            <a:r>
              <a:rPr lang="en-US" sz="4000" dirty="0" smtClean="0"/>
              <a:t> Islam, PhD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Professor, Dept. of CSE, </a:t>
            </a:r>
            <a:r>
              <a:rPr lang="en-US" sz="2200" dirty="0" err="1" smtClean="0"/>
              <a:t>Rajshahi</a:t>
            </a:r>
            <a:r>
              <a:rPr lang="en-US" sz="2200" dirty="0" smtClean="0"/>
              <a:t> University, Bangladesh</a:t>
            </a:r>
            <a:br>
              <a:rPr lang="en-US" sz="2200" dirty="0" smtClean="0"/>
            </a:br>
            <a:r>
              <a:rPr lang="en-US" sz="2200" dirty="0" smtClean="0"/>
              <a:t>Email: khademul.cse@ru.ac.bd, </a:t>
            </a:r>
            <a:r>
              <a:rPr lang="en-US" sz="2200" dirty="0" err="1" smtClean="0"/>
              <a:t>tel</a:t>
            </a:r>
            <a:r>
              <a:rPr lang="en-US" sz="2200" dirty="0" smtClean="0"/>
              <a:t>: +88-01727-786600</a:t>
            </a:r>
            <a:br>
              <a:rPr lang="en-US" sz="2200" dirty="0" smtClean="0"/>
            </a:br>
            <a:r>
              <a:rPr lang="en-US" sz="2200" dirty="0" smtClean="0"/>
              <a:t>web: www.ru.ac.bd/cse/~mki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Parallel Processing</a:t>
            </a:r>
            <a:endParaRPr lang="en-US" sz="2800" dirty="0" smtClean="0"/>
          </a:p>
          <a:p>
            <a:r>
              <a:rPr lang="en-US" sz="2800" dirty="0" smtClean="0"/>
              <a:t>Parallel processing </a:t>
            </a:r>
            <a:r>
              <a:rPr lang="en-US" sz="2800" dirty="0" smtClean="0"/>
              <a:t>– executing more </a:t>
            </a:r>
            <a:r>
              <a:rPr lang="en-US" sz="2800" dirty="0" smtClean="0"/>
              <a:t>than one instruction at the same time. </a:t>
            </a:r>
          </a:p>
          <a:p>
            <a:r>
              <a:rPr lang="en-US" sz="2800" dirty="0" smtClean="0"/>
              <a:t>It is possible to achieve parallelism with a </a:t>
            </a:r>
            <a:r>
              <a:rPr lang="en-US" sz="2800" dirty="0" err="1" smtClean="0"/>
              <a:t>uniprocessor</a:t>
            </a:r>
            <a:r>
              <a:rPr lang="en-US" sz="2800" dirty="0" smtClean="0"/>
              <a:t> system.</a:t>
            </a:r>
            <a:endParaRPr lang="en-US" sz="2400" dirty="0" smtClean="0"/>
          </a:p>
          <a:p>
            <a:pPr lvl="0"/>
            <a:r>
              <a:rPr lang="en-US" dirty="0" smtClean="0"/>
              <a:t>The CPU </a:t>
            </a:r>
            <a:r>
              <a:rPr lang="en-US" dirty="0" smtClean="0"/>
              <a:t>must include a vectored arithmetic unit.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A vector arithmetic unit contains</a:t>
            </a:r>
          </a:p>
          <a:p>
            <a:pPr lvl="0"/>
            <a:r>
              <a:rPr lang="en-US" sz="2800" dirty="0" smtClean="0"/>
              <a:t> </a:t>
            </a:r>
            <a:r>
              <a:rPr lang="en-US" sz="2400" dirty="0" smtClean="0"/>
              <a:t>Multiple </a:t>
            </a:r>
            <a:r>
              <a:rPr lang="en-US" sz="2400" dirty="0" smtClean="0"/>
              <a:t>functional</a:t>
            </a:r>
            <a:endParaRPr lang="en-US" sz="2400" dirty="0" smtClean="0"/>
          </a:p>
          <a:p>
            <a:pPr lvl="0"/>
            <a:r>
              <a:rPr lang="en-US" sz="2400" dirty="0" smtClean="0"/>
              <a:t>The control unit routes input values to the different functional </a:t>
            </a:r>
            <a:r>
              <a:rPr lang="en-US" sz="2400" dirty="0" smtClean="0"/>
              <a:t>units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  <p:pic>
        <p:nvPicPr>
          <p:cNvPr id="34818" name="Object 3"/>
          <p:cNvPicPr>
            <a:picLocks noChangeArrowheads="1"/>
          </p:cNvPicPr>
          <p:nvPr/>
        </p:nvPicPr>
        <p:blipFill>
          <a:blip r:embed="rId2" cstate="print"/>
          <a:srcRect l="-2112" r="-847" b="-285"/>
          <a:stretch>
            <a:fillRect/>
          </a:stretch>
        </p:blipFill>
        <p:spPr bwMode="auto">
          <a:xfrm>
            <a:off x="685800" y="3200400"/>
            <a:ext cx="754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Parallelism in </a:t>
            </a:r>
            <a:r>
              <a:rPr lang="en-US" sz="2800" b="1" dirty="0" smtClean="0"/>
              <a:t>multiprocessors</a:t>
            </a:r>
            <a:endParaRPr lang="en-US" sz="2800" dirty="0" smtClean="0"/>
          </a:p>
          <a:p>
            <a:r>
              <a:rPr lang="en-US" sz="2800" dirty="0" smtClean="0"/>
              <a:t>Parallel processing systems achieve parallelism by having more than one processor performing tasks simultaneously. </a:t>
            </a:r>
          </a:p>
          <a:p>
            <a:r>
              <a:rPr lang="en-US" sz="2800" dirty="0" smtClean="0"/>
              <a:t>Since multiprocessor systems are more complicated than </a:t>
            </a:r>
            <a:r>
              <a:rPr lang="en-US" sz="2800" dirty="0" err="1" smtClean="0"/>
              <a:t>uniprocessor</a:t>
            </a:r>
            <a:r>
              <a:rPr lang="en-US" sz="2800" dirty="0" smtClean="0"/>
              <a:t> systems, there are many different ways to organize the processors and memory.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The </a:t>
            </a:r>
            <a:r>
              <a:rPr lang="en-US" sz="2800" b="1" dirty="0" err="1" smtClean="0"/>
              <a:t>Flyinn’s</a:t>
            </a:r>
            <a:r>
              <a:rPr lang="en-US" sz="2800" b="1" dirty="0" smtClean="0"/>
              <a:t> classification of parallel processing is as follows:</a:t>
            </a:r>
          </a:p>
          <a:p>
            <a:pPr lvl="0"/>
            <a:r>
              <a:rPr lang="en-US" sz="2800" dirty="0" smtClean="0"/>
              <a:t>SISD: Single instruction with single data – conventional computers</a:t>
            </a:r>
          </a:p>
          <a:p>
            <a:pPr lvl="0"/>
            <a:r>
              <a:rPr lang="en-US" sz="2800" dirty="0" smtClean="0"/>
              <a:t>SIMD: Single instruction with multiple data – vector computing machines</a:t>
            </a:r>
          </a:p>
          <a:p>
            <a:pPr lvl="0"/>
            <a:r>
              <a:rPr lang="en-US" sz="2800" dirty="0" smtClean="0"/>
              <a:t>MISD: Multiple instruction with single data – pipelining system</a:t>
            </a:r>
          </a:p>
          <a:p>
            <a:pPr lvl="0"/>
            <a:r>
              <a:rPr lang="en-US" sz="2800" dirty="0" smtClean="0"/>
              <a:t>MIMD: Multiple instruction with multiple data – general purpose machine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SISD</a:t>
            </a:r>
            <a:endParaRPr lang="en-US" sz="2800" b="1" dirty="0" smtClean="0"/>
          </a:p>
          <a:p>
            <a:r>
              <a:rPr lang="en-US" sz="2800" dirty="0" smtClean="0"/>
              <a:t>Practical </a:t>
            </a:r>
            <a:r>
              <a:rPr lang="en-US" sz="2800" dirty="0" smtClean="0"/>
              <a:t>purpose: </a:t>
            </a:r>
            <a:r>
              <a:rPr lang="en-US" sz="2800" dirty="0" smtClean="0"/>
              <a:t>one </a:t>
            </a:r>
            <a:r>
              <a:rPr lang="en-US" sz="2800" dirty="0" smtClean="0"/>
              <a:t>processor is useful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87125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SIMD</a:t>
            </a:r>
          </a:p>
          <a:p>
            <a:r>
              <a:rPr lang="en-US" sz="2800" dirty="0" smtClean="0"/>
              <a:t>Vector </a:t>
            </a:r>
            <a:r>
              <a:rPr lang="en-US" sz="2800" dirty="0" smtClean="0"/>
              <a:t>or array </a:t>
            </a:r>
            <a:r>
              <a:rPr lang="en-US" sz="2800" dirty="0" smtClean="0"/>
              <a:t>operations</a:t>
            </a:r>
            <a:endParaRPr lang="ko-KR" altLang="en-US" sz="2800" dirty="0" smtClean="0"/>
          </a:p>
          <a:p>
            <a:pPr lvl="1"/>
            <a:r>
              <a:rPr lang="en-US" sz="2400" dirty="0" smtClean="0"/>
              <a:t>one </a:t>
            </a:r>
            <a:r>
              <a:rPr lang="en-US" sz="2400" dirty="0" smtClean="0"/>
              <a:t>vector operation includes </a:t>
            </a:r>
            <a:r>
              <a:rPr lang="en-US" sz="2400" dirty="0" smtClean="0"/>
              <a:t>many operations </a:t>
            </a:r>
            <a:r>
              <a:rPr lang="en-US" sz="2400" dirty="0" smtClean="0"/>
              <a:t>on a data stream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76599"/>
            <a:ext cx="6400800" cy="35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MISD</a:t>
            </a:r>
          </a:p>
          <a:p>
            <a:r>
              <a:rPr lang="en-US" sz="2800" dirty="0" smtClean="0"/>
              <a:t>Data Stream bottle neck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80344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MIMD</a:t>
            </a:r>
          </a:p>
          <a:p>
            <a:pPr lvl="1"/>
            <a:r>
              <a:rPr lang="en-US" sz="2400" dirty="0" smtClean="0"/>
              <a:t>Multiprocessor System</a:t>
            </a:r>
            <a:endParaRPr lang="ko-KR" altLang="en-US" sz="2400" dirty="0" smtClean="0"/>
          </a:p>
          <a:p>
            <a:pPr lvl="1"/>
            <a:r>
              <a:rPr lang="en-US" sz="2400" dirty="0" smtClean="0"/>
              <a:t>Shared </a:t>
            </a:r>
            <a:r>
              <a:rPr lang="en-US" sz="2400" dirty="0" smtClean="0"/>
              <a:t>memory </a:t>
            </a:r>
            <a:r>
              <a:rPr lang="en-US" sz="2400" dirty="0" smtClean="0"/>
              <a:t>or Message </a:t>
            </a:r>
            <a:r>
              <a:rPr lang="en-US" sz="2400" dirty="0" smtClean="0"/>
              <a:t>passing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6705600" cy="391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Multiprocessors:</a:t>
            </a:r>
            <a:endParaRPr lang="en-US" dirty="0" smtClean="0"/>
          </a:p>
          <a:p>
            <a:r>
              <a:rPr lang="en-US" dirty="0" smtClean="0"/>
              <a:t>The Computer system having two or more processing units </a:t>
            </a:r>
            <a:endParaRPr lang="en-US" dirty="0" smtClean="0"/>
          </a:p>
          <a:p>
            <a:r>
              <a:rPr lang="en-US" dirty="0" smtClean="0"/>
              <a:t>Share </a:t>
            </a:r>
            <a:r>
              <a:rPr lang="en-US" dirty="0" smtClean="0"/>
              <a:t>main memory and </a:t>
            </a:r>
            <a:r>
              <a:rPr lang="en-US" dirty="0" smtClean="0"/>
              <a:t>peripherals</a:t>
            </a:r>
          </a:p>
          <a:p>
            <a:r>
              <a:rPr lang="en-US" dirty="0" smtClean="0"/>
              <a:t>Reasons </a:t>
            </a:r>
            <a:r>
              <a:rPr lang="en-US" dirty="0" smtClean="0"/>
              <a:t>of using multiprocessors:</a:t>
            </a:r>
          </a:p>
          <a:p>
            <a:pPr lvl="1"/>
            <a:r>
              <a:rPr lang="en-US" dirty="0" smtClean="0"/>
              <a:t>Multiple users.</a:t>
            </a:r>
          </a:p>
          <a:p>
            <a:pPr lvl="1"/>
            <a:r>
              <a:rPr lang="en-US" dirty="0" smtClean="0"/>
              <a:t>Multiple applications. </a:t>
            </a:r>
          </a:p>
          <a:p>
            <a:pPr lvl="1"/>
            <a:r>
              <a:rPr lang="en-US" dirty="0" smtClean="0"/>
              <a:t>Multitasking within an </a:t>
            </a:r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smtClean="0"/>
              <a:t>types of multiprocessor systems:</a:t>
            </a:r>
          </a:p>
          <a:p>
            <a:pPr lvl="1"/>
            <a:r>
              <a:rPr lang="en-US" dirty="0" smtClean="0"/>
              <a:t>Message </a:t>
            </a:r>
            <a:r>
              <a:rPr lang="en-US" dirty="0" smtClean="0"/>
              <a:t>Passing, Shared memory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Message Passing</a:t>
            </a:r>
          </a:p>
          <a:p>
            <a:pPr lvl="1"/>
            <a:r>
              <a:rPr lang="en-US" sz="2400" dirty="0" smtClean="0"/>
              <a:t>Separate address space for each processor</a:t>
            </a:r>
          </a:p>
          <a:p>
            <a:pPr lvl="1"/>
            <a:r>
              <a:rPr lang="en-US" sz="2400" dirty="0" smtClean="0"/>
              <a:t>Processors communicate via message passing</a:t>
            </a:r>
          </a:p>
          <a:p>
            <a:pPr lvl="1"/>
            <a:r>
              <a:rPr lang="en-US" sz="2400" dirty="0" smtClean="0"/>
              <a:t>Processors have private memories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  <p:pic>
        <p:nvPicPr>
          <p:cNvPr id="13314" name="Object 2"/>
          <p:cNvPicPr>
            <a:picLocks noChangeArrowheads="1"/>
          </p:cNvPicPr>
          <p:nvPr/>
        </p:nvPicPr>
        <p:blipFill>
          <a:blip r:embed="rId2" cstate="print"/>
          <a:srcRect t="-12183" r="-160" b="-273"/>
          <a:stretch>
            <a:fillRect/>
          </a:stretch>
        </p:blipFill>
        <p:spPr bwMode="auto">
          <a:xfrm>
            <a:off x="1676400" y="32004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Shared Memory</a:t>
            </a:r>
          </a:p>
          <a:p>
            <a:pPr lvl="1"/>
            <a:r>
              <a:rPr lang="en-US" sz="2400" dirty="0" smtClean="0"/>
              <a:t>Processors communicate with shared address space</a:t>
            </a:r>
          </a:p>
          <a:p>
            <a:pPr lvl="1"/>
            <a:r>
              <a:rPr lang="en-US" sz="2400" dirty="0" smtClean="0"/>
              <a:t>Processors communicate by memory read/write</a:t>
            </a:r>
          </a:p>
          <a:p>
            <a:pPr lvl="1"/>
            <a:r>
              <a:rPr lang="en-US" sz="2400" dirty="0" smtClean="0"/>
              <a:t>Easy on small-scale machines</a:t>
            </a:r>
          </a:p>
          <a:p>
            <a:pPr lvl="1"/>
            <a:r>
              <a:rPr lang="en-US" sz="2400" dirty="0" smtClean="0"/>
              <a:t>Lower latency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  <p:pic>
        <p:nvPicPr>
          <p:cNvPr id="14338" name="Object 1"/>
          <p:cNvPicPr>
            <a:picLocks noChangeArrowheads="1"/>
          </p:cNvPicPr>
          <p:nvPr/>
        </p:nvPicPr>
        <p:blipFill>
          <a:blip r:embed="rId2" cstate="print"/>
          <a:srcRect t="-6578" b="-320"/>
          <a:stretch>
            <a:fillRect/>
          </a:stretch>
        </p:blipFill>
        <p:spPr bwMode="auto">
          <a:xfrm>
            <a:off x="1219200" y="3581400"/>
            <a:ext cx="5410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/>
              <a:t>Multicomputers</a:t>
            </a:r>
            <a:endParaRPr lang="en-US" sz="2400" dirty="0" smtClean="0"/>
          </a:p>
          <a:p>
            <a:r>
              <a:rPr lang="en-US" sz="2800" dirty="0" smtClean="0"/>
              <a:t>A computer made up of several computers. </a:t>
            </a:r>
            <a:endParaRPr lang="en-US" sz="2800" dirty="0" smtClean="0"/>
          </a:p>
          <a:p>
            <a:r>
              <a:rPr lang="en-US" sz="2800" dirty="0" err="1" smtClean="0"/>
              <a:t>Multicomputers</a:t>
            </a:r>
            <a:r>
              <a:rPr lang="en-US" sz="2800" dirty="0" smtClean="0"/>
              <a:t> </a:t>
            </a:r>
            <a:r>
              <a:rPr lang="en-US" sz="2800" dirty="0" smtClean="0"/>
              <a:t>are commonly used to get strong </a:t>
            </a:r>
            <a:r>
              <a:rPr lang="en-US" sz="2800" dirty="0" smtClean="0"/>
              <a:t>computing power.</a:t>
            </a:r>
            <a:endParaRPr lang="en-US" sz="2800" dirty="0" smtClean="0"/>
          </a:p>
          <a:p>
            <a:pPr lvl="0"/>
            <a:r>
              <a:rPr lang="en-US" sz="2800" dirty="0" smtClean="0"/>
              <a:t>A </a:t>
            </a:r>
            <a:r>
              <a:rPr lang="en-US" sz="2800" dirty="0" smtClean="0"/>
              <a:t>closely coupled processors that do not physically share memory</a:t>
            </a:r>
          </a:p>
          <a:p>
            <a:pPr lvl="1"/>
            <a:r>
              <a:rPr lang="en-US" sz="2400" dirty="0" smtClean="0"/>
              <a:t>Cluster computers</a:t>
            </a:r>
          </a:p>
          <a:p>
            <a:pPr lvl="1"/>
            <a:r>
              <a:rPr lang="en-US" sz="2400" dirty="0" smtClean="0"/>
              <a:t>Networks or clusters of computers </a:t>
            </a:r>
          </a:p>
          <a:p>
            <a:pPr lvl="1"/>
            <a:r>
              <a:rPr lang="en-US" sz="2400" dirty="0" smtClean="0"/>
              <a:t>Can grow to a very large number of processors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800" dirty="0" smtClean="0"/>
              <a:t>Multicomputer Consist </a:t>
            </a:r>
            <a:r>
              <a:rPr lang="en-US" sz="2800" dirty="0" smtClean="0"/>
              <a:t>of</a:t>
            </a:r>
          </a:p>
          <a:p>
            <a:pPr lvl="1"/>
            <a:r>
              <a:rPr lang="en-US" sz="2400" dirty="0" smtClean="0"/>
              <a:t>Processing nodes – CPU, memory and network interface (NIC)</a:t>
            </a:r>
          </a:p>
          <a:p>
            <a:pPr lvl="1"/>
            <a:r>
              <a:rPr lang="en-US" sz="2400" dirty="0" smtClean="0"/>
              <a:t>I/O nodes – device controller and NIC</a:t>
            </a:r>
          </a:p>
          <a:p>
            <a:pPr lvl="1"/>
            <a:r>
              <a:rPr lang="en-US" sz="2400" dirty="0" smtClean="0"/>
              <a:t>Interconnection network</a:t>
            </a:r>
          </a:p>
          <a:p>
            <a:pPr lvl="1"/>
            <a:endParaRPr lang="en-US" sz="2400" dirty="0" smtClean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  <p:pic>
        <p:nvPicPr>
          <p:cNvPr id="15362" name="Picture 2" descr="img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657600"/>
            <a:ext cx="656423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/>
              <a:t>CISC</a:t>
            </a:r>
            <a:r>
              <a:rPr lang="en-US" sz="2800" dirty="0" smtClean="0"/>
              <a:t> </a:t>
            </a:r>
            <a:r>
              <a:rPr lang="en-US" sz="2800" dirty="0" smtClean="0"/>
              <a:t>–The </a:t>
            </a:r>
            <a:r>
              <a:rPr lang="en-US" sz="2800" dirty="0" smtClean="0"/>
              <a:t>PDP-11, 80x86 and Motorola 68K.</a:t>
            </a:r>
          </a:p>
          <a:p>
            <a:r>
              <a:rPr lang="en-US" sz="2800" dirty="0" smtClean="0"/>
              <a:t>Complex instruction set computer (CISC)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Several </a:t>
            </a:r>
            <a:r>
              <a:rPr lang="en-US" sz="2800" dirty="0" smtClean="0"/>
              <a:t>CISC characteristics:</a:t>
            </a:r>
          </a:p>
          <a:p>
            <a:pPr lvl="1"/>
            <a:r>
              <a:rPr lang="en-US" sz="2400" dirty="0" smtClean="0"/>
              <a:t>Complex instruction</a:t>
            </a:r>
          </a:p>
          <a:p>
            <a:pPr lvl="1"/>
            <a:r>
              <a:rPr lang="en-US" sz="2400" dirty="0" smtClean="0"/>
              <a:t>Efficient use of memory</a:t>
            </a:r>
          </a:p>
          <a:p>
            <a:pPr lvl="1"/>
            <a:r>
              <a:rPr lang="en-US" sz="2400" dirty="0" smtClean="0"/>
              <a:t>A small number of general purpose registers </a:t>
            </a:r>
          </a:p>
          <a:p>
            <a:pPr lvl="1"/>
            <a:r>
              <a:rPr lang="en-US" sz="2400" dirty="0" smtClean="0"/>
              <a:t>Several special purpose registers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Properties of CISC instructions:</a:t>
            </a:r>
          </a:p>
          <a:p>
            <a:pPr lvl="1"/>
            <a:r>
              <a:rPr lang="en-US" sz="2400" dirty="0" smtClean="0"/>
              <a:t>A 2-operand format, where instructions have a source and a destination. </a:t>
            </a:r>
          </a:p>
          <a:p>
            <a:pPr lvl="1"/>
            <a:r>
              <a:rPr lang="en-US" sz="2400" dirty="0" smtClean="0"/>
              <a:t>Variable length instructions </a:t>
            </a:r>
          </a:p>
          <a:p>
            <a:pPr lvl="1"/>
            <a:r>
              <a:rPr lang="en-US" sz="2400" dirty="0" smtClean="0"/>
              <a:t>Instructions which require multiple clock cycles to execute. </a:t>
            </a:r>
          </a:p>
          <a:p>
            <a:pPr lvl="1"/>
            <a:endParaRPr lang="en-US" sz="2400" dirty="0" smtClean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b="1" dirty="0" smtClean="0"/>
              <a:t>RISC </a:t>
            </a:r>
            <a:r>
              <a:rPr lang="en-US" sz="2800" b="1" dirty="0" smtClean="0"/>
              <a:t>–</a:t>
            </a:r>
            <a:r>
              <a:rPr lang="en-US" sz="2800" dirty="0" smtClean="0"/>
              <a:t>IBM </a:t>
            </a:r>
            <a:r>
              <a:rPr lang="en-US" sz="2800" dirty="0" smtClean="0"/>
              <a:t>801, Stanford MIPS, and Berkeley RISC 1</a:t>
            </a:r>
          </a:p>
          <a:p>
            <a:r>
              <a:rPr lang="en-US" sz="2800" i="1" dirty="0" smtClean="0"/>
              <a:t>Reduced Instruction Set Computer </a:t>
            </a:r>
            <a:r>
              <a:rPr lang="en-US" sz="2800" dirty="0" smtClean="0"/>
              <a:t>(RISC) is a type of microprocessor architecture that utilizes </a:t>
            </a:r>
          </a:p>
          <a:p>
            <a:pPr lvl="1"/>
            <a:r>
              <a:rPr lang="en-US" sz="2400" dirty="0" smtClean="0"/>
              <a:t>A small, highly-optimized set of instructions</a:t>
            </a:r>
          </a:p>
          <a:p>
            <a:pPr lvl="1"/>
            <a:r>
              <a:rPr lang="en-US" sz="2400" dirty="0" smtClean="0"/>
              <a:t>A more specialized set of instructions</a:t>
            </a:r>
          </a:p>
          <a:p>
            <a:pPr lvl="1"/>
            <a:r>
              <a:rPr lang="en-US" sz="2400" i="1" dirty="0" smtClean="0"/>
              <a:t>One cycle execution time</a:t>
            </a:r>
            <a:r>
              <a:rPr lang="en-US" sz="2400" dirty="0" smtClean="0"/>
              <a:t>: RISC processors have a CPI (clock per instruction) of one cycle </a:t>
            </a:r>
          </a:p>
          <a:p>
            <a:pPr lvl="1"/>
            <a:r>
              <a:rPr lang="en-US" sz="2400" dirty="0" smtClean="0"/>
              <a:t>Supports </a:t>
            </a:r>
            <a:r>
              <a:rPr lang="en-US" sz="2400" i="1" dirty="0" smtClean="0"/>
              <a:t>Pipelining</a:t>
            </a:r>
            <a:endParaRPr lang="en-US" sz="2400" dirty="0" smtClean="0"/>
          </a:p>
          <a:p>
            <a:pPr lvl="1"/>
            <a:r>
              <a:rPr lang="en-US" sz="2400" i="1" dirty="0" smtClean="0"/>
              <a:t>Large number of registers</a:t>
            </a:r>
            <a:r>
              <a:rPr lang="en-US" sz="2400" dirty="0" smtClean="0"/>
              <a:t>: the RISC design philosophy generally incorporates a larger number of registers to prevent in large amounts of interactions with memory 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Comparison of CISC and RISC  processors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209800"/>
          <a:ext cx="7924800" cy="2438398"/>
        </p:xfrm>
        <a:graphic>
          <a:graphicData uri="http://schemas.openxmlformats.org/drawingml/2006/table">
            <a:tbl>
              <a:tblPr/>
              <a:tblGrid>
                <a:gridCol w="4098483"/>
                <a:gridCol w="3826317"/>
              </a:tblGrid>
              <a:tr h="473507">
                <a:tc>
                  <a:txBody>
                    <a:bodyPr/>
                    <a:lstStyle/>
                    <a:p>
                      <a:pPr marL="228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SimSun"/>
                        </a:rPr>
                        <a:t>CISC</a:t>
                      </a:r>
                      <a:r>
                        <a:rPr lang="en-US" sz="1600" dirty="0">
                          <a:latin typeface="Times New Roman"/>
                          <a:ea typeface="SimSun"/>
                        </a:rPr>
                        <a:t> </a:t>
                      </a:r>
                    </a:p>
                  </a:txBody>
                  <a:tcPr marL="88669" marR="88669" marT="44335" marB="44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SimSun"/>
                        </a:rPr>
                        <a:t>RISC</a:t>
                      </a:r>
                      <a:r>
                        <a:rPr lang="en-US" sz="1600">
                          <a:latin typeface="Times New Roman"/>
                          <a:ea typeface="SimSun"/>
                        </a:rPr>
                        <a:t> </a:t>
                      </a:r>
                    </a:p>
                  </a:txBody>
                  <a:tcPr marL="88669" marR="88669" marT="44335" marB="44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3507">
                <a:tc>
                  <a:txBody>
                    <a:bodyPr/>
                    <a:lstStyle/>
                    <a:p>
                      <a:pPr marL="228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</a:rPr>
                        <a:t>Emphasis on hardware   </a:t>
                      </a:r>
                    </a:p>
                  </a:txBody>
                  <a:tcPr marL="88669" marR="88669" marT="44335" marB="44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</a:rPr>
                        <a:t>Emphasis on software </a:t>
                      </a:r>
                    </a:p>
                  </a:txBody>
                  <a:tcPr marL="88669" marR="88669" marT="44335" marB="44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3507">
                <a:tc>
                  <a:txBody>
                    <a:bodyPr/>
                    <a:lstStyle/>
                    <a:p>
                      <a:pPr marL="228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</a:rPr>
                        <a:t>Includes multi-clock complex instructions </a:t>
                      </a:r>
                    </a:p>
                  </a:txBody>
                  <a:tcPr marL="88669" marR="88669" marT="44335" marB="44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</a:rPr>
                        <a:t>Single-clock, reduced instruction only </a:t>
                      </a:r>
                    </a:p>
                  </a:txBody>
                  <a:tcPr marL="88669" marR="88669" marT="44335" marB="44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3507">
                <a:tc>
                  <a:txBody>
                    <a:bodyPr/>
                    <a:lstStyle/>
                    <a:p>
                      <a:pPr marL="228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</a:rPr>
                        <a:t>Small code sizes, high cycles per second </a:t>
                      </a:r>
                    </a:p>
                  </a:txBody>
                  <a:tcPr marL="88669" marR="88669" marT="44335" marB="44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</a:rPr>
                        <a:t>Low cycles per second, large code sizes </a:t>
                      </a:r>
                    </a:p>
                  </a:txBody>
                  <a:tcPr marL="88669" marR="88669" marT="44335" marB="44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4370">
                <a:tc>
                  <a:txBody>
                    <a:bodyPr/>
                    <a:lstStyle/>
                    <a:p>
                      <a:pPr marL="228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</a:rPr>
                        <a:t>Limited number of registers </a:t>
                      </a:r>
                    </a:p>
                  </a:txBody>
                  <a:tcPr marL="88669" marR="88669" marT="44335" marB="44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</a:rPr>
                        <a:t>Large number of registers </a:t>
                      </a:r>
                    </a:p>
                  </a:txBody>
                  <a:tcPr marL="88669" marR="88669" marT="44335" marB="44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C567B564E1E44AED7FBA7F8E2BF32" ma:contentTypeVersion="4" ma:contentTypeDescription="Create a new document." ma:contentTypeScope="" ma:versionID="0a5ddea382ed197d0fb52eb8e143f133">
  <xsd:schema xmlns:xsd="http://www.w3.org/2001/XMLSchema" xmlns:xs="http://www.w3.org/2001/XMLSchema" xmlns:p="http://schemas.microsoft.com/office/2006/metadata/properties" xmlns:ns2="4ee54a52-bdff-4860-8b82-5ae082cbcd66" targetNamespace="http://schemas.microsoft.com/office/2006/metadata/properties" ma:root="true" ma:fieldsID="03cb689f8049df95bc2883fd19db6b26" ns2:_="">
    <xsd:import namespace="4ee54a52-bdff-4860-8b82-5ae082cbcd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54a52-bdff-4860-8b82-5ae082cb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C0DAB5-376E-4F1D-B6AC-D9ABE3E94E3B}"/>
</file>

<file path=customXml/itemProps2.xml><?xml version="1.0" encoding="utf-8"?>
<ds:datastoreItem xmlns:ds="http://schemas.openxmlformats.org/officeDocument/2006/customXml" ds:itemID="{1FCBEBE4-71C3-47DD-8A21-3165E223D396}"/>
</file>

<file path=customXml/itemProps3.xml><?xml version="1.0" encoding="utf-8"?>
<ds:datastoreItem xmlns:ds="http://schemas.openxmlformats.org/officeDocument/2006/customXml" ds:itemID="{111264E2-A504-44CE-8C2A-29DB58EA0335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651</TotalTime>
  <Words>571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Computer architecture and Organization  Composite Architectures</vt:lpstr>
      <vt:lpstr>Composite Architecture</vt:lpstr>
      <vt:lpstr>Composite Architecture</vt:lpstr>
      <vt:lpstr>Composite Architecture</vt:lpstr>
      <vt:lpstr>Composite Architecture</vt:lpstr>
      <vt:lpstr>Composite Architecture</vt:lpstr>
      <vt:lpstr>Composite Architecture</vt:lpstr>
      <vt:lpstr>Composite Architecture</vt:lpstr>
      <vt:lpstr>Composite Architecture</vt:lpstr>
      <vt:lpstr>Composite Architecture</vt:lpstr>
      <vt:lpstr>Composite Architecture</vt:lpstr>
      <vt:lpstr>Composite Architecture</vt:lpstr>
      <vt:lpstr>Composite Architecture</vt:lpstr>
      <vt:lpstr>Composite Architecture</vt:lpstr>
      <vt:lpstr>Composite Architecture</vt:lpstr>
      <vt:lpstr>Composite Architecture</vt:lpstr>
      <vt:lpstr>Composite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Organization  Introduction</dc:title>
  <dc:creator>Khadam</dc:creator>
  <cp:lastModifiedBy>Khadam</cp:lastModifiedBy>
  <cp:revision>99</cp:revision>
  <dcterms:created xsi:type="dcterms:W3CDTF">2012-10-13T14:30:17Z</dcterms:created>
  <dcterms:modified xsi:type="dcterms:W3CDTF">2012-11-23T14:39:51Z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0x010100C94C567B564E1E44AED7FBA7F8E2BF32</vt:lpwstr>
  </property>
</Properties>
</file>