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sldIdLst>
    <p:sldId id="259" r:id="rId2"/>
    <p:sldId id="306" r:id="rId3"/>
    <p:sldId id="263" r:id="rId4"/>
    <p:sldId id="292" r:id="rId5"/>
    <p:sldId id="293" r:id="rId6"/>
    <p:sldId id="296" r:id="rId7"/>
    <p:sldId id="297" r:id="rId8"/>
    <p:sldId id="294" r:id="rId9"/>
    <p:sldId id="309" r:id="rId10"/>
    <p:sldId id="310" r:id="rId11"/>
    <p:sldId id="308" r:id="rId12"/>
    <p:sldId id="267" r:id="rId13"/>
    <p:sldId id="307" r:id="rId14"/>
    <p:sldId id="304" r:id="rId15"/>
    <p:sldId id="266" r:id="rId16"/>
    <p:sldId id="264" r:id="rId17"/>
    <p:sldId id="262" r:id="rId18"/>
    <p:sldId id="265" r:id="rId19"/>
    <p:sldId id="301" r:id="rId20"/>
    <p:sldId id="302" r:id="rId21"/>
    <p:sldId id="298" r:id="rId22"/>
    <p:sldId id="303" r:id="rId23"/>
    <p:sldId id="30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036" autoAdjust="0"/>
    <p:restoredTop sz="66607" autoAdjust="0"/>
  </p:normalViewPr>
  <p:slideViewPr>
    <p:cSldViewPr snapToGrid="0">
      <p:cViewPr varScale="1">
        <p:scale>
          <a:sx n="46" d="100"/>
          <a:sy n="46" d="100"/>
        </p:scale>
        <p:origin x="1566" y="42"/>
      </p:cViewPr>
      <p:guideLst/>
    </p:cSldViewPr>
  </p:slideViewPr>
  <p:outlineViewPr>
    <p:cViewPr>
      <p:scale>
        <a:sx n="33" d="100"/>
        <a:sy n="33" d="100"/>
      </p:scale>
      <p:origin x="0" y="-3282"/>
    </p:cViewPr>
  </p:outlineViewPr>
  <p:notesTextViewPr>
    <p:cViewPr>
      <p:scale>
        <a:sx n="1" d="1"/>
        <a:sy n="1" d="1"/>
      </p:scale>
      <p:origin x="0" y="0"/>
    </p:cViewPr>
  </p:notesTextViewPr>
  <p:notesViewPr>
    <p:cSldViewPr snapToGrid="0">
      <p:cViewPr varScale="1">
        <p:scale>
          <a:sx n="50" d="100"/>
          <a:sy n="50" d="100"/>
        </p:scale>
        <p:origin x="109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2AF767-FFF1-4643-9DD9-285CC74B02E3}" type="datetimeFigureOut">
              <a:rPr lang="en-US" smtClean="0"/>
              <a:t>03-Oct-19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3A4442-415F-4BA4-BF15-10652F78A865}" type="slidenum">
              <a:rPr lang="en-US" smtClean="0"/>
              <a:t>‹#›</a:t>
            </a:fld>
            <a:endParaRPr lang="en-US"/>
          </a:p>
        </p:txBody>
      </p:sp>
    </p:spTree>
    <p:extLst>
      <p:ext uri="{BB962C8B-B14F-4D97-AF65-F5344CB8AC3E}">
        <p14:creationId xmlns:p14="http://schemas.microsoft.com/office/powerpoint/2010/main" val="1401932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en.wikipedia.org/wiki/Mathematical_model_of_computation" TargetMode="External"/><Relationship Id="rId7" Type="http://schemas.openxmlformats.org/officeDocument/2006/relationships/hyperlink" Target="https://en.wikipedia.org/wiki/Computer_algorithm"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en.wikipedia.org/wiki/Turing_machine#cite_note-2" TargetMode="External"/><Relationship Id="rId5" Type="http://schemas.openxmlformats.org/officeDocument/2006/relationships/hyperlink" Target="https://en.wikipedia.org/wiki/Turing_machine#cite_note-1" TargetMode="External"/><Relationship Id="rId4" Type="http://schemas.openxmlformats.org/officeDocument/2006/relationships/hyperlink" Target="https://en.wikipedia.org/wiki/Abstract_machine"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eb.mit.edu/newsoffice/2013/how-to-predict-the-progress-of-technology-0306.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most abstract</a:t>
            </a:r>
            <a:r>
              <a:rPr lang="en-US" baseline="0" dirty="0" smtClean="0"/>
              <a:t> </a:t>
            </a:r>
            <a:r>
              <a:rPr lang="en-US" dirty="0" smtClean="0"/>
              <a:t>course</a:t>
            </a:r>
            <a:r>
              <a:rPr lang="en-US" baseline="0" dirty="0" smtClean="0"/>
              <a:t> in the whole curriculum of computer science.</a:t>
            </a:r>
          </a:p>
          <a:p>
            <a:endParaRPr lang="en-US" baseline="0" dirty="0" smtClean="0"/>
          </a:p>
          <a:p>
            <a:r>
              <a:rPr lang="en-US" baseline="0" dirty="0" smtClean="0"/>
              <a:t>It is one of the most fundamental courses for any computer scientist to know. </a:t>
            </a:r>
          </a:p>
          <a:p>
            <a:endParaRPr lang="en-US" baseline="0" dirty="0" smtClean="0"/>
          </a:p>
          <a:p>
            <a:r>
              <a:rPr lang="en-US" baseline="0" dirty="0" smtClean="0"/>
              <a:t>This course is not going to help you write a program per se (</a:t>
            </a:r>
            <a:r>
              <a:rPr lang="en-US" i="1" baseline="0" dirty="0" smtClean="0"/>
              <a:t>in and itself</a:t>
            </a:r>
            <a:r>
              <a:rPr lang="en-US" baseline="0" dirty="0" smtClean="0"/>
              <a:t>). And it is not going to help you build a computer per se. </a:t>
            </a:r>
          </a:p>
          <a:p>
            <a:endParaRPr lang="en-US" baseline="0" dirty="0" smtClean="0"/>
          </a:p>
          <a:p>
            <a:r>
              <a:rPr lang="en-US" baseline="0" dirty="0" smtClean="0"/>
              <a:t>But</a:t>
            </a:r>
            <a:r>
              <a:rPr lang="en-US" baseline="0" dirty="0" smtClean="0"/>
              <a:t>, it help you understand a lot more about what people have thought about in the last 60 years about computer science as a science. [And it’s about what kind of things can we really compute mechanically, how fast can we do it and how much space does it take us to do and how much memory does it take us to do it]</a:t>
            </a:r>
          </a:p>
          <a:p>
            <a:endParaRPr lang="en-US" dirty="0" smtClean="0"/>
          </a:p>
          <a:p>
            <a:r>
              <a:rPr lang="en-US" dirty="0" smtClean="0"/>
              <a:t>[In studying this subject we seek to determine what can and cannot be computed, how quickly, with how much memory, and on which type of computational model.]</a:t>
            </a:r>
            <a:endParaRPr lang="en-US" dirty="0"/>
          </a:p>
        </p:txBody>
      </p:sp>
      <p:sp>
        <p:nvSpPr>
          <p:cNvPr id="4" name="Slide Number Placeholder 3"/>
          <p:cNvSpPr>
            <a:spLocks noGrp="1"/>
          </p:cNvSpPr>
          <p:nvPr>
            <p:ph type="sldNum" sz="quarter" idx="10"/>
          </p:nvPr>
        </p:nvSpPr>
        <p:spPr/>
        <p:txBody>
          <a:bodyPr/>
          <a:lstStyle/>
          <a:p>
            <a:fld id="{0E3A4442-415F-4BA4-BF15-10652F78A865}" type="slidenum">
              <a:rPr lang="en-US" smtClean="0"/>
              <a:t>1</a:t>
            </a:fld>
            <a:endParaRPr lang="en-US"/>
          </a:p>
        </p:txBody>
      </p:sp>
    </p:spTree>
    <p:extLst>
      <p:ext uri="{BB962C8B-B14F-4D97-AF65-F5344CB8AC3E}">
        <p14:creationId xmlns:p14="http://schemas.microsoft.com/office/powerpoint/2010/main" val="4185848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Though this course is a core</a:t>
            </a:r>
            <a:r>
              <a:rPr lang="en-US" baseline="0" dirty="0" smtClean="0"/>
              <a:t> abstract course, there are lots and lots of applications that come about of this course.</a:t>
            </a:r>
          </a:p>
          <a:p>
            <a:r>
              <a:rPr lang="en-US" baseline="0" dirty="0" smtClean="0"/>
              <a:t>   1) All of compiler design and theory about building compilers and writing programs to translate languages comes from theory of ….</a:t>
            </a:r>
          </a:p>
          <a:p>
            <a:r>
              <a:rPr lang="en-US" baseline="0" dirty="0" smtClean="0"/>
              <a:t>   2) when you do string searching in any kind of word processing editor that uses a finite state machine comes from….</a:t>
            </a:r>
          </a:p>
          <a:p>
            <a:r>
              <a:rPr lang="en-US" baseline="0" dirty="0" smtClean="0"/>
              <a:t>   3) when you do any kind of compiling or representation of a language like XML you describe it with a grammar (another model of a computation) comes from….</a:t>
            </a:r>
          </a:p>
          <a:p>
            <a:endParaRPr lang="en-US" dirty="0"/>
          </a:p>
        </p:txBody>
      </p:sp>
      <p:sp>
        <p:nvSpPr>
          <p:cNvPr id="4" name="Slide Number Placeholder 3"/>
          <p:cNvSpPr>
            <a:spLocks noGrp="1"/>
          </p:cNvSpPr>
          <p:nvPr>
            <p:ph type="sldNum" sz="quarter" idx="10"/>
          </p:nvPr>
        </p:nvSpPr>
        <p:spPr/>
        <p:txBody>
          <a:bodyPr/>
          <a:lstStyle/>
          <a:p>
            <a:fld id="{0E3A4442-415F-4BA4-BF15-10652F78A865}" type="slidenum">
              <a:rPr lang="en-US" smtClean="0"/>
              <a:t>12</a:t>
            </a:fld>
            <a:endParaRPr lang="en-US"/>
          </a:p>
        </p:txBody>
      </p:sp>
    </p:spTree>
    <p:extLst>
      <p:ext uri="{BB962C8B-B14F-4D97-AF65-F5344CB8AC3E}">
        <p14:creationId xmlns:p14="http://schemas.microsoft.com/office/powerpoint/2010/main" val="1497757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you talked about computer architecture you modeled a particular processor with a finite state machine (a kind of model of a computation), the idea of finite state machine originally comes from….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Every circuit that was presented was a </a:t>
            </a:r>
            <a:r>
              <a:rPr lang="en-US" sz="1200" b="0" i="1" kern="1200" dirty="0" smtClean="0">
                <a:solidFill>
                  <a:schemeClr val="tx1"/>
                </a:solidFill>
                <a:effectLst/>
                <a:latin typeface="+mn-lt"/>
                <a:ea typeface="+mn-ea"/>
                <a:cs typeface="+mn-cs"/>
              </a:rPr>
              <a:t>combinatorial</a:t>
            </a:r>
            <a:r>
              <a:rPr lang="en-US" sz="1200" b="0" i="0" kern="1200" dirty="0" smtClean="0">
                <a:solidFill>
                  <a:schemeClr val="tx1"/>
                </a:solidFill>
                <a:effectLst/>
                <a:latin typeface="+mn-lt"/>
                <a:ea typeface="+mn-ea"/>
                <a:cs typeface="+mn-cs"/>
              </a:rPr>
              <a:t> circuit. That means that its output is dependent only by its current inputs. Previous inputs for that type of circuits have no effect on the output.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(However, there are many applications where there is a need for our circuits to have “memory”; to remember previous inputs and calculate their outputs according to them. A circuit whose output depends not only on the present input but also on the history of the input is called a </a:t>
            </a:r>
            <a:r>
              <a:rPr lang="en-US" sz="1200" b="0" i="1" kern="1200" dirty="0" smtClean="0">
                <a:solidFill>
                  <a:schemeClr val="tx1"/>
                </a:solidFill>
                <a:effectLst/>
                <a:latin typeface="+mn-lt"/>
                <a:ea typeface="+mn-ea"/>
                <a:cs typeface="+mn-cs"/>
              </a:rPr>
              <a:t>sequential circuit</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Moore Finite State Machine: Its output is a function of only its current state, not its input.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Mealy Finite State Machine, where input affects the output.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E3A4442-415F-4BA4-BF15-10652F78A865}" type="slidenum">
              <a:rPr lang="en-US" smtClean="0"/>
              <a:t>13</a:t>
            </a:fld>
            <a:endParaRPr lang="en-US"/>
          </a:p>
        </p:txBody>
      </p:sp>
    </p:spTree>
    <p:extLst>
      <p:ext uri="{BB962C8B-B14F-4D97-AF65-F5344CB8AC3E}">
        <p14:creationId xmlns:p14="http://schemas.microsoft.com/office/powerpoint/2010/main" val="342588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Theory of computing will teach you even about things that </a:t>
            </a:r>
            <a:r>
              <a:rPr lang="en-US" sz="1200" b="0" i="1" kern="1200" dirty="0" smtClean="0">
                <a:solidFill>
                  <a:schemeClr val="tx1"/>
                </a:solidFill>
                <a:effectLst/>
                <a:latin typeface="+mn-lt"/>
                <a:ea typeface="+mn-ea"/>
                <a:cs typeface="+mn-cs"/>
              </a:rPr>
              <a:t>cannot be computed</a:t>
            </a:r>
            <a:r>
              <a:rPr lang="en-US" sz="1200" b="0" i="0" kern="1200" dirty="0" smtClean="0">
                <a:solidFill>
                  <a:schemeClr val="tx1"/>
                </a:solidFill>
                <a:effectLst/>
                <a:latin typeface="+mn-lt"/>
                <a:ea typeface="+mn-ea"/>
                <a:cs typeface="+mn-cs"/>
              </a:rPr>
              <a:t> (e.g. Halting Problem, Turing-Church Thesis and such), while “algorithm” is definitely about how to </a:t>
            </a:r>
            <a:r>
              <a:rPr lang="en-US" sz="1200" b="0" i="1" kern="1200" dirty="0" smtClean="0">
                <a:solidFill>
                  <a:schemeClr val="tx1"/>
                </a:solidFill>
                <a:effectLst/>
                <a:latin typeface="+mn-lt"/>
                <a:ea typeface="+mn-ea"/>
                <a:cs typeface="+mn-cs"/>
              </a:rPr>
              <a:t>best compute</a:t>
            </a:r>
            <a:r>
              <a:rPr lang="en-US" sz="1200" b="0" i="0" kern="1200" dirty="0" smtClean="0">
                <a:solidFill>
                  <a:schemeClr val="tx1"/>
                </a:solidFill>
                <a:effectLst/>
                <a:latin typeface="+mn-lt"/>
                <a:ea typeface="+mn-ea"/>
                <a:cs typeface="+mn-cs"/>
              </a:rPr>
              <a:t> (i.e. solve) various computational problems.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Theory of Computation is a very high level or </a:t>
            </a:r>
            <a:r>
              <a:rPr lang="en-US" sz="1200" b="1" i="0" kern="1200" dirty="0" smtClean="0">
                <a:solidFill>
                  <a:schemeClr val="tx1"/>
                </a:solidFill>
                <a:effectLst/>
                <a:latin typeface="+mn-lt"/>
                <a:ea typeface="+mn-ea"/>
                <a:cs typeface="+mn-cs"/>
              </a:rPr>
              <a:t>abstract</a:t>
            </a:r>
            <a:r>
              <a:rPr lang="en-US" sz="1200" b="0" i="0" kern="1200" dirty="0" smtClean="0">
                <a:solidFill>
                  <a:schemeClr val="tx1"/>
                </a:solidFill>
                <a:effectLst/>
                <a:latin typeface="+mn-lt"/>
                <a:ea typeface="+mn-ea"/>
                <a:cs typeface="+mn-cs"/>
              </a:rPr>
              <a:t> description of computers, it teaches us the principles behind computing. It describes various computing models, their "language/grammar“, their capabilities, etc. [Theory of computing describes various theoretical machines like finite automata, push-down automata, Turing machine and their capabilities.]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Study of algorithms on the other hand include classification of algorithms into various groups like dynamic programming, greedy, branch and bound to solve various specific problems in </a:t>
            </a:r>
            <a:r>
              <a:rPr lang="en-US" sz="1200" b="1" i="0" kern="1200" dirty="0" smtClean="0">
                <a:solidFill>
                  <a:schemeClr val="tx1"/>
                </a:solidFill>
                <a:effectLst/>
                <a:latin typeface="+mn-lt"/>
                <a:ea typeface="+mn-ea"/>
                <a:cs typeface="+mn-cs"/>
              </a:rPr>
              <a:t>computing</a:t>
            </a:r>
            <a:r>
              <a:rPr lang="en-US" sz="1200" b="0" i="0" kern="1200" dirty="0" smtClean="0">
                <a:solidFill>
                  <a:schemeClr val="tx1"/>
                </a:solidFill>
                <a:effectLst/>
                <a:latin typeface="+mn-lt"/>
                <a:ea typeface="+mn-ea"/>
                <a:cs typeface="+mn-cs"/>
              </a:rPr>
              <a:t> like </a:t>
            </a:r>
            <a:r>
              <a:rPr lang="en-US" sz="1200" b="1" i="0" kern="1200" dirty="0" smtClean="0">
                <a:solidFill>
                  <a:schemeClr val="tx1"/>
                </a:solidFill>
                <a:effectLst/>
                <a:latin typeface="+mn-lt"/>
                <a:ea typeface="+mn-ea"/>
                <a:cs typeface="+mn-cs"/>
              </a:rPr>
              <a:t>sorting, searching, pattern matching </a:t>
            </a:r>
            <a:r>
              <a:rPr lang="en-US" sz="1200" b="0" i="0" kern="1200" dirty="0" smtClean="0">
                <a:solidFill>
                  <a:schemeClr val="tx1"/>
                </a:solidFill>
                <a:effectLst/>
                <a:latin typeface="+mn-lt"/>
                <a:ea typeface="+mn-ea"/>
                <a:cs typeface="+mn-cs"/>
              </a:rPr>
              <a:t>etc.</a:t>
            </a:r>
            <a:endParaRPr lang="en-US" dirty="0"/>
          </a:p>
        </p:txBody>
      </p:sp>
      <p:sp>
        <p:nvSpPr>
          <p:cNvPr id="4" name="Slide Number Placeholder 3"/>
          <p:cNvSpPr>
            <a:spLocks noGrp="1"/>
          </p:cNvSpPr>
          <p:nvPr>
            <p:ph type="sldNum" sz="quarter" idx="10"/>
          </p:nvPr>
        </p:nvSpPr>
        <p:spPr/>
        <p:txBody>
          <a:bodyPr/>
          <a:lstStyle/>
          <a:p>
            <a:fld id="{0E3A4442-415F-4BA4-BF15-10652F78A865}" type="slidenum">
              <a:rPr lang="en-US" smtClean="0"/>
              <a:t>14</a:t>
            </a:fld>
            <a:endParaRPr lang="en-US"/>
          </a:p>
        </p:txBody>
      </p:sp>
    </p:spTree>
    <p:extLst>
      <p:ext uri="{BB962C8B-B14F-4D97-AF65-F5344CB8AC3E}">
        <p14:creationId xmlns:p14="http://schemas.microsoft.com/office/powerpoint/2010/main" val="3870923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3A4442-415F-4BA4-BF15-10652F78A865}" type="slidenum">
              <a:rPr lang="en-US" smtClean="0"/>
              <a:t>15</a:t>
            </a:fld>
            <a:endParaRPr lang="en-US"/>
          </a:p>
        </p:txBody>
      </p:sp>
    </p:spTree>
    <p:extLst>
      <p:ext uri="{BB962C8B-B14F-4D97-AF65-F5344CB8AC3E}">
        <p14:creationId xmlns:p14="http://schemas.microsoft.com/office/powerpoint/2010/main" val="217377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800" dirty="0" smtClean="0"/>
              <a:t>Example of “easy”</a:t>
            </a:r>
            <a:r>
              <a:rPr lang="en-US" sz="1800" baseline="0" dirty="0" smtClean="0"/>
              <a:t> problems are</a:t>
            </a:r>
            <a:r>
              <a:rPr lang="en-US" sz="1800" dirty="0" smtClean="0"/>
              <a:t>, a) sorting a sequence of 10,00,000 numbers, and b) searching for a name in a telephone directory, c) computing the fastest way from Dhaka to Rajshahi.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18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sz="1800" dirty="0" smtClean="0"/>
              <a:t>Example of “hard”</a:t>
            </a:r>
            <a:r>
              <a:rPr lang="en-US" sz="1800" baseline="0" dirty="0" smtClean="0"/>
              <a:t> problems are</a:t>
            </a:r>
            <a:r>
              <a:rPr lang="en-US" sz="1800" dirty="0" smtClean="0"/>
              <a:t>, a) time table scheduling</a:t>
            </a:r>
            <a:r>
              <a:rPr lang="en-US" sz="1800" baseline="0" dirty="0" smtClean="0"/>
              <a:t> for all courses at Engineering faculty, b) factoring a 300-digit integer into its prime factors, and c) computing a layout for chips in VLSI. </a:t>
            </a:r>
            <a:endParaRPr lang="en-US" sz="1800" dirty="0" smtClean="0"/>
          </a:p>
          <a:p>
            <a:endParaRPr lang="en-US" dirty="0"/>
          </a:p>
        </p:txBody>
      </p:sp>
      <p:sp>
        <p:nvSpPr>
          <p:cNvPr id="4" name="Slide Number Placeholder 3"/>
          <p:cNvSpPr>
            <a:spLocks noGrp="1"/>
          </p:cNvSpPr>
          <p:nvPr>
            <p:ph type="sldNum" sz="quarter" idx="10"/>
          </p:nvPr>
        </p:nvSpPr>
        <p:spPr/>
        <p:txBody>
          <a:bodyPr/>
          <a:lstStyle/>
          <a:p>
            <a:fld id="{0E3A4442-415F-4BA4-BF15-10652F78A865}" type="slidenum">
              <a:rPr lang="en-US" smtClean="0"/>
              <a:t>16</a:t>
            </a:fld>
            <a:endParaRPr lang="en-US"/>
          </a:p>
        </p:txBody>
      </p:sp>
    </p:spTree>
    <p:extLst>
      <p:ext uri="{BB962C8B-B14F-4D97-AF65-F5344CB8AC3E}">
        <p14:creationId xmlns:p14="http://schemas.microsoft.com/office/powerpoint/2010/main" val="86999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Are you trying to write a non-existing program? </a:t>
            </a:r>
          </a:p>
          <a:p>
            <a:r>
              <a:rPr lang="en-US" dirty="0" smtClean="0"/>
              <a:t>For example</a:t>
            </a:r>
            <a:r>
              <a:rPr lang="en-US" baseline="0" dirty="0" smtClean="0"/>
              <a:t> of a such a problem is “Is an arbitrary mathematical statement true or false?”</a:t>
            </a:r>
            <a:endParaRPr lang="en-US" dirty="0"/>
          </a:p>
        </p:txBody>
      </p:sp>
      <p:sp>
        <p:nvSpPr>
          <p:cNvPr id="4" name="Slide Number Placeholder 3"/>
          <p:cNvSpPr>
            <a:spLocks noGrp="1"/>
          </p:cNvSpPr>
          <p:nvPr>
            <p:ph type="sldNum" sz="quarter" idx="10"/>
          </p:nvPr>
        </p:nvSpPr>
        <p:spPr/>
        <p:txBody>
          <a:bodyPr/>
          <a:lstStyle/>
          <a:p>
            <a:fld id="{0E3A4442-415F-4BA4-BF15-10652F78A865}" type="slidenum">
              <a:rPr lang="en-US" smtClean="0"/>
              <a:t>17</a:t>
            </a:fld>
            <a:endParaRPr lang="en-US"/>
          </a:p>
        </p:txBody>
      </p:sp>
    </p:spTree>
    <p:extLst>
      <p:ext uri="{BB962C8B-B14F-4D97-AF65-F5344CB8AC3E}">
        <p14:creationId xmlns:p14="http://schemas.microsoft.com/office/powerpoint/2010/main" val="635966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perform a rigorous study of computation, computer scientists work with a mathematical abstraction of computers called a model of computation. </a:t>
            </a:r>
          </a:p>
          <a:p>
            <a:endParaRPr lang="en-US" dirty="0" smtClean="0"/>
          </a:p>
          <a:p>
            <a:r>
              <a:rPr lang="en-US" sz="1200" b="0" i="0" kern="1200" dirty="0" smtClean="0">
                <a:solidFill>
                  <a:schemeClr val="tx1"/>
                </a:solidFill>
                <a:effectLst/>
                <a:latin typeface="+mn-lt"/>
                <a:ea typeface="+mn-ea"/>
                <a:cs typeface="+mn-cs"/>
              </a:rPr>
              <a:t>Automata comes from the Greek word (</a:t>
            </a:r>
            <a:r>
              <a:rPr lang="en-US" sz="1200" b="0" i="0" kern="1200" dirty="0" err="1" smtClean="0">
                <a:solidFill>
                  <a:schemeClr val="tx1"/>
                </a:solidFill>
                <a:effectLst/>
                <a:latin typeface="+mn-lt"/>
                <a:ea typeface="+mn-ea"/>
                <a:cs typeface="+mn-cs"/>
              </a:rPr>
              <a:t>Αυτόμ</a:t>
            </a:r>
            <a:r>
              <a:rPr lang="en-US" sz="1200" b="0" i="0" kern="1200" dirty="0" smtClean="0">
                <a:solidFill>
                  <a:schemeClr val="tx1"/>
                </a:solidFill>
                <a:effectLst/>
                <a:latin typeface="+mn-lt"/>
                <a:ea typeface="+mn-ea"/>
                <a:cs typeface="+mn-cs"/>
              </a:rPr>
              <a:t>ατα) which means that something is doing something by itself.</a:t>
            </a:r>
            <a:endParaRPr lang="en-US" dirty="0" smtClean="0"/>
          </a:p>
        </p:txBody>
      </p:sp>
      <p:sp>
        <p:nvSpPr>
          <p:cNvPr id="4" name="Slide Number Placeholder 3"/>
          <p:cNvSpPr>
            <a:spLocks noGrp="1"/>
          </p:cNvSpPr>
          <p:nvPr>
            <p:ph type="sldNum" sz="quarter" idx="10"/>
          </p:nvPr>
        </p:nvSpPr>
        <p:spPr/>
        <p:txBody>
          <a:bodyPr/>
          <a:lstStyle/>
          <a:p>
            <a:fld id="{0E3A4442-415F-4BA4-BF15-10652F78A865}" type="slidenum">
              <a:rPr lang="en-US" smtClean="0"/>
              <a:t>18</a:t>
            </a:fld>
            <a:endParaRPr lang="en-US"/>
          </a:p>
        </p:txBody>
      </p:sp>
    </p:spTree>
    <p:extLst>
      <p:ext uri="{BB962C8B-B14F-4D97-AF65-F5344CB8AC3E}">
        <p14:creationId xmlns:p14="http://schemas.microsoft.com/office/powerpoint/2010/main" val="1949023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Here is the way we will think about a computer: It receives some input, in the form of a string of characters; it performs some sort of “computation”; and it gives us some output.</a:t>
            </a:r>
          </a:p>
          <a:p>
            <a:endParaRPr lang="en-US" dirty="0" smtClean="0"/>
          </a:p>
          <a:p>
            <a:r>
              <a:rPr lang="en-US" dirty="0" smtClean="0"/>
              <a:t>In context</a:t>
            </a:r>
            <a:r>
              <a:rPr lang="en-US" baseline="0" dirty="0" smtClean="0"/>
              <a:t> of our course, </a:t>
            </a:r>
            <a:r>
              <a:rPr lang="en-US" dirty="0" smtClean="0"/>
              <a:t>it’s even simpler than that, because the questions</a:t>
            </a:r>
          </a:p>
          <a:p>
            <a:r>
              <a:rPr lang="en-US" dirty="0" smtClean="0"/>
              <a:t>we will be asking the computer can all be answered either yes or no. For example,</a:t>
            </a:r>
          </a:p>
          <a:p>
            <a:r>
              <a:rPr lang="en-US" dirty="0" smtClean="0"/>
              <a:t>we might submit an input string and ask, “Is it a legal algebraic expression?” At</a:t>
            </a:r>
          </a:p>
          <a:p>
            <a:r>
              <a:rPr lang="en-US" dirty="0" smtClean="0"/>
              <a:t>this point the computer is playing the role of a </a:t>
            </a:r>
            <a:r>
              <a:rPr lang="en-US" i="1" dirty="0" smtClean="0">
                <a:solidFill>
                  <a:srgbClr val="0070C0"/>
                </a:solidFill>
              </a:rPr>
              <a:t>language acceptor</a:t>
            </a:r>
            <a:r>
              <a:rPr lang="en-US" dirty="0" smtClean="0"/>
              <a:t>. </a:t>
            </a:r>
          </a:p>
          <a:p>
            <a:endParaRPr lang="en-US"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Accepting a language is approximately the same as solving a </a:t>
            </a:r>
            <a:r>
              <a:rPr lang="en-US" sz="1200" i="1" kern="1200" dirty="0" smtClean="0">
                <a:solidFill>
                  <a:schemeClr val="tx1"/>
                </a:solidFill>
                <a:effectLst/>
                <a:latin typeface="+mn-lt"/>
                <a:ea typeface="+mn-ea"/>
                <a:cs typeface="+mn-cs"/>
              </a:rPr>
              <a:t>decision problem,</a:t>
            </a:r>
            <a:r>
              <a:rPr lang="en-US" sz="1200" i="1" kern="1200" baseline="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by receiving a string,</a:t>
            </a:r>
            <a:r>
              <a:rPr lang="en-US" sz="1200" i="0" kern="1200" baseline="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answering either yes or no. Many interesting computational problems can be formulated as decision problems. </a:t>
            </a:r>
          </a:p>
          <a:p>
            <a:endParaRPr lang="en-US"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Our first model</a:t>
            </a:r>
            <a:r>
              <a:rPr lang="en-US" sz="1200" i="0" kern="1200" baseline="0" dirty="0" smtClean="0">
                <a:solidFill>
                  <a:schemeClr val="tx1"/>
                </a:solidFill>
                <a:effectLst/>
                <a:latin typeface="+mn-lt"/>
                <a:ea typeface="+mn-ea"/>
                <a:cs typeface="+mn-cs"/>
              </a:rPr>
              <a:t> is known as </a:t>
            </a:r>
            <a:r>
              <a:rPr lang="en-US" sz="1200" i="1" kern="1200" dirty="0" smtClean="0">
                <a:solidFill>
                  <a:schemeClr val="tx1"/>
                </a:solidFill>
                <a:effectLst/>
                <a:latin typeface="+mn-lt"/>
                <a:ea typeface="+mn-ea"/>
                <a:cs typeface="+mn-cs"/>
              </a:rPr>
              <a:t>finite automaton. </a:t>
            </a:r>
            <a:endParaRPr lang="en-US" dirty="0" smtClean="0"/>
          </a:p>
        </p:txBody>
      </p:sp>
      <p:sp>
        <p:nvSpPr>
          <p:cNvPr id="4" name="Slide Number Placeholder 3"/>
          <p:cNvSpPr>
            <a:spLocks noGrp="1"/>
          </p:cNvSpPr>
          <p:nvPr>
            <p:ph type="sldNum" sz="quarter" idx="10"/>
          </p:nvPr>
        </p:nvSpPr>
        <p:spPr/>
        <p:txBody>
          <a:bodyPr/>
          <a:lstStyle/>
          <a:p>
            <a:fld id="{0E3A4442-415F-4BA4-BF15-10652F78A865}" type="slidenum">
              <a:rPr lang="en-US" smtClean="0"/>
              <a:t>19</a:t>
            </a:fld>
            <a:endParaRPr lang="en-US"/>
          </a:p>
        </p:txBody>
      </p:sp>
    </p:spTree>
    <p:extLst>
      <p:ext uri="{BB962C8B-B14F-4D97-AF65-F5344CB8AC3E}">
        <p14:creationId xmlns:p14="http://schemas.microsoft.com/office/powerpoint/2010/main" val="451266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Turing machine</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hlinkClick r:id="rId3" tooltip="Mathematical model of computation"/>
              </a:rPr>
              <a:t>mathematical model of computation</a:t>
            </a:r>
            <a:r>
              <a:rPr lang="en-US" sz="1200" b="0" i="0" kern="1200" dirty="0" smtClean="0">
                <a:solidFill>
                  <a:schemeClr val="tx1"/>
                </a:solidFill>
                <a:effectLst/>
                <a:latin typeface="+mn-lt"/>
                <a:ea typeface="+mn-ea"/>
                <a:cs typeface="+mn-cs"/>
              </a:rPr>
              <a:t> that defines an </a:t>
            </a:r>
            <a:r>
              <a:rPr lang="en-US" sz="1200" b="0" i="0" u="none" strike="noStrike" kern="1200" dirty="0" smtClean="0">
                <a:solidFill>
                  <a:schemeClr val="tx1"/>
                </a:solidFill>
                <a:effectLst/>
                <a:latin typeface="+mn-lt"/>
                <a:ea typeface="+mn-ea"/>
                <a:cs typeface="+mn-cs"/>
                <a:hlinkClick r:id="rId4" tooltip="Abstract machine"/>
              </a:rPr>
              <a:t>abstract machine</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5"/>
              </a:rPr>
              <a:t>[1]</a:t>
            </a:r>
            <a:r>
              <a:rPr lang="en-US" sz="1200" b="0" i="0" kern="1200" dirty="0" smtClean="0">
                <a:solidFill>
                  <a:schemeClr val="tx1"/>
                </a:solidFill>
                <a:effectLst/>
                <a:latin typeface="+mn-lt"/>
                <a:ea typeface="+mn-ea"/>
                <a:cs typeface="+mn-cs"/>
              </a:rPr>
              <a:t> which manipulates symbols on a strip of tape according to a table of rules.</a:t>
            </a:r>
            <a:r>
              <a:rPr lang="en-US" sz="1200" b="0" i="0" u="none" strike="noStrike" kern="1200" baseline="30000" dirty="0" smtClean="0">
                <a:solidFill>
                  <a:schemeClr val="tx1"/>
                </a:solidFill>
                <a:effectLst/>
                <a:latin typeface="+mn-lt"/>
                <a:ea typeface="+mn-ea"/>
                <a:cs typeface="+mn-cs"/>
                <a:hlinkClick r:id="rId6"/>
              </a:rPr>
              <a:t>[2]</a:t>
            </a:r>
            <a:r>
              <a:rPr lang="en-US" sz="1200" b="0" i="0" kern="1200" dirty="0" smtClean="0">
                <a:solidFill>
                  <a:schemeClr val="tx1"/>
                </a:solidFill>
                <a:effectLst/>
                <a:latin typeface="+mn-lt"/>
                <a:ea typeface="+mn-ea"/>
                <a:cs typeface="+mn-cs"/>
              </a:rPr>
              <a:t> Despite the model's simplicity, given any </a:t>
            </a:r>
            <a:r>
              <a:rPr lang="en-US" sz="1200" b="0" i="0" u="none" strike="noStrike" kern="1200" dirty="0" smtClean="0">
                <a:solidFill>
                  <a:schemeClr val="tx1"/>
                </a:solidFill>
                <a:effectLst/>
                <a:latin typeface="+mn-lt"/>
                <a:ea typeface="+mn-ea"/>
                <a:cs typeface="+mn-cs"/>
                <a:hlinkClick r:id="rId7" tooltip="Computer algorithm"/>
              </a:rPr>
              <a:t>computer algorithm</a:t>
            </a:r>
            <a:r>
              <a:rPr lang="en-US" sz="1200" b="0" i="0" kern="1200" dirty="0" smtClean="0">
                <a:solidFill>
                  <a:schemeClr val="tx1"/>
                </a:solidFill>
                <a:effectLst/>
                <a:latin typeface="+mn-lt"/>
                <a:ea typeface="+mn-ea"/>
                <a:cs typeface="+mn-cs"/>
              </a:rPr>
              <a:t>, a Turing machine capable of simulating that algorithm's logic can be constructed. </a:t>
            </a:r>
            <a:r>
              <a:rPr lang="en-US" sz="1200" i="0" kern="1200" dirty="0" smtClean="0">
                <a:solidFill>
                  <a:schemeClr val="tx1"/>
                </a:solidFill>
                <a:effectLst/>
                <a:latin typeface="+mn-lt"/>
                <a:ea typeface="+mn-ea"/>
                <a:cs typeface="+mn-cs"/>
              </a:rPr>
              <a:t>]</a:t>
            </a:r>
          </a:p>
          <a:p>
            <a:endParaRPr lang="en-US"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Our first model</a:t>
            </a:r>
            <a:r>
              <a:rPr lang="en-US" sz="1200" i="0" kern="1200" baseline="0" dirty="0" smtClean="0">
                <a:solidFill>
                  <a:schemeClr val="tx1"/>
                </a:solidFill>
                <a:effectLst/>
                <a:latin typeface="+mn-lt"/>
                <a:ea typeface="+mn-ea"/>
                <a:cs typeface="+mn-cs"/>
              </a:rPr>
              <a:t> is known as </a:t>
            </a:r>
            <a:r>
              <a:rPr lang="en-US" sz="1200" i="1" kern="1200" dirty="0" smtClean="0">
                <a:solidFill>
                  <a:schemeClr val="tx1"/>
                </a:solidFill>
                <a:effectLst/>
                <a:latin typeface="+mn-lt"/>
                <a:ea typeface="+mn-ea"/>
                <a:cs typeface="+mn-cs"/>
              </a:rPr>
              <a:t>finite automaton. </a:t>
            </a: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Languages that can be accepted by finite automata are regular languages; they can</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be described by </a:t>
            </a:r>
            <a:r>
              <a:rPr lang="en-US" sz="1200" i="1" kern="1200" dirty="0" smtClean="0">
                <a:solidFill>
                  <a:schemeClr val="tx1"/>
                </a:solidFill>
                <a:effectLst/>
                <a:latin typeface="+mn-lt"/>
                <a:ea typeface="+mn-ea"/>
                <a:cs typeface="+mn-cs"/>
              </a:rPr>
              <a:t>regular expressions</a:t>
            </a:r>
            <a:r>
              <a:rPr lang="en-US" sz="1200" i="0" kern="1200" dirty="0" smtClean="0">
                <a:solidFill>
                  <a:schemeClr val="tx1"/>
                </a:solidFill>
                <a:effectLst/>
                <a:latin typeface="+mn-lt"/>
                <a:ea typeface="+mn-ea"/>
                <a:cs typeface="+mn-cs"/>
              </a:rPr>
              <a:t> and generated</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by </a:t>
            </a:r>
            <a:r>
              <a:rPr lang="en-US" sz="1200" i="1" kern="1200" dirty="0" smtClean="0">
                <a:solidFill>
                  <a:schemeClr val="tx1"/>
                </a:solidFill>
                <a:effectLst/>
                <a:latin typeface="+mn-lt"/>
                <a:ea typeface="+mn-ea"/>
                <a:cs typeface="+mn-cs"/>
              </a:rPr>
              <a:t>regular grammars.</a:t>
            </a:r>
            <a:endParaRPr lang="en-US" sz="1200" i="0" kern="1200" dirty="0" smtClean="0">
              <a:solidFill>
                <a:schemeClr val="tx1"/>
              </a:solidFill>
              <a:effectLst/>
              <a:latin typeface="+mn-lt"/>
              <a:ea typeface="+mn-ea"/>
              <a:cs typeface="+mn-cs"/>
            </a:endParaRPr>
          </a:p>
          <a:p>
            <a:endParaRPr lang="en-US" sz="120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mn-lt"/>
                <a:ea typeface="+mn-ea"/>
                <a:cs typeface="+mn-cs"/>
              </a:rPr>
              <a:t>One step up from a finite automaton is a </a:t>
            </a:r>
            <a:r>
              <a:rPr lang="en-US" sz="1200" i="1" kern="1200" dirty="0" smtClean="0">
                <a:solidFill>
                  <a:schemeClr val="tx1"/>
                </a:solidFill>
                <a:effectLst/>
                <a:latin typeface="+mn-lt"/>
                <a:ea typeface="+mn-ea"/>
                <a:cs typeface="+mn-cs"/>
              </a:rPr>
              <a:t>pushdown automaton</a:t>
            </a:r>
            <a:r>
              <a:rPr lang="en-US" sz="1200" i="0" kern="1200" dirty="0" smtClean="0">
                <a:solidFill>
                  <a:schemeClr val="tx1"/>
                </a:solidFill>
                <a:effectLst/>
                <a:latin typeface="+mn-lt"/>
                <a:ea typeface="+mn-ea"/>
                <a:cs typeface="+mn-cs"/>
              </a:rPr>
              <a:t>, and the languages these </a:t>
            </a:r>
            <a:r>
              <a:rPr lang="en-US" sz="1200" i="0" kern="1200" baseline="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devices accept are context-free</a:t>
            </a:r>
            <a:r>
              <a:rPr lang="en-US" sz="1200" i="0" kern="1200" baseline="0" dirty="0" smtClean="0">
                <a:solidFill>
                  <a:schemeClr val="tx1"/>
                </a:solidFill>
                <a:effectLst/>
                <a:latin typeface="+mn-lt"/>
                <a:ea typeface="+mn-ea"/>
                <a:cs typeface="+mn-cs"/>
              </a:rPr>
              <a:t> languages, </a:t>
            </a:r>
            <a:r>
              <a:rPr lang="en-US" sz="1200" i="0" kern="1200" dirty="0" smtClean="0">
                <a:solidFill>
                  <a:schemeClr val="tx1"/>
                </a:solidFill>
                <a:effectLst/>
                <a:latin typeface="+mn-lt"/>
                <a:ea typeface="+mn-ea"/>
                <a:cs typeface="+mn-cs"/>
              </a:rPr>
              <a:t>can be generated by more general grammars called </a:t>
            </a:r>
            <a:r>
              <a:rPr lang="en-US" sz="1200" i="1" kern="1200" dirty="0" smtClean="0">
                <a:solidFill>
                  <a:schemeClr val="tx1"/>
                </a:solidFill>
                <a:effectLst/>
                <a:latin typeface="+mn-lt"/>
                <a:ea typeface="+mn-ea"/>
                <a:cs typeface="+mn-cs"/>
              </a:rPr>
              <a:t>context-free </a:t>
            </a:r>
            <a:r>
              <a:rPr lang="en-US" sz="1200" i="0" kern="1200" dirty="0" smtClean="0">
                <a:solidFill>
                  <a:schemeClr val="tx1"/>
                </a:solidFill>
                <a:effectLst/>
                <a:latin typeface="+mn-lt"/>
                <a:ea typeface="+mn-ea"/>
                <a:cs typeface="+mn-cs"/>
              </a:rPr>
              <a:t>grammars.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Context-free grammars can describe much of the syntax of high-level programming</a:t>
            </a:r>
            <a:r>
              <a:rPr lang="en-US" sz="1200" i="0" kern="1200" baseline="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languages, as well as related languages like legal algebraic expressions.</a:t>
            </a:r>
            <a:br>
              <a:rPr lang="en-US" sz="1200" i="0" kern="1200" dirty="0" smtClean="0">
                <a:solidFill>
                  <a:schemeClr val="tx1"/>
                </a:solidFill>
                <a:effectLst/>
                <a:latin typeface="+mn-lt"/>
                <a:ea typeface="+mn-ea"/>
                <a:cs typeface="+mn-cs"/>
              </a:rPr>
            </a:b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mn-lt"/>
                <a:ea typeface="+mn-ea"/>
                <a:cs typeface="+mn-cs"/>
              </a:rPr>
              <a:t>The most general model of computation we will study is the Turing machine, which can in principle carry out any algorithmic procedure. It is as powerful as any computer. Turing machines accept recursively enumerable languages, and one way of generating these is to use </a:t>
            </a:r>
            <a:r>
              <a:rPr lang="en-US" sz="1200" i="1" kern="1200" dirty="0" smtClean="0">
                <a:solidFill>
                  <a:schemeClr val="tx1"/>
                </a:solidFill>
                <a:effectLst/>
                <a:latin typeface="+mn-lt"/>
                <a:ea typeface="+mn-ea"/>
                <a:cs typeface="+mn-cs"/>
              </a:rPr>
              <a:t>unrestricted </a:t>
            </a:r>
            <a:r>
              <a:rPr lang="en-US" sz="1200" i="0" kern="1200" dirty="0" smtClean="0">
                <a:solidFill>
                  <a:schemeClr val="tx1"/>
                </a:solidFill>
                <a:effectLst/>
                <a:latin typeface="+mn-lt"/>
                <a:ea typeface="+mn-ea"/>
                <a:cs typeface="+mn-cs"/>
              </a:rPr>
              <a:t>grammars.</a:t>
            </a:r>
          </a:p>
          <a:p>
            <a:endParaRPr lang="en-US" dirty="0"/>
          </a:p>
        </p:txBody>
      </p:sp>
      <p:sp>
        <p:nvSpPr>
          <p:cNvPr id="4" name="Slide Number Placeholder 3"/>
          <p:cNvSpPr>
            <a:spLocks noGrp="1"/>
          </p:cNvSpPr>
          <p:nvPr>
            <p:ph type="sldNum" sz="quarter" idx="10"/>
          </p:nvPr>
        </p:nvSpPr>
        <p:spPr/>
        <p:txBody>
          <a:bodyPr/>
          <a:lstStyle/>
          <a:p>
            <a:fld id="{0E3A4442-415F-4BA4-BF15-10652F78A865}" type="slidenum">
              <a:rPr lang="en-US" smtClean="0"/>
              <a:t>20</a:t>
            </a:fld>
            <a:endParaRPr lang="en-US"/>
          </a:p>
        </p:txBody>
      </p:sp>
    </p:spTree>
    <p:extLst>
      <p:ext uri="{BB962C8B-B14F-4D97-AF65-F5344CB8AC3E}">
        <p14:creationId xmlns:p14="http://schemas.microsoft.com/office/powerpoint/2010/main" val="943679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One step up from a finite automaton is a </a:t>
            </a:r>
            <a:r>
              <a:rPr lang="en-US" sz="1200" i="1" kern="1200" dirty="0" smtClean="0">
                <a:solidFill>
                  <a:schemeClr val="tx1"/>
                </a:solidFill>
                <a:effectLst/>
                <a:latin typeface="+mn-lt"/>
                <a:ea typeface="+mn-ea"/>
                <a:cs typeface="+mn-cs"/>
              </a:rPr>
              <a:t>pushdown automaton</a:t>
            </a:r>
            <a:r>
              <a:rPr lang="en-US" sz="1200" i="0" kern="1200" dirty="0" smtClean="0">
                <a:solidFill>
                  <a:schemeClr val="tx1"/>
                </a:solidFill>
                <a:effectLst/>
                <a:latin typeface="+mn-lt"/>
                <a:ea typeface="+mn-ea"/>
                <a:cs typeface="+mn-cs"/>
              </a:rPr>
              <a:t>, and the languages these </a:t>
            </a:r>
            <a:r>
              <a:rPr lang="en-US" sz="1200" i="0" kern="1200" baseline="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devices accept are context-free</a:t>
            </a:r>
            <a:r>
              <a:rPr lang="en-US" sz="1200" i="0" kern="1200" baseline="0" dirty="0" smtClean="0">
                <a:solidFill>
                  <a:schemeClr val="tx1"/>
                </a:solidFill>
                <a:effectLst/>
                <a:latin typeface="+mn-lt"/>
                <a:ea typeface="+mn-ea"/>
                <a:cs typeface="+mn-cs"/>
              </a:rPr>
              <a:t> languages, </a:t>
            </a:r>
            <a:r>
              <a:rPr lang="en-US" sz="1200" i="0" kern="1200" dirty="0" smtClean="0">
                <a:solidFill>
                  <a:schemeClr val="tx1"/>
                </a:solidFill>
                <a:effectLst/>
                <a:latin typeface="+mn-lt"/>
                <a:ea typeface="+mn-ea"/>
                <a:cs typeface="+mn-cs"/>
              </a:rPr>
              <a:t>can be generated by more general grammars called </a:t>
            </a:r>
            <a:r>
              <a:rPr lang="en-US" sz="1200" i="1" kern="1200" dirty="0" smtClean="0">
                <a:solidFill>
                  <a:schemeClr val="tx1"/>
                </a:solidFill>
                <a:effectLst/>
                <a:latin typeface="+mn-lt"/>
                <a:ea typeface="+mn-ea"/>
                <a:cs typeface="+mn-cs"/>
              </a:rPr>
              <a:t>context-free </a:t>
            </a:r>
            <a:r>
              <a:rPr lang="en-US" sz="1200" i="0" kern="1200" dirty="0" smtClean="0">
                <a:solidFill>
                  <a:schemeClr val="tx1"/>
                </a:solidFill>
                <a:effectLst/>
                <a:latin typeface="+mn-lt"/>
                <a:ea typeface="+mn-ea"/>
                <a:cs typeface="+mn-cs"/>
              </a:rPr>
              <a:t>grammars.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Context-free grammars can describe much of the syntax of high-level programming</a:t>
            </a:r>
            <a:r>
              <a:rPr lang="en-US" sz="1200" i="0" kern="1200" baseline="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languages, as well as related languages like legal algebraic expressions.</a:t>
            </a:r>
            <a:br>
              <a:rPr lang="en-US" sz="1200" i="0" kern="1200" dirty="0" smtClean="0">
                <a:solidFill>
                  <a:schemeClr val="tx1"/>
                </a:solidFill>
                <a:effectLst/>
                <a:latin typeface="+mn-lt"/>
                <a:ea typeface="+mn-ea"/>
                <a:cs typeface="+mn-cs"/>
              </a:rPr>
            </a:br>
            <a:endParaRPr lang="en-US"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The most general model of computation we will study is the Turing machine, which can in principle carry out any algorithmic procedure. It is as powerful as any computer. Turing machines accept recursively enumerable languages, and one way of generating these is to use </a:t>
            </a:r>
            <a:r>
              <a:rPr lang="en-US" sz="1200" i="1" kern="1200" dirty="0" smtClean="0">
                <a:solidFill>
                  <a:schemeClr val="tx1"/>
                </a:solidFill>
                <a:effectLst/>
                <a:latin typeface="+mn-lt"/>
                <a:ea typeface="+mn-ea"/>
                <a:cs typeface="+mn-cs"/>
              </a:rPr>
              <a:t>unrestricted </a:t>
            </a:r>
            <a:r>
              <a:rPr lang="en-US" sz="1200" i="0" kern="1200" dirty="0" smtClean="0">
                <a:solidFill>
                  <a:schemeClr val="tx1"/>
                </a:solidFill>
                <a:effectLst/>
                <a:latin typeface="+mn-lt"/>
                <a:ea typeface="+mn-ea"/>
                <a:cs typeface="+mn-cs"/>
              </a:rPr>
              <a:t>grammars.</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endParaRPr lang="en-US" sz="120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E3A4442-415F-4BA4-BF15-10652F78A865}" type="slidenum">
              <a:rPr lang="en-US" smtClean="0"/>
              <a:t>21</a:t>
            </a:fld>
            <a:endParaRPr lang="en-US"/>
          </a:p>
        </p:txBody>
      </p:sp>
    </p:spTree>
    <p:extLst>
      <p:ext uri="{BB962C8B-B14F-4D97-AF65-F5344CB8AC3E}">
        <p14:creationId xmlns:p14="http://schemas.microsoft.com/office/powerpoint/2010/main" val="932493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3A4442-415F-4BA4-BF15-10652F78A865}" type="slidenum">
              <a:rPr lang="en-US" smtClean="0"/>
              <a:t>2</a:t>
            </a:fld>
            <a:endParaRPr lang="en-US"/>
          </a:p>
        </p:txBody>
      </p:sp>
    </p:spTree>
    <p:extLst>
      <p:ext uri="{BB962C8B-B14F-4D97-AF65-F5344CB8AC3E}">
        <p14:creationId xmlns:p14="http://schemas.microsoft.com/office/powerpoint/2010/main" val="2441165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The most general model of computation we will study is the Turing machine, which can in principle carry out any algorithmic procedure. It is as powerful as any computer. Turing machines accept recursively enumerable languages, and one way of generating these is to use </a:t>
            </a:r>
            <a:r>
              <a:rPr lang="en-US" sz="1200" i="1" kern="1200" dirty="0" smtClean="0">
                <a:solidFill>
                  <a:schemeClr val="tx1"/>
                </a:solidFill>
                <a:effectLst/>
                <a:latin typeface="+mn-lt"/>
                <a:ea typeface="+mn-ea"/>
                <a:cs typeface="+mn-cs"/>
              </a:rPr>
              <a:t>unrestricted </a:t>
            </a:r>
            <a:r>
              <a:rPr lang="en-US" sz="1200" i="0" kern="1200" dirty="0" smtClean="0">
                <a:solidFill>
                  <a:schemeClr val="tx1"/>
                </a:solidFill>
                <a:effectLst/>
                <a:latin typeface="+mn-lt"/>
                <a:ea typeface="+mn-ea"/>
                <a:cs typeface="+mn-cs"/>
              </a:rPr>
              <a:t>grammars.</a:t>
            </a:r>
          </a:p>
          <a:p>
            <a:r>
              <a:rPr lang="en-US" sz="1200" i="0" kern="1200" dirty="0" smtClean="0">
                <a:solidFill>
                  <a:schemeClr val="tx1"/>
                </a:solidFill>
                <a:effectLst/>
                <a:latin typeface="+mn-lt"/>
                <a:ea typeface="+mn-ea"/>
                <a:cs typeface="+mn-cs"/>
              </a:rPr>
              <a:t>In fact, a Turing machine is an implementation of an algorithm. </a:t>
            </a:r>
          </a:p>
          <a:p>
            <a:endParaRPr lang="en-US"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We said earlier that Turing machines accept recursively enumerable languages. These are not </a:t>
            </a:r>
            <a:r>
              <a:rPr lang="en-US" sz="1200" i="1" kern="1200" dirty="0" smtClean="0">
                <a:solidFill>
                  <a:schemeClr val="tx1"/>
                </a:solidFill>
                <a:effectLst/>
                <a:latin typeface="+mn-lt"/>
                <a:ea typeface="+mn-ea"/>
                <a:cs typeface="+mn-cs"/>
              </a:rPr>
              <a:t>all </a:t>
            </a:r>
            <a:r>
              <a:rPr lang="en-US" sz="1200" i="0" kern="1200" dirty="0" smtClean="0">
                <a:solidFill>
                  <a:schemeClr val="tx1"/>
                </a:solidFill>
                <a:effectLst/>
                <a:latin typeface="+mn-lt"/>
                <a:ea typeface="+mn-ea"/>
                <a:cs typeface="+mn-cs"/>
              </a:rPr>
              <a:t>languages, and Turing machines can’t solve every problem. When we find a problem a finite automaton can’t solve, we can look for a more powerful type of computer, but when we find a problem that can’t be solved by a Turing machine (and we will discuss several examples</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of such “undecidable” problems), we have found a limitation of the algorithmic method.</a:t>
            </a:r>
          </a:p>
          <a:p>
            <a:endParaRPr lang="en-US"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endParaRPr lang="en-US" sz="120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E3A4442-415F-4BA4-BF15-10652F78A865}" type="slidenum">
              <a:rPr lang="en-US" smtClean="0"/>
              <a:t>22</a:t>
            </a:fld>
            <a:endParaRPr lang="en-US"/>
          </a:p>
        </p:txBody>
      </p:sp>
    </p:spTree>
    <p:extLst>
      <p:ext uri="{BB962C8B-B14F-4D97-AF65-F5344CB8AC3E}">
        <p14:creationId xmlns:p14="http://schemas.microsoft.com/office/powerpoint/2010/main" val="1565499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A model of computation that is inherently simple, such as a finite automaton, is one we can understand thoroughly and describe precisely, using appropriate mathematical notation. </a:t>
            </a:r>
          </a:p>
          <a:p>
            <a:endParaRPr lang="en-US"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Having a firm grasp of the principles governing these devices makes it easier to understand the notation, which we can then apply to more complicated models of computation.</a:t>
            </a:r>
            <a:br>
              <a:rPr lang="en-US" sz="1200" i="0" kern="1200" dirty="0" smtClean="0">
                <a:solidFill>
                  <a:schemeClr val="tx1"/>
                </a:solidFill>
                <a:effectLst/>
                <a:latin typeface="+mn-lt"/>
                <a:ea typeface="+mn-ea"/>
                <a:cs typeface="+mn-cs"/>
              </a:rPr>
            </a:br>
            <a:endParaRPr lang="en-US" sz="120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E3A4442-415F-4BA4-BF15-10652F78A865}" type="slidenum">
              <a:rPr lang="en-US" smtClean="0"/>
              <a:t>23</a:t>
            </a:fld>
            <a:endParaRPr lang="en-US"/>
          </a:p>
        </p:txBody>
      </p:sp>
    </p:spTree>
    <p:extLst>
      <p:ext uri="{BB962C8B-B14F-4D97-AF65-F5344CB8AC3E}">
        <p14:creationId xmlns:p14="http://schemas.microsoft.com/office/powerpoint/2010/main" val="2133268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Theory of Computation is a very high level or abstract description of computers, it teaches us the principles behind computing. It describes various computing models, their "language/grammar“, their capabilities, etc.</a:t>
            </a:r>
          </a:p>
          <a:p>
            <a:endParaRPr lang="en-US" dirty="0" smtClean="0"/>
          </a:p>
          <a:p>
            <a:r>
              <a:rPr lang="en-US" dirty="0" smtClean="0"/>
              <a:t>Study of algorithms on the other hand include classification of algorithms into various groups like dynamic programming, greedy, branch and bound to solve various specific problems in computing like sorting, searching, pattern matching etc.</a:t>
            </a:r>
          </a:p>
        </p:txBody>
      </p:sp>
      <p:sp>
        <p:nvSpPr>
          <p:cNvPr id="4" name="Slide Number Placeholder 3"/>
          <p:cNvSpPr>
            <a:spLocks noGrp="1"/>
          </p:cNvSpPr>
          <p:nvPr>
            <p:ph type="sldNum" sz="quarter" idx="10"/>
          </p:nvPr>
        </p:nvSpPr>
        <p:spPr/>
        <p:txBody>
          <a:bodyPr/>
          <a:lstStyle/>
          <a:p>
            <a:fld id="{0E3A4442-415F-4BA4-BF15-10652F78A865}" type="slidenum">
              <a:rPr lang="en-US" smtClean="0"/>
              <a:t>3</a:t>
            </a:fld>
            <a:endParaRPr lang="en-US"/>
          </a:p>
        </p:txBody>
      </p:sp>
    </p:spTree>
    <p:extLst>
      <p:ext uri="{BB962C8B-B14F-4D97-AF65-F5344CB8AC3E}">
        <p14:creationId xmlns:p14="http://schemas.microsoft.com/office/powerpoint/2010/main" val="4183565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This field of research was started by mathematicians and logicians in the 1930’s, when they were trying to understand the meaning of a “computation”. A central question asked was whether all mathematical problems can be solved in a systematic way. The research that started in those days led to computers as we know them  today.</a:t>
            </a:r>
            <a:endParaRPr lang="en-US" dirty="0" smtClean="0"/>
          </a:p>
        </p:txBody>
      </p:sp>
      <p:sp>
        <p:nvSpPr>
          <p:cNvPr id="4" name="Slide Number Placeholder 3"/>
          <p:cNvSpPr>
            <a:spLocks noGrp="1"/>
          </p:cNvSpPr>
          <p:nvPr>
            <p:ph type="sldNum" sz="quarter" idx="10"/>
          </p:nvPr>
        </p:nvSpPr>
        <p:spPr/>
        <p:txBody>
          <a:bodyPr/>
          <a:lstStyle/>
          <a:p>
            <a:fld id="{0E3A4442-415F-4BA4-BF15-10652F78A865}" type="slidenum">
              <a:rPr lang="en-US" smtClean="0"/>
              <a:t>4</a:t>
            </a:fld>
            <a:endParaRPr lang="en-US"/>
          </a:p>
        </p:txBody>
      </p:sp>
    </p:spTree>
    <p:extLst>
      <p:ext uri="{BB962C8B-B14F-4D97-AF65-F5344CB8AC3E}">
        <p14:creationId xmlns:p14="http://schemas.microsoft.com/office/powerpoint/2010/main" val="3045096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Right before computers</a:t>
            </a:r>
            <a:r>
              <a:rPr lang="en-US" baseline="0" dirty="0" smtClean="0"/>
              <a:t> introduced, Alan Turing, an English mathematician, was interested in finding answer the question-</a:t>
            </a:r>
          </a:p>
          <a:p>
            <a:r>
              <a:rPr lang="en-US" baseline="0" dirty="0" smtClean="0"/>
              <a:t>	  “</a:t>
            </a:r>
            <a:r>
              <a:rPr lang="en-US" i="1" baseline="0" dirty="0" smtClean="0"/>
              <a:t>what a computing machine can do? And, what it cannot?”</a:t>
            </a:r>
          </a:p>
          <a:p>
            <a:r>
              <a:rPr lang="en-US" i="0" baseline="0" dirty="0" smtClean="0"/>
              <a:t>He was able to invent a machine called </a:t>
            </a:r>
            <a:r>
              <a:rPr lang="en-US" i="1" baseline="0" dirty="0" smtClean="0"/>
              <a:t>Turing machine. </a:t>
            </a:r>
            <a:endParaRPr lang="en-US" i="0" baseline="0" dirty="0" smtClean="0"/>
          </a:p>
          <a:p>
            <a:endParaRPr lang="en-US" i="0" dirty="0" smtClean="0"/>
          </a:p>
          <a:p>
            <a:r>
              <a:rPr lang="en-US" dirty="0" smtClean="0"/>
              <a:t>In course of studies</a:t>
            </a:r>
            <a:r>
              <a:rPr lang="en-US" baseline="0" dirty="0" smtClean="0"/>
              <a:t>, Alan Turing classified problems into two types: 1) solvable problems and 2) unsolvable problems. </a:t>
            </a:r>
          </a:p>
          <a:p>
            <a:endParaRPr lang="en-US" dirty="0" smtClean="0"/>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halting problem</a:t>
            </a:r>
            <a:r>
              <a:rPr lang="en-US" sz="1200" b="0" i="0" kern="1200" dirty="0" smtClean="0">
                <a:solidFill>
                  <a:schemeClr val="tx1"/>
                </a:solidFill>
                <a:effectLst/>
                <a:latin typeface="+mn-lt"/>
                <a:ea typeface="+mn-ea"/>
                <a:cs typeface="+mn-cs"/>
              </a:rPr>
              <a:t> is the problem </a:t>
            </a:r>
            <a:r>
              <a:rPr lang="en-US" sz="1200" b="0" i="0" kern="1200" smtClean="0">
                <a:solidFill>
                  <a:schemeClr val="tx1"/>
                </a:solidFill>
                <a:effectLst/>
                <a:latin typeface="+mn-lt"/>
                <a:ea typeface="+mn-ea"/>
                <a:cs typeface="+mn-cs"/>
              </a:rPr>
              <a:t>of determining whether the program will finish running (i.e., halt) or continue to run forever.</a:t>
            </a:r>
            <a:endParaRPr lang="en-US" dirty="0" smtClean="0"/>
          </a:p>
          <a:p>
            <a:endParaRPr lang="en-US" dirty="0" smtClean="0"/>
          </a:p>
          <a:p>
            <a:r>
              <a:rPr lang="en-US" dirty="0" smtClean="0"/>
              <a:t>After Alan Turing, around 1940’s, scientist</a:t>
            </a:r>
            <a:r>
              <a:rPr lang="en-US" baseline="0" dirty="0" smtClean="0"/>
              <a:t>s started using a new computing machine called </a:t>
            </a:r>
            <a:r>
              <a:rPr lang="en-US" i="1" baseline="0" dirty="0" smtClean="0"/>
              <a:t>finite automata. </a:t>
            </a:r>
            <a:r>
              <a:rPr lang="en-US" i="0" baseline="0" dirty="0" smtClean="0"/>
              <a:t>It was initially introduced to model brain, but be found to failure. So they used the finite automata to model small and small applications. </a:t>
            </a:r>
          </a:p>
          <a:p>
            <a:endParaRPr lang="en-US" baseline="0" dirty="0" smtClean="0"/>
          </a:p>
          <a:p>
            <a:r>
              <a:rPr lang="en-US" baseline="0" dirty="0" smtClean="0"/>
              <a:t>And around 1950’s, Noam Chomsky, American linguistic, came to the concept of grammars. </a:t>
            </a:r>
          </a:p>
          <a:p>
            <a:r>
              <a:rPr lang="en-US" baseline="0" dirty="0" smtClean="0"/>
              <a:t>Grammars are some formalism should have an relationship with finite automata which has various applications which will be seen later. </a:t>
            </a:r>
          </a:p>
          <a:p>
            <a:endParaRPr lang="en-US" baseline="0" dirty="0" smtClean="0"/>
          </a:p>
          <a:p>
            <a:r>
              <a:rPr lang="en-US" dirty="0" smtClean="0"/>
              <a:t>In the 1969,</a:t>
            </a:r>
            <a:r>
              <a:rPr lang="en-US" baseline="0" dirty="0" smtClean="0"/>
              <a:t> Stephen Kook, another mathematician, extended Turing’s work. He is interested in this question (Alan Turing’s question). Ok, we know the some problems are solvable. But, </a:t>
            </a:r>
            <a:r>
              <a:rPr lang="en-US" i="1" baseline="0" dirty="0" smtClean="0"/>
              <a:t>what are the problems solvable efficiently and what problems cannot be solved efficiently?</a:t>
            </a:r>
            <a:r>
              <a:rPr lang="en-US" baseline="0" dirty="0" smtClean="0"/>
              <a:t>  By efficiently he means something that you can do quickly with lesser amount of both time and space. </a:t>
            </a:r>
          </a:p>
          <a:p>
            <a:r>
              <a:rPr lang="en-US" baseline="0" dirty="0" smtClean="0"/>
              <a:t>So, basically we get hierarchy. </a:t>
            </a:r>
          </a:p>
          <a:p>
            <a:endParaRPr lang="en-US" dirty="0" smtClean="0"/>
          </a:p>
        </p:txBody>
      </p:sp>
      <p:sp>
        <p:nvSpPr>
          <p:cNvPr id="4" name="Slide Number Placeholder 3"/>
          <p:cNvSpPr>
            <a:spLocks noGrp="1"/>
          </p:cNvSpPr>
          <p:nvPr>
            <p:ph type="sldNum" sz="quarter" idx="10"/>
          </p:nvPr>
        </p:nvSpPr>
        <p:spPr/>
        <p:txBody>
          <a:bodyPr/>
          <a:lstStyle/>
          <a:p>
            <a:fld id="{0E3A4442-415F-4BA4-BF15-10652F78A865}" type="slidenum">
              <a:rPr lang="en-US" smtClean="0"/>
              <a:t>5</a:t>
            </a:fld>
            <a:endParaRPr lang="en-US"/>
          </a:p>
        </p:txBody>
      </p:sp>
    </p:spTree>
    <p:extLst>
      <p:ext uri="{BB962C8B-B14F-4D97-AF65-F5344CB8AC3E}">
        <p14:creationId xmlns:p14="http://schemas.microsoft.com/office/powerpoint/2010/main" val="3809862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Alan Turing, around 1940’s, scientist</a:t>
            </a:r>
            <a:r>
              <a:rPr lang="en-US" baseline="0" dirty="0" smtClean="0"/>
              <a:t>s started using a new computing machine called </a:t>
            </a:r>
            <a:r>
              <a:rPr lang="en-US" i="1" baseline="0" dirty="0" smtClean="0"/>
              <a:t>finite automata. </a:t>
            </a:r>
            <a:r>
              <a:rPr lang="en-US" i="0" baseline="0" dirty="0" smtClean="0"/>
              <a:t>It was initially introduced to model brain, but be found to failure. So they used the finite automata to model small and small applications. </a:t>
            </a:r>
          </a:p>
          <a:p>
            <a:endParaRPr lang="en-US" baseline="0" dirty="0" smtClean="0"/>
          </a:p>
          <a:p>
            <a:r>
              <a:rPr lang="en-US" baseline="0" dirty="0" smtClean="0"/>
              <a:t>And around 1950’s, Noam Chomsky, American linguistic, came to the concept of grammars. </a:t>
            </a:r>
          </a:p>
          <a:p>
            <a:r>
              <a:rPr lang="en-US" baseline="0" dirty="0" smtClean="0"/>
              <a:t>Grammars are some formalism should have an relationship with finite automata which has various applications which will be seen later. </a:t>
            </a:r>
          </a:p>
          <a:p>
            <a:endParaRPr lang="en-US" baseline="0" dirty="0" smtClean="0"/>
          </a:p>
          <a:p>
            <a:r>
              <a:rPr lang="en-US" dirty="0" smtClean="0"/>
              <a:t>In the 1969,</a:t>
            </a:r>
            <a:r>
              <a:rPr lang="en-US" baseline="0" dirty="0" smtClean="0"/>
              <a:t> Stephen Kook, another mathematician, extended Turing’s work. He is interested in this question (Alan Turing’s question). Ok, we know the some problems are solvable. But, </a:t>
            </a:r>
            <a:r>
              <a:rPr lang="en-US" i="1" baseline="0" dirty="0" smtClean="0"/>
              <a:t>what are the problems solvable efficiently and what problems cannot be solved efficiently?</a:t>
            </a:r>
            <a:r>
              <a:rPr lang="en-US" baseline="0" dirty="0" smtClean="0"/>
              <a:t>  By efficiently he means something that you can do quickly with lesser amount of both time and space. </a:t>
            </a:r>
          </a:p>
          <a:p>
            <a:r>
              <a:rPr lang="en-US" baseline="0" dirty="0" smtClean="0"/>
              <a:t>So, basically we get hierarchy. </a:t>
            </a:r>
          </a:p>
          <a:p>
            <a:endParaRPr lang="en-US" dirty="0" smtClean="0"/>
          </a:p>
        </p:txBody>
      </p:sp>
      <p:sp>
        <p:nvSpPr>
          <p:cNvPr id="4" name="Slide Number Placeholder 3"/>
          <p:cNvSpPr>
            <a:spLocks noGrp="1"/>
          </p:cNvSpPr>
          <p:nvPr>
            <p:ph type="sldNum" sz="quarter" idx="10"/>
          </p:nvPr>
        </p:nvSpPr>
        <p:spPr/>
        <p:txBody>
          <a:bodyPr/>
          <a:lstStyle/>
          <a:p>
            <a:fld id="{0E3A4442-415F-4BA4-BF15-10652F78A865}" type="slidenum">
              <a:rPr lang="en-US" smtClean="0"/>
              <a:t>6</a:t>
            </a:fld>
            <a:endParaRPr lang="en-US"/>
          </a:p>
        </p:txBody>
      </p:sp>
    </p:spTree>
    <p:extLst>
      <p:ext uri="{BB962C8B-B14F-4D97-AF65-F5344CB8AC3E}">
        <p14:creationId xmlns:p14="http://schemas.microsoft.com/office/powerpoint/2010/main" val="943778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1969,</a:t>
            </a:r>
            <a:r>
              <a:rPr lang="en-US" baseline="0" dirty="0" smtClean="0"/>
              <a:t> Stephen Kook, another mathematician, extended Turing’s work. He is interested in this question (Alan Turing’s question). Ok, we know the some problems are solvable. But, </a:t>
            </a:r>
            <a:r>
              <a:rPr lang="en-US" i="1" baseline="0" dirty="0" smtClean="0"/>
              <a:t>what are the problems solvable efficiently and what problems cannot be solved efficiently?</a:t>
            </a:r>
            <a:r>
              <a:rPr lang="en-US" baseline="0" dirty="0" smtClean="0"/>
              <a:t>  By “efficiently” he means something that you can do quickly with lesser amount of both time and space. </a:t>
            </a:r>
          </a:p>
          <a:p>
            <a:r>
              <a:rPr lang="en-US" baseline="0" dirty="0" smtClean="0"/>
              <a:t>So, basically we get hierarchy. </a:t>
            </a:r>
          </a:p>
          <a:p>
            <a:endParaRPr lang="en-US" dirty="0" smtClean="0"/>
          </a:p>
        </p:txBody>
      </p:sp>
      <p:sp>
        <p:nvSpPr>
          <p:cNvPr id="4" name="Slide Number Placeholder 3"/>
          <p:cNvSpPr>
            <a:spLocks noGrp="1"/>
          </p:cNvSpPr>
          <p:nvPr>
            <p:ph type="sldNum" sz="quarter" idx="10"/>
          </p:nvPr>
        </p:nvSpPr>
        <p:spPr/>
        <p:txBody>
          <a:bodyPr/>
          <a:lstStyle/>
          <a:p>
            <a:fld id="{0E3A4442-415F-4BA4-BF15-10652F78A865}" type="slidenum">
              <a:rPr lang="en-US" smtClean="0"/>
              <a:t>7</a:t>
            </a:fld>
            <a:endParaRPr lang="en-US"/>
          </a:p>
        </p:txBody>
      </p:sp>
    </p:spTree>
    <p:extLst>
      <p:ext uri="{BB962C8B-B14F-4D97-AF65-F5344CB8AC3E}">
        <p14:creationId xmlns:p14="http://schemas.microsoft.com/office/powerpoint/2010/main" val="851064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problem that can be solved efficiently,</a:t>
            </a:r>
            <a:r>
              <a:rPr lang="en-US" baseline="0" dirty="0" smtClean="0"/>
              <a:t> known as </a:t>
            </a:r>
            <a:r>
              <a:rPr lang="en-US" i="1" baseline="0" dirty="0" smtClean="0"/>
              <a:t>tractable problem.</a:t>
            </a:r>
          </a:p>
          <a:p>
            <a:r>
              <a:rPr lang="en-US" i="0" baseline="0" dirty="0" smtClean="0"/>
              <a:t> </a:t>
            </a:r>
          </a:p>
          <a:p>
            <a:r>
              <a:rPr lang="en-US" i="0" dirty="0" smtClean="0"/>
              <a:t>A Problem</a:t>
            </a:r>
            <a:r>
              <a:rPr lang="en-US" i="0" baseline="0" dirty="0" smtClean="0"/>
              <a:t> that cannot be solved efficiently, known as </a:t>
            </a:r>
            <a:r>
              <a:rPr lang="en-US" i="1" baseline="0" dirty="0" smtClean="0"/>
              <a:t>intractable  problem. </a:t>
            </a:r>
          </a:p>
          <a:p>
            <a:endParaRPr lang="en-US" i="1" baseline="0" dirty="0" smtClean="0"/>
          </a:p>
          <a:p>
            <a:r>
              <a:rPr lang="en-US" i="0" baseline="0" dirty="0" smtClean="0"/>
              <a:t>What is meant for intractable problem?</a:t>
            </a:r>
          </a:p>
          <a:p>
            <a:r>
              <a:rPr lang="en-US" i="0" baseline="0" dirty="0" smtClean="0"/>
              <a:t>The problem for which you cannot find solution efficiently using a computing machine except for small instances, is known as intractable problem. With more advanced computing machines, the intractable problems still remains intractable today. Though using computing machine it has been possible to invent a lot of software and application through this course, but the major motivation of the theory of computation is toward the intractable problems. </a:t>
            </a:r>
          </a:p>
          <a:p>
            <a:endParaRPr lang="en-US" i="0" baseline="0" dirty="0" smtClean="0"/>
          </a:p>
          <a:p>
            <a:r>
              <a:rPr lang="en-US" i="0" baseline="0" dirty="0" smtClean="0"/>
              <a:t>Moore’s Law.</a:t>
            </a:r>
          </a:p>
          <a:p>
            <a:r>
              <a:rPr lang="en-US" sz="1200" b="0" i="0" kern="1200" dirty="0" smtClean="0">
                <a:solidFill>
                  <a:schemeClr val="tx1"/>
                </a:solidFill>
                <a:effectLst/>
                <a:latin typeface="+mn-lt"/>
                <a:ea typeface="+mn-ea"/>
                <a:cs typeface="+mn-cs"/>
                <a:hlinkClick r:id="rId3"/>
              </a:rPr>
              <a:t>Moore's Law</a:t>
            </a:r>
            <a:r>
              <a:rPr lang="en-US" sz="1200" b="0" i="0" kern="1200" dirty="0" smtClean="0">
                <a:solidFill>
                  <a:schemeClr val="tx1"/>
                </a:solidFill>
                <a:effectLst/>
                <a:latin typeface="+mn-lt"/>
                <a:ea typeface="+mn-ea"/>
                <a:cs typeface="+mn-cs"/>
              </a:rPr>
              <a:t> asserts that the speed of computation of a single processor will be double approximately every two years. Informally, we can do twice as much work in the same time (or the same amount of work in half the time)</a:t>
            </a:r>
            <a:r>
              <a:rPr lang="en-US" sz="1200" b="0" i="0" kern="1200" baseline="0" dirty="0" smtClean="0">
                <a:solidFill>
                  <a:schemeClr val="tx1"/>
                </a:solidFill>
                <a:effectLst/>
                <a:latin typeface="+mn-lt"/>
                <a:ea typeface="+mn-ea"/>
                <a:cs typeface="+mn-cs"/>
              </a:rPr>
              <a:t> while cost of those will be halves.</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E3A4442-415F-4BA4-BF15-10652F78A865}" type="slidenum">
              <a:rPr lang="en-US" smtClean="0"/>
              <a:t>8</a:t>
            </a:fld>
            <a:endParaRPr lang="en-US"/>
          </a:p>
        </p:txBody>
      </p:sp>
    </p:spTree>
    <p:extLst>
      <p:ext uri="{BB962C8B-B14F-4D97-AF65-F5344CB8AC3E}">
        <p14:creationId xmlns:p14="http://schemas.microsoft.com/office/powerpoint/2010/main" val="2952664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3A4442-415F-4BA4-BF15-10652F78A865}" type="slidenum">
              <a:rPr lang="en-US" smtClean="0"/>
              <a:t>9</a:t>
            </a:fld>
            <a:endParaRPr lang="en-US"/>
          </a:p>
        </p:txBody>
      </p:sp>
    </p:spTree>
    <p:extLst>
      <p:ext uri="{BB962C8B-B14F-4D97-AF65-F5344CB8AC3E}">
        <p14:creationId xmlns:p14="http://schemas.microsoft.com/office/powerpoint/2010/main" val="48551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90513" y="2546350"/>
            <a:ext cx="711200" cy="474663"/>
            <a:chOff x="720" y="336"/>
            <a:chExt cx="624" cy="432"/>
          </a:xfrm>
        </p:grpSpPr>
        <p:sp>
          <p:nvSpPr>
            <p:cNvPr id="5" name="Rectangle 3"/>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eaLnBrk="0" fontAlgn="base" hangingPunct="0">
                <a:spcBef>
                  <a:spcPct val="0"/>
                </a:spcBef>
                <a:spcAft>
                  <a:spcPct val="0"/>
                </a:spcAft>
                <a:defRPr/>
              </a:pPr>
              <a:endParaRPr lang="en-US" sz="2400">
                <a:solidFill>
                  <a:srgbClr val="000000"/>
                </a:solidFill>
                <a:ea typeface="ＭＳ Ｐゴシック" pitchFamily="28" charset="-128"/>
              </a:endParaRPr>
            </a:p>
          </p:txBody>
        </p:sp>
        <p:sp>
          <p:nvSpPr>
            <p:cNvPr id="6" name="Rectangle 4"/>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eaLnBrk="0" fontAlgn="base" hangingPunct="0">
                <a:spcBef>
                  <a:spcPct val="0"/>
                </a:spcBef>
                <a:spcAft>
                  <a:spcPct val="0"/>
                </a:spcAft>
                <a:defRPr/>
              </a:pPr>
              <a:endParaRPr lang="en-US" sz="2400">
                <a:solidFill>
                  <a:srgbClr val="000000"/>
                </a:solidFill>
                <a:ea typeface="ＭＳ Ｐゴシック" pitchFamily="28" charset="-128"/>
              </a:endParaRPr>
            </a:p>
          </p:txBody>
        </p:sp>
      </p:grpSp>
      <p:grpSp>
        <p:nvGrpSpPr>
          <p:cNvPr id="7" name="Group 5"/>
          <p:cNvGrpSpPr>
            <a:grpSpLocks/>
          </p:cNvGrpSpPr>
          <p:nvPr/>
        </p:nvGrpSpPr>
        <p:grpSpPr bwMode="auto">
          <a:xfrm>
            <a:off x="414338" y="2968625"/>
            <a:ext cx="738187" cy="474663"/>
            <a:chOff x="912" y="2640"/>
            <a:chExt cx="672" cy="432"/>
          </a:xfrm>
        </p:grpSpPr>
        <p:sp>
          <p:nvSpPr>
            <p:cNvPr id="8" name="Rectangle 6"/>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eaLnBrk="0" fontAlgn="base" hangingPunct="0">
                <a:spcBef>
                  <a:spcPct val="0"/>
                </a:spcBef>
                <a:spcAft>
                  <a:spcPct val="0"/>
                </a:spcAft>
                <a:defRPr/>
              </a:pPr>
              <a:endParaRPr lang="en-US" sz="2400">
                <a:solidFill>
                  <a:srgbClr val="000000"/>
                </a:solidFill>
                <a:ea typeface="ＭＳ Ｐゴシック" pitchFamily="28" charset="-128"/>
              </a:endParaRPr>
            </a:p>
          </p:txBody>
        </p:sp>
        <p:sp>
          <p:nvSpPr>
            <p:cNvPr id="9" name="Rectangle 7"/>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eaLnBrk="0" fontAlgn="base" hangingPunct="0">
                <a:spcBef>
                  <a:spcPct val="0"/>
                </a:spcBef>
                <a:spcAft>
                  <a:spcPct val="0"/>
                </a:spcAft>
                <a:defRPr/>
              </a:pPr>
              <a:endParaRPr lang="en-US" sz="2400">
                <a:solidFill>
                  <a:srgbClr val="000000"/>
                </a:solidFill>
                <a:ea typeface="ＭＳ Ｐゴシック" pitchFamily="28" charset="-128"/>
              </a:endParaRPr>
            </a:p>
          </p:txBody>
        </p:sp>
      </p:grpSp>
      <p:sp>
        <p:nvSpPr>
          <p:cNvPr id="10" name="Rectangle 8"/>
          <p:cNvSpPr>
            <a:spLocks noChangeArrowheads="1"/>
          </p:cNvSpPr>
          <p:nvPr/>
        </p:nvSpPr>
        <p:spPr bwMode="auto">
          <a:xfrm>
            <a:off x="0" y="28956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eaLnBrk="0" fontAlgn="base" hangingPunct="0">
              <a:spcBef>
                <a:spcPct val="0"/>
              </a:spcBef>
              <a:spcAft>
                <a:spcPct val="0"/>
              </a:spcAft>
              <a:defRPr/>
            </a:pPr>
            <a:endParaRPr lang="en-US" sz="2400">
              <a:solidFill>
                <a:srgbClr val="000000"/>
              </a:solidFill>
              <a:ea typeface="ＭＳ Ｐゴシック" pitchFamily="28" charset="-128"/>
            </a:endParaRPr>
          </a:p>
        </p:txBody>
      </p:sp>
      <p:sp>
        <p:nvSpPr>
          <p:cNvPr id="11" name="Rectangle 9"/>
          <p:cNvSpPr>
            <a:spLocks noChangeArrowheads="1"/>
          </p:cNvSpPr>
          <p:nvPr/>
        </p:nvSpPr>
        <p:spPr bwMode="auto">
          <a:xfrm>
            <a:off x="635000" y="2438400"/>
            <a:ext cx="31750" cy="1052513"/>
          </a:xfrm>
          <a:prstGeom prst="rect">
            <a:avLst/>
          </a:prstGeom>
          <a:solidFill>
            <a:schemeClr val="bg2"/>
          </a:solidFill>
          <a:ln w="9525">
            <a:noFill/>
            <a:miter lim="800000"/>
            <a:headEnd/>
            <a:tailEnd/>
          </a:ln>
          <a:effectLst/>
        </p:spPr>
        <p:txBody>
          <a:bodyPr wrap="none" anchor="ctr"/>
          <a:lstStyle/>
          <a:p>
            <a:pPr eaLnBrk="0" fontAlgn="base" hangingPunct="0">
              <a:spcBef>
                <a:spcPct val="0"/>
              </a:spcBef>
              <a:spcAft>
                <a:spcPct val="0"/>
              </a:spcAft>
              <a:defRPr/>
            </a:pPr>
            <a:endParaRPr lang="en-US" sz="2400">
              <a:solidFill>
                <a:srgbClr val="000000"/>
              </a:solidFill>
              <a:ea typeface="ＭＳ Ｐゴシック" pitchFamily="28" charset="-128"/>
            </a:endParaRPr>
          </a:p>
        </p:txBody>
      </p:sp>
      <p:sp>
        <p:nvSpPr>
          <p:cNvPr id="12" name="Rectangle 15"/>
          <p:cNvSpPr>
            <a:spLocks noChangeArrowheads="1"/>
          </p:cNvSpPr>
          <p:nvPr/>
        </p:nvSpPr>
        <p:spPr bwMode="gray">
          <a:xfrm flipV="1">
            <a:off x="315913" y="3265488"/>
            <a:ext cx="8683625" cy="46037"/>
          </a:xfrm>
          <a:prstGeom prst="rect">
            <a:avLst/>
          </a:prstGeom>
          <a:gradFill rotWithShape="0">
            <a:gsLst>
              <a:gs pos="0">
                <a:schemeClr val="bg2"/>
              </a:gs>
              <a:gs pos="100000">
                <a:schemeClr val="bg1"/>
              </a:gs>
            </a:gsLst>
            <a:lin ang="0" scaled="1"/>
          </a:gradFill>
          <a:ln w="9525">
            <a:noFill/>
            <a:miter lim="800000"/>
            <a:headEnd/>
            <a:tailEnd/>
          </a:ln>
          <a:effectLst/>
        </p:spPr>
        <p:txBody>
          <a:bodyPr rot="10800000" wrap="none" anchor="ctr"/>
          <a:lstStyle/>
          <a:p>
            <a:pPr algn="ctr" fontAlgn="base">
              <a:spcBef>
                <a:spcPct val="0"/>
              </a:spcBef>
              <a:spcAft>
                <a:spcPct val="0"/>
              </a:spcAft>
              <a:defRPr/>
            </a:pPr>
            <a:endParaRPr kumimoji="1" lang="en-US" sz="2400">
              <a:solidFill>
                <a:srgbClr val="000000"/>
              </a:solidFill>
              <a:ea typeface="ＭＳ Ｐゴシック" pitchFamily="28" charset="-128"/>
            </a:endParaRPr>
          </a:p>
        </p:txBody>
      </p:sp>
      <p:sp>
        <p:nvSpPr>
          <p:cNvPr id="43018" name="Rectangle 10"/>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43019" name="Rectangle 11"/>
          <p:cNvSpPr>
            <a:spLocks noGrp="1" noChangeArrowheads="1"/>
          </p:cNvSpPr>
          <p:nvPr>
            <p:ph type="subTitle" idx="1"/>
          </p:nvPr>
        </p:nvSpPr>
        <p:spPr>
          <a:xfrm>
            <a:off x="1371600" y="3886200"/>
            <a:ext cx="6400800" cy="1752600"/>
          </a:xfrm>
        </p:spPr>
        <p:txBody>
          <a:bodyPr/>
          <a:lstStyle>
            <a:lvl1pPr marL="0" indent="0" algn="ctr">
              <a:buFont typeface="Wingdings" pitchFamily="28" charset="2"/>
              <a:buNone/>
              <a:defRPr/>
            </a:lvl1pPr>
          </a:lstStyle>
          <a:p>
            <a:r>
              <a:rPr lang="en-US" dirty="0"/>
              <a:t>Click to edit Master subtitle style</a:t>
            </a:r>
          </a:p>
        </p:txBody>
      </p:sp>
      <p:sp>
        <p:nvSpPr>
          <p:cNvPr id="13" name="Rectangle 12"/>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solidFill>
                <a:srgbClr val="1C1C1C"/>
              </a:solidFill>
            </a:endParaRPr>
          </a:p>
        </p:txBody>
      </p:sp>
      <p:sp>
        <p:nvSpPr>
          <p:cNvPr id="14" name="Rectangle 13"/>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solidFill>
                  <a:srgbClr val="1C1C1C"/>
                </a:solidFill>
              </a:rPr>
              <a:t>Cpt S 317, School of EECS, WSU</a:t>
            </a:r>
          </a:p>
        </p:txBody>
      </p:sp>
      <p:sp>
        <p:nvSpPr>
          <p:cNvPr id="15" name="Rectangle 14"/>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79EAC9BE-68F2-4B87-BFC8-D239F4444CE8}"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2547249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B739AEC1-46BB-450A-88EB-A1DE8FF0C08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30042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AB5D772A-7D88-4FC8-98D2-09AFB16AD48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20414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1182688" y="2017713"/>
            <a:ext cx="3810000" cy="4114800"/>
          </a:xfrm>
        </p:spPr>
        <p:txBody>
          <a:bodyPr/>
          <a:lstStyle/>
          <a:p>
            <a:pPr lvl="0"/>
            <a:endParaRPr lang="en-US" noProof="0" smtClean="0"/>
          </a:p>
        </p:txBody>
      </p:sp>
      <p:sp>
        <p:nvSpPr>
          <p:cNvPr id="4" name="Text Placeholder 3"/>
          <p:cNvSpPr>
            <a:spLocks noGrp="1"/>
          </p:cNvSpPr>
          <p:nvPr>
            <p:ph type="body"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3991DC69-A087-48A1-BEFA-42CE064C543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80786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Cpt S 317, School of EECS, WSU</a:t>
            </a:r>
          </a:p>
        </p:txBody>
      </p:sp>
      <p:sp>
        <p:nvSpPr>
          <p:cNvPr id="6" name="Rectangle 13"/>
          <p:cNvSpPr>
            <a:spLocks noGrp="1" noChangeArrowheads="1"/>
          </p:cNvSpPr>
          <p:nvPr>
            <p:ph type="sldNum" sz="quarter" idx="12"/>
          </p:nvPr>
        </p:nvSpPr>
        <p:spPr>
          <a:ln/>
        </p:spPr>
        <p:txBody>
          <a:bodyPr/>
          <a:lstStyle>
            <a:lvl1pPr>
              <a:defRPr/>
            </a:lvl1pPr>
          </a:lstStyle>
          <a:p>
            <a:pPr>
              <a:defRPr/>
            </a:pPr>
            <a:fld id="{3FDAD73C-F6BB-482C-BA0B-7DFCC81CCDD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28264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C7ACE7ED-ED81-4D20-91EF-1EE74DF5D10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0566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5A4763A3-2ADF-4FF2-A068-9B4F024742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3112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8"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9" name="Rectangle 13"/>
          <p:cNvSpPr>
            <a:spLocks noGrp="1" noChangeArrowheads="1"/>
          </p:cNvSpPr>
          <p:nvPr>
            <p:ph type="sldNum" sz="quarter" idx="12"/>
          </p:nvPr>
        </p:nvSpPr>
        <p:spPr/>
        <p:txBody>
          <a:bodyPr/>
          <a:lstStyle>
            <a:lvl1pPr>
              <a:defRPr/>
            </a:lvl1pPr>
          </a:lstStyle>
          <a:p>
            <a:pPr>
              <a:defRPr/>
            </a:pPr>
            <a:fld id="{68C71482-C114-4BFF-A5FA-423230D3195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94579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4"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5" name="Rectangle 13"/>
          <p:cNvSpPr>
            <a:spLocks noGrp="1" noChangeArrowheads="1"/>
          </p:cNvSpPr>
          <p:nvPr>
            <p:ph type="sldNum" sz="quarter" idx="12"/>
          </p:nvPr>
        </p:nvSpPr>
        <p:spPr/>
        <p:txBody>
          <a:bodyPr/>
          <a:lstStyle>
            <a:lvl1pPr>
              <a:defRPr/>
            </a:lvl1pPr>
          </a:lstStyle>
          <a:p>
            <a:pPr>
              <a:defRPr/>
            </a:pPr>
            <a:fld id="{9581E10B-875A-4824-8B49-3056FEB8DC2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03080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3"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4" name="Rectangle 13"/>
          <p:cNvSpPr>
            <a:spLocks noGrp="1" noChangeArrowheads="1"/>
          </p:cNvSpPr>
          <p:nvPr>
            <p:ph type="sldNum" sz="quarter" idx="12"/>
          </p:nvPr>
        </p:nvSpPr>
        <p:spPr/>
        <p:txBody>
          <a:bodyPr/>
          <a:lstStyle>
            <a:lvl1pPr>
              <a:defRPr/>
            </a:lvl1pPr>
          </a:lstStyle>
          <a:p>
            <a:pPr>
              <a:defRPr/>
            </a:pPr>
            <a:fld id="{22D3EA90-0738-460F-9036-FB58DE210FE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51011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6DA31C18-77F4-47EB-A042-9C964CB4366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80134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4BC16F5D-9456-4BC5-BD73-89BBA84D7ED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38797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fontAlgn="base">
              <a:spcBef>
                <a:spcPct val="0"/>
              </a:spcBef>
              <a:spcAft>
                <a:spcPct val="0"/>
              </a:spcAft>
              <a:defRPr/>
            </a:pPr>
            <a:endParaRPr kumimoji="1" lang="en-US" sz="2400">
              <a:solidFill>
                <a:srgbClr val="000000"/>
              </a:solidFill>
              <a:ea typeface="ＭＳ Ｐゴシック" pitchFamily="28" charset="-128"/>
            </a:endParaRPr>
          </a:p>
        </p:txBody>
      </p:sp>
      <p:sp>
        <p:nvSpPr>
          <p:cNvPr id="4198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defRPr/>
            </a:pPr>
            <a:endParaRPr kumimoji="1" lang="en-US" sz="2400">
              <a:solidFill>
                <a:srgbClr val="000000"/>
              </a:solidFill>
              <a:ea typeface="ＭＳ Ｐゴシック" pitchFamily="28" charset="-128"/>
            </a:endParaRPr>
          </a:p>
        </p:txBody>
      </p:sp>
      <p:sp>
        <p:nvSpPr>
          <p:cNvPr id="41988"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fontAlgn="base">
              <a:spcBef>
                <a:spcPct val="0"/>
              </a:spcBef>
              <a:spcAft>
                <a:spcPct val="0"/>
              </a:spcAft>
              <a:defRPr/>
            </a:pPr>
            <a:endParaRPr kumimoji="1" lang="en-US" sz="2400">
              <a:solidFill>
                <a:srgbClr val="000000"/>
              </a:solidFill>
              <a:ea typeface="ＭＳ Ｐゴシック" pitchFamily="28" charset="-128"/>
            </a:endParaRPr>
          </a:p>
        </p:txBody>
      </p:sp>
      <p:sp>
        <p:nvSpPr>
          <p:cNvPr id="4198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defRPr/>
            </a:pPr>
            <a:endParaRPr kumimoji="1" lang="en-US" sz="2400">
              <a:solidFill>
                <a:srgbClr val="000000"/>
              </a:solidFill>
              <a:ea typeface="ＭＳ Ｐゴシック" pitchFamily="28" charset="-128"/>
            </a:endParaRPr>
          </a:p>
        </p:txBody>
      </p:sp>
      <p:sp>
        <p:nvSpPr>
          <p:cNvPr id="4199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fontAlgn="base">
              <a:spcBef>
                <a:spcPct val="0"/>
              </a:spcBef>
              <a:spcAft>
                <a:spcPct val="0"/>
              </a:spcAft>
              <a:defRPr/>
            </a:pPr>
            <a:endParaRPr kumimoji="1" lang="en-US" sz="2400">
              <a:solidFill>
                <a:srgbClr val="000000"/>
              </a:solidFill>
              <a:ea typeface="ＭＳ Ｐゴシック" pitchFamily="28" charset="-128"/>
            </a:endParaRPr>
          </a:p>
        </p:txBody>
      </p:sp>
      <p:sp>
        <p:nvSpPr>
          <p:cNvPr id="41991"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fontAlgn="base">
              <a:spcBef>
                <a:spcPct val="0"/>
              </a:spcBef>
              <a:spcAft>
                <a:spcPct val="0"/>
              </a:spcAft>
              <a:defRPr/>
            </a:pPr>
            <a:endParaRPr kumimoji="1" lang="en-US" sz="2400">
              <a:solidFill>
                <a:srgbClr val="000000"/>
              </a:solidFill>
              <a:ea typeface="ＭＳ Ｐゴシック" pitchFamily="28" charset="-128"/>
            </a:endParaRPr>
          </a:p>
        </p:txBody>
      </p:sp>
      <p:sp>
        <p:nvSpPr>
          <p:cNvPr id="41992" name="Rectangle 8"/>
          <p:cNvSpPr>
            <a:spLocks noChangeArrowheads="1"/>
          </p:cNvSpPr>
          <p:nvPr/>
        </p:nvSpPr>
        <p:spPr bwMode="gray">
          <a:xfrm flipV="1">
            <a:off x="460375" y="1828800"/>
            <a:ext cx="8683625" cy="46038"/>
          </a:xfrm>
          <a:prstGeom prst="rect">
            <a:avLst/>
          </a:prstGeom>
          <a:gradFill rotWithShape="0">
            <a:gsLst>
              <a:gs pos="0">
                <a:schemeClr val="bg2"/>
              </a:gs>
              <a:gs pos="100000">
                <a:schemeClr val="bg1"/>
              </a:gs>
            </a:gsLst>
            <a:lin ang="0" scaled="1"/>
          </a:gradFill>
          <a:ln w="9525">
            <a:noFill/>
            <a:miter lim="800000"/>
            <a:headEnd/>
            <a:tailEnd/>
          </a:ln>
          <a:effectLst/>
        </p:spPr>
        <p:txBody>
          <a:bodyPr rot="10800000" wrap="none" anchor="ctr"/>
          <a:lstStyle/>
          <a:p>
            <a:pPr algn="ctr" fontAlgn="base">
              <a:spcBef>
                <a:spcPct val="0"/>
              </a:spcBef>
              <a:spcAft>
                <a:spcPct val="0"/>
              </a:spcAft>
              <a:defRPr/>
            </a:pPr>
            <a:endParaRPr kumimoji="1" lang="en-US" sz="2400">
              <a:solidFill>
                <a:srgbClr val="000000"/>
              </a:solidFill>
              <a:ea typeface="ＭＳ Ｐゴシック" pitchFamily="28" charset="-128"/>
            </a:endParaRPr>
          </a:p>
        </p:txBody>
      </p:sp>
      <p:sp>
        <p:nvSpPr>
          <p:cNvPr id="1033" name="Rectangle 9"/>
          <p:cNvSpPr>
            <a:spLocks noGrp="1" noChangeArrowheads="1"/>
          </p:cNvSpPr>
          <p:nvPr>
            <p:ph type="title"/>
          </p:nvPr>
        </p:nvSpPr>
        <p:spPr bwMode="auto">
          <a:xfrm>
            <a:off x="1150938" y="617538"/>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995"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fontAlgn="base">
              <a:spcBef>
                <a:spcPct val="0"/>
              </a:spcBef>
              <a:spcAft>
                <a:spcPct val="0"/>
              </a:spcAft>
              <a:defRPr/>
            </a:pPr>
            <a:endParaRPr lang="en-US">
              <a:solidFill>
                <a:srgbClr val="000000"/>
              </a:solidFill>
              <a:ea typeface="ＭＳ Ｐゴシック" pitchFamily="28" charset="-128"/>
            </a:endParaRPr>
          </a:p>
        </p:txBody>
      </p:sp>
      <p:sp>
        <p:nvSpPr>
          <p:cNvPr id="41996"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000"/>
            </a:lvl1pPr>
          </a:lstStyle>
          <a:p>
            <a:pPr fontAlgn="base">
              <a:spcBef>
                <a:spcPct val="0"/>
              </a:spcBef>
              <a:spcAft>
                <a:spcPct val="0"/>
              </a:spcAft>
              <a:defRPr/>
            </a:pPr>
            <a:r>
              <a:rPr lang="en-US">
                <a:solidFill>
                  <a:srgbClr val="000000"/>
                </a:solidFill>
                <a:ea typeface="ＭＳ Ｐゴシック" pitchFamily="28" charset="-128"/>
              </a:rPr>
              <a:t>Cpt S 317, School of EECS, WSU</a:t>
            </a:r>
          </a:p>
        </p:txBody>
      </p:sp>
      <p:sp>
        <p:nvSpPr>
          <p:cNvPr id="41997"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fontAlgn="base">
              <a:spcBef>
                <a:spcPct val="0"/>
              </a:spcBef>
              <a:spcAft>
                <a:spcPct val="0"/>
              </a:spcAft>
              <a:defRPr/>
            </a:pPr>
            <a:fld id="{F18FB447-1FCE-44A1-860C-115CB4747894}" type="slidenum">
              <a:rPr lang="en-US">
                <a:solidFill>
                  <a:srgbClr val="000000"/>
                </a:solidFill>
                <a:ea typeface="ＭＳ Ｐゴシック" pitchFamily="28" charset="-128"/>
              </a:rPr>
              <a:pPr fontAlgn="base">
                <a:spcBef>
                  <a:spcPct val="0"/>
                </a:spcBef>
                <a:spcAft>
                  <a:spcPct val="0"/>
                </a:spcAft>
                <a:defRPr/>
              </a:pPr>
              <a:t>‹#›</a:t>
            </a:fld>
            <a:endParaRPr lang="en-US">
              <a:solidFill>
                <a:srgbClr val="000000"/>
              </a:solidFill>
              <a:ea typeface="ＭＳ Ｐゴシック" pitchFamily="28" charset="-128"/>
            </a:endParaRPr>
          </a:p>
        </p:txBody>
      </p:sp>
    </p:spTree>
    <p:extLst>
      <p:ext uri="{BB962C8B-B14F-4D97-AF65-F5344CB8AC3E}">
        <p14:creationId xmlns:p14="http://schemas.microsoft.com/office/powerpoint/2010/main" val="186709549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8"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8"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8"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8"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8"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8"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8"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8"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8"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eb.mit.edu/newsoffice/2013/how-to-predict-the-progress-of-technology-0306.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944100"/>
            <a:ext cx="7793037" cy="916294"/>
          </a:xfrm>
        </p:spPr>
        <p:txBody>
          <a:bodyPr/>
          <a:lstStyle/>
          <a:p>
            <a:r>
              <a:rPr lang="en-US" dirty="0"/>
              <a:t>Theory of Computation</a:t>
            </a:r>
          </a:p>
        </p:txBody>
      </p:sp>
      <p:sp>
        <p:nvSpPr>
          <p:cNvPr id="3" name="Content Placeholder 2"/>
          <p:cNvSpPr>
            <a:spLocks noGrp="1"/>
          </p:cNvSpPr>
          <p:nvPr>
            <p:ph idx="1"/>
          </p:nvPr>
        </p:nvSpPr>
        <p:spPr>
          <a:xfrm>
            <a:off x="1182688" y="1821764"/>
            <a:ext cx="7772400" cy="4960035"/>
          </a:xfrm>
        </p:spPr>
        <p:txBody>
          <a:bodyPr/>
          <a:lstStyle/>
          <a:p>
            <a:r>
              <a:rPr lang="en-US" sz="2400" dirty="0"/>
              <a:t>In theoretical computer science and mathematics, the theory of computation is the branch that deals with how efficiently problems can be solved on a model of computation, using an algorithm</a:t>
            </a:r>
            <a:r>
              <a:rPr lang="en-US" sz="2400" dirty="0" smtClean="0"/>
              <a:t>.</a:t>
            </a:r>
          </a:p>
          <a:p>
            <a:r>
              <a:rPr lang="en-US" sz="2400" dirty="0" smtClean="0"/>
              <a:t>It not only includes computers </a:t>
            </a:r>
            <a:r>
              <a:rPr lang="en-US" sz="2400" i="1" dirty="0" smtClean="0"/>
              <a:t>(e.g</a:t>
            </a:r>
            <a:r>
              <a:rPr lang="en-US" sz="2400" dirty="0"/>
              <a:t>. digital computers, mechanical computers, quantum computers, DNA computers, molecular computers, microfluidics-based computers, analog </a:t>
            </a:r>
            <a:r>
              <a:rPr lang="en-US" sz="2400" dirty="0" smtClean="0"/>
              <a:t>computers, … ), but also anything or any machine who does some sort of computations, like calculators, abacuses, etc.</a:t>
            </a:r>
          </a:p>
          <a:p>
            <a:r>
              <a:rPr lang="en-US" sz="2400" dirty="0"/>
              <a:t>It comprises the fundamental mathematical properties of computer hardware, software, and certain applications thereof. </a:t>
            </a:r>
          </a:p>
          <a:p>
            <a:endParaRPr lang="en-US" sz="2400" dirty="0"/>
          </a:p>
        </p:txBody>
      </p:sp>
      <p:sp>
        <p:nvSpPr>
          <p:cNvPr id="4" name="Slide Number Placeholder 3"/>
          <p:cNvSpPr>
            <a:spLocks noGrp="1"/>
          </p:cNvSpPr>
          <p:nvPr>
            <p:ph type="sldNum" sz="quarter" idx="12"/>
          </p:nvPr>
        </p:nvSpPr>
        <p:spPr/>
        <p:txBody>
          <a:bodyPr/>
          <a:lstStyle/>
          <a:p>
            <a:pPr>
              <a:defRPr/>
            </a:pPr>
            <a:fld id="{3FDAD73C-F6BB-482C-BA0B-7DFCC81CCDD5}" type="slidenum">
              <a:rPr lang="en-US" smtClean="0">
                <a:solidFill>
                  <a:srgbClr val="000000"/>
                </a:solidFill>
              </a:rPr>
              <a:pPr>
                <a:defRPr/>
              </a:pPr>
              <a:t>1</a:t>
            </a:fld>
            <a:endParaRPr lang="en-US">
              <a:solidFill>
                <a:srgbClr val="000000"/>
              </a:solidFill>
            </a:endParaRPr>
          </a:p>
        </p:txBody>
      </p:sp>
    </p:spTree>
    <p:extLst>
      <p:ext uri="{BB962C8B-B14F-4D97-AF65-F5344CB8AC3E}">
        <p14:creationId xmlns:p14="http://schemas.microsoft.com/office/powerpoint/2010/main" val="1675432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627062"/>
          </a:xfrm>
        </p:spPr>
        <p:txBody>
          <a:bodyPr/>
          <a:lstStyle/>
          <a:p>
            <a:r>
              <a:rPr lang="en-US" dirty="0" smtClean="0"/>
              <a:t>Moore’s Law</a:t>
            </a:r>
            <a:endParaRPr lang="en-US" dirty="0"/>
          </a:p>
        </p:txBody>
      </p:sp>
      <p:sp>
        <p:nvSpPr>
          <p:cNvPr id="4" name="Slide Number Placeholder 3"/>
          <p:cNvSpPr>
            <a:spLocks noGrp="1"/>
          </p:cNvSpPr>
          <p:nvPr>
            <p:ph type="sldNum" sz="quarter" idx="12"/>
          </p:nvPr>
        </p:nvSpPr>
        <p:spPr/>
        <p:txBody>
          <a:bodyPr/>
          <a:lstStyle/>
          <a:p>
            <a:pPr>
              <a:defRPr/>
            </a:pPr>
            <a:fld id="{3FDAD73C-F6BB-482C-BA0B-7DFCC81CCDD5}" type="slidenum">
              <a:rPr lang="en-US" smtClean="0">
                <a:solidFill>
                  <a:srgbClr val="000000"/>
                </a:solidFill>
              </a:rPr>
              <a:pPr>
                <a:defRPr/>
              </a:pPr>
              <a:t>10</a:t>
            </a:fld>
            <a:endParaRPr lang="en-US">
              <a:solidFill>
                <a:srgbClr val="000000"/>
              </a:solidFill>
            </a:endParaRPr>
          </a:p>
        </p:txBody>
      </p:sp>
      <p:pic>
        <p:nvPicPr>
          <p:cNvPr id="6" name="Picture 5"/>
          <p:cNvPicPr>
            <a:picLocks noChangeAspect="1"/>
          </p:cNvPicPr>
          <p:nvPr/>
        </p:nvPicPr>
        <p:blipFill>
          <a:blip r:embed="rId2"/>
          <a:stretch>
            <a:fillRect/>
          </a:stretch>
        </p:blipFill>
        <p:spPr>
          <a:xfrm>
            <a:off x="1279798" y="1961822"/>
            <a:ext cx="5502002" cy="4097510"/>
          </a:xfrm>
          <a:prstGeom prst="rect">
            <a:avLst/>
          </a:prstGeom>
        </p:spPr>
      </p:pic>
    </p:spTree>
    <p:extLst>
      <p:ext uri="{BB962C8B-B14F-4D97-AF65-F5344CB8AC3E}">
        <p14:creationId xmlns:p14="http://schemas.microsoft.com/office/powerpoint/2010/main" val="3705375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3FDAD73C-F6BB-482C-BA0B-7DFCC81CCDD5}" type="slidenum">
              <a:rPr lang="en-US" smtClean="0">
                <a:solidFill>
                  <a:srgbClr val="000000"/>
                </a:solidFill>
              </a:rPr>
              <a:pPr>
                <a:defRPr/>
              </a:pPr>
              <a:t>11</a:t>
            </a:fld>
            <a:endParaRPr lang="en-US">
              <a:solidFill>
                <a:srgbClr val="000000"/>
              </a:solidFill>
            </a:endParaRPr>
          </a:p>
        </p:txBody>
      </p:sp>
      <p:pic>
        <p:nvPicPr>
          <p:cNvPr id="5" name="Picture 4"/>
          <p:cNvPicPr>
            <a:picLocks noChangeAspect="1"/>
          </p:cNvPicPr>
          <p:nvPr/>
        </p:nvPicPr>
        <p:blipFill>
          <a:blip r:embed="rId2"/>
          <a:stretch>
            <a:fillRect/>
          </a:stretch>
        </p:blipFill>
        <p:spPr>
          <a:xfrm>
            <a:off x="0" y="0"/>
            <a:ext cx="4702628" cy="3526971"/>
          </a:xfrm>
          <a:prstGeom prst="rect">
            <a:avLst/>
          </a:prstGeom>
        </p:spPr>
      </p:pic>
      <p:pic>
        <p:nvPicPr>
          <p:cNvPr id="8" name="Picture 7"/>
          <p:cNvPicPr>
            <a:picLocks noChangeAspect="1"/>
          </p:cNvPicPr>
          <p:nvPr/>
        </p:nvPicPr>
        <p:blipFill>
          <a:blip r:embed="rId3"/>
          <a:stretch>
            <a:fillRect/>
          </a:stretch>
        </p:blipFill>
        <p:spPr>
          <a:xfrm>
            <a:off x="3582955" y="2921577"/>
            <a:ext cx="5561045" cy="3631623"/>
          </a:xfrm>
          <a:prstGeom prst="rect">
            <a:avLst/>
          </a:prstGeom>
        </p:spPr>
      </p:pic>
    </p:spTree>
    <p:extLst>
      <p:ext uri="{BB962C8B-B14F-4D97-AF65-F5344CB8AC3E}">
        <p14:creationId xmlns:p14="http://schemas.microsoft.com/office/powerpoint/2010/main" val="1742179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Applications of Theory of Computation</a:t>
            </a:r>
            <a:endParaRPr lang="en-US" sz="4000" dirty="0"/>
          </a:p>
        </p:txBody>
      </p:sp>
      <p:sp>
        <p:nvSpPr>
          <p:cNvPr id="3" name="Content Placeholder 2"/>
          <p:cNvSpPr>
            <a:spLocks noGrp="1"/>
          </p:cNvSpPr>
          <p:nvPr>
            <p:ph idx="1"/>
          </p:nvPr>
        </p:nvSpPr>
        <p:spPr>
          <a:xfrm>
            <a:off x="1182688" y="2017713"/>
            <a:ext cx="7772400" cy="4047185"/>
          </a:xfrm>
        </p:spPr>
        <p:txBody>
          <a:bodyPr/>
          <a:lstStyle/>
          <a:p>
            <a:r>
              <a:rPr lang="en-US" sz="3000" dirty="0" smtClean="0">
                <a:solidFill>
                  <a:srgbClr val="FF0000"/>
                </a:solidFill>
              </a:rPr>
              <a:t>Compiler constructing</a:t>
            </a:r>
          </a:p>
          <a:p>
            <a:r>
              <a:rPr lang="en-US" sz="3000" dirty="0" smtClean="0">
                <a:solidFill>
                  <a:srgbClr val="FF0000"/>
                </a:solidFill>
              </a:rPr>
              <a:t>Natural language processing</a:t>
            </a:r>
          </a:p>
          <a:p>
            <a:r>
              <a:rPr lang="en-US" sz="3000" dirty="0" smtClean="0">
                <a:solidFill>
                  <a:srgbClr val="FF0000"/>
                </a:solidFill>
              </a:rPr>
              <a:t>Natural language Understanding</a:t>
            </a:r>
          </a:p>
          <a:p>
            <a:r>
              <a:rPr lang="en-US" sz="3000" dirty="0" smtClean="0">
                <a:solidFill>
                  <a:srgbClr val="FF0000"/>
                </a:solidFill>
              </a:rPr>
              <a:t>Artificial intelligence </a:t>
            </a:r>
          </a:p>
          <a:p>
            <a:r>
              <a:rPr lang="en-US" sz="3000" dirty="0" smtClean="0">
                <a:solidFill>
                  <a:srgbClr val="FF0000"/>
                </a:solidFill>
              </a:rPr>
              <a:t>text processing and searching applications</a:t>
            </a:r>
          </a:p>
          <a:p>
            <a:r>
              <a:rPr lang="en-US" sz="3000" dirty="0" smtClean="0">
                <a:solidFill>
                  <a:srgbClr val="FF0000"/>
                </a:solidFill>
              </a:rPr>
              <a:t>Cryptography, and so on</a:t>
            </a:r>
            <a:r>
              <a:rPr lang="en-US" sz="3000" dirty="0">
                <a:solidFill>
                  <a:srgbClr val="FF0000"/>
                </a:solidFill>
              </a:rPr>
              <a:t>. </a:t>
            </a:r>
            <a:endParaRPr lang="en-US" sz="3000" dirty="0" smtClean="0">
              <a:solidFill>
                <a:srgbClr val="FF0000"/>
              </a:solidFill>
            </a:endParaRPr>
          </a:p>
          <a:p>
            <a:r>
              <a:rPr lang="en-US" sz="3000" dirty="0" smtClean="0"/>
              <a:t>Complex Circuit </a:t>
            </a:r>
            <a:r>
              <a:rPr lang="en-US" sz="3000" dirty="0"/>
              <a:t>design</a:t>
            </a:r>
          </a:p>
          <a:p>
            <a:endParaRPr lang="en-US" sz="3000" dirty="0" smtClean="0"/>
          </a:p>
        </p:txBody>
      </p:sp>
      <p:sp>
        <p:nvSpPr>
          <p:cNvPr id="4" name="Slide Number Placeholder 3"/>
          <p:cNvSpPr>
            <a:spLocks noGrp="1"/>
          </p:cNvSpPr>
          <p:nvPr>
            <p:ph type="sldNum" sz="quarter" idx="12"/>
          </p:nvPr>
        </p:nvSpPr>
        <p:spPr/>
        <p:txBody>
          <a:bodyPr/>
          <a:lstStyle/>
          <a:p>
            <a:pPr>
              <a:defRPr/>
            </a:pPr>
            <a:fld id="{3FDAD73C-F6BB-482C-BA0B-7DFCC81CCDD5}" type="slidenum">
              <a:rPr lang="en-US" smtClean="0">
                <a:solidFill>
                  <a:srgbClr val="000000"/>
                </a:solidFill>
              </a:rPr>
              <a:pPr>
                <a:defRPr/>
              </a:pPr>
              <a:t>12</a:t>
            </a:fld>
            <a:endParaRPr lang="en-US">
              <a:solidFill>
                <a:srgbClr val="000000"/>
              </a:solidFill>
            </a:endParaRPr>
          </a:p>
        </p:txBody>
      </p:sp>
    </p:spTree>
    <p:extLst>
      <p:ext uri="{BB962C8B-B14F-4D97-AF65-F5344CB8AC3E}">
        <p14:creationId xmlns:p14="http://schemas.microsoft.com/office/powerpoint/2010/main" val="795514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Applications of Theory of Computation</a:t>
            </a:r>
            <a:endParaRPr lang="en-US" sz="4000" dirty="0"/>
          </a:p>
        </p:txBody>
      </p:sp>
      <p:sp>
        <p:nvSpPr>
          <p:cNvPr id="3" name="Content Placeholder 2"/>
          <p:cNvSpPr>
            <a:spLocks noGrp="1"/>
          </p:cNvSpPr>
          <p:nvPr>
            <p:ph idx="1"/>
          </p:nvPr>
        </p:nvSpPr>
        <p:spPr>
          <a:xfrm>
            <a:off x="1182688" y="2017713"/>
            <a:ext cx="7772400" cy="3773487"/>
          </a:xfrm>
        </p:spPr>
        <p:txBody>
          <a:bodyPr/>
          <a:lstStyle/>
          <a:p>
            <a:r>
              <a:rPr lang="en-US" sz="3000" dirty="0" smtClean="0"/>
              <a:t>Compiler design</a:t>
            </a:r>
          </a:p>
          <a:p>
            <a:r>
              <a:rPr lang="en-US" sz="3000" dirty="0" smtClean="0"/>
              <a:t>Artificial intelligence </a:t>
            </a:r>
          </a:p>
          <a:p>
            <a:r>
              <a:rPr lang="en-US" sz="3000" dirty="0"/>
              <a:t>Natural language processing</a:t>
            </a:r>
          </a:p>
          <a:p>
            <a:r>
              <a:rPr lang="en-US" sz="3000" dirty="0"/>
              <a:t>Natural language </a:t>
            </a:r>
            <a:r>
              <a:rPr lang="en-US" sz="3000" dirty="0" smtClean="0"/>
              <a:t>Understanding</a:t>
            </a:r>
          </a:p>
          <a:p>
            <a:r>
              <a:rPr lang="en-US" sz="3000" dirty="0" smtClean="0"/>
              <a:t>text processing and searching applications</a:t>
            </a:r>
          </a:p>
          <a:p>
            <a:r>
              <a:rPr lang="en-US" sz="3000" dirty="0" smtClean="0"/>
              <a:t>Cryptography, and so on.</a:t>
            </a:r>
            <a:r>
              <a:rPr lang="en-US" sz="3000" dirty="0">
                <a:solidFill>
                  <a:srgbClr val="FF0000"/>
                </a:solidFill>
              </a:rPr>
              <a:t> </a:t>
            </a:r>
            <a:endParaRPr lang="en-US" sz="3000" dirty="0" smtClean="0">
              <a:solidFill>
                <a:srgbClr val="FF0000"/>
              </a:solidFill>
            </a:endParaRPr>
          </a:p>
          <a:p>
            <a:r>
              <a:rPr lang="en-US" sz="3000" dirty="0" smtClean="0">
                <a:solidFill>
                  <a:srgbClr val="FF0000"/>
                </a:solidFill>
              </a:rPr>
              <a:t>Circuit </a:t>
            </a:r>
            <a:r>
              <a:rPr lang="en-US" sz="3000" dirty="0">
                <a:solidFill>
                  <a:srgbClr val="FF0000"/>
                </a:solidFill>
              </a:rPr>
              <a:t>design</a:t>
            </a:r>
          </a:p>
          <a:p>
            <a:endParaRPr lang="en-US" sz="3000" dirty="0" smtClean="0"/>
          </a:p>
        </p:txBody>
      </p:sp>
      <p:sp>
        <p:nvSpPr>
          <p:cNvPr id="4" name="Slide Number Placeholder 3"/>
          <p:cNvSpPr>
            <a:spLocks noGrp="1"/>
          </p:cNvSpPr>
          <p:nvPr>
            <p:ph type="sldNum" sz="quarter" idx="12"/>
          </p:nvPr>
        </p:nvSpPr>
        <p:spPr/>
        <p:txBody>
          <a:bodyPr/>
          <a:lstStyle/>
          <a:p>
            <a:pPr>
              <a:defRPr/>
            </a:pPr>
            <a:fld id="{3FDAD73C-F6BB-482C-BA0B-7DFCC81CCDD5}" type="slidenum">
              <a:rPr lang="en-US" smtClean="0">
                <a:solidFill>
                  <a:srgbClr val="000000"/>
                </a:solidFill>
              </a:rPr>
              <a:pPr>
                <a:defRPr/>
              </a:pPr>
              <a:t>13</a:t>
            </a:fld>
            <a:endParaRPr lang="en-US">
              <a:solidFill>
                <a:srgbClr val="000000"/>
              </a:solidFill>
            </a:endParaRPr>
          </a:p>
        </p:txBody>
      </p:sp>
    </p:spTree>
    <p:extLst>
      <p:ext uri="{BB962C8B-B14F-4D97-AF65-F5344CB8AC3E}">
        <p14:creationId xmlns:p14="http://schemas.microsoft.com/office/powerpoint/2010/main" val="4070180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561" y="812800"/>
            <a:ext cx="8696960" cy="670560"/>
          </a:xfrm>
        </p:spPr>
        <p:txBody>
          <a:bodyPr/>
          <a:lstStyle/>
          <a:p>
            <a:r>
              <a:rPr lang="en-US" sz="3200" dirty="0" smtClean="0"/>
              <a:t>What do we study in Theory of Computation?</a:t>
            </a:r>
            <a:endParaRPr lang="en-US" sz="3200" dirty="0"/>
          </a:p>
        </p:txBody>
      </p:sp>
      <p:sp>
        <p:nvSpPr>
          <p:cNvPr id="3" name="Content Placeholder 2"/>
          <p:cNvSpPr>
            <a:spLocks noGrp="1"/>
          </p:cNvSpPr>
          <p:nvPr>
            <p:ph idx="1"/>
          </p:nvPr>
        </p:nvSpPr>
        <p:spPr>
          <a:xfrm>
            <a:off x="670561" y="1895793"/>
            <a:ext cx="8284527" cy="4428808"/>
          </a:xfrm>
        </p:spPr>
        <p:txBody>
          <a:bodyPr/>
          <a:lstStyle/>
          <a:p>
            <a:pPr marL="0" indent="0">
              <a:buNone/>
            </a:pPr>
            <a:r>
              <a:rPr lang="en-US" dirty="0" smtClean="0"/>
              <a:t>This course tries to answer the following questions:</a:t>
            </a:r>
          </a:p>
          <a:p>
            <a:pPr lvl="1">
              <a:buSzPct val="100000"/>
              <a:buFont typeface="Arial" panose="020B0604020202020204" pitchFamily="34" charset="0"/>
              <a:buChar char="•"/>
            </a:pPr>
            <a:r>
              <a:rPr lang="en-US" sz="2400" dirty="0" smtClean="0"/>
              <a:t>What are the mathematical properties of computer and hardware and software?</a:t>
            </a:r>
          </a:p>
          <a:p>
            <a:pPr lvl="1">
              <a:buSzPct val="100000"/>
              <a:buFont typeface="Arial" panose="020B0604020202020204" pitchFamily="34" charset="0"/>
              <a:buChar char="•"/>
            </a:pPr>
            <a:r>
              <a:rPr lang="en-US" sz="2400" dirty="0" smtClean="0"/>
              <a:t>What is a </a:t>
            </a:r>
            <a:r>
              <a:rPr lang="en-US" sz="2400" i="1" dirty="0" smtClean="0"/>
              <a:t>computation </a:t>
            </a:r>
            <a:r>
              <a:rPr lang="en-US" sz="2400" dirty="0" smtClean="0"/>
              <a:t>and what is an </a:t>
            </a:r>
            <a:r>
              <a:rPr lang="en-US" sz="2400" i="1" dirty="0" smtClean="0"/>
              <a:t>algorithm? </a:t>
            </a:r>
            <a:r>
              <a:rPr lang="en-US" sz="2400" dirty="0" smtClean="0"/>
              <a:t>Can we give rigorous mathematical definitions of these notions? </a:t>
            </a:r>
          </a:p>
          <a:p>
            <a:pPr lvl="1">
              <a:buSzPct val="100000"/>
              <a:buFont typeface="Arial" panose="020B0604020202020204" pitchFamily="34" charset="0"/>
              <a:buChar char="•"/>
            </a:pPr>
            <a:r>
              <a:rPr lang="en-US" sz="2400" dirty="0" smtClean="0"/>
              <a:t>What are the </a:t>
            </a:r>
            <a:r>
              <a:rPr lang="en-US" sz="2400" i="1" dirty="0" smtClean="0"/>
              <a:t>limitations </a:t>
            </a:r>
            <a:r>
              <a:rPr lang="en-US" sz="2400" dirty="0" smtClean="0"/>
              <a:t>of computers? Can “everything” be computed?</a:t>
            </a:r>
            <a:endParaRPr lang="en-US" sz="2400" dirty="0"/>
          </a:p>
          <a:p>
            <a:pPr marL="57150" indent="0">
              <a:buSzPct val="100000"/>
              <a:buNone/>
            </a:pPr>
            <a:r>
              <a:rPr lang="en-US" sz="2800" dirty="0" smtClean="0"/>
              <a:t> </a:t>
            </a:r>
          </a:p>
          <a:p>
            <a:endParaRPr lang="en-US" dirty="0" smtClean="0"/>
          </a:p>
          <a:p>
            <a:pPr marL="0" indent="0">
              <a:buNone/>
            </a:pPr>
            <a:r>
              <a:rPr lang="en-US" dirty="0"/>
              <a:t>	</a:t>
            </a:r>
            <a:endParaRPr lang="en-US" sz="2400" b="1" dirty="0" smtClean="0"/>
          </a:p>
        </p:txBody>
      </p:sp>
      <p:sp>
        <p:nvSpPr>
          <p:cNvPr id="4" name="Slide Number Placeholder 3"/>
          <p:cNvSpPr>
            <a:spLocks noGrp="1"/>
          </p:cNvSpPr>
          <p:nvPr>
            <p:ph type="sldNum" sz="quarter" idx="12"/>
          </p:nvPr>
        </p:nvSpPr>
        <p:spPr/>
        <p:txBody>
          <a:bodyPr/>
          <a:lstStyle/>
          <a:p>
            <a:pPr>
              <a:defRPr/>
            </a:pPr>
            <a:fld id="{3FDAD73C-F6BB-482C-BA0B-7DFCC81CCDD5}" type="slidenum">
              <a:rPr lang="en-US" smtClean="0">
                <a:solidFill>
                  <a:srgbClr val="000000"/>
                </a:solidFill>
              </a:rPr>
              <a:pPr>
                <a:defRPr/>
              </a:pPr>
              <a:t>14</a:t>
            </a:fld>
            <a:endParaRPr lang="en-US">
              <a:solidFill>
                <a:srgbClr val="000000"/>
              </a:solidFill>
            </a:endParaRPr>
          </a:p>
        </p:txBody>
      </p:sp>
    </p:spTree>
    <p:extLst>
      <p:ext uri="{BB962C8B-B14F-4D97-AF65-F5344CB8AC3E}">
        <p14:creationId xmlns:p14="http://schemas.microsoft.com/office/powerpoint/2010/main" val="19502042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920" y="617538"/>
            <a:ext cx="8514080" cy="1143000"/>
          </a:xfrm>
        </p:spPr>
        <p:txBody>
          <a:bodyPr/>
          <a:lstStyle/>
          <a:p>
            <a:r>
              <a:rPr lang="en-US" sz="3200" dirty="0"/>
              <a:t>What do we study in Theory of Computation?</a:t>
            </a:r>
          </a:p>
        </p:txBody>
      </p:sp>
      <p:sp>
        <p:nvSpPr>
          <p:cNvPr id="3" name="Content Placeholder 2"/>
          <p:cNvSpPr>
            <a:spLocks noGrp="1"/>
          </p:cNvSpPr>
          <p:nvPr>
            <p:ph idx="1"/>
          </p:nvPr>
        </p:nvSpPr>
        <p:spPr>
          <a:xfrm>
            <a:off x="1182688" y="2017713"/>
            <a:ext cx="7772400" cy="3651567"/>
          </a:xfrm>
        </p:spPr>
        <p:txBody>
          <a:bodyPr/>
          <a:lstStyle/>
          <a:p>
            <a:pPr marL="0" indent="0">
              <a:buNone/>
            </a:pPr>
            <a:endParaRPr lang="en-US" sz="2800" dirty="0" smtClean="0"/>
          </a:p>
          <a:p>
            <a:pPr marL="0" indent="0">
              <a:buNone/>
            </a:pPr>
            <a:r>
              <a:rPr lang="en-US" sz="2800" dirty="0" smtClean="0"/>
              <a:t>The theory </a:t>
            </a:r>
            <a:r>
              <a:rPr lang="en-US" sz="2800" dirty="0"/>
              <a:t>of computation can be divided into the three areas</a:t>
            </a:r>
            <a:r>
              <a:rPr lang="en-US" sz="2800" dirty="0" smtClean="0"/>
              <a:t>:</a:t>
            </a:r>
          </a:p>
          <a:p>
            <a:pPr lvl="1">
              <a:buFont typeface="Wingdings" panose="05000000000000000000" pitchFamily="2" charset="2"/>
              <a:buChar char="q"/>
            </a:pPr>
            <a:r>
              <a:rPr lang="en-US" dirty="0" smtClean="0"/>
              <a:t>Complexity theory</a:t>
            </a:r>
          </a:p>
          <a:p>
            <a:pPr lvl="1">
              <a:buFont typeface="Wingdings" panose="05000000000000000000" pitchFamily="2" charset="2"/>
              <a:buChar char="q"/>
            </a:pPr>
            <a:r>
              <a:rPr lang="en-US" dirty="0" smtClean="0"/>
              <a:t>Computability theory</a:t>
            </a:r>
          </a:p>
          <a:p>
            <a:pPr lvl="1">
              <a:buFont typeface="Wingdings" panose="05000000000000000000" pitchFamily="2" charset="2"/>
              <a:buChar char="q"/>
            </a:pPr>
            <a:r>
              <a:rPr lang="en-US" dirty="0" smtClean="0"/>
              <a:t>Automata theory</a:t>
            </a:r>
            <a:endParaRPr lang="en-US" dirty="0"/>
          </a:p>
        </p:txBody>
      </p:sp>
      <p:sp>
        <p:nvSpPr>
          <p:cNvPr id="4" name="Slide Number Placeholder 3"/>
          <p:cNvSpPr>
            <a:spLocks noGrp="1"/>
          </p:cNvSpPr>
          <p:nvPr>
            <p:ph type="sldNum" sz="quarter" idx="12"/>
          </p:nvPr>
        </p:nvSpPr>
        <p:spPr/>
        <p:txBody>
          <a:bodyPr/>
          <a:lstStyle/>
          <a:p>
            <a:pPr>
              <a:defRPr/>
            </a:pPr>
            <a:fld id="{3FDAD73C-F6BB-482C-BA0B-7DFCC81CCDD5}" type="slidenum">
              <a:rPr lang="en-US" smtClean="0">
                <a:solidFill>
                  <a:srgbClr val="000000"/>
                </a:solidFill>
              </a:rPr>
              <a:pPr>
                <a:defRPr/>
              </a:pPr>
              <a:t>15</a:t>
            </a:fld>
            <a:endParaRPr lang="en-US">
              <a:solidFill>
                <a:srgbClr val="000000"/>
              </a:solidFill>
            </a:endParaRPr>
          </a:p>
        </p:txBody>
      </p:sp>
    </p:spTree>
    <p:extLst>
      <p:ext uri="{BB962C8B-B14F-4D97-AF65-F5344CB8AC3E}">
        <p14:creationId xmlns:p14="http://schemas.microsoft.com/office/powerpoint/2010/main" val="7601412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Study in Complexity Theory</a:t>
            </a:r>
            <a:endParaRPr lang="en-US" sz="3600" dirty="0"/>
          </a:p>
        </p:txBody>
      </p:sp>
      <p:sp>
        <p:nvSpPr>
          <p:cNvPr id="3" name="Content Placeholder 2"/>
          <p:cNvSpPr>
            <a:spLocks noGrp="1"/>
          </p:cNvSpPr>
          <p:nvPr>
            <p:ph idx="1"/>
          </p:nvPr>
        </p:nvSpPr>
        <p:spPr>
          <a:xfrm>
            <a:off x="1150938" y="2017713"/>
            <a:ext cx="7804150" cy="4306888"/>
          </a:xfrm>
        </p:spPr>
        <p:txBody>
          <a:bodyPr/>
          <a:lstStyle/>
          <a:p>
            <a:pPr marL="0" indent="0">
              <a:buNone/>
            </a:pPr>
            <a:r>
              <a:rPr lang="en-US" dirty="0"/>
              <a:t>The main question asked in this area is “What makes some problems computationally hard and other problems easy</a:t>
            </a:r>
            <a:r>
              <a:rPr lang="en-US" dirty="0" smtClean="0"/>
              <a:t>?”</a:t>
            </a:r>
          </a:p>
          <a:p>
            <a:pPr lvl="1">
              <a:buSzPct val="101000"/>
              <a:buFont typeface="Arial" panose="020B0604020202020204" pitchFamily="34" charset="0"/>
              <a:buChar char="•"/>
            </a:pPr>
            <a:r>
              <a:rPr lang="en-US" sz="2200" dirty="0" smtClean="0"/>
              <a:t>Informally, a problem is called “easy”, if it is efficiently solvable </a:t>
            </a:r>
            <a:r>
              <a:rPr lang="en-US" sz="2200" i="1" dirty="0" smtClean="0"/>
              <a:t>(i.e. tractable </a:t>
            </a:r>
            <a:r>
              <a:rPr lang="en-US" sz="2200" dirty="0" smtClean="0"/>
              <a:t>problem</a:t>
            </a:r>
            <a:r>
              <a:rPr lang="en-US" sz="2200" i="1" dirty="0" smtClean="0"/>
              <a:t>).</a:t>
            </a:r>
            <a:r>
              <a:rPr lang="en-US" sz="2200" dirty="0" smtClean="0"/>
              <a:t> </a:t>
            </a:r>
          </a:p>
          <a:p>
            <a:pPr lvl="1">
              <a:buSzPct val="101000"/>
              <a:buFont typeface="Arial" panose="020B0604020202020204" pitchFamily="34" charset="0"/>
              <a:buChar char="•"/>
            </a:pPr>
            <a:r>
              <a:rPr lang="en-US" sz="2200" dirty="0" smtClean="0"/>
              <a:t>On the other hand, a problem is “hard”, if it cannot be solved efficiently, or if we don’t know whether it can be solved efficiently </a:t>
            </a:r>
            <a:r>
              <a:rPr lang="en-US" sz="2200" i="1" dirty="0" smtClean="0"/>
              <a:t>(i.e. intractable </a:t>
            </a:r>
            <a:r>
              <a:rPr lang="en-US" sz="2200" dirty="0"/>
              <a:t>problem</a:t>
            </a:r>
            <a:r>
              <a:rPr lang="en-US" sz="2200" i="1" dirty="0" smtClean="0"/>
              <a:t>).</a:t>
            </a:r>
            <a:r>
              <a:rPr lang="en-US" sz="2200" dirty="0" smtClean="0"/>
              <a:t> </a:t>
            </a:r>
          </a:p>
          <a:p>
            <a:pPr marL="0" indent="0">
              <a:buSzPct val="101000"/>
              <a:buNone/>
            </a:pPr>
            <a:r>
              <a:rPr lang="en-US" sz="2600" dirty="0" smtClean="0">
                <a:solidFill>
                  <a:srgbClr val="FF0000"/>
                </a:solidFill>
              </a:rPr>
              <a:t>Efficiency is in terms of </a:t>
            </a:r>
            <a:r>
              <a:rPr lang="en-US" sz="2600" i="1" dirty="0" smtClean="0">
                <a:solidFill>
                  <a:srgbClr val="FF0000"/>
                </a:solidFill>
              </a:rPr>
              <a:t>time</a:t>
            </a:r>
            <a:r>
              <a:rPr lang="en-US" sz="2600" dirty="0" smtClean="0">
                <a:solidFill>
                  <a:srgbClr val="FF0000"/>
                </a:solidFill>
              </a:rPr>
              <a:t> and </a:t>
            </a:r>
            <a:r>
              <a:rPr lang="en-US" sz="2600" i="1" dirty="0" smtClean="0">
                <a:solidFill>
                  <a:srgbClr val="FF0000"/>
                </a:solidFill>
              </a:rPr>
              <a:t>space</a:t>
            </a:r>
            <a:r>
              <a:rPr lang="en-US" sz="2600" dirty="0" smtClean="0">
                <a:solidFill>
                  <a:srgbClr val="FF0000"/>
                </a:solidFill>
              </a:rPr>
              <a:t>.  </a:t>
            </a:r>
          </a:p>
        </p:txBody>
      </p:sp>
      <p:sp>
        <p:nvSpPr>
          <p:cNvPr id="4" name="Slide Number Placeholder 3"/>
          <p:cNvSpPr>
            <a:spLocks noGrp="1"/>
          </p:cNvSpPr>
          <p:nvPr>
            <p:ph type="sldNum" sz="quarter" idx="12"/>
          </p:nvPr>
        </p:nvSpPr>
        <p:spPr/>
        <p:txBody>
          <a:bodyPr/>
          <a:lstStyle/>
          <a:p>
            <a:pPr>
              <a:defRPr/>
            </a:pPr>
            <a:fld id="{3FDAD73C-F6BB-482C-BA0B-7DFCC81CCDD5}" type="slidenum">
              <a:rPr lang="en-US" smtClean="0">
                <a:solidFill>
                  <a:srgbClr val="000000"/>
                </a:solidFill>
              </a:rPr>
              <a:pPr>
                <a:defRPr/>
              </a:pPr>
              <a:t>16</a:t>
            </a:fld>
            <a:endParaRPr lang="en-US">
              <a:solidFill>
                <a:srgbClr val="000000"/>
              </a:solidFill>
            </a:endParaRPr>
          </a:p>
        </p:txBody>
      </p:sp>
    </p:spTree>
    <p:extLst>
      <p:ext uri="{BB962C8B-B14F-4D97-AF65-F5344CB8AC3E}">
        <p14:creationId xmlns:p14="http://schemas.microsoft.com/office/powerpoint/2010/main" val="2636453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561" y="812800"/>
            <a:ext cx="8696960" cy="670560"/>
          </a:xfrm>
        </p:spPr>
        <p:txBody>
          <a:bodyPr/>
          <a:lstStyle/>
          <a:p>
            <a:r>
              <a:rPr lang="en-US" sz="3200" dirty="0" smtClean="0"/>
              <a:t>Study in Computability Theory</a:t>
            </a:r>
            <a:endParaRPr lang="en-US" sz="3200" dirty="0"/>
          </a:p>
        </p:txBody>
      </p:sp>
      <p:sp>
        <p:nvSpPr>
          <p:cNvPr id="3" name="Content Placeholder 2"/>
          <p:cNvSpPr>
            <a:spLocks noGrp="1"/>
          </p:cNvSpPr>
          <p:nvPr>
            <p:ph idx="1"/>
          </p:nvPr>
        </p:nvSpPr>
        <p:spPr>
          <a:xfrm>
            <a:off x="670561" y="1895792"/>
            <a:ext cx="8284527" cy="4764087"/>
          </a:xfrm>
        </p:spPr>
        <p:txBody>
          <a:bodyPr/>
          <a:lstStyle/>
          <a:p>
            <a:r>
              <a:rPr lang="en-US" dirty="0" smtClean="0"/>
              <a:t>What is computable, and what is not?</a:t>
            </a:r>
          </a:p>
          <a:p>
            <a:pPr marL="0" indent="0">
              <a:buNone/>
            </a:pPr>
            <a:r>
              <a:rPr lang="en-US" dirty="0"/>
              <a:t>	</a:t>
            </a:r>
            <a:r>
              <a:rPr lang="en-US" dirty="0" smtClean="0"/>
              <a:t> </a:t>
            </a:r>
            <a:r>
              <a:rPr lang="en-US" sz="2600" i="1" dirty="0"/>
              <a:t>i.e. </a:t>
            </a:r>
            <a:r>
              <a:rPr lang="en-US" sz="2600" dirty="0"/>
              <a:t>what a computer </a:t>
            </a:r>
            <a:r>
              <a:rPr lang="en-US" sz="2600" dirty="0" smtClean="0"/>
              <a:t>can do </a:t>
            </a:r>
            <a:r>
              <a:rPr lang="en-US" sz="2600" dirty="0"/>
              <a:t>and cannot do</a:t>
            </a:r>
            <a:r>
              <a:rPr lang="en-US" sz="2600" dirty="0" smtClean="0"/>
              <a:t>. </a:t>
            </a:r>
          </a:p>
          <a:p>
            <a:pPr marL="0" indent="0">
              <a:buNone/>
            </a:pPr>
            <a:r>
              <a:rPr lang="en-US" sz="2600" dirty="0"/>
              <a:t>	</a:t>
            </a:r>
            <a:r>
              <a:rPr lang="en-US" sz="2600" dirty="0" smtClean="0"/>
              <a:t>Example:</a:t>
            </a:r>
          </a:p>
          <a:p>
            <a:r>
              <a:rPr lang="en-US" dirty="0" smtClean="0"/>
              <a:t>Classify problems as </a:t>
            </a:r>
          </a:p>
          <a:p>
            <a:pPr lvl="1"/>
            <a:r>
              <a:rPr lang="en-US" dirty="0" smtClean="0"/>
              <a:t>Solvable </a:t>
            </a:r>
          </a:p>
          <a:p>
            <a:pPr lvl="1"/>
            <a:r>
              <a:rPr lang="en-US" dirty="0" smtClean="0"/>
              <a:t>unsolvable</a:t>
            </a:r>
          </a:p>
          <a:p>
            <a:pPr marL="0" indent="0">
              <a:buNone/>
            </a:pPr>
            <a:endParaRPr lang="en-US" dirty="0" smtClean="0"/>
          </a:p>
          <a:p>
            <a:pPr marL="0" indent="0">
              <a:buNone/>
            </a:pPr>
            <a:r>
              <a:rPr lang="en-US" dirty="0"/>
              <a:t>	</a:t>
            </a:r>
            <a:endParaRPr lang="en-US" sz="2400" b="1" dirty="0" smtClean="0"/>
          </a:p>
        </p:txBody>
      </p:sp>
      <p:sp>
        <p:nvSpPr>
          <p:cNvPr id="4" name="Slide Number Placeholder 3"/>
          <p:cNvSpPr>
            <a:spLocks noGrp="1"/>
          </p:cNvSpPr>
          <p:nvPr>
            <p:ph type="sldNum" sz="quarter" idx="12"/>
          </p:nvPr>
        </p:nvSpPr>
        <p:spPr/>
        <p:txBody>
          <a:bodyPr/>
          <a:lstStyle/>
          <a:p>
            <a:pPr>
              <a:defRPr/>
            </a:pPr>
            <a:fld id="{3FDAD73C-F6BB-482C-BA0B-7DFCC81CCDD5}" type="slidenum">
              <a:rPr lang="en-US" smtClean="0">
                <a:solidFill>
                  <a:srgbClr val="000000"/>
                </a:solidFill>
              </a:rPr>
              <a:pPr>
                <a:defRPr/>
              </a:pPr>
              <a:t>17</a:t>
            </a:fld>
            <a:endParaRPr lang="en-US">
              <a:solidFill>
                <a:srgbClr val="000000"/>
              </a:solidFill>
            </a:endParaRPr>
          </a:p>
        </p:txBody>
      </p:sp>
    </p:spTree>
    <p:extLst>
      <p:ext uri="{BB962C8B-B14F-4D97-AF65-F5344CB8AC3E}">
        <p14:creationId xmlns:p14="http://schemas.microsoft.com/office/powerpoint/2010/main" val="2911001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Study </a:t>
            </a:r>
            <a:r>
              <a:rPr lang="en-US" sz="3600" dirty="0"/>
              <a:t>in </a:t>
            </a:r>
            <a:r>
              <a:rPr lang="en-US" sz="3600" dirty="0" smtClean="0"/>
              <a:t>Automata Theory</a:t>
            </a:r>
            <a:endParaRPr lang="en-US" sz="3600" dirty="0"/>
          </a:p>
        </p:txBody>
      </p:sp>
      <p:sp>
        <p:nvSpPr>
          <p:cNvPr id="3" name="Content Placeholder 2"/>
          <p:cNvSpPr>
            <a:spLocks noGrp="1"/>
          </p:cNvSpPr>
          <p:nvPr>
            <p:ph idx="1"/>
          </p:nvPr>
        </p:nvSpPr>
        <p:spPr>
          <a:xfrm>
            <a:off x="629920" y="2017713"/>
            <a:ext cx="8325168" cy="4114800"/>
          </a:xfrm>
        </p:spPr>
        <p:txBody>
          <a:bodyPr/>
          <a:lstStyle/>
          <a:p>
            <a:r>
              <a:rPr lang="en-US" dirty="0"/>
              <a:t>Automata theory is the study of abstract machines </a:t>
            </a:r>
            <a:r>
              <a:rPr lang="en-US" dirty="0" smtClean="0"/>
              <a:t>and </a:t>
            </a:r>
            <a:r>
              <a:rPr lang="en-US" dirty="0"/>
              <a:t>the computational problems that can be solved using these machines. These abstract machines are called automata.</a:t>
            </a:r>
          </a:p>
          <a:p>
            <a:endParaRPr lang="en-US" dirty="0"/>
          </a:p>
        </p:txBody>
      </p:sp>
      <p:sp>
        <p:nvSpPr>
          <p:cNvPr id="4" name="Slide Number Placeholder 3"/>
          <p:cNvSpPr>
            <a:spLocks noGrp="1"/>
          </p:cNvSpPr>
          <p:nvPr>
            <p:ph type="sldNum" sz="quarter" idx="12"/>
          </p:nvPr>
        </p:nvSpPr>
        <p:spPr/>
        <p:txBody>
          <a:bodyPr/>
          <a:lstStyle/>
          <a:p>
            <a:pPr>
              <a:defRPr/>
            </a:pPr>
            <a:fld id="{3FDAD73C-F6BB-482C-BA0B-7DFCC81CCDD5}" type="slidenum">
              <a:rPr lang="en-US" smtClean="0">
                <a:solidFill>
                  <a:srgbClr val="000000"/>
                </a:solidFill>
              </a:rPr>
              <a:pPr>
                <a:defRPr/>
              </a:pPr>
              <a:t>18</a:t>
            </a:fld>
            <a:endParaRPr lang="en-US">
              <a:solidFill>
                <a:srgbClr val="000000"/>
              </a:solidFill>
            </a:endParaRPr>
          </a:p>
        </p:txBody>
      </p:sp>
    </p:spTree>
    <p:extLst>
      <p:ext uri="{BB962C8B-B14F-4D97-AF65-F5344CB8AC3E}">
        <p14:creationId xmlns:p14="http://schemas.microsoft.com/office/powerpoint/2010/main" val="3456244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Study </a:t>
            </a:r>
            <a:r>
              <a:rPr lang="en-US" sz="3600" dirty="0"/>
              <a:t>in </a:t>
            </a:r>
            <a:r>
              <a:rPr lang="en-US" sz="3600" dirty="0" smtClean="0"/>
              <a:t>Automata Theory</a:t>
            </a:r>
            <a:endParaRPr lang="en-US" sz="3600" dirty="0"/>
          </a:p>
        </p:txBody>
      </p:sp>
      <p:sp>
        <p:nvSpPr>
          <p:cNvPr id="3" name="Content Placeholder 2"/>
          <p:cNvSpPr>
            <a:spLocks noGrp="1"/>
          </p:cNvSpPr>
          <p:nvPr>
            <p:ph idx="1"/>
          </p:nvPr>
        </p:nvSpPr>
        <p:spPr>
          <a:xfrm>
            <a:off x="629920" y="2017713"/>
            <a:ext cx="8325168" cy="4114800"/>
          </a:xfrm>
        </p:spPr>
        <p:txBody>
          <a:bodyPr/>
          <a:lstStyle/>
          <a:p>
            <a:r>
              <a:rPr lang="en-US" dirty="0"/>
              <a:t>Automata theory is the study of abstract machines (or more appropriately, abstract 'mathematical' machines or systems) and the computational problems that can be solved using these machines. These abstract machines are called automata.</a:t>
            </a:r>
          </a:p>
          <a:p>
            <a:endParaRPr lang="en-US" dirty="0"/>
          </a:p>
        </p:txBody>
      </p:sp>
      <p:sp>
        <p:nvSpPr>
          <p:cNvPr id="4" name="Slide Number Placeholder 3"/>
          <p:cNvSpPr>
            <a:spLocks noGrp="1"/>
          </p:cNvSpPr>
          <p:nvPr>
            <p:ph type="sldNum" sz="quarter" idx="12"/>
          </p:nvPr>
        </p:nvSpPr>
        <p:spPr/>
        <p:txBody>
          <a:bodyPr/>
          <a:lstStyle/>
          <a:p>
            <a:pPr>
              <a:defRPr/>
            </a:pPr>
            <a:fld id="{3FDAD73C-F6BB-482C-BA0B-7DFCC81CCDD5}" type="slidenum">
              <a:rPr lang="en-US" smtClean="0">
                <a:solidFill>
                  <a:srgbClr val="000000"/>
                </a:solidFill>
              </a:rPr>
              <a:pPr>
                <a:defRPr/>
              </a:pPr>
              <a:t>19</a:t>
            </a:fld>
            <a:endParaRPr lang="en-US">
              <a:solidFill>
                <a:srgbClr val="000000"/>
              </a:solidFill>
            </a:endParaRPr>
          </a:p>
        </p:txBody>
      </p:sp>
    </p:spTree>
    <p:extLst>
      <p:ext uri="{BB962C8B-B14F-4D97-AF65-F5344CB8AC3E}">
        <p14:creationId xmlns:p14="http://schemas.microsoft.com/office/powerpoint/2010/main" val="2468943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1295400"/>
            <a:ext cx="7772400" cy="1143000"/>
          </a:xfrm>
        </p:spPr>
        <p:txBody>
          <a:bodyPr/>
          <a:lstStyle/>
          <a:p>
            <a:r>
              <a:rPr lang="en-US" dirty="0" smtClean="0"/>
              <a:t>Theory of Computation</a:t>
            </a:r>
            <a:endParaRPr lang="en-US" dirty="0"/>
          </a:p>
        </p:txBody>
      </p:sp>
      <p:sp>
        <p:nvSpPr>
          <p:cNvPr id="3" name="Subtitle 2"/>
          <p:cNvSpPr>
            <a:spLocks noGrp="1"/>
          </p:cNvSpPr>
          <p:nvPr>
            <p:ph type="subTitle" idx="1"/>
          </p:nvPr>
        </p:nvSpPr>
        <p:spPr>
          <a:xfrm>
            <a:off x="617220" y="2674620"/>
            <a:ext cx="8526780" cy="3794760"/>
          </a:xfrm>
        </p:spPr>
        <p:txBody>
          <a:bodyPr/>
          <a:lstStyle/>
          <a:p>
            <a:pPr algn="l"/>
            <a:r>
              <a:rPr lang="en-US" dirty="0" smtClean="0"/>
              <a:t>Book Recommendation:</a:t>
            </a:r>
          </a:p>
          <a:p>
            <a:pPr algn="l"/>
            <a:r>
              <a:rPr lang="en-US" sz="2400" dirty="0" smtClean="0"/>
              <a:t>1. Introduction </a:t>
            </a:r>
            <a:r>
              <a:rPr lang="en-US" sz="2400" dirty="0"/>
              <a:t>to Theory of </a:t>
            </a:r>
            <a:r>
              <a:rPr lang="en-US" sz="2400" dirty="0" smtClean="0"/>
              <a:t>Computation</a:t>
            </a:r>
            <a:endParaRPr lang="en-US" dirty="0"/>
          </a:p>
          <a:p>
            <a:pPr algn="l"/>
            <a:r>
              <a:rPr lang="en-US" sz="1600" dirty="0"/>
              <a:t>	</a:t>
            </a:r>
            <a:r>
              <a:rPr lang="en-US" sz="1600" dirty="0" smtClean="0"/>
              <a:t>--- </a:t>
            </a:r>
            <a:r>
              <a:rPr lang="en-US" sz="2400" dirty="0"/>
              <a:t>By Anil </a:t>
            </a:r>
            <a:r>
              <a:rPr lang="en-US" sz="2400" dirty="0" err="1" smtClean="0"/>
              <a:t>Maheshwari</a:t>
            </a:r>
            <a:r>
              <a:rPr lang="en-US" sz="2400" dirty="0" smtClean="0"/>
              <a:t>, </a:t>
            </a:r>
            <a:r>
              <a:rPr lang="en-US" sz="2400" dirty="0" err="1"/>
              <a:t>Michiel</a:t>
            </a:r>
            <a:r>
              <a:rPr lang="en-US" sz="2400" dirty="0"/>
              <a:t> </a:t>
            </a:r>
            <a:r>
              <a:rPr lang="en-US" sz="2400" dirty="0" err="1" smtClean="0"/>
              <a:t>Smid</a:t>
            </a:r>
            <a:r>
              <a:rPr lang="en-US" sz="2400" dirty="0" smtClean="0"/>
              <a:t>,</a:t>
            </a:r>
          </a:p>
          <a:p>
            <a:pPr algn="l">
              <a:lnSpc>
                <a:spcPct val="150000"/>
              </a:lnSpc>
            </a:pPr>
            <a:r>
              <a:rPr lang="en-US" sz="2400" dirty="0"/>
              <a:t>	</a:t>
            </a:r>
            <a:r>
              <a:rPr lang="en-US" sz="2400" dirty="0" smtClean="0"/>
              <a:t>   </a:t>
            </a:r>
            <a:r>
              <a:rPr lang="en-US" sz="2400" dirty="0"/>
              <a:t>Carleton </a:t>
            </a:r>
            <a:r>
              <a:rPr lang="en-US" sz="2400" dirty="0" smtClean="0"/>
              <a:t>University, Ottawa, Canada, 2016.</a:t>
            </a:r>
            <a:r>
              <a:rPr lang="en-US" sz="2400" dirty="0"/>
              <a:t/>
            </a:r>
            <a:br>
              <a:rPr lang="en-US" sz="2400" dirty="0"/>
            </a:br>
            <a:r>
              <a:rPr lang="en-US" sz="2400" dirty="0" smtClean="0"/>
              <a:t>2</a:t>
            </a:r>
            <a:r>
              <a:rPr lang="en-US" sz="2400" dirty="0"/>
              <a:t>. Introduction to </a:t>
            </a:r>
            <a:r>
              <a:rPr lang="en-US" sz="2400" dirty="0" smtClean="0"/>
              <a:t>Languages and </a:t>
            </a:r>
            <a:r>
              <a:rPr lang="en-US" sz="2400" dirty="0"/>
              <a:t>The Theory </a:t>
            </a:r>
            <a:r>
              <a:rPr lang="en-US" sz="2400" dirty="0" smtClean="0"/>
              <a:t>of Computation.</a:t>
            </a:r>
          </a:p>
          <a:p>
            <a:pPr algn="l"/>
            <a:r>
              <a:rPr lang="en-US" dirty="0" smtClean="0"/>
              <a:t>	</a:t>
            </a:r>
            <a:r>
              <a:rPr lang="en-US" sz="2400" dirty="0"/>
              <a:t> </a:t>
            </a:r>
            <a:r>
              <a:rPr lang="en-US" sz="2400" dirty="0" smtClean="0"/>
              <a:t>--By </a:t>
            </a:r>
            <a:r>
              <a:rPr lang="en-US" sz="2400" dirty="0"/>
              <a:t>John C. </a:t>
            </a:r>
            <a:r>
              <a:rPr lang="en-US" sz="2400" dirty="0" smtClean="0"/>
              <a:t>Martin </a:t>
            </a:r>
          </a:p>
          <a:p>
            <a:pPr algn="l"/>
            <a:r>
              <a:rPr lang="en-US" sz="2400" dirty="0"/>
              <a:t>	 </a:t>
            </a:r>
            <a:r>
              <a:rPr lang="en-US" sz="2400" dirty="0" smtClean="0"/>
              <a:t>   North </a:t>
            </a:r>
            <a:r>
              <a:rPr lang="en-US" sz="2400" dirty="0"/>
              <a:t>Dakota State </a:t>
            </a:r>
            <a:r>
              <a:rPr lang="en-US" sz="2400" dirty="0" smtClean="0"/>
              <a:t>University, 2010</a:t>
            </a:r>
            <a:r>
              <a:rPr lang="en-US" sz="2400" dirty="0"/>
              <a:t/>
            </a:r>
            <a:br>
              <a:rPr lang="en-US" sz="2400" dirty="0"/>
            </a:br>
            <a:r>
              <a:rPr lang="en-US" dirty="0"/>
              <a:t/>
            </a:r>
            <a:br>
              <a:rPr lang="en-US" dirty="0"/>
            </a:br>
            <a:endParaRPr lang="en-US" dirty="0" smtClean="0"/>
          </a:p>
          <a:p>
            <a:pPr algn="l"/>
            <a:endParaRPr lang="en-US" dirty="0"/>
          </a:p>
        </p:txBody>
      </p:sp>
      <p:sp>
        <p:nvSpPr>
          <p:cNvPr id="4" name="Slide Number Placeholder 3"/>
          <p:cNvSpPr>
            <a:spLocks noGrp="1"/>
          </p:cNvSpPr>
          <p:nvPr>
            <p:ph type="sldNum" sz="quarter" idx="12"/>
          </p:nvPr>
        </p:nvSpPr>
        <p:spPr/>
        <p:txBody>
          <a:bodyPr/>
          <a:lstStyle/>
          <a:p>
            <a:pPr>
              <a:defRPr/>
            </a:pPr>
            <a:fld id="{79EAC9BE-68F2-4B87-BFC8-D239F4444CE8}" type="slidenum">
              <a:rPr lang="en-US" smtClean="0">
                <a:solidFill>
                  <a:srgbClr val="1C1C1C"/>
                </a:solidFill>
              </a:rPr>
              <a:pPr>
                <a:defRPr/>
              </a:pPr>
              <a:t>2</a:t>
            </a:fld>
            <a:endParaRPr lang="en-US">
              <a:solidFill>
                <a:srgbClr val="1C1C1C"/>
              </a:solidFill>
            </a:endParaRPr>
          </a:p>
        </p:txBody>
      </p:sp>
    </p:spTree>
    <p:extLst>
      <p:ext uri="{BB962C8B-B14F-4D97-AF65-F5344CB8AC3E}">
        <p14:creationId xmlns:p14="http://schemas.microsoft.com/office/powerpoint/2010/main" val="736315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3FDAD73C-F6BB-482C-BA0B-7DFCC81CCDD5}" type="slidenum">
              <a:rPr lang="en-US" smtClean="0">
                <a:solidFill>
                  <a:srgbClr val="000000"/>
                </a:solidFill>
              </a:rPr>
              <a:pPr>
                <a:defRPr/>
              </a:pPr>
              <a:t>20</a:t>
            </a:fld>
            <a:endParaRPr lang="en-US">
              <a:solidFill>
                <a:srgbClr val="000000"/>
              </a:solidFill>
            </a:endParaRPr>
          </a:p>
        </p:txBody>
      </p:sp>
      <p:pic>
        <p:nvPicPr>
          <p:cNvPr id="5" name="Picture 4"/>
          <p:cNvPicPr>
            <a:picLocks noChangeAspect="1"/>
          </p:cNvPicPr>
          <p:nvPr/>
        </p:nvPicPr>
        <p:blipFill>
          <a:blip r:embed="rId3"/>
          <a:stretch>
            <a:fillRect/>
          </a:stretch>
        </p:blipFill>
        <p:spPr>
          <a:xfrm>
            <a:off x="0" y="1773381"/>
            <a:ext cx="9144000" cy="4551219"/>
          </a:xfrm>
          <a:prstGeom prst="rect">
            <a:avLst/>
          </a:prstGeom>
        </p:spPr>
      </p:pic>
    </p:spTree>
    <p:extLst>
      <p:ext uri="{BB962C8B-B14F-4D97-AF65-F5344CB8AC3E}">
        <p14:creationId xmlns:p14="http://schemas.microsoft.com/office/powerpoint/2010/main" val="20260302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3FDAD73C-F6BB-482C-BA0B-7DFCC81CCDD5}" type="slidenum">
              <a:rPr lang="en-US" smtClean="0">
                <a:solidFill>
                  <a:srgbClr val="000000"/>
                </a:solidFill>
              </a:rPr>
              <a:pPr>
                <a:defRPr/>
              </a:pPr>
              <a:t>21</a:t>
            </a:fld>
            <a:endParaRPr lang="en-US">
              <a:solidFill>
                <a:srgbClr val="000000"/>
              </a:solidFill>
            </a:endParaRPr>
          </a:p>
        </p:txBody>
      </p:sp>
      <p:pic>
        <p:nvPicPr>
          <p:cNvPr id="5" name="Picture 4"/>
          <p:cNvPicPr>
            <a:picLocks noChangeAspect="1"/>
          </p:cNvPicPr>
          <p:nvPr/>
        </p:nvPicPr>
        <p:blipFill>
          <a:blip r:embed="rId3"/>
          <a:stretch>
            <a:fillRect/>
          </a:stretch>
        </p:blipFill>
        <p:spPr>
          <a:xfrm>
            <a:off x="0" y="1773381"/>
            <a:ext cx="9144000" cy="4551219"/>
          </a:xfrm>
          <a:prstGeom prst="rect">
            <a:avLst/>
          </a:prstGeom>
        </p:spPr>
      </p:pic>
    </p:spTree>
    <p:extLst>
      <p:ext uri="{BB962C8B-B14F-4D97-AF65-F5344CB8AC3E}">
        <p14:creationId xmlns:p14="http://schemas.microsoft.com/office/powerpoint/2010/main" val="29366407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3FDAD73C-F6BB-482C-BA0B-7DFCC81CCDD5}" type="slidenum">
              <a:rPr lang="en-US" smtClean="0">
                <a:solidFill>
                  <a:srgbClr val="000000"/>
                </a:solidFill>
              </a:rPr>
              <a:pPr>
                <a:defRPr/>
              </a:pPr>
              <a:t>22</a:t>
            </a:fld>
            <a:endParaRPr lang="en-US">
              <a:solidFill>
                <a:srgbClr val="000000"/>
              </a:solidFill>
            </a:endParaRPr>
          </a:p>
        </p:txBody>
      </p:sp>
      <p:pic>
        <p:nvPicPr>
          <p:cNvPr id="5" name="Picture 4"/>
          <p:cNvPicPr>
            <a:picLocks noChangeAspect="1"/>
          </p:cNvPicPr>
          <p:nvPr/>
        </p:nvPicPr>
        <p:blipFill>
          <a:blip r:embed="rId3"/>
          <a:stretch>
            <a:fillRect/>
          </a:stretch>
        </p:blipFill>
        <p:spPr>
          <a:xfrm>
            <a:off x="0" y="1773381"/>
            <a:ext cx="9144000" cy="4551219"/>
          </a:xfrm>
          <a:prstGeom prst="rect">
            <a:avLst/>
          </a:prstGeom>
        </p:spPr>
      </p:pic>
    </p:spTree>
    <p:extLst>
      <p:ext uri="{BB962C8B-B14F-4D97-AF65-F5344CB8AC3E}">
        <p14:creationId xmlns:p14="http://schemas.microsoft.com/office/powerpoint/2010/main" val="32353060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3FDAD73C-F6BB-482C-BA0B-7DFCC81CCDD5}" type="slidenum">
              <a:rPr lang="en-US" smtClean="0">
                <a:solidFill>
                  <a:srgbClr val="000000"/>
                </a:solidFill>
              </a:rPr>
              <a:pPr>
                <a:defRPr/>
              </a:pPr>
              <a:t>23</a:t>
            </a:fld>
            <a:endParaRPr lang="en-US">
              <a:solidFill>
                <a:srgbClr val="000000"/>
              </a:solidFill>
            </a:endParaRPr>
          </a:p>
        </p:txBody>
      </p:sp>
      <p:sp>
        <p:nvSpPr>
          <p:cNvPr id="2" name="TextBox 1"/>
          <p:cNvSpPr txBox="1"/>
          <p:nvPr/>
        </p:nvSpPr>
        <p:spPr>
          <a:xfrm>
            <a:off x="692727" y="3103417"/>
            <a:ext cx="7994073" cy="584775"/>
          </a:xfrm>
          <a:prstGeom prst="rect">
            <a:avLst/>
          </a:prstGeom>
          <a:noFill/>
        </p:spPr>
        <p:txBody>
          <a:bodyPr wrap="square" rtlCol="0">
            <a:spAutoFit/>
          </a:bodyPr>
          <a:lstStyle/>
          <a:p>
            <a:r>
              <a:rPr lang="en-US" sz="3200" dirty="0" smtClean="0"/>
              <a:t>Mathematical notations and Preliminary </a:t>
            </a:r>
            <a:endParaRPr lang="en-US" sz="3200" dirty="0"/>
          </a:p>
        </p:txBody>
      </p:sp>
    </p:spTree>
    <p:extLst>
      <p:ext uri="{BB962C8B-B14F-4D97-AF65-F5344CB8AC3E}">
        <p14:creationId xmlns:p14="http://schemas.microsoft.com/office/powerpoint/2010/main" val="12798605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Computation?</a:t>
            </a:r>
            <a:endParaRPr lang="en-US" dirty="0"/>
          </a:p>
        </p:txBody>
      </p:sp>
      <p:sp>
        <p:nvSpPr>
          <p:cNvPr id="3" name="Content Placeholder 2"/>
          <p:cNvSpPr>
            <a:spLocks noGrp="1"/>
          </p:cNvSpPr>
          <p:nvPr>
            <p:ph idx="1"/>
          </p:nvPr>
        </p:nvSpPr>
        <p:spPr/>
        <p:txBody>
          <a:bodyPr/>
          <a:lstStyle/>
          <a:p>
            <a:r>
              <a:rPr lang="en-US" sz="2800" dirty="0" smtClean="0"/>
              <a:t>Simply, </a:t>
            </a:r>
            <a:r>
              <a:rPr lang="en-US" sz="2800" dirty="0" smtClean="0">
                <a:solidFill>
                  <a:srgbClr val="FF0000"/>
                </a:solidFill>
              </a:rPr>
              <a:t>computation</a:t>
            </a:r>
            <a:r>
              <a:rPr lang="en-US" sz="2800" dirty="0" smtClean="0"/>
              <a:t> </a:t>
            </a:r>
            <a:r>
              <a:rPr lang="en-US" sz="2800" dirty="0"/>
              <a:t>is any type of </a:t>
            </a:r>
            <a:r>
              <a:rPr lang="en-US" sz="2800" dirty="0" smtClean="0"/>
              <a:t>calculation that </a:t>
            </a:r>
            <a:r>
              <a:rPr lang="en-US" sz="2800" dirty="0"/>
              <a:t>follows a well-defined model understood and expressed as, for </a:t>
            </a:r>
            <a:r>
              <a:rPr lang="en-US" sz="2800" dirty="0" smtClean="0"/>
              <a:t>example</a:t>
            </a:r>
            <a:r>
              <a:rPr lang="en-US" sz="2800" dirty="0"/>
              <a:t>, an algorithm</a:t>
            </a:r>
            <a:r>
              <a:rPr lang="en-US" sz="2800" dirty="0" smtClean="0"/>
              <a:t>.</a:t>
            </a:r>
          </a:p>
          <a:p>
            <a:r>
              <a:rPr lang="en-US" sz="2800" dirty="0"/>
              <a:t>Computation is finding an answer by using mathematics or logic</a:t>
            </a:r>
            <a:r>
              <a:rPr lang="en-US" sz="2800" dirty="0" smtClean="0"/>
              <a:t>.</a:t>
            </a:r>
            <a:endParaRPr lang="en-US" sz="2800" dirty="0"/>
          </a:p>
          <a:p>
            <a:r>
              <a:rPr lang="en-US" sz="2800" dirty="0"/>
              <a:t>You can use a computer to do computations</a:t>
            </a:r>
            <a:r>
              <a:rPr lang="en-US" sz="2800" dirty="0" smtClean="0"/>
              <a:t>.</a:t>
            </a:r>
            <a:endParaRPr lang="en-US" sz="2800" dirty="0"/>
          </a:p>
          <a:p>
            <a:r>
              <a:rPr lang="en-US" sz="2800" dirty="0"/>
              <a:t>But you can also do computations yourself when you add, subtract, multiply, etc.</a:t>
            </a:r>
          </a:p>
        </p:txBody>
      </p:sp>
      <p:sp>
        <p:nvSpPr>
          <p:cNvPr id="4" name="Slide Number Placeholder 3"/>
          <p:cNvSpPr>
            <a:spLocks noGrp="1"/>
          </p:cNvSpPr>
          <p:nvPr>
            <p:ph type="sldNum" sz="quarter" idx="12"/>
          </p:nvPr>
        </p:nvSpPr>
        <p:spPr/>
        <p:txBody>
          <a:bodyPr/>
          <a:lstStyle/>
          <a:p>
            <a:pPr>
              <a:defRPr/>
            </a:pPr>
            <a:fld id="{3FDAD73C-F6BB-482C-BA0B-7DFCC81CCDD5}" type="slidenum">
              <a:rPr lang="en-US" smtClean="0">
                <a:solidFill>
                  <a:srgbClr val="000000"/>
                </a:solidFill>
              </a:rPr>
              <a:pPr>
                <a:defRPr/>
              </a:pPr>
              <a:t>3</a:t>
            </a:fld>
            <a:endParaRPr lang="en-US">
              <a:solidFill>
                <a:srgbClr val="000000"/>
              </a:solidFill>
            </a:endParaRPr>
          </a:p>
        </p:txBody>
      </p:sp>
    </p:spTree>
    <p:extLst>
      <p:ext uri="{BB962C8B-B14F-4D97-AF65-F5344CB8AC3E}">
        <p14:creationId xmlns:p14="http://schemas.microsoft.com/office/powerpoint/2010/main" val="384060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9" y="617538"/>
            <a:ext cx="7429182" cy="1143000"/>
          </a:xfrm>
        </p:spPr>
        <p:txBody>
          <a:bodyPr/>
          <a:lstStyle/>
          <a:p>
            <a:r>
              <a:rPr lang="en-US" sz="3600" dirty="0"/>
              <a:t>Theory of Computation: A Historical Perspective</a:t>
            </a:r>
          </a:p>
        </p:txBody>
      </p:sp>
      <p:sp>
        <p:nvSpPr>
          <p:cNvPr id="4" name="Slide Number Placeholder 3"/>
          <p:cNvSpPr>
            <a:spLocks noGrp="1"/>
          </p:cNvSpPr>
          <p:nvPr>
            <p:ph type="sldNum" sz="quarter" idx="12"/>
          </p:nvPr>
        </p:nvSpPr>
        <p:spPr>
          <a:xfrm>
            <a:off x="6553200" y="6065520"/>
            <a:ext cx="1905000" cy="457200"/>
          </a:xfrm>
        </p:spPr>
        <p:txBody>
          <a:bodyPr/>
          <a:lstStyle/>
          <a:p>
            <a:pPr>
              <a:defRPr/>
            </a:pPr>
            <a:fld id="{3FDAD73C-F6BB-482C-BA0B-7DFCC81CCDD5}" type="slidenum">
              <a:rPr lang="en-US" smtClean="0">
                <a:solidFill>
                  <a:srgbClr val="000000"/>
                </a:solidFill>
              </a:rPr>
              <a:pPr>
                <a:defRPr/>
              </a:pPr>
              <a:t>4</a:t>
            </a:fld>
            <a:endParaRPr lang="en-US">
              <a:solidFill>
                <a:srgbClr val="000000"/>
              </a:solidFill>
            </a:endParaRPr>
          </a:p>
        </p:txBody>
      </p:sp>
      <p:sp>
        <p:nvSpPr>
          <p:cNvPr id="5" name="Slide Number Placeholder 5"/>
          <p:cNvSpPr txBox="1">
            <a:spLocks/>
          </p:cNvSpPr>
          <p:nvPr/>
        </p:nvSpPr>
        <p:spPr bwMode="auto">
          <a:xfrm>
            <a:off x="6553200" y="606552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4CDEE9-96C7-47B4-ADBA-85E4C4855C5C}" type="slidenum">
              <a:rPr lang="en-US" smtClean="0"/>
              <a:pPr/>
              <a:t>4</a:t>
            </a:fld>
            <a:endParaRPr lang="en-US" smtClean="0"/>
          </a:p>
        </p:txBody>
      </p:sp>
      <p:sp>
        <p:nvSpPr>
          <p:cNvPr id="6" name="Text Box 4"/>
          <p:cNvSpPr txBox="1">
            <a:spLocks noChangeArrowheads="1"/>
          </p:cNvSpPr>
          <p:nvPr/>
        </p:nvSpPr>
        <p:spPr bwMode="auto">
          <a:xfrm>
            <a:off x="1687353" y="2339341"/>
            <a:ext cx="1014413" cy="457200"/>
          </a:xfrm>
          <a:prstGeom prst="rect">
            <a:avLst/>
          </a:prstGeom>
          <a:noFill/>
          <a:ln w="9525">
            <a:noFill/>
            <a:miter lim="800000"/>
            <a:headEnd/>
            <a:tailEnd/>
          </a:ln>
        </p:spPr>
        <p:txBody>
          <a:bodyPr wrap="none">
            <a:spAutoFit/>
          </a:bodyPr>
          <a:lstStyle/>
          <a:p>
            <a:r>
              <a:rPr lang="en-US" dirty="0"/>
              <a:t>1930s</a:t>
            </a:r>
          </a:p>
        </p:txBody>
      </p:sp>
      <p:sp>
        <p:nvSpPr>
          <p:cNvPr id="7" name="Text Box 5"/>
          <p:cNvSpPr txBox="1">
            <a:spLocks noChangeArrowheads="1"/>
          </p:cNvSpPr>
          <p:nvPr/>
        </p:nvSpPr>
        <p:spPr bwMode="auto">
          <a:xfrm>
            <a:off x="3100388" y="2026920"/>
            <a:ext cx="5326062" cy="1200150"/>
          </a:xfrm>
          <a:prstGeom prst="rect">
            <a:avLst/>
          </a:prstGeom>
          <a:noFill/>
          <a:ln w="9525">
            <a:noFill/>
            <a:miter lim="800000"/>
            <a:headEnd/>
            <a:tailEnd/>
          </a:ln>
        </p:spPr>
        <p:txBody>
          <a:bodyPr wrap="none">
            <a:spAutoFit/>
          </a:bodyPr>
          <a:lstStyle/>
          <a:p>
            <a:pPr>
              <a:buFontTx/>
              <a:buChar char="•"/>
            </a:pPr>
            <a:r>
              <a:rPr lang="en-US" dirty="0"/>
              <a:t> Alan Turing studies </a:t>
            </a:r>
            <a:r>
              <a:rPr lang="en-US" dirty="0">
                <a:solidFill>
                  <a:srgbClr val="FF0000"/>
                </a:solidFill>
              </a:rPr>
              <a:t>Turing machines</a:t>
            </a:r>
          </a:p>
          <a:p>
            <a:pPr>
              <a:buFontTx/>
              <a:buChar char="•"/>
            </a:pPr>
            <a:r>
              <a:rPr lang="en-US" dirty="0"/>
              <a:t> </a:t>
            </a:r>
            <a:r>
              <a:rPr lang="en-US" dirty="0">
                <a:solidFill>
                  <a:srgbClr val="FF0000"/>
                </a:solidFill>
              </a:rPr>
              <a:t>Decidability</a:t>
            </a:r>
          </a:p>
          <a:p>
            <a:pPr>
              <a:buFontTx/>
              <a:buChar char="•"/>
            </a:pPr>
            <a:r>
              <a:rPr lang="en-US" dirty="0"/>
              <a:t> </a:t>
            </a:r>
            <a:r>
              <a:rPr lang="en-US" dirty="0">
                <a:solidFill>
                  <a:srgbClr val="FF0000"/>
                </a:solidFill>
              </a:rPr>
              <a:t>Halting problem</a:t>
            </a:r>
          </a:p>
        </p:txBody>
      </p:sp>
      <p:sp>
        <p:nvSpPr>
          <p:cNvPr id="8" name="Text Box 6"/>
          <p:cNvSpPr txBox="1">
            <a:spLocks noChangeArrowheads="1"/>
          </p:cNvSpPr>
          <p:nvPr/>
        </p:nvSpPr>
        <p:spPr bwMode="auto">
          <a:xfrm>
            <a:off x="1143000" y="3718560"/>
            <a:ext cx="1793875" cy="457200"/>
          </a:xfrm>
          <a:prstGeom prst="rect">
            <a:avLst/>
          </a:prstGeom>
          <a:noFill/>
          <a:ln w="9525">
            <a:noFill/>
            <a:miter lim="800000"/>
            <a:headEnd/>
            <a:tailEnd/>
          </a:ln>
        </p:spPr>
        <p:txBody>
          <a:bodyPr wrap="none">
            <a:spAutoFit/>
          </a:bodyPr>
          <a:lstStyle/>
          <a:p>
            <a:r>
              <a:rPr lang="en-US" dirty="0"/>
              <a:t>1940-1950s</a:t>
            </a:r>
          </a:p>
        </p:txBody>
      </p:sp>
      <p:sp>
        <p:nvSpPr>
          <p:cNvPr id="9" name="Text Box 7"/>
          <p:cNvSpPr txBox="1">
            <a:spLocks noChangeArrowheads="1"/>
          </p:cNvSpPr>
          <p:nvPr/>
        </p:nvSpPr>
        <p:spPr bwMode="auto">
          <a:xfrm>
            <a:off x="3040063" y="3274695"/>
            <a:ext cx="5187950" cy="1570038"/>
          </a:xfrm>
          <a:prstGeom prst="rect">
            <a:avLst/>
          </a:prstGeom>
          <a:noFill/>
          <a:ln w="9525">
            <a:noFill/>
            <a:miter lim="800000"/>
            <a:headEnd/>
            <a:tailEnd/>
          </a:ln>
        </p:spPr>
        <p:txBody>
          <a:bodyPr wrap="none">
            <a:spAutoFit/>
          </a:bodyPr>
          <a:lstStyle/>
          <a:p>
            <a:pPr>
              <a:buFontTx/>
              <a:buChar char="•"/>
            </a:pPr>
            <a:r>
              <a:rPr lang="en-US" dirty="0"/>
              <a:t> “</a:t>
            </a:r>
            <a:r>
              <a:rPr lang="en-US" dirty="0">
                <a:solidFill>
                  <a:srgbClr val="FF0000"/>
                </a:solidFill>
              </a:rPr>
              <a:t>Finite automata</a:t>
            </a:r>
            <a:r>
              <a:rPr lang="en-US" dirty="0"/>
              <a:t>” machines studied</a:t>
            </a:r>
          </a:p>
          <a:p>
            <a:pPr>
              <a:buFontTx/>
              <a:buChar char="•"/>
            </a:pPr>
            <a:r>
              <a:rPr lang="en-US" dirty="0"/>
              <a:t>  Noam Chomsky proposes the </a:t>
            </a:r>
            <a:br>
              <a:rPr lang="en-US" dirty="0"/>
            </a:br>
            <a:r>
              <a:rPr lang="en-US" dirty="0"/>
              <a:t>   “</a:t>
            </a:r>
            <a:r>
              <a:rPr lang="en-US" dirty="0">
                <a:solidFill>
                  <a:srgbClr val="FF0000"/>
                </a:solidFill>
              </a:rPr>
              <a:t>Chomsky Hierarchy</a:t>
            </a:r>
            <a:r>
              <a:rPr lang="en-US" dirty="0"/>
              <a:t>” for formal </a:t>
            </a:r>
            <a:br>
              <a:rPr lang="en-US" dirty="0"/>
            </a:br>
            <a:r>
              <a:rPr lang="en-US" dirty="0"/>
              <a:t>    languages</a:t>
            </a:r>
          </a:p>
        </p:txBody>
      </p:sp>
      <p:sp>
        <p:nvSpPr>
          <p:cNvPr id="10" name="Text Box 8"/>
          <p:cNvSpPr txBox="1">
            <a:spLocks noChangeArrowheads="1"/>
          </p:cNvSpPr>
          <p:nvPr/>
        </p:nvSpPr>
        <p:spPr bwMode="auto">
          <a:xfrm>
            <a:off x="1658938" y="4909820"/>
            <a:ext cx="862012" cy="457200"/>
          </a:xfrm>
          <a:prstGeom prst="rect">
            <a:avLst/>
          </a:prstGeom>
          <a:noFill/>
          <a:ln w="9525">
            <a:noFill/>
            <a:miter lim="800000"/>
            <a:headEnd/>
            <a:tailEnd/>
          </a:ln>
        </p:spPr>
        <p:txBody>
          <a:bodyPr wrap="none">
            <a:spAutoFit/>
          </a:bodyPr>
          <a:lstStyle/>
          <a:p>
            <a:r>
              <a:rPr lang="en-US" dirty="0"/>
              <a:t>1969</a:t>
            </a:r>
          </a:p>
        </p:txBody>
      </p:sp>
      <p:sp>
        <p:nvSpPr>
          <p:cNvPr id="11" name="Text Box 9"/>
          <p:cNvSpPr txBox="1">
            <a:spLocks noChangeArrowheads="1"/>
          </p:cNvSpPr>
          <p:nvPr/>
        </p:nvSpPr>
        <p:spPr bwMode="auto">
          <a:xfrm>
            <a:off x="3022600" y="4801235"/>
            <a:ext cx="5476875" cy="830263"/>
          </a:xfrm>
          <a:prstGeom prst="rect">
            <a:avLst/>
          </a:prstGeom>
          <a:noFill/>
          <a:ln w="9525">
            <a:noFill/>
            <a:miter lim="800000"/>
            <a:headEnd/>
            <a:tailEnd/>
          </a:ln>
        </p:spPr>
        <p:txBody>
          <a:bodyPr wrap="none">
            <a:spAutoFit/>
          </a:bodyPr>
          <a:lstStyle/>
          <a:p>
            <a:r>
              <a:rPr lang="en-US" dirty="0"/>
              <a:t>Cook introduces “intractable” problems</a:t>
            </a:r>
            <a:br>
              <a:rPr lang="en-US" dirty="0"/>
            </a:br>
            <a:r>
              <a:rPr lang="en-US" dirty="0"/>
              <a:t> or “</a:t>
            </a:r>
            <a:r>
              <a:rPr lang="en-US" dirty="0">
                <a:solidFill>
                  <a:srgbClr val="FF0000"/>
                </a:solidFill>
              </a:rPr>
              <a:t>NP-Hard</a:t>
            </a:r>
            <a:r>
              <a:rPr lang="en-US" dirty="0"/>
              <a:t>” problems</a:t>
            </a:r>
          </a:p>
        </p:txBody>
      </p:sp>
      <p:sp>
        <p:nvSpPr>
          <p:cNvPr id="12" name="Text Box 11"/>
          <p:cNvSpPr txBox="1">
            <a:spLocks noChangeArrowheads="1"/>
          </p:cNvSpPr>
          <p:nvPr/>
        </p:nvSpPr>
        <p:spPr bwMode="auto">
          <a:xfrm>
            <a:off x="1676400" y="5730240"/>
            <a:ext cx="963613" cy="457200"/>
          </a:xfrm>
          <a:prstGeom prst="rect">
            <a:avLst/>
          </a:prstGeom>
          <a:noFill/>
          <a:ln w="9525">
            <a:noFill/>
            <a:miter lim="800000"/>
            <a:headEnd/>
            <a:tailEnd/>
          </a:ln>
        </p:spPr>
        <p:txBody>
          <a:bodyPr wrap="none">
            <a:spAutoFit/>
          </a:bodyPr>
          <a:lstStyle/>
          <a:p>
            <a:r>
              <a:rPr lang="en-US" dirty="0"/>
              <a:t>1970-</a:t>
            </a:r>
          </a:p>
        </p:txBody>
      </p:sp>
      <p:sp>
        <p:nvSpPr>
          <p:cNvPr id="13" name="Text Box 12"/>
          <p:cNvSpPr txBox="1">
            <a:spLocks noChangeArrowheads="1"/>
          </p:cNvSpPr>
          <p:nvPr/>
        </p:nvSpPr>
        <p:spPr bwMode="auto">
          <a:xfrm>
            <a:off x="3040063" y="5560695"/>
            <a:ext cx="5913437" cy="830263"/>
          </a:xfrm>
          <a:prstGeom prst="rect">
            <a:avLst/>
          </a:prstGeom>
          <a:noFill/>
          <a:ln w="9525">
            <a:noFill/>
            <a:miter lim="800000"/>
            <a:headEnd/>
            <a:tailEnd/>
          </a:ln>
        </p:spPr>
        <p:txBody>
          <a:bodyPr wrap="none">
            <a:spAutoFit/>
          </a:bodyPr>
          <a:lstStyle/>
          <a:p>
            <a:r>
              <a:rPr lang="en-US" dirty="0"/>
              <a:t>Modern computer science: </a:t>
            </a:r>
            <a:r>
              <a:rPr lang="en-US" dirty="0">
                <a:solidFill>
                  <a:srgbClr val="FF0000"/>
                </a:solidFill>
              </a:rPr>
              <a:t>compilers</a:t>
            </a:r>
            <a:r>
              <a:rPr lang="en-US" dirty="0"/>
              <a:t>, </a:t>
            </a:r>
            <a:br>
              <a:rPr lang="en-US" dirty="0"/>
            </a:br>
            <a:r>
              <a:rPr lang="en-US" dirty="0">
                <a:solidFill>
                  <a:srgbClr val="FF0000"/>
                </a:solidFill>
              </a:rPr>
              <a:t>computational &amp; complexity theory</a:t>
            </a:r>
            <a:r>
              <a:rPr lang="en-US" dirty="0"/>
              <a:t> evolve</a:t>
            </a:r>
          </a:p>
        </p:txBody>
      </p:sp>
      <p:sp>
        <p:nvSpPr>
          <p:cNvPr id="14" name="Line 13"/>
          <p:cNvSpPr>
            <a:spLocks noChangeShapeType="1"/>
          </p:cNvSpPr>
          <p:nvPr/>
        </p:nvSpPr>
        <p:spPr bwMode="auto">
          <a:xfrm>
            <a:off x="914400" y="3169920"/>
            <a:ext cx="7467600" cy="0"/>
          </a:xfrm>
          <a:prstGeom prst="line">
            <a:avLst/>
          </a:prstGeom>
          <a:noFill/>
          <a:ln w="9525">
            <a:solidFill>
              <a:schemeClr val="tx1"/>
            </a:solidFill>
            <a:round/>
            <a:headEnd/>
            <a:tailEnd/>
          </a:ln>
        </p:spPr>
        <p:txBody>
          <a:bodyPr wrap="none" anchor="ctr"/>
          <a:lstStyle/>
          <a:p>
            <a:endParaRPr lang="en-US"/>
          </a:p>
        </p:txBody>
      </p:sp>
      <p:sp>
        <p:nvSpPr>
          <p:cNvPr id="15" name="Line 14"/>
          <p:cNvSpPr>
            <a:spLocks noChangeShapeType="1"/>
          </p:cNvSpPr>
          <p:nvPr/>
        </p:nvSpPr>
        <p:spPr bwMode="auto">
          <a:xfrm>
            <a:off x="838200" y="4678680"/>
            <a:ext cx="7467600" cy="0"/>
          </a:xfrm>
          <a:prstGeom prst="line">
            <a:avLst/>
          </a:prstGeom>
          <a:noFill/>
          <a:ln w="9525">
            <a:solidFill>
              <a:schemeClr val="tx1"/>
            </a:solidFill>
            <a:round/>
            <a:headEnd/>
            <a:tailEnd/>
          </a:ln>
        </p:spPr>
        <p:txBody>
          <a:bodyPr wrap="none" anchor="ctr"/>
          <a:lstStyle/>
          <a:p>
            <a:endParaRPr lang="en-US"/>
          </a:p>
        </p:txBody>
      </p:sp>
      <p:sp>
        <p:nvSpPr>
          <p:cNvPr id="16" name="Line 15"/>
          <p:cNvSpPr>
            <a:spLocks noChangeShapeType="1"/>
          </p:cNvSpPr>
          <p:nvPr/>
        </p:nvSpPr>
        <p:spPr bwMode="auto">
          <a:xfrm>
            <a:off x="838200" y="5608320"/>
            <a:ext cx="7467600" cy="0"/>
          </a:xfrm>
          <a:prstGeom prst="line">
            <a:avLst/>
          </a:prstGeom>
          <a:noFill/>
          <a:ln w="9525">
            <a:solidFill>
              <a:schemeClr val="tx1"/>
            </a:solidFill>
            <a:round/>
            <a:headEnd/>
            <a:tailEnd/>
          </a:ln>
        </p:spPr>
        <p:txBody>
          <a:bodyPr wrap="none" anchor="ctr"/>
          <a:lstStyle/>
          <a:p>
            <a:endParaRPr lang="en-US"/>
          </a:p>
        </p:txBody>
      </p:sp>
      <p:sp>
        <p:nvSpPr>
          <p:cNvPr id="17" name="Line 16"/>
          <p:cNvSpPr>
            <a:spLocks noChangeShapeType="1"/>
          </p:cNvSpPr>
          <p:nvPr/>
        </p:nvSpPr>
        <p:spPr bwMode="auto">
          <a:xfrm>
            <a:off x="2895600" y="1950720"/>
            <a:ext cx="0" cy="4419600"/>
          </a:xfrm>
          <a:prstGeom prst="line">
            <a:avLst/>
          </a:prstGeom>
          <a:noFill/>
          <a:ln w="9525">
            <a:solidFill>
              <a:schemeClr val="tx1"/>
            </a:solidFill>
            <a:round/>
            <a:headEnd/>
            <a:tailEnd/>
          </a:ln>
        </p:spPr>
        <p:txBody>
          <a:bodyPr wrap="none" anchor="ctr"/>
          <a:lstStyle/>
          <a:p>
            <a:endParaRPr lang="en-US"/>
          </a:p>
        </p:txBody>
      </p:sp>
    </p:spTree>
    <p:extLst>
      <p:ext uri="{BB962C8B-B14F-4D97-AF65-F5344CB8AC3E}">
        <p14:creationId xmlns:p14="http://schemas.microsoft.com/office/powerpoint/2010/main" val="1765624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9" y="617538"/>
            <a:ext cx="7429182" cy="1143000"/>
          </a:xfrm>
        </p:spPr>
        <p:txBody>
          <a:bodyPr/>
          <a:lstStyle/>
          <a:p>
            <a:r>
              <a:rPr lang="en-US" sz="3600" dirty="0"/>
              <a:t>Theory of Computation: A Historical Perspective</a:t>
            </a:r>
          </a:p>
        </p:txBody>
      </p:sp>
      <p:sp>
        <p:nvSpPr>
          <p:cNvPr id="4" name="Slide Number Placeholder 3"/>
          <p:cNvSpPr>
            <a:spLocks noGrp="1"/>
          </p:cNvSpPr>
          <p:nvPr>
            <p:ph type="sldNum" sz="quarter" idx="12"/>
          </p:nvPr>
        </p:nvSpPr>
        <p:spPr>
          <a:xfrm>
            <a:off x="6553200" y="6065520"/>
            <a:ext cx="1905000" cy="457200"/>
          </a:xfrm>
        </p:spPr>
        <p:txBody>
          <a:bodyPr/>
          <a:lstStyle/>
          <a:p>
            <a:pPr>
              <a:defRPr/>
            </a:pPr>
            <a:fld id="{3FDAD73C-F6BB-482C-BA0B-7DFCC81CCDD5}" type="slidenum">
              <a:rPr lang="en-US" smtClean="0">
                <a:solidFill>
                  <a:srgbClr val="000000"/>
                </a:solidFill>
              </a:rPr>
              <a:pPr>
                <a:defRPr/>
              </a:pPr>
              <a:t>5</a:t>
            </a:fld>
            <a:endParaRPr lang="en-US">
              <a:solidFill>
                <a:srgbClr val="000000"/>
              </a:solidFill>
            </a:endParaRPr>
          </a:p>
        </p:txBody>
      </p:sp>
      <p:sp>
        <p:nvSpPr>
          <p:cNvPr id="5" name="Slide Number Placeholder 5"/>
          <p:cNvSpPr txBox="1">
            <a:spLocks/>
          </p:cNvSpPr>
          <p:nvPr/>
        </p:nvSpPr>
        <p:spPr bwMode="auto">
          <a:xfrm>
            <a:off x="6553200" y="606552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4CDEE9-96C7-47B4-ADBA-85E4C4855C5C}" type="slidenum">
              <a:rPr lang="en-US" smtClean="0"/>
              <a:pPr/>
              <a:t>5</a:t>
            </a:fld>
            <a:endParaRPr lang="en-US" smtClean="0"/>
          </a:p>
        </p:txBody>
      </p:sp>
      <p:sp>
        <p:nvSpPr>
          <p:cNvPr id="6" name="Text Box 4"/>
          <p:cNvSpPr txBox="1">
            <a:spLocks noChangeArrowheads="1"/>
          </p:cNvSpPr>
          <p:nvPr/>
        </p:nvSpPr>
        <p:spPr bwMode="auto">
          <a:xfrm>
            <a:off x="1687353" y="2339341"/>
            <a:ext cx="1014413" cy="457200"/>
          </a:xfrm>
          <a:prstGeom prst="rect">
            <a:avLst/>
          </a:prstGeom>
          <a:noFill/>
          <a:ln w="9525">
            <a:noFill/>
            <a:miter lim="800000"/>
            <a:headEnd/>
            <a:tailEnd/>
          </a:ln>
        </p:spPr>
        <p:txBody>
          <a:bodyPr wrap="none">
            <a:spAutoFit/>
          </a:bodyPr>
          <a:lstStyle/>
          <a:p>
            <a:r>
              <a:rPr lang="en-US" dirty="0"/>
              <a:t>1930s</a:t>
            </a:r>
          </a:p>
        </p:txBody>
      </p:sp>
      <p:sp>
        <p:nvSpPr>
          <p:cNvPr id="7" name="Text Box 5"/>
          <p:cNvSpPr txBox="1">
            <a:spLocks noChangeArrowheads="1"/>
          </p:cNvSpPr>
          <p:nvPr/>
        </p:nvSpPr>
        <p:spPr bwMode="auto">
          <a:xfrm>
            <a:off x="3100388" y="2026920"/>
            <a:ext cx="5326062" cy="1200150"/>
          </a:xfrm>
          <a:prstGeom prst="rect">
            <a:avLst/>
          </a:prstGeom>
          <a:noFill/>
          <a:ln w="9525">
            <a:noFill/>
            <a:miter lim="800000"/>
            <a:headEnd/>
            <a:tailEnd/>
          </a:ln>
        </p:spPr>
        <p:txBody>
          <a:bodyPr wrap="none">
            <a:spAutoFit/>
          </a:bodyPr>
          <a:lstStyle/>
          <a:p>
            <a:pPr>
              <a:buFontTx/>
              <a:buChar char="•"/>
            </a:pPr>
            <a:r>
              <a:rPr lang="en-US" dirty="0"/>
              <a:t> Alan Turing studies </a:t>
            </a:r>
            <a:r>
              <a:rPr lang="en-US" dirty="0">
                <a:solidFill>
                  <a:srgbClr val="FF0000"/>
                </a:solidFill>
              </a:rPr>
              <a:t>Turing machines</a:t>
            </a:r>
          </a:p>
          <a:p>
            <a:pPr>
              <a:buFontTx/>
              <a:buChar char="•"/>
            </a:pPr>
            <a:r>
              <a:rPr lang="en-US" dirty="0"/>
              <a:t> </a:t>
            </a:r>
            <a:r>
              <a:rPr lang="en-US" dirty="0">
                <a:solidFill>
                  <a:srgbClr val="FF0000"/>
                </a:solidFill>
              </a:rPr>
              <a:t>Decidability</a:t>
            </a:r>
          </a:p>
          <a:p>
            <a:pPr>
              <a:buFontTx/>
              <a:buChar char="•"/>
            </a:pPr>
            <a:r>
              <a:rPr lang="en-US" dirty="0"/>
              <a:t> </a:t>
            </a:r>
            <a:r>
              <a:rPr lang="en-US" dirty="0">
                <a:solidFill>
                  <a:srgbClr val="FF0000"/>
                </a:solidFill>
              </a:rPr>
              <a:t>Halting problem</a:t>
            </a:r>
          </a:p>
        </p:txBody>
      </p:sp>
      <p:sp>
        <p:nvSpPr>
          <p:cNvPr id="8" name="Text Box 6"/>
          <p:cNvSpPr txBox="1">
            <a:spLocks noChangeArrowheads="1"/>
          </p:cNvSpPr>
          <p:nvPr/>
        </p:nvSpPr>
        <p:spPr bwMode="auto">
          <a:xfrm>
            <a:off x="1143000" y="3718560"/>
            <a:ext cx="1793875" cy="457200"/>
          </a:xfrm>
          <a:prstGeom prst="rect">
            <a:avLst/>
          </a:prstGeom>
          <a:noFill/>
          <a:ln w="9525">
            <a:noFill/>
            <a:miter lim="800000"/>
            <a:headEnd/>
            <a:tailEnd/>
          </a:ln>
        </p:spPr>
        <p:txBody>
          <a:bodyPr wrap="none">
            <a:spAutoFit/>
          </a:bodyPr>
          <a:lstStyle/>
          <a:p>
            <a:r>
              <a:rPr lang="en-US" dirty="0"/>
              <a:t>1940-1950s</a:t>
            </a:r>
          </a:p>
        </p:txBody>
      </p:sp>
      <p:sp>
        <p:nvSpPr>
          <p:cNvPr id="9" name="Text Box 7"/>
          <p:cNvSpPr txBox="1">
            <a:spLocks noChangeArrowheads="1"/>
          </p:cNvSpPr>
          <p:nvPr/>
        </p:nvSpPr>
        <p:spPr bwMode="auto">
          <a:xfrm>
            <a:off x="3040063" y="3274695"/>
            <a:ext cx="5187950" cy="1570038"/>
          </a:xfrm>
          <a:prstGeom prst="rect">
            <a:avLst/>
          </a:prstGeom>
          <a:noFill/>
          <a:ln w="9525">
            <a:noFill/>
            <a:miter lim="800000"/>
            <a:headEnd/>
            <a:tailEnd/>
          </a:ln>
        </p:spPr>
        <p:txBody>
          <a:bodyPr wrap="none">
            <a:spAutoFit/>
          </a:bodyPr>
          <a:lstStyle/>
          <a:p>
            <a:pPr>
              <a:buFontTx/>
              <a:buChar char="•"/>
            </a:pPr>
            <a:r>
              <a:rPr lang="en-US" dirty="0"/>
              <a:t> “</a:t>
            </a:r>
            <a:r>
              <a:rPr lang="en-US" dirty="0">
                <a:solidFill>
                  <a:srgbClr val="FF0000"/>
                </a:solidFill>
              </a:rPr>
              <a:t>Finite automata</a:t>
            </a:r>
            <a:r>
              <a:rPr lang="en-US" dirty="0"/>
              <a:t>” machines studied</a:t>
            </a:r>
          </a:p>
          <a:p>
            <a:pPr>
              <a:buFontTx/>
              <a:buChar char="•"/>
            </a:pPr>
            <a:r>
              <a:rPr lang="en-US" dirty="0"/>
              <a:t>  Noam Chomsky proposes the </a:t>
            </a:r>
            <a:br>
              <a:rPr lang="en-US" dirty="0"/>
            </a:br>
            <a:r>
              <a:rPr lang="en-US" dirty="0"/>
              <a:t>   “</a:t>
            </a:r>
            <a:r>
              <a:rPr lang="en-US" dirty="0">
                <a:solidFill>
                  <a:srgbClr val="FF0000"/>
                </a:solidFill>
              </a:rPr>
              <a:t>Chomsky Hierarchy</a:t>
            </a:r>
            <a:r>
              <a:rPr lang="en-US" dirty="0"/>
              <a:t>” for formal </a:t>
            </a:r>
            <a:br>
              <a:rPr lang="en-US" dirty="0"/>
            </a:br>
            <a:r>
              <a:rPr lang="en-US" dirty="0"/>
              <a:t>    languages</a:t>
            </a:r>
          </a:p>
        </p:txBody>
      </p:sp>
      <p:sp>
        <p:nvSpPr>
          <p:cNvPr id="10" name="Text Box 8"/>
          <p:cNvSpPr txBox="1">
            <a:spLocks noChangeArrowheads="1"/>
          </p:cNvSpPr>
          <p:nvPr/>
        </p:nvSpPr>
        <p:spPr bwMode="auto">
          <a:xfrm>
            <a:off x="1658938" y="4909820"/>
            <a:ext cx="862012" cy="457200"/>
          </a:xfrm>
          <a:prstGeom prst="rect">
            <a:avLst/>
          </a:prstGeom>
          <a:noFill/>
          <a:ln w="9525">
            <a:noFill/>
            <a:miter lim="800000"/>
            <a:headEnd/>
            <a:tailEnd/>
          </a:ln>
        </p:spPr>
        <p:txBody>
          <a:bodyPr wrap="none">
            <a:spAutoFit/>
          </a:bodyPr>
          <a:lstStyle/>
          <a:p>
            <a:r>
              <a:rPr lang="en-US" dirty="0"/>
              <a:t>1969</a:t>
            </a:r>
          </a:p>
        </p:txBody>
      </p:sp>
      <p:sp>
        <p:nvSpPr>
          <p:cNvPr id="11" name="Text Box 9"/>
          <p:cNvSpPr txBox="1">
            <a:spLocks noChangeArrowheads="1"/>
          </p:cNvSpPr>
          <p:nvPr/>
        </p:nvSpPr>
        <p:spPr bwMode="auto">
          <a:xfrm>
            <a:off x="3022600" y="4801235"/>
            <a:ext cx="5476875" cy="830263"/>
          </a:xfrm>
          <a:prstGeom prst="rect">
            <a:avLst/>
          </a:prstGeom>
          <a:noFill/>
          <a:ln w="9525">
            <a:noFill/>
            <a:miter lim="800000"/>
            <a:headEnd/>
            <a:tailEnd/>
          </a:ln>
        </p:spPr>
        <p:txBody>
          <a:bodyPr wrap="none">
            <a:spAutoFit/>
          </a:bodyPr>
          <a:lstStyle/>
          <a:p>
            <a:r>
              <a:rPr lang="en-US" dirty="0"/>
              <a:t>Cook introduces “intractable” problems</a:t>
            </a:r>
            <a:br>
              <a:rPr lang="en-US" dirty="0"/>
            </a:br>
            <a:r>
              <a:rPr lang="en-US" dirty="0"/>
              <a:t> or “</a:t>
            </a:r>
            <a:r>
              <a:rPr lang="en-US" dirty="0">
                <a:solidFill>
                  <a:srgbClr val="FF0000"/>
                </a:solidFill>
              </a:rPr>
              <a:t>NP-Hard</a:t>
            </a:r>
            <a:r>
              <a:rPr lang="en-US" dirty="0"/>
              <a:t>” problems</a:t>
            </a:r>
          </a:p>
        </p:txBody>
      </p:sp>
      <p:sp>
        <p:nvSpPr>
          <p:cNvPr id="12" name="Text Box 11"/>
          <p:cNvSpPr txBox="1">
            <a:spLocks noChangeArrowheads="1"/>
          </p:cNvSpPr>
          <p:nvPr/>
        </p:nvSpPr>
        <p:spPr bwMode="auto">
          <a:xfrm>
            <a:off x="1676400" y="5730240"/>
            <a:ext cx="963613" cy="457200"/>
          </a:xfrm>
          <a:prstGeom prst="rect">
            <a:avLst/>
          </a:prstGeom>
          <a:noFill/>
          <a:ln w="9525">
            <a:noFill/>
            <a:miter lim="800000"/>
            <a:headEnd/>
            <a:tailEnd/>
          </a:ln>
        </p:spPr>
        <p:txBody>
          <a:bodyPr wrap="none">
            <a:spAutoFit/>
          </a:bodyPr>
          <a:lstStyle/>
          <a:p>
            <a:r>
              <a:rPr lang="en-US" dirty="0"/>
              <a:t>1970-</a:t>
            </a:r>
          </a:p>
        </p:txBody>
      </p:sp>
      <p:sp>
        <p:nvSpPr>
          <p:cNvPr id="13" name="Text Box 12"/>
          <p:cNvSpPr txBox="1">
            <a:spLocks noChangeArrowheads="1"/>
          </p:cNvSpPr>
          <p:nvPr/>
        </p:nvSpPr>
        <p:spPr bwMode="auto">
          <a:xfrm>
            <a:off x="3040063" y="5560695"/>
            <a:ext cx="5913437" cy="830263"/>
          </a:xfrm>
          <a:prstGeom prst="rect">
            <a:avLst/>
          </a:prstGeom>
          <a:noFill/>
          <a:ln w="9525">
            <a:noFill/>
            <a:miter lim="800000"/>
            <a:headEnd/>
            <a:tailEnd/>
          </a:ln>
        </p:spPr>
        <p:txBody>
          <a:bodyPr wrap="none">
            <a:spAutoFit/>
          </a:bodyPr>
          <a:lstStyle/>
          <a:p>
            <a:r>
              <a:rPr lang="en-US" dirty="0"/>
              <a:t>Modern computer science: </a:t>
            </a:r>
            <a:r>
              <a:rPr lang="en-US" dirty="0">
                <a:solidFill>
                  <a:srgbClr val="FF0000"/>
                </a:solidFill>
              </a:rPr>
              <a:t>compilers</a:t>
            </a:r>
            <a:r>
              <a:rPr lang="en-US" dirty="0"/>
              <a:t>, </a:t>
            </a:r>
            <a:br>
              <a:rPr lang="en-US" dirty="0"/>
            </a:br>
            <a:r>
              <a:rPr lang="en-US" dirty="0">
                <a:solidFill>
                  <a:srgbClr val="FF0000"/>
                </a:solidFill>
              </a:rPr>
              <a:t>computational &amp; complexity theory</a:t>
            </a:r>
            <a:r>
              <a:rPr lang="en-US" dirty="0"/>
              <a:t> evolve</a:t>
            </a:r>
          </a:p>
        </p:txBody>
      </p:sp>
      <p:sp>
        <p:nvSpPr>
          <p:cNvPr id="14" name="Line 13"/>
          <p:cNvSpPr>
            <a:spLocks noChangeShapeType="1"/>
          </p:cNvSpPr>
          <p:nvPr/>
        </p:nvSpPr>
        <p:spPr bwMode="auto">
          <a:xfrm>
            <a:off x="914400" y="3169920"/>
            <a:ext cx="7467600" cy="0"/>
          </a:xfrm>
          <a:prstGeom prst="line">
            <a:avLst/>
          </a:prstGeom>
          <a:noFill/>
          <a:ln w="9525">
            <a:solidFill>
              <a:schemeClr val="tx1"/>
            </a:solidFill>
            <a:round/>
            <a:headEnd/>
            <a:tailEnd/>
          </a:ln>
        </p:spPr>
        <p:txBody>
          <a:bodyPr wrap="none" anchor="ctr"/>
          <a:lstStyle/>
          <a:p>
            <a:endParaRPr lang="en-US"/>
          </a:p>
        </p:txBody>
      </p:sp>
      <p:sp>
        <p:nvSpPr>
          <p:cNvPr id="15" name="Line 14"/>
          <p:cNvSpPr>
            <a:spLocks noChangeShapeType="1"/>
          </p:cNvSpPr>
          <p:nvPr/>
        </p:nvSpPr>
        <p:spPr bwMode="auto">
          <a:xfrm>
            <a:off x="838200" y="4678680"/>
            <a:ext cx="7467600" cy="0"/>
          </a:xfrm>
          <a:prstGeom prst="line">
            <a:avLst/>
          </a:prstGeom>
          <a:noFill/>
          <a:ln w="9525">
            <a:solidFill>
              <a:schemeClr val="tx1"/>
            </a:solidFill>
            <a:round/>
            <a:headEnd/>
            <a:tailEnd/>
          </a:ln>
        </p:spPr>
        <p:txBody>
          <a:bodyPr wrap="none" anchor="ctr"/>
          <a:lstStyle/>
          <a:p>
            <a:endParaRPr lang="en-US"/>
          </a:p>
        </p:txBody>
      </p:sp>
      <p:sp>
        <p:nvSpPr>
          <p:cNvPr id="16" name="Line 15"/>
          <p:cNvSpPr>
            <a:spLocks noChangeShapeType="1"/>
          </p:cNvSpPr>
          <p:nvPr/>
        </p:nvSpPr>
        <p:spPr bwMode="auto">
          <a:xfrm>
            <a:off x="838200" y="5608320"/>
            <a:ext cx="7467600" cy="0"/>
          </a:xfrm>
          <a:prstGeom prst="line">
            <a:avLst/>
          </a:prstGeom>
          <a:noFill/>
          <a:ln w="9525">
            <a:solidFill>
              <a:schemeClr val="tx1"/>
            </a:solidFill>
            <a:round/>
            <a:headEnd/>
            <a:tailEnd/>
          </a:ln>
        </p:spPr>
        <p:txBody>
          <a:bodyPr wrap="none" anchor="ctr"/>
          <a:lstStyle/>
          <a:p>
            <a:endParaRPr lang="en-US"/>
          </a:p>
        </p:txBody>
      </p:sp>
      <p:sp>
        <p:nvSpPr>
          <p:cNvPr id="17" name="Line 16"/>
          <p:cNvSpPr>
            <a:spLocks noChangeShapeType="1"/>
          </p:cNvSpPr>
          <p:nvPr/>
        </p:nvSpPr>
        <p:spPr bwMode="auto">
          <a:xfrm>
            <a:off x="2895600" y="1950720"/>
            <a:ext cx="0" cy="4419600"/>
          </a:xfrm>
          <a:prstGeom prst="line">
            <a:avLst/>
          </a:prstGeom>
          <a:noFill/>
          <a:ln w="9525">
            <a:solidFill>
              <a:schemeClr val="tx1"/>
            </a:solidFill>
            <a:round/>
            <a:headEnd/>
            <a:tailEnd/>
          </a:ln>
        </p:spPr>
        <p:txBody>
          <a:bodyPr wrap="none" anchor="ctr"/>
          <a:lstStyle/>
          <a:p>
            <a:endParaRPr lang="en-US"/>
          </a:p>
        </p:txBody>
      </p:sp>
      <p:sp>
        <p:nvSpPr>
          <p:cNvPr id="18" name="Right Arrow 17"/>
          <p:cNvSpPr/>
          <p:nvPr/>
        </p:nvSpPr>
        <p:spPr bwMode="auto">
          <a:xfrm rot="10800000">
            <a:off x="6945313" y="2096771"/>
            <a:ext cx="2148840" cy="83057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28" charset="-128"/>
            </a:endParaRPr>
          </a:p>
        </p:txBody>
      </p:sp>
    </p:spTree>
    <p:extLst>
      <p:ext uri="{BB962C8B-B14F-4D97-AF65-F5344CB8AC3E}">
        <p14:creationId xmlns:p14="http://schemas.microsoft.com/office/powerpoint/2010/main" val="2428871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9" y="617538"/>
            <a:ext cx="7429182" cy="1143000"/>
          </a:xfrm>
        </p:spPr>
        <p:txBody>
          <a:bodyPr/>
          <a:lstStyle/>
          <a:p>
            <a:r>
              <a:rPr lang="en-US" sz="3600" dirty="0"/>
              <a:t>Theory of Computation: A Historical Perspective</a:t>
            </a:r>
          </a:p>
        </p:txBody>
      </p:sp>
      <p:sp>
        <p:nvSpPr>
          <p:cNvPr id="4" name="Slide Number Placeholder 3"/>
          <p:cNvSpPr>
            <a:spLocks noGrp="1"/>
          </p:cNvSpPr>
          <p:nvPr>
            <p:ph type="sldNum" sz="quarter" idx="12"/>
          </p:nvPr>
        </p:nvSpPr>
        <p:spPr>
          <a:xfrm>
            <a:off x="6553200" y="6065520"/>
            <a:ext cx="1905000" cy="457200"/>
          </a:xfrm>
        </p:spPr>
        <p:txBody>
          <a:bodyPr/>
          <a:lstStyle/>
          <a:p>
            <a:pPr>
              <a:defRPr/>
            </a:pPr>
            <a:fld id="{3FDAD73C-F6BB-482C-BA0B-7DFCC81CCDD5}" type="slidenum">
              <a:rPr lang="en-US" smtClean="0">
                <a:solidFill>
                  <a:srgbClr val="000000"/>
                </a:solidFill>
              </a:rPr>
              <a:pPr>
                <a:defRPr/>
              </a:pPr>
              <a:t>6</a:t>
            </a:fld>
            <a:endParaRPr lang="en-US">
              <a:solidFill>
                <a:srgbClr val="000000"/>
              </a:solidFill>
            </a:endParaRPr>
          </a:p>
        </p:txBody>
      </p:sp>
      <p:sp>
        <p:nvSpPr>
          <p:cNvPr id="5" name="Slide Number Placeholder 5"/>
          <p:cNvSpPr txBox="1">
            <a:spLocks/>
          </p:cNvSpPr>
          <p:nvPr/>
        </p:nvSpPr>
        <p:spPr bwMode="auto">
          <a:xfrm>
            <a:off x="6553200" y="606552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4CDEE9-96C7-47B4-ADBA-85E4C4855C5C}" type="slidenum">
              <a:rPr lang="en-US" smtClean="0"/>
              <a:pPr/>
              <a:t>6</a:t>
            </a:fld>
            <a:endParaRPr lang="en-US" smtClean="0"/>
          </a:p>
        </p:txBody>
      </p:sp>
      <p:sp>
        <p:nvSpPr>
          <p:cNvPr id="6" name="Text Box 4"/>
          <p:cNvSpPr txBox="1">
            <a:spLocks noChangeArrowheads="1"/>
          </p:cNvSpPr>
          <p:nvPr/>
        </p:nvSpPr>
        <p:spPr bwMode="auto">
          <a:xfrm>
            <a:off x="1687353" y="2339341"/>
            <a:ext cx="1014413" cy="457200"/>
          </a:xfrm>
          <a:prstGeom prst="rect">
            <a:avLst/>
          </a:prstGeom>
          <a:noFill/>
          <a:ln w="9525">
            <a:noFill/>
            <a:miter lim="800000"/>
            <a:headEnd/>
            <a:tailEnd/>
          </a:ln>
        </p:spPr>
        <p:txBody>
          <a:bodyPr wrap="none">
            <a:spAutoFit/>
          </a:bodyPr>
          <a:lstStyle/>
          <a:p>
            <a:r>
              <a:rPr lang="en-US" dirty="0"/>
              <a:t>1930s</a:t>
            </a:r>
          </a:p>
        </p:txBody>
      </p:sp>
      <p:sp>
        <p:nvSpPr>
          <p:cNvPr id="7" name="Text Box 5"/>
          <p:cNvSpPr txBox="1">
            <a:spLocks noChangeArrowheads="1"/>
          </p:cNvSpPr>
          <p:nvPr/>
        </p:nvSpPr>
        <p:spPr bwMode="auto">
          <a:xfrm>
            <a:off x="2826068" y="2026920"/>
            <a:ext cx="5326062" cy="1200150"/>
          </a:xfrm>
          <a:prstGeom prst="rect">
            <a:avLst/>
          </a:prstGeom>
          <a:noFill/>
          <a:ln w="9525">
            <a:noFill/>
            <a:miter lim="800000"/>
            <a:headEnd/>
            <a:tailEnd/>
          </a:ln>
        </p:spPr>
        <p:txBody>
          <a:bodyPr wrap="none">
            <a:spAutoFit/>
          </a:bodyPr>
          <a:lstStyle/>
          <a:p>
            <a:pPr>
              <a:buFontTx/>
              <a:buChar char="•"/>
            </a:pPr>
            <a:r>
              <a:rPr lang="en-US" dirty="0"/>
              <a:t> Alan Turing studies </a:t>
            </a:r>
            <a:r>
              <a:rPr lang="en-US" dirty="0">
                <a:solidFill>
                  <a:srgbClr val="FF0000"/>
                </a:solidFill>
              </a:rPr>
              <a:t>Turing machines</a:t>
            </a:r>
          </a:p>
          <a:p>
            <a:pPr>
              <a:buFontTx/>
              <a:buChar char="•"/>
            </a:pPr>
            <a:r>
              <a:rPr lang="en-US" dirty="0"/>
              <a:t> </a:t>
            </a:r>
            <a:r>
              <a:rPr lang="en-US" dirty="0">
                <a:solidFill>
                  <a:srgbClr val="FF0000"/>
                </a:solidFill>
              </a:rPr>
              <a:t>Decidability</a:t>
            </a:r>
          </a:p>
          <a:p>
            <a:pPr>
              <a:buFontTx/>
              <a:buChar char="•"/>
            </a:pPr>
            <a:r>
              <a:rPr lang="en-US" dirty="0"/>
              <a:t> </a:t>
            </a:r>
            <a:r>
              <a:rPr lang="en-US" dirty="0">
                <a:solidFill>
                  <a:srgbClr val="FF0000"/>
                </a:solidFill>
              </a:rPr>
              <a:t>Halting problem</a:t>
            </a:r>
          </a:p>
        </p:txBody>
      </p:sp>
      <p:sp>
        <p:nvSpPr>
          <p:cNvPr id="8" name="Text Box 6"/>
          <p:cNvSpPr txBox="1">
            <a:spLocks noChangeArrowheads="1"/>
          </p:cNvSpPr>
          <p:nvPr/>
        </p:nvSpPr>
        <p:spPr bwMode="auto">
          <a:xfrm>
            <a:off x="1143000" y="3718560"/>
            <a:ext cx="1793875" cy="457200"/>
          </a:xfrm>
          <a:prstGeom prst="rect">
            <a:avLst/>
          </a:prstGeom>
          <a:noFill/>
          <a:ln w="9525">
            <a:noFill/>
            <a:miter lim="800000"/>
            <a:headEnd/>
            <a:tailEnd/>
          </a:ln>
        </p:spPr>
        <p:txBody>
          <a:bodyPr wrap="none">
            <a:spAutoFit/>
          </a:bodyPr>
          <a:lstStyle/>
          <a:p>
            <a:r>
              <a:rPr lang="en-US" dirty="0"/>
              <a:t>1940-1950s</a:t>
            </a:r>
          </a:p>
        </p:txBody>
      </p:sp>
      <p:sp>
        <p:nvSpPr>
          <p:cNvPr id="9" name="Text Box 7"/>
          <p:cNvSpPr txBox="1">
            <a:spLocks noChangeArrowheads="1"/>
          </p:cNvSpPr>
          <p:nvPr/>
        </p:nvSpPr>
        <p:spPr bwMode="auto">
          <a:xfrm>
            <a:off x="2834323" y="3274695"/>
            <a:ext cx="5187950" cy="1570038"/>
          </a:xfrm>
          <a:prstGeom prst="rect">
            <a:avLst/>
          </a:prstGeom>
          <a:noFill/>
          <a:ln w="9525">
            <a:noFill/>
            <a:miter lim="800000"/>
            <a:headEnd/>
            <a:tailEnd/>
          </a:ln>
        </p:spPr>
        <p:txBody>
          <a:bodyPr wrap="none">
            <a:spAutoFit/>
          </a:bodyPr>
          <a:lstStyle/>
          <a:p>
            <a:pPr>
              <a:buFontTx/>
              <a:buChar char="•"/>
            </a:pPr>
            <a:r>
              <a:rPr lang="en-US" dirty="0"/>
              <a:t> “</a:t>
            </a:r>
            <a:r>
              <a:rPr lang="en-US" dirty="0">
                <a:solidFill>
                  <a:srgbClr val="FF0000"/>
                </a:solidFill>
              </a:rPr>
              <a:t>Finite automata</a:t>
            </a:r>
            <a:r>
              <a:rPr lang="en-US" dirty="0"/>
              <a:t>” machines studied</a:t>
            </a:r>
          </a:p>
          <a:p>
            <a:pPr>
              <a:buFontTx/>
              <a:buChar char="•"/>
            </a:pPr>
            <a:r>
              <a:rPr lang="en-US" dirty="0"/>
              <a:t>  Noam Chomsky proposes the </a:t>
            </a:r>
            <a:br>
              <a:rPr lang="en-US" dirty="0"/>
            </a:br>
            <a:r>
              <a:rPr lang="en-US" dirty="0"/>
              <a:t>   “</a:t>
            </a:r>
            <a:r>
              <a:rPr lang="en-US" dirty="0">
                <a:solidFill>
                  <a:srgbClr val="FF0000"/>
                </a:solidFill>
              </a:rPr>
              <a:t>Chomsky Hierarchy</a:t>
            </a:r>
            <a:r>
              <a:rPr lang="en-US" dirty="0"/>
              <a:t>” for formal </a:t>
            </a:r>
            <a:br>
              <a:rPr lang="en-US" dirty="0"/>
            </a:br>
            <a:r>
              <a:rPr lang="en-US" dirty="0"/>
              <a:t>    languages</a:t>
            </a:r>
          </a:p>
        </p:txBody>
      </p:sp>
      <p:sp>
        <p:nvSpPr>
          <p:cNvPr id="10" name="Text Box 8"/>
          <p:cNvSpPr txBox="1">
            <a:spLocks noChangeArrowheads="1"/>
          </p:cNvSpPr>
          <p:nvPr/>
        </p:nvSpPr>
        <p:spPr bwMode="auto">
          <a:xfrm>
            <a:off x="1658938" y="4909820"/>
            <a:ext cx="862012" cy="457200"/>
          </a:xfrm>
          <a:prstGeom prst="rect">
            <a:avLst/>
          </a:prstGeom>
          <a:noFill/>
          <a:ln w="9525">
            <a:noFill/>
            <a:miter lim="800000"/>
            <a:headEnd/>
            <a:tailEnd/>
          </a:ln>
        </p:spPr>
        <p:txBody>
          <a:bodyPr wrap="none">
            <a:spAutoFit/>
          </a:bodyPr>
          <a:lstStyle/>
          <a:p>
            <a:r>
              <a:rPr lang="en-US" dirty="0"/>
              <a:t>1969</a:t>
            </a:r>
          </a:p>
        </p:txBody>
      </p:sp>
      <p:sp>
        <p:nvSpPr>
          <p:cNvPr id="11" name="Text Box 9"/>
          <p:cNvSpPr txBox="1">
            <a:spLocks noChangeArrowheads="1"/>
          </p:cNvSpPr>
          <p:nvPr/>
        </p:nvSpPr>
        <p:spPr bwMode="auto">
          <a:xfrm>
            <a:off x="2954021" y="4732655"/>
            <a:ext cx="4292600" cy="646331"/>
          </a:xfrm>
          <a:prstGeom prst="rect">
            <a:avLst/>
          </a:prstGeom>
          <a:noFill/>
          <a:ln w="9525">
            <a:noFill/>
            <a:miter lim="800000"/>
            <a:headEnd/>
            <a:tailEnd/>
          </a:ln>
        </p:spPr>
        <p:txBody>
          <a:bodyPr wrap="square">
            <a:spAutoFit/>
          </a:bodyPr>
          <a:lstStyle/>
          <a:p>
            <a:r>
              <a:rPr lang="en-US" dirty="0"/>
              <a:t>Cook introduces “intractable” problems</a:t>
            </a:r>
            <a:br>
              <a:rPr lang="en-US" dirty="0"/>
            </a:br>
            <a:r>
              <a:rPr lang="en-US" dirty="0"/>
              <a:t> or “</a:t>
            </a:r>
            <a:r>
              <a:rPr lang="en-US" dirty="0">
                <a:solidFill>
                  <a:srgbClr val="FF0000"/>
                </a:solidFill>
              </a:rPr>
              <a:t>NP-Hard</a:t>
            </a:r>
            <a:r>
              <a:rPr lang="en-US" dirty="0"/>
              <a:t>” problems</a:t>
            </a:r>
          </a:p>
        </p:txBody>
      </p:sp>
      <p:sp>
        <p:nvSpPr>
          <p:cNvPr id="12" name="Text Box 11"/>
          <p:cNvSpPr txBox="1">
            <a:spLocks noChangeArrowheads="1"/>
          </p:cNvSpPr>
          <p:nvPr/>
        </p:nvSpPr>
        <p:spPr bwMode="auto">
          <a:xfrm>
            <a:off x="1676400" y="5730240"/>
            <a:ext cx="963613" cy="457200"/>
          </a:xfrm>
          <a:prstGeom prst="rect">
            <a:avLst/>
          </a:prstGeom>
          <a:noFill/>
          <a:ln w="9525">
            <a:noFill/>
            <a:miter lim="800000"/>
            <a:headEnd/>
            <a:tailEnd/>
          </a:ln>
        </p:spPr>
        <p:txBody>
          <a:bodyPr wrap="none">
            <a:spAutoFit/>
          </a:bodyPr>
          <a:lstStyle/>
          <a:p>
            <a:r>
              <a:rPr lang="en-US" dirty="0"/>
              <a:t>1970-</a:t>
            </a:r>
          </a:p>
        </p:txBody>
      </p:sp>
      <p:sp>
        <p:nvSpPr>
          <p:cNvPr id="13" name="Text Box 12"/>
          <p:cNvSpPr txBox="1">
            <a:spLocks noChangeArrowheads="1"/>
          </p:cNvSpPr>
          <p:nvPr/>
        </p:nvSpPr>
        <p:spPr bwMode="auto">
          <a:xfrm>
            <a:off x="2971483" y="5560695"/>
            <a:ext cx="5913437" cy="830263"/>
          </a:xfrm>
          <a:prstGeom prst="rect">
            <a:avLst/>
          </a:prstGeom>
          <a:noFill/>
          <a:ln w="9525">
            <a:noFill/>
            <a:miter lim="800000"/>
            <a:headEnd/>
            <a:tailEnd/>
          </a:ln>
        </p:spPr>
        <p:txBody>
          <a:bodyPr wrap="none">
            <a:spAutoFit/>
          </a:bodyPr>
          <a:lstStyle/>
          <a:p>
            <a:r>
              <a:rPr lang="en-US" dirty="0"/>
              <a:t>Modern computer science: </a:t>
            </a:r>
            <a:r>
              <a:rPr lang="en-US" dirty="0">
                <a:solidFill>
                  <a:srgbClr val="FF0000"/>
                </a:solidFill>
              </a:rPr>
              <a:t>compilers</a:t>
            </a:r>
            <a:r>
              <a:rPr lang="en-US" dirty="0"/>
              <a:t>, </a:t>
            </a:r>
            <a:br>
              <a:rPr lang="en-US" dirty="0"/>
            </a:br>
            <a:r>
              <a:rPr lang="en-US" dirty="0">
                <a:solidFill>
                  <a:srgbClr val="FF0000"/>
                </a:solidFill>
              </a:rPr>
              <a:t>computational &amp; complexity theory</a:t>
            </a:r>
            <a:r>
              <a:rPr lang="en-US" dirty="0"/>
              <a:t> evolve</a:t>
            </a:r>
          </a:p>
        </p:txBody>
      </p:sp>
      <p:sp>
        <p:nvSpPr>
          <p:cNvPr id="14" name="Line 13"/>
          <p:cNvSpPr>
            <a:spLocks noChangeShapeType="1"/>
          </p:cNvSpPr>
          <p:nvPr/>
        </p:nvSpPr>
        <p:spPr bwMode="auto">
          <a:xfrm>
            <a:off x="914400" y="3169920"/>
            <a:ext cx="7467600" cy="0"/>
          </a:xfrm>
          <a:prstGeom prst="line">
            <a:avLst/>
          </a:prstGeom>
          <a:noFill/>
          <a:ln w="9525">
            <a:solidFill>
              <a:schemeClr val="tx1"/>
            </a:solidFill>
            <a:round/>
            <a:headEnd/>
            <a:tailEnd/>
          </a:ln>
        </p:spPr>
        <p:txBody>
          <a:bodyPr wrap="none" anchor="ctr"/>
          <a:lstStyle/>
          <a:p>
            <a:endParaRPr lang="en-US"/>
          </a:p>
        </p:txBody>
      </p:sp>
      <p:sp>
        <p:nvSpPr>
          <p:cNvPr id="15" name="Line 14"/>
          <p:cNvSpPr>
            <a:spLocks noChangeShapeType="1"/>
          </p:cNvSpPr>
          <p:nvPr/>
        </p:nvSpPr>
        <p:spPr bwMode="auto">
          <a:xfrm>
            <a:off x="838200" y="4541520"/>
            <a:ext cx="7467600" cy="0"/>
          </a:xfrm>
          <a:prstGeom prst="line">
            <a:avLst/>
          </a:prstGeom>
          <a:noFill/>
          <a:ln w="9525">
            <a:solidFill>
              <a:schemeClr val="tx1"/>
            </a:solidFill>
            <a:round/>
            <a:headEnd/>
            <a:tailEnd/>
          </a:ln>
        </p:spPr>
        <p:txBody>
          <a:bodyPr wrap="none" anchor="ctr"/>
          <a:lstStyle/>
          <a:p>
            <a:endParaRPr lang="en-US"/>
          </a:p>
        </p:txBody>
      </p:sp>
      <p:sp>
        <p:nvSpPr>
          <p:cNvPr id="16" name="Line 15"/>
          <p:cNvSpPr>
            <a:spLocks noChangeShapeType="1"/>
          </p:cNvSpPr>
          <p:nvPr/>
        </p:nvSpPr>
        <p:spPr bwMode="auto">
          <a:xfrm>
            <a:off x="838200" y="5608320"/>
            <a:ext cx="7467600" cy="0"/>
          </a:xfrm>
          <a:prstGeom prst="line">
            <a:avLst/>
          </a:prstGeom>
          <a:noFill/>
          <a:ln w="9525">
            <a:solidFill>
              <a:schemeClr val="tx1"/>
            </a:solidFill>
            <a:round/>
            <a:headEnd/>
            <a:tailEnd/>
          </a:ln>
        </p:spPr>
        <p:txBody>
          <a:bodyPr wrap="none" anchor="ctr"/>
          <a:lstStyle/>
          <a:p>
            <a:endParaRPr lang="en-US"/>
          </a:p>
        </p:txBody>
      </p:sp>
      <p:sp>
        <p:nvSpPr>
          <p:cNvPr id="17" name="Line 16"/>
          <p:cNvSpPr>
            <a:spLocks noChangeShapeType="1"/>
          </p:cNvSpPr>
          <p:nvPr/>
        </p:nvSpPr>
        <p:spPr bwMode="auto">
          <a:xfrm>
            <a:off x="2667000" y="1950720"/>
            <a:ext cx="0" cy="4419600"/>
          </a:xfrm>
          <a:prstGeom prst="line">
            <a:avLst/>
          </a:prstGeom>
          <a:noFill/>
          <a:ln w="9525">
            <a:solidFill>
              <a:schemeClr val="tx1"/>
            </a:solidFill>
            <a:round/>
            <a:headEnd/>
            <a:tailEnd/>
          </a:ln>
        </p:spPr>
        <p:txBody>
          <a:bodyPr wrap="none" anchor="ctr"/>
          <a:lstStyle/>
          <a:p>
            <a:endParaRPr lang="en-US"/>
          </a:p>
        </p:txBody>
      </p:sp>
      <p:sp>
        <p:nvSpPr>
          <p:cNvPr id="18" name="Right Arrow 17"/>
          <p:cNvSpPr/>
          <p:nvPr/>
        </p:nvSpPr>
        <p:spPr bwMode="auto">
          <a:xfrm rot="10800000">
            <a:off x="6995160" y="3410268"/>
            <a:ext cx="2148840" cy="83057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28" charset="-128"/>
            </a:endParaRPr>
          </a:p>
        </p:txBody>
      </p:sp>
    </p:spTree>
    <p:extLst>
      <p:ext uri="{BB962C8B-B14F-4D97-AF65-F5344CB8AC3E}">
        <p14:creationId xmlns:p14="http://schemas.microsoft.com/office/powerpoint/2010/main" val="2915469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9" y="617538"/>
            <a:ext cx="7429182" cy="1143000"/>
          </a:xfrm>
        </p:spPr>
        <p:txBody>
          <a:bodyPr/>
          <a:lstStyle/>
          <a:p>
            <a:r>
              <a:rPr lang="en-US" sz="3600" dirty="0"/>
              <a:t>Theory of Computation: A Historical Perspective</a:t>
            </a:r>
          </a:p>
        </p:txBody>
      </p:sp>
      <p:sp>
        <p:nvSpPr>
          <p:cNvPr id="4" name="Slide Number Placeholder 3"/>
          <p:cNvSpPr>
            <a:spLocks noGrp="1"/>
          </p:cNvSpPr>
          <p:nvPr>
            <p:ph type="sldNum" sz="quarter" idx="12"/>
          </p:nvPr>
        </p:nvSpPr>
        <p:spPr>
          <a:xfrm>
            <a:off x="6553200" y="6065520"/>
            <a:ext cx="1905000" cy="457200"/>
          </a:xfrm>
        </p:spPr>
        <p:txBody>
          <a:bodyPr/>
          <a:lstStyle/>
          <a:p>
            <a:pPr>
              <a:defRPr/>
            </a:pPr>
            <a:fld id="{3FDAD73C-F6BB-482C-BA0B-7DFCC81CCDD5}" type="slidenum">
              <a:rPr lang="en-US" smtClean="0">
                <a:solidFill>
                  <a:srgbClr val="000000"/>
                </a:solidFill>
              </a:rPr>
              <a:pPr>
                <a:defRPr/>
              </a:pPr>
              <a:t>7</a:t>
            </a:fld>
            <a:endParaRPr lang="en-US">
              <a:solidFill>
                <a:srgbClr val="000000"/>
              </a:solidFill>
            </a:endParaRPr>
          </a:p>
        </p:txBody>
      </p:sp>
      <p:sp>
        <p:nvSpPr>
          <p:cNvPr id="5" name="Slide Number Placeholder 5"/>
          <p:cNvSpPr txBox="1">
            <a:spLocks/>
          </p:cNvSpPr>
          <p:nvPr/>
        </p:nvSpPr>
        <p:spPr bwMode="auto">
          <a:xfrm>
            <a:off x="6553200" y="606552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4CDEE9-96C7-47B4-ADBA-85E4C4855C5C}" type="slidenum">
              <a:rPr lang="en-US" smtClean="0"/>
              <a:pPr/>
              <a:t>7</a:t>
            </a:fld>
            <a:endParaRPr lang="en-US" smtClean="0"/>
          </a:p>
        </p:txBody>
      </p:sp>
      <p:sp>
        <p:nvSpPr>
          <p:cNvPr id="6" name="Text Box 4"/>
          <p:cNvSpPr txBox="1">
            <a:spLocks noChangeArrowheads="1"/>
          </p:cNvSpPr>
          <p:nvPr/>
        </p:nvSpPr>
        <p:spPr bwMode="auto">
          <a:xfrm>
            <a:off x="1687353" y="2339341"/>
            <a:ext cx="1014413" cy="457200"/>
          </a:xfrm>
          <a:prstGeom prst="rect">
            <a:avLst/>
          </a:prstGeom>
          <a:noFill/>
          <a:ln w="9525">
            <a:noFill/>
            <a:miter lim="800000"/>
            <a:headEnd/>
            <a:tailEnd/>
          </a:ln>
        </p:spPr>
        <p:txBody>
          <a:bodyPr wrap="none">
            <a:spAutoFit/>
          </a:bodyPr>
          <a:lstStyle/>
          <a:p>
            <a:r>
              <a:rPr lang="en-US" dirty="0"/>
              <a:t>1930s</a:t>
            </a:r>
          </a:p>
        </p:txBody>
      </p:sp>
      <p:sp>
        <p:nvSpPr>
          <p:cNvPr id="7" name="Text Box 5"/>
          <p:cNvSpPr txBox="1">
            <a:spLocks noChangeArrowheads="1"/>
          </p:cNvSpPr>
          <p:nvPr/>
        </p:nvSpPr>
        <p:spPr bwMode="auto">
          <a:xfrm>
            <a:off x="2826068" y="2026920"/>
            <a:ext cx="5326062" cy="1200150"/>
          </a:xfrm>
          <a:prstGeom prst="rect">
            <a:avLst/>
          </a:prstGeom>
          <a:noFill/>
          <a:ln w="9525">
            <a:noFill/>
            <a:miter lim="800000"/>
            <a:headEnd/>
            <a:tailEnd/>
          </a:ln>
        </p:spPr>
        <p:txBody>
          <a:bodyPr wrap="none">
            <a:spAutoFit/>
          </a:bodyPr>
          <a:lstStyle/>
          <a:p>
            <a:pPr>
              <a:buFontTx/>
              <a:buChar char="•"/>
            </a:pPr>
            <a:r>
              <a:rPr lang="en-US" dirty="0"/>
              <a:t> Alan Turing studies </a:t>
            </a:r>
            <a:r>
              <a:rPr lang="en-US" dirty="0">
                <a:solidFill>
                  <a:srgbClr val="FF0000"/>
                </a:solidFill>
              </a:rPr>
              <a:t>Turing machines</a:t>
            </a:r>
          </a:p>
          <a:p>
            <a:pPr>
              <a:buFontTx/>
              <a:buChar char="•"/>
            </a:pPr>
            <a:r>
              <a:rPr lang="en-US" dirty="0"/>
              <a:t> </a:t>
            </a:r>
            <a:r>
              <a:rPr lang="en-US" dirty="0">
                <a:solidFill>
                  <a:srgbClr val="FF0000"/>
                </a:solidFill>
              </a:rPr>
              <a:t>Decidability</a:t>
            </a:r>
          </a:p>
          <a:p>
            <a:pPr>
              <a:buFontTx/>
              <a:buChar char="•"/>
            </a:pPr>
            <a:r>
              <a:rPr lang="en-US" dirty="0"/>
              <a:t> </a:t>
            </a:r>
            <a:r>
              <a:rPr lang="en-US" dirty="0">
                <a:solidFill>
                  <a:srgbClr val="FF0000"/>
                </a:solidFill>
              </a:rPr>
              <a:t>Halting problem</a:t>
            </a:r>
          </a:p>
        </p:txBody>
      </p:sp>
      <p:sp>
        <p:nvSpPr>
          <p:cNvPr id="8" name="Text Box 6"/>
          <p:cNvSpPr txBox="1">
            <a:spLocks noChangeArrowheads="1"/>
          </p:cNvSpPr>
          <p:nvPr/>
        </p:nvSpPr>
        <p:spPr bwMode="auto">
          <a:xfrm>
            <a:off x="1143000" y="3718560"/>
            <a:ext cx="1793875" cy="457200"/>
          </a:xfrm>
          <a:prstGeom prst="rect">
            <a:avLst/>
          </a:prstGeom>
          <a:noFill/>
          <a:ln w="9525">
            <a:noFill/>
            <a:miter lim="800000"/>
            <a:headEnd/>
            <a:tailEnd/>
          </a:ln>
        </p:spPr>
        <p:txBody>
          <a:bodyPr wrap="none">
            <a:spAutoFit/>
          </a:bodyPr>
          <a:lstStyle/>
          <a:p>
            <a:r>
              <a:rPr lang="en-US" dirty="0"/>
              <a:t>1940-1950s</a:t>
            </a:r>
          </a:p>
        </p:txBody>
      </p:sp>
      <p:sp>
        <p:nvSpPr>
          <p:cNvPr id="9" name="Text Box 7"/>
          <p:cNvSpPr txBox="1">
            <a:spLocks noChangeArrowheads="1"/>
          </p:cNvSpPr>
          <p:nvPr/>
        </p:nvSpPr>
        <p:spPr bwMode="auto">
          <a:xfrm>
            <a:off x="2834323" y="3274695"/>
            <a:ext cx="5187950" cy="1570038"/>
          </a:xfrm>
          <a:prstGeom prst="rect">
            <a:avLst/>
          </a:prstGeom>
          <a:noFill/>
          <a:ln w="9525">
            <a:noFill/>
            <a:miter lim="800000"/>
            <a:headEnd/>
            <a:tailEnd/>
          </a:ln>
        </p:spPr>
        <p:txBody>
          <a:bodyPr wrap="none">
            <a:spAutoFit/>
          </a:bodyPr>
          <a:lstStyle/>
          <a:p>
            <a:pPr>
              <a:buFontTx/>
              <a:buChar char="•"/>
            </a:pPr>
            <a:r>
              <a:rPr lang="en-US" dirty="0"/>
              <a:t> “</a:t>
            </a:r>
            <a:r>
              <a:rPr lang="en-US" dirty="0">
                <a:solidFill>
                  <a:srgbClr val="FF0000"/>
                </a:solidFill>
              </a:rPr>
              <a:t>Finite automata</a:t>
            </a:r>
            <a:r>
              <a:rPr lang="en-US" dirty="0"/>
              <a:t>” machines studied</a:t>
            </a:r>
          </a:p>
          <a:p>
            <a:pPr>
              <a:buFontTx/>
              <a:buChar char="•"/>
            </a:pPr>
            <a:r>
              <a:rPr lang="en-US" dirty="0"/>
              <a:t>  Noam Chomsky proposes the </a:t>
            </a:r>
            <a:br>
              <a:rPr lang="en-US" dirty="0"/>
            </a:br>
            <a:r>
              <a:rPr lang="en-US" dirty="0"/>
              <a:t>   “</a:t>
            </a:r>
            <a:r>
              <a:rPr lang="en-US" dirty="0">
                <a:solidFill>
                  <a:srgbClr val="FF0000"/>
                </a:solidFill>
              </a:rPr>
              <a:t>Chomsky Hierarchy</a:t>
            </a:r>
            <a:r>
              <a:rPr lang="en-US" dirty="0"/>
              <a:t>” for formal </a:t>
            </a:r>
            <a:br>
              <a:rPr lang="en-US" dirty="0"/>
            </a:br>
            <a:r>
              <a:rPr lang="en-US" dirty="0"/>
              <a:t>    languages</a:t>
            </a:r>
          </a:p>
        </p:txBody>
      </p:sp>
      <p:sp>
        <p:nvSpPr>
          <p:cNvPr id="10" name="Text Box 8"/>
          <p:cNvSpPr txBox="1">
            <a:spLocks noChangeArrowheads="1"/>
          </p:cNvSpPr>
          <p:nvPr/>
        </p:nvSpPr>
        <p:spPr bwMode="auto">
          <a:xfrm>
            <a:off x="1658938" y="4909820"/>
            <a:ext cx="862012" cy="457200"/>
          </a:xfrm>
          <a:prstGeom prst="rect">
            <a:avLst/>
          </a:prstGeom>
          <a:noFill/>
          <a:ln w="9525">
            <a:noFill/>
            <a:miter lim="800000"/>
            <a:headEnd/>
            <a:tailEnd/>
          </a:ln>
        </p:spPr>
        <p:txBody>
          <a:bodyPr wrap="none">
            <a:spAutoFit/>
          </a:bodyPr>
          <a:lstStyle/>
          <a:p>
            <a:r>
              <a:rPr lang="en-US" dirty="0"/>
              <a:t>1969</a:t>
            </a:r>
          </a:p>
        </p:txBody>
      </p:sp>
      <p:sp>
        <p:nvSpPr>
          <p:cNvPr id="11" name="Text Box 9"/>
          <p:cNvSpPr txBox="1">
            <a:spLocks noChangeArrowheads="1"/>
          </p:cNvSpPr>
          <p:nvPr/>
        </p:nvSpPr>
        <p:spPr bwMode="auto">
          <a:xfrm>
            <a:off x="2954021" y="4732655"/>
            <a:ext cx="4292600" cy="646331"/>
          </a:xfrm>
          <a:prstGeom prst="rect">
            <a:avLst/>
          </a:prstGeom>
          <a:noFill/>
          <a:ln w="9525">
            <a:noFill/>
            <a:miter lim="800000"/>
            <a:headEnd/>
            <a:tailEnd/>
          </a:ln>
        </p:spPr>
        <p:txBody>
          <a:bodyPr wrap="square">
            <a:spAutoFit/>
          </a:bodyPr>
          <a:lstStyle/>
          <a:p>
            <a:r>
              <a:rPr lang="en-US" dirty="0"/>
              <a:t>Cook introduces “intractable” problems</a:t>
            </a:r>
            <a:br>
              <a:rPr lang="en-US" dirty="0"/>
            </a:br>
            <a:r>
              <a:rPr lang="en-US" dirty="0"/>
              <a:t> or “</a:t>
            </a:r>
            <a:r>
              <a:rPr lang="en-US" dirty="0">
                <a:solidFill>
                  <a:srgbClr val="FF0000"/>
                </a:solidFill>
              </a:rPr>
              <a:t>NP-Hard</a:t>
            </a:r>
            <a:r>
              <a:rPr lang="en-US" dirty="0"/>
              <a:t>” problems</a:t>
            </a:r>
          </a:p>
        </p:txBody>
      </p:sp>
      <p:sp>
        <p:nvSpPr>
          <p:cNvPr id="12" name="Text Box 11"/>
          <p:cNvSpPr txBox="1">
            <a:spLocks noChangeArrowheads="1"/>
          </p:cNvSpPr>
          <p:nvPr/>
        </p:nvSpPr>
        <p:spPr bwMode="auto">
          <a:xfrm>
            <a:off x="1676400" y="5730240"/>
            <a:ext cx="963613" cy="457200"/>
          </a:xfrm>
          <a:prstGeom prst="rect">
            <a:avLst/>
          </a:prstGeom>
          <a:noFill/>
          <a:ln w="9525">
            <a:noFill/>
            <a:miter lim="800000"/>
            <a:headEnd/>
            <a:tailEnd/>
          </a:ln>
        </p:spPr>
        <p:txBody>
          <a:bodyPr wrap="none">
            <a:spAutoFit/>
          </a:bodyPr>
          <a:lstStyle/>
          <a:p>
            <a:r>
              <a:rPr lang="en-US" dirty="0"/>
              <a:t>1970-</a:t>
            </a:r>
          </a:p>
        </p:txBody>
      </p:sp>
      <p:sp>
        <p:nvSpPr>
          <p:cNvPr id="13" name="Text Box 12"/>
          <p:cNvSpPr txBox="1">
            <a:spLocks noChangeArrowheads="1"/>
          </p:cNvSpPr>
          <p:nvPr/>
        </p:nvSpPr>
        <p:spPr bwMode="auto">
          <a:xfrm>
            <a:off x="2971483" y="5560695"/>
            <a:ext cx="5913437" cy="830263"/>
          </a:xfrm>
          <a:prstGeom prst="rect">
            <a:avLst/>
          </a:prstGeom>
          <a:noFill/>
          <a:ln w="9525">
            <a:noFill/>
            <a:miter lim="800000"/>
            <a:headEnd/>
            <a:tailEnd/>
          </a:ln>
        </p:spPr>
        <p:txBody>
          <a:bodyPr wrap="none">
            <a:spAutoFit/>
          </a:bodyPr>
          <a:lstStyle/>
          <a:p>
            <a:r>
              <a:rPr lang="en-US" dirty="0"/>
              <a:t>Modern computer science: </a:t>
            </a:r>
            <a:r>
              <a:rPr lang="en-US" dirty="0">
                <a:solidFill>
                  <a:srgbClr val="FF0000"/>
                </a:solidFill>
              </a:rPr>
              <a:t>compilers</a:t>
            </a:r>
            <a:r>
              <a:rPr lang="en-US" dirty="0"/>
              <a:t>, </a:t>
            </a:r>
            <a:br>
              <a:rPr lang="en-US" dirty="0"/>
            </a:br>
            <a:r>
              <a:rPr lang="en-US" dirty="0">
                <a:solidFill>
                  <a:srgbClr val="FF0000"/>
                </a:solidFill>
              </a:rPr>
              <a:t>computational &amp; complexity theory</a:t>
            </a:r>
            <a:r>
              <a:rPr lang="en-US" dirty="0"/>
              <a:t> evolve</a:t>
            </a:r>
          </a:p>
        </p:txBody>
      </p:sp>
      <p:sp>
        <p:nvSpPr>
          <p:cNvPr id="14" name="Line 13"/>
          <p:cNvSpPr>
            <a:spLocks noChangeShapeType="1"/>
          </p:cNvSpPr>
          <p:nvPr/>
        </p:nvSpPr>
        <p:spPr bwMode="auto">
          <a:xfrm>
            <a:off x="914400" y="3169920"/>
            <a:ext cx="7467600" cy="0"/>
          </a:xfrm>
          <a:prstGeom prst="line">
            <a:avLst/>
          </a:prstGeom>
          <a:noFill/>
          <a:ln w="9525">
            <a:solidFill>
              <a:schemeClr val="tx1"/>
            </a:solidFill>
            <a:round/>
            <a:headEnd/>
            <a:tailEnd/>
          </a:ln>
        </p:spPr>
        <p:txBody>
          <a:bodyPr wrap="none" anchor="ctr"/>
          <a:lstStyle/>
          <a:p>
            <a:endParaRPr lang="en-US"/>
          </a:p>
        </p:txBody>
      </p:sp>
      <p:sp>
        <p:nvSpPr>
          <p:cNvPr id="15" name="Line 14"/>
          <p:cNvSpPr>
            <a:spLocks noChangeShapeType="1"/>
          </p:cNvSpPr>
          <p:nvPr/>
        </p:nvSpPr>
        <p:spPr bwMode="auto">
          <a:xfrm>
            <a:off x="838200" y="4541520"/>
            <a:ext cx="7467600" cy="0"/>
          </a:xfrm>
          <a:prstGeom prst="line">
            <a:avLst/>
          </a:prstGeom>
          <a:noFill/>
          <a:ln w="9525">
            <a:solidFill>
              <a:schemeClr val="tx1"/>
            </a:solidFill>
            <a:round/>
            <a:headEnd/>
            <a:tailEnd/>
          </a:ln>
        </p:spPr>
        <p:txBody>
          <a:bodyPr wrap="none" anchor="ctr"/>
          <a:lstStyle/>
          <a:p>
            <a:endParaRPr lang="en-US"/>
          </a:p>
        </p:txBody>
      </p:sp>
      <p:sp>
        <p:nvSpPr>
          <p:cNvPr id="16" name="Line 15"/>
          <p:cNvSpPr>
            <a:spLocks noChangeShapeType="1"/>
          </p:cNvSpPr>
          <p:nvPr/>
        </p:nvSpPr>
        <p:spPr bwMode="auto">
          <a:xfrm>
            <a:off x="838200" y="5608320"/>
            <a:ext cx="7467600" cy="0"/>
          </a:xfrm>
          <a:prstGeom prst="line">
            <a:avLst/>
          </a:prstGeom>
          <a:noFill/>
          <a:ln w="9525">
            <a:solidFill>
              <a:schemeClr val="tx1"/>
            </a:solidFill>
            <a:round/>
            <a:headEnd/>
            <a:tailEnd/>
          </a:ln>
        </p:spPr>
        <p:txBody>
          <a:bodyPr wrap="none" anchor="ctr"/>
          <a:lstStyle/>
          <a:p>
            <a:endParaRPr lang="en-US"/>
          </a:p>
        </p:txBody>
      </p:sp>
      <p:sp>
        <p:nvSpPr>
          <p:cNvPr id="17" name="Line 16"/>
          <p:cNvSpPr>
            <a:spLocks noChangeShapeType="1"/>
          </p:cNvSpPr>
          <p:nvPr/>
        </p:nvSpPr>
        <p:spPr bwMode="auto">
          <a:xfrm>
            <a:off x="2667000" y="1950720"/>
            <a:ext cx="0" cy="4419600"/>
          </a:xfrm>
          <a:prstGeom prst="line">
            <a:avLst/>
          </a:prstGeom>
          <a:noFill/>
          <a:ln w="9525">
            <a:solidFill>
              <a:schemeClr val="tx1"/>
            </a:solidFill>
            <a:round/>
            <a:headEnd/>
            <a:tailEnd/>
          </a:ln>
        </p:spPr>
        <p:txBody>
          <a:bodyPr wrap="none" anchor="ctr"/>
          <a:lstStyle/>
          <a:p>
            <a:endParaRPr lang="en-US"/>
          </a:p>
        </p:txBody>
      </p:sp>
      <p:sp>
        <p:nvSpPr>
          <p:cNvPr id="18" name="Right Arrow 17"/>
          <p:cNvSpPr/>
          <p:nvPr/>
        </p:nvSpPr>
        <p:spPr bwMode="auto">
          <a:xfrm rot="10800000">
            <a:off x="6950393" y="4706303"/>
            <a:ext cx="2148840" cy="83057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28" charset="-128"/>
            </a:endParaRPr>
          </a:p>
        </p:txBody>
      </p:sp>
    </p:spTree>
    <p:extLst>
      <p:ext uri="{BB962C8B-B14F-4D97-AF65-F5344CB8AC3E}">
        <p14:creationId xmlns:p14="http://schemas.microsoft.com/office/powerpoint/2010/main" val="3747046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37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Hierarchy</a:t>
            </a:r>
            <a:endParaRPr lang="en-US" dirty="0"/>
          </a:p>
        </p:txBody>
      </p:sp>
      <p:sp>
        <p:nvSpPr>
          <p:cNvPr id="4" name="Slide Number Placeholder 3"/>
          <p:cNvSpPr>
            <a:spLocks noGrp="1"/>
          </p:cNvSpPr>
          <p:nvPr>
            <p:ph type="sldNum" sz="quarter" idx="12"/>
          </p:nvPr>
        </p:nvSpPr>
        <p:spPr/>
        <p:txBody>
          <a:bodyPr/>
          <a:lstStyle/>
          <a:p>
            <a:pPr>
              <a:defRPr/>
            </a:pPr>
            <a:fld id="{3FDAD73C-F6BB-482C-BA0B-7DFCC81CCDD5}" type="slidenum">
              <a:rPr lang="en-US" smtClean="0">
                <a:solidFill>
                  <a:srgbClr val="000000"/>
                </a:solidFill>
              </a:rPr>
              <a:pPr>
                <a:defRPr/>
              </a:pPr>
              <a:t>8</a:t>
            </a:fld>
            <a:endParaRPr lang="en-US">
              <a:solidFill>
                <a:srgbClr val="000000"/>
              </a:solidFill>
            </a:endParaRPr>
          </a:p>
        </p:txBody>
      </p:sp>
      <p:sp>
        <p:nvSpPr>
          <p:cNvPr id="11" name="TextBox 10"/>
          <p:cNvSpPr txBox="1"/>
          <p:nvPr/>
        </p:nvSpPr>
        <p:spPr>
          <a:xfrm>
            <a:off x="2912533" y="2472267"/>
            <a:ext cx="1159292" cy="369332"/>
          </a:xfrm>
          <a:prstGeom prst="rect">
            <a:avLst/>
          </a:prstGeom>
          <a:noFill/>
        </p:spPr>
        <p:txBody>
          <a:bodyPr wrap="none" rtlCol="0">
            <a:spAutoFit/>
          </a:bodyPr>
          <a:lstStyle/>
          <a:p>
            <a:r>
              <a:rPr lang="en-US" dirty="0" smtClean="0"/>
              <a:t>Problems</a:t>
            </a:r>
            <a:endParaRPr lang="en-US" dirty="0"/>
          </a:p>
        </p:txBody>
      </p:sp>
      <p:sp>
        <p:nvSpPr>
          <p:cNvPr id="12" name="TextBox 11"/>
          <p:cNvSpPr txBox="1"/>
          <p:nvPr/>
        </p:nvSpPr>
        <p:spPr>
          <a:xfrm>
            <a:off x="2082800" y="3336394"/>
            <a:ext cx="1069524" cy="369332"/>
          </a:xfrm>
          <a:prstGeom prst="rect">
            <a:avLst/>
          </a:prstGeom>
          <a:noFill/>
        </p:spPr>
        <p:txBody>
          <a:bodyPr wrap="none" rtlCol="0">
            <a:spAutoFit/>
          </a:bodyPr>
          <a:lstStyle/>
          <a:p>
            <a:r>
              <a:rPr lang="en-US" dirty="0" smtClean="0"/>
              <a:t>Solvable</a:t>
            </a:r>
            <a:endParaRPr lang="en-US" dirty="0"/>
          </a:p>
        </p:txBody>
      </p:sp>
      <p:sp>
        <p:nvSpPr>
          <p:cNvPr id="13" name="TextBox 12"/>
          <p:cNvSpPr txBox="1"/>
          <p:nvPr/>
        </p:nvSpPr>
        <p:spPr>
          <a:xfrm>
            <a:off x="3888164" y="3336394"/>
            <a:ext cx="1326004" cy="369332"/>
          </a:xfrm>
          <a:prstGeom prst="rect">
            <a:avLst/>
          </a:prstGeom>
          <a:noFill/>
        </p:spPr>
        <p:txBody>
          <a:bodyPr wrap="none" rtlCol="0">
            <a:spAutoFit/>
          </a:bodyPr>
          <a:lstStyle/>
          <a:p>
            <a:r>
              <a:rPr lang="en-US" dirty="0" smtClean="0"/>
              <a:t>Unsolvable</a:t>
            </a:r>
            <a:endParaRPr lang="en-US" dirty="0"/>
          </a:p>
        </p:txBody>
      </p:sp>
      <p:sp>
        <p:nvSpPr>
          <p:cNvPr id="14" name="TextBox 13"/>
          <p:cNvSpPr txBox="1"/>
          <p:nvPr/>
        </p:nvSpPr>
        <p:spPr>
          <a:xfrm>
            <a:off x="1339737" y="4250267"/>
            <a:ext cx="1137876" cy="369332"/>
          </a:xfrm>
          <a:prstGeom prst="rect">
            <a:avLst/>
          </a:prstGeom>
          <a:noFill/>
        </p:spPr>
        <p:txBody>
          <a:bodyPr wrap="none" rtlCol="0">
            <a:spAutoFit/>
          </a:bodyPr>
          <a:lstStyle/>
          <a:p>
            <a:r>
              <a:rPr lang="en-US" dirty="0" smtClean="0"/>
              <a:t>Tractable</a:t>
            </a:r>
            <a:endParaRPr lang="en-US" dirty="0"/>
          </a:p>
        </p:txBody>
      </p:sp>
      <p:sp>
        <p:nvSpPr>
          <p:cNvPr id="15" name="TextBox 14"/>
          <p:cNvSpPr txBox="1"/>
          <p:nvPr/>
        </p:nvSpPr>
        <p:spPr>
          <a:xfrm>
            <a:off x="2962512" y="4250267"/>
            <a:ext cx="1261884" cy="369332"/>
          </a:xfrm>
          <a:prstGeom prst="rect">
            <a:avLst/>
          </a:prstGeom>
          <a:noFill/>
        </p:spPr>
        <p:txBody>
          <a:bodyPr wrap="none" rtlCol="0">
            <a:spAutoFit/>
          </a:bodyPr>
          <a:lstStyle/>
          <a:p>
            <a:r>
              <a:rPr lang="en-US" dirty="0" smtClean="0"/>
              <a:t>Intractable</a:t>
            </a:r>
            <a:endParaRPr lang="en-US" dirty="0"/>
          </a:p>
        </p:txBody>
      </p:sp>
      <p:cxnSp>
        <p:nvCxnSpPr>
          <p:cNvPr id="17" name="Straight Connector 16"/>
          <p:cNvCxnSpPr>
            <a:stCxn id="11" idx="2"/>
            <a:endCxn id="12" idx="0"/>
          </p:cNvCxnSpPr>
          <p:nvPr/>
        </p:nvCxnSpPr>
        <p:spPr bwMode="auto">
          <a:xfrm flipH="1">
            <a:off x="2617562" y="2841599"/>
            <a:ext cx="874617" cy="49479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a:stCxn id="11" idx="2"/>
          </p:cNvCxnSpPr>
          <p:nvPr/>
        </p:nvCxnSpPr>
        <p:spPr bwMode="auto">
          <a:xfrm>
            <a:off x="3492179" y="2841599"/>
            <a:ext cx="922029" cy="49479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flipH="1">
            <a:off x="1857876" y="3705726"/>
            <a:ext cx="704749" cy="54454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2626280" y="3705726"/>
            <a:ext cx="922029" cy="49479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3" name="TextBox 22"/>
          <p:cNvSpPr txBox="1"/>
          <p:nvPr/>
        </p:nvSpPr>
        <p:spPr>
          <a:xfrm>
            <a:off x="6231466" y="2835750"/>
            <a:ext cx="1676400" cy="369332"/>
          </a:xfrm>
          <a:prstGeom prst="rect">
            <a:avLst/>
          </a:prstGeom>
          <a:noFill/>
        </p:spPr>
        <p:txBody>
          <a:bodyPr wrap="square" rtlCol="0">
            <a:spAutoFit/>
          </a:bodyPr>
          <a:lstStyle/>
          <a:p>
            <a:r>
              <a:rPr lang="en-US" dirty="0" smtClean="0">
                <a:solidFill>
                  <a:srgbClr val="FF0000"/>
                </a:solidFill>
              </a:rPr>
              <a:t>Alan Turing</a:t>
            </a:r>
            <a:endParaRPr lang="en-US" dirty="0">
              <a:solidFill>
                <a:srgbClr val="FF0000"/>
              </a:solidFill>
            </a:endParaRPr>
          </a:p>
        </p:txBody>
      </p:sp>
      <p:sp>
        <p:nvSpPr>
          <p:cNvPr id="24" name="TextBox 23"/>
          <p:cNvSpPr txBox="1"/>
          <p:nvPr/>
        </p:nvSpPr>
        <p:spPr>
          <a:xfrm>
            <a:off x="6231466" y="3934852"/>
            <a:ext cx="1676400" cy="369332"/>
          </a:xfrm>
          <a:prstGeom prst="rect">
            <a:avLst/>
          </a:prstGeom>
          <a:noFill/>
        </p:spPr>
        <p:txBody>
          <a:bodyPr wrap="square" rtlCol="0">
            <a:spAutoFit/>
          </a:bodyPr>
          <a:lstStyle/>
          <a:p>
            <a:r>
              <a:rPr lang="en-US" dirty="0" smtClean="0">
                <a:solidFill>
                  <a:srgbClr val="FF0000"/>
                </a:solidFill>
              </a:rPr>
              <a:t>Stephen Kook</a:t>
            </a:r>
            <a:endParaRPr lang="en-US" dirty="0">
              <a:solidFill>
                <a:srgbClr val="FF0000"/>
              </a:solidFill>
            </a:endParaRPr>
          </a:p>
        </p:txBody>
      </p:sp>
      <p:cxnSp>
        <p:nvCxnSpPr>
          <p:cNvPr id="29" name="Straight Arrow Connector 28"/>
          <p:cNvCxnSpPr/>
          <p:nvPr/>
        </p:nvCxnSpPr>
        <p:spPr bwMode="auto">
          <a:xfrm flipH="1" flipV="1">
            <a:off x="4893733" y="3020416"/>
            <a:ext cx="1337733" cy="628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Straight Arrow Connector 30"/>
          <p:cNvCxnSpPr/>
          <p:nvPr/>
        </p:nvCxnSpPr>
        <p:spPr bwMode="auto">
          <a:xfrm flipH="1" flipV="1">
            <a:off x="4886512" y="4113235"/>
            <a:ext cx="1337733" cy="628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464283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Moore’s Law</a:t>
            </a:r>
          </a:p>
        </p:txBody>
      </p:sp>
      <p:sp>
        <p:nvSpPr>
          <p:cNvPr id="3" name="Content Placeholder 2"/>
          <p:cNvSpPr>
            <a:spLocks noGrp="1"/>
          </p:cNvSpPr>
          <p:nvPr>
            <p:ph idx="1"/>
          </p:nvPr>
        </p:nvSpPr>
        <p:spPr/>
        <p:txBody>
          <a:bodyPr/>
          <a:lstStyle/>
          <a:p>
            <a:r>
              <a:rPr lang="en-US" kern="1200" dirty="0" smtClean="0">
                <a:hlinkClick r:id="rId3"/>
              </a:rPr>
              <a:t>Moore's </a:t>
            </a:r>
            <a:r>
              <a:rPr lang="en-US" kern="1200" dirty="0">
                <a:hlinkClick r:id="rId3"/>
              </a:rPr>
              <a:t>Law</a:t>
            </a:r>
            <a:r>
              <a:rPr lang="en-US" kern="1200" dirty="0"/>
              <a:t> asserts that the speed of computation of a single processor will be double approximately every two years. Informally, we can do twice as much work in the same time (or the same amount of work in half the time) while cost of those will be halves.</a:t>
            </a:r>
          </a:p>
          <a:p>
            <a:endParaRPr lang="en-US" dirty="0"/>
          </a:p>
        </p:txBody>
      </p:sp>
      <p:sp>
        <p:nvSpPr>
          <p:cNvPr id="4" name="Slide Number Placeholder 3"/>
          <p:cNvSpPr>
            <a:spLocks noGrp="1"/>
          </p:cNvSpPr>
          <p:nvPr>
            <p:ph type="sldNum" sz="quarter" idx="12"/>
          </p:nvPr>
        </p:nvSpPr>
        <p:spPr/>
        <p:txBody>
          <a:bodyPr/>
          <a:lstStyle/>
          <a:p>
            <a:pPr>
              <a:defRPr/>
            </a:pPr>
            <a:fld id="{3FDAD73C-F6BB-482C-BA0B-7DFCC81CCDD5}" type="slidenum">
              <a:rPr lang="en-US" smtClean="0">
                <a:solidFill>
                  <a:srgbClr val="000000"/>
                </a:solidFill>
              </a:rPr>
              <a:pPr>
                <a:defRPr/>
              </a:pPr>
              <a:t>9</a:t>
            </a:fld>
            <a:endParaRPr lang="en-US">
              <a:solidFill>
                <a:srgbClr val="000000"/>
              </a:solidFill>
            </a:endParaRPr>
          </a:p>
        </p:txBody>
      </p:sp>
    </p:spTree>
    <p:extLst>
      <p:ext uri="{BB962C8B-B14F-4D97-AF65-F5344CB8AC3E}">
        <p14:creationId xmlns:p14="http://schemas.microsoft.com/office/powerpoint/2010/main" val="1440822209"/>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2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28" charset="-128"/>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1405</TotalTime>
  <Words>2044</Words>
  <Application>Microsoft Office PowerPoint</Application>
  <PresentationFormat>On-screen Show (4:3)</PresentationFormat>
  <Paragraphs>271</Paragraphs>
  <Slides>23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ＭＳ Ｐゴシック</vt:lpstr>
      <vt:lpstr>Arial</vt:lpstr>
      <vt:lpstr>Calibri</vt:lpstr>
      <vt:lpstr>Wingdings</vt:lpstr>
      <vt:lpstr>Blends</vt:lpstr>
      <vt:lpstr>Theory of Computation</vt:lpstr>
      <vt:lpstr>Theory of Computation</vt:lpstr>
      <vt:lpstr>What is Computation?</vt:lpstr>
      <vt:lpstr>Theory of Computation: A Historical Perspective</vt:lpstr>
      <vt:lpstr>Theory of Computation: A Historical Perspective</vt:lpstr>
      <vt:lpstr>Theory of Computation: A Historical Perspective</vt:lpstr>
      <vt:lpstr>Theory of Computation: A Historical Perspective</vt:lpstr>
      <vt:lpstr>Problems Hierarchy</vt:lpstr>
      <vt:lpstr>Moore’s Law</vt:lpstr>
      <vt:lpstr>Moore’s Law</vt:lpstr>
      <vt:lpstr>PowerPoint Presentation</vt:lpstr>
      <vt:lpstr>Applications of Theory of Computation</vt:lpstr>
      <vt:lpstr>Applications of Theory of Computation</vt:lpstr>
      <vt:lpstr>What do we study in Theory of Computation?</vt:lpstr>
      <vt:lpstr>What do we study in Theory of Computation?</vt:lpstr>
      <vt:lpstr>Study in Complexity Theory</vt:lpstr>
      <vt:lpstr>Study in Computability Theory</vt:lpstr>
      <vt:lpstr>Study in Automata Theory</vt:lpstr>
      <vt:lpstr>Study in Automata Theory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Computation</dc:title>
  <dc:creator>Nafi</dc:creator>
  <cp:lastModifiedBy>Nafi</cp:lastModifiedBy>
  <cp:revision>156</cp:revision>
  <dcterms:created xsi:type="dcterms:W3CDTF">2016-09-26T03:12:24Z</dcterms:created>
  <dcterms:modified xsi:type="dcterms:W3CDTF">2019-10-03T05:40:26Z</dcterms:modified>
</cp:coreProperties>
</file>