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56" r:id="rId2"/>
    <p:sldId id="290" r:id="rId3"/>
    <p:sldId id="306" r:id="rId4"/>
    <p:sldId id="309" r:id="rId5"/>
    <p:sldId id="310" r:id="rId6"/>
    <p:sldId id="311" r:id="rId7"/>
    <p:sldId id="312" r:id="rId8"/>
    <p:sldId id="335" r:id="rId9"/>
    <p:sldId id="336" r:id="rId10"/>
    <p:sldId id="337" r:id="rId11"/>
    <p:sldId id="338" r:id="rId12"/>
    <p:sldId id="339" r:id="rId13"/>
    <p:sldId id="340" r:id="rId1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61265" autoAdjust="0"/>
  </p:normalViewPr>
  <p:slideViewPr>
    <p:cSldViewPr>
      <p:cViewPr varScale="1">
        <p:scale>
          <a:sx n="69" d="100"/>
          <a:sy n="69" d="100"/>
        </p:scale>
        <p:origin x="1572" y="44"/>
      </p:cViewPr>
      <p:guideLst>
        <p:guide orient="horz" pos="2160"/>
        <p:guide pos="2880"/>
      </p:guideLst>
    </p:cSldViewPr>
  </p:slideViewPr>
  <p:outlineViewPr>
    <p:cViewPr>
      <p:scale>
        <a:sx n="33" d="100"/>
        <a:sy n="33" d="100"/>
      </p:scale>
      <p:origin x="0" y="-5778"/>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2"/>
            <a:ext cx="3170238" cy="479427"/>
          </a:xfrm>
          <a:prstGeom prst="rect">
            <a:avLst/>
          </a:prstGeom>
        </p:spPr>
        <p:txBody>
          <a:bodyPr vert="horz" lIns="82964" tIns="41482" rIns="82964" bIns="41482" rtlCol="0"/>
          <a:lstStyle>
            <a:lvl1pPr algn="l">
              <a:defRPr sz="1100"/>
            </a:lvl1pPr>
          </a:lstStyle>
          <a:p>
            <a:endParaRPr lang="en-US"/>
          </a:p>
        </p:txBody>
      </p:sp>
      <p:sp>
        <p:nvSpPr>
          <p:cNvPr id="3" name="Date Placeholder 2"/>
          <p:cNvSpPr>
            <a:spLocks noGrp="1"/>
          </p:cNvSpPr>
          <p:nvPr>
            <p:ph type="dt" sz="quarter" idx="1"/>
          </p:nvPr>
        </p:nvSpPr>
        <p:spPr>
          <a:xfrm>
            <a:off x="4143376" y="2"/>
            <a:ext cx="3170238" cy="479427"/>
          </a:xfrm>
          <a:prstGeom prst="rect">
            <a:avLst/>
          </a:prstGeom>
        </p:spPr>
        <p:txBody>
          <a:bodyPr vert="horz" lIns="82964" tIns="41482" rIns="82964" bIns="41482" rtlCol="0"/>
          <a:lstStyle>
            <a:lvl1pPr algn="r">
              <a:defRPr sz="1100"/>
            </a:lvl1pPr>
          </a:lstStyle>
          <a:p>
            <a:fld id="{5CAE133A-4028-4E2B-B049-6F148B77E5AB}" type="datetime1">
              <a:rPr lang="en-US" smtClean="0"/>
              <a:t>13-Jun-22</a:t>
            </a:fld>
            <a:endParaRPr lang="en-US"/>
          </a:p>
        </p:txBody>
      </p:sp>
      <p:sp>
        <p:nvSpPr>
          <p:cNvPr id="4" name="Footer Placeholder 3"/>
          <p:cNvSpPr>
            <a:spLocks noGrp="1"/>
          </p:cNvSpPr>
          <p:nvPr>
            <p:ph type="ftr" sz="quarter" idx="2"/>
          </p:nvPr>
        </p:nvSpPr>
        <p:spPr>
          <a:xfrm>
            <a:off x="3" y="9120189"/>
            <a:ext cx="3170238" cy="479427"/>
          </a:xfrm>
          <a:prstGeom prst="rect">
            <a:avLst/>
          </a:prstGeom>
        </p:spPr>
        <p:txBody>
          <a:bodyPr vert="horz" lIns="82964" tIns="41482" rIns="82964" bIns="41482" rtlCol="0" anchor="b"/>
          <a:lstStyle>
            <a:lvl1pPr algn="l">
              <a:defRPr sz="1100"/>
            </a:lvl1pPr>
          </a:lstStyle>
          <a:p>
            <a:endParaRPr lang="en-US"/>
          </a:p>
        </p:txBody>
      </p:sp>
      <p:sp>
        <p:nvSpPr>
          <p:cNvPr id="5" name="Slide Number Placeholder 4"/>
          <p:cNvSpPr>
            <a:spLocks noGrp="1"/>
          </p:cNvSpPr>
          <p:nvPr>
            <p:ph type="sldNum" sz="quarter" idx="3"/>
          </p:nvPr>
        </p:nvSpPr>
        <p:spPr>
          <a:xfrm>
            <a:off x="4143376" y="9120189"/>
            <a:ext cx="3170238" cy="479427"/>
          </a:xfrm>
          <a:prstGeom prst="rect">
            <a:avLst/>
          </a:prstGeom>
        </p:spPr>
        <p:txBody>
          <a:bodyPr vert="horz" lIns="82964" tIns="41482" rIns="82964" bIns="41482" rtlCol="0" anchor="b"/>
          <a:lstStyle>
            <a:lvl1pPr algn="r">
              <a:defRPr sz="1100"/>
            </a:lvl1pPr>
          </a:lstStyle>
          <a:p>
            <a:fld id="{4825AA9F-B079-466D-A19E-A0BED09FA175}" type="slidenum">
              <a:rPr lang="en-US" smtClean="0"/>
              <a:t>‹#›</a:t>
            </a:fld>
            <a:endParaRPr lang="en-US"/>
          </a:p>
        </p:txBody>
      </p:sp>
    </p:spTree>
    <p:extLst>
      <p:ext uri="{BB962C8B-B14F-4D97-AF65-F5344CB8AC3E}">
        <p14:creationId xmlns:p14="http://schemas.microsoft.com/office/powerpoint/2010/main" val="212875149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87701" tIns="43851" rIns="87701" bIns="43851" rtlCol="0"/>
          <a:lstStyle>
            <a:lvl1pPr algn="l">
              <a:defRPr sz="1200"/>
            </a:lvl1pPr>
          </a:lstStyle>
          <a:p>
            <a:endParaRPr lang="en-US"/>
          </a:p>
        </p:txBody>
      </p:sp>
      <p:sp>
        <p:nvSpPr>
          <p:cNvPr id="3" name="Date Placeholder 2"/>
          <p:cNvSpPr>
            <a:spLocks noGrp="1"/>
          </p:cNvSpPr>
          <p:nvPr>
            <p:ph type="dt" idx="1"/>
          </p:nvPr>
        </p:nvSpPr>
        <p:spPr>
          <a:xfrm>
            <a:off x="4143590" y="1"/>
            <a:ext cx="3169920" cy="480060"/>
          </a:xfrm>
          <a:prstGeom prst="rect">
            <a:avLst/>
          </a:prstGeom>
        </p:spPr>
        <p:txBody>
          <a:bodyPr vert="horz" lIns="87701" tIns="43851" rIns="87701" bIns="43851" rtlCol="0"/>
          <a:lstStyle>
            <a:lvl1pPr algn="r">
              <a:defRPr sz="1200"/>
            </a:lvl1pPr>
          </a:lstStyle>
          <a:p>
            <a:fld id="{A9B5FCE6-2331-4AF4-8362-9D091070A463}" type="datetime1">
              <a:rPr lang="en-US" smtClean="0"/>
              <a:t>13-Jun-22</a:t>
            </a:fld>
            <a:endParaRPr lang="en-US"/>
          </a:p>
        </p:txBody>
      </p:sp>
      <p:sp>
        <p:nvSpPr>
          <p:cNvPr id="4" name="Slide Image Placeholder 3"/>
          <p:cNvSpPr>
            <a:spLocks noGrp="1" noRot="1" noChangeAspect="1"/>
          </p:cNvSpPr>
          <p:nvPr>
            <p:ph type="sldImg" idx="2"/>
          </p:nvPr>
        </p:nvSpPr>
        <p:spPr>
          <a:xfrm>
            <a:off x="1257300" y="722313"/>
            <a:ext cx="4800600" cy="3600450"/>
          </a:xfrm>
          <a:prstGeom prst="rect">
            <a:avLst/>
          </a:prstGeom>
          <a:noFill/>
          <a:ln w="12700">
            <a:solidFill>
              <a:prstClr val="black"/>
            </a:solidFill>
          </a:ln>
        </p:spPr>
        <p:txBody>
          <a:bodyPr vert="horz" lIns="87701" tIns="43851" rIns="87701" bIns="43851" rtlCol="0" anchor="ctr"/>
          <a:lstStyle/>
          <a:p>
            <a:endParaRPr lang="en-US"/>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87701" tIns="43851" rIns="87701" bIns="4385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87701" tIns="43851" rIns="87701" bIns="43851" rtlCol="0" anchor="b"/>
          <a:lstStyle>
            <a:lvl1pPr algn="l">
              <a:defRPr sz="1200"/>
            </a:lvl1pPr>
          </a:lstStyle>
          <a:p>
            <a:endParaRPr lang="en-US"/>
          </a:p>
        </p:txBody>
      </p:sp>
      <p:sp>
        <p:nvSpPr>
          <p:cNvPr id="7" name="Slide Number Placeholder 6"/>
          <p:cNvSpPr>
            <a:spLocks noGrp="1"/>
          </p:cNvSpPr>
          <p:nvPr>
            <p:ph type="sldNum" sz="quarter" idx="5"/>
          </p:nvPr>
        </p:nvSpPr>
        <p:spPr>
          <a:xfrm>
            <a:off x="4143590" y="9119474"/>
            <a:ext cx="3169920" cy="480060"/>
          </a:xfrm>
          <a:prstGeom prst="rect">
            <a:avLst/>
          </a:prstGeom>
        </p:spPr>
        <p:txBody>
          <a:bodyPr vert="horz" lIns="87701" tIns="43851" rIns="87701" bIns="43851" rtlCol="0" anchor="b"/>
          <a:lstStyle>
            <a:lvl1pPr algn="r">
              <a:defRPr sz="1200"/>
            </a:lvl1pPr>
          </a:lstStyle>
          <a:p>
            <a:fld id="{7106D8DA-1A55-4414-9F6D-9B871CCC3BEB}" type="slidenum">
              <a:rPr lang="en-US" smtClean="0"/>
              <a:t>‹#›</a:t>
            </a:fld>
            <a:endParaRPr lang="en-US"/>
          </a:p>
        </p:txBody>
      </p:sp>
    </p:spTree>
    <p:extLst>
      <p:ext uri="{BB962C8B-B14F-4D97-AF65-F5344CB8AC3E}">
        <p14:creationId xmlns:p14="http://schemas.microsoft.com/office/powerpoint/2010/main" val="418353332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06D8DA-1A55-4414-9F6D-9B871CCC3BEB}" type="slidenum">
              <a:rPr lang="en-US" smtClean="0"/>
              <a:t>1</a:t>
            </a:fld>
            <a:endParaRPr lang="en-US"/>
          </a:p>
        </p:txBody>
      </p:sp>
      <p:sp>
        <p:nvSpPr>
          <p:cNvPr id="5" name="Date Placeholder 4"/>
          <p:cNvSpPr>
            <a:spLocks noGrp="1"/>
          </p:cNvSpPr>
          <p:nvPr>
            <p:ph type="dt" idx="11"/>
          </p:nvPr>
        </p:nvSpPr>
        <p:spPr/>
        <p:txBody>
          <a:bodyPr/>
          <a:lstStyle/>
          <a:p>
            <a:fld id="{5899B3EB-F4B9-4EC3-8874-9456869D1B5F}" type="datetime1">
              <a:rPr lang="en-US" smtClean="0"/>
              <a:t>13-Jun-22</a:t>
            </a:fld>
            <a:endParaRPr lang="en-US"/>
          </a:p>
        </p:txBody>
      </p:sp>
    </p:spTree>
    <p:extLst>
      <p:ext uri="{BB962C8B-B14F-4D97-AF65-F5344CB8AC3E}">
        <p14:creationId xmlns:p14="http://schemas.microsoft.com/office/powerpoint/2010/main" val="2148723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7DCE520-94D8-471E-9246-3DA957E543CE}" type="datetime1">
              <a:rPr lang="en-US" smtClean="0"/>
              <a:t>13-Jun-22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13</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09A059-0900-46A5-86CD-6CBACA225E83}" type="datetime1">
              <a:rPr lang="en-US" smtClean="0"/>
              <a:t>13-Jun-22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13</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5F0799-E2B8-4119-BEA9-5BBF8CE2B0FA}" type="datetime1">
              <a:rPr lang="en-US" smtClean="0"/>
              <a:t>13-Jun-22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13</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small" baseline="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20913C-A7DD-4021-AFBC-947EB765CE4C}" type="datetime1">
              <a:rPr lang="en-US" smtClean="0"/>
              <a:t>13-Jun-22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solidFill>
                  <a:schemeClr val="tx1"/>
                </a:solidFill>
              </a:defRPr>
            </a:lvl1pPr>
          </a:lstStyle>
          <a:p>
            <a:fld id="{B6F15528-21DE-4FAA-801E-634DDDAF4B2B}" type="slidenum">
              <a:rPr lang="en-US" smtClean="0"/>
              <a:pPr/>
              <a:t>‹#›</a:t>
            </a:fld>
            <a:r>
              <a:rPr lang="en-US" dirty="0"/>
              <a:t> </a:t>
            </a:r>
            <a:r>
              <a:rPr lang="en-US" dirty="0" smtClean="0"/>
              <a:t>of 13</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D264FA-CC1B-47DB-A93A-6B4BBC436045}" type="datetime1">
              <a:rPr lang="en-US" smtClean="0"/>
              <a:t>13-Jun-22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13</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9BA4E8-8C0A-4D25-81B1-03C2082B47D6}" type="datetime1">
              <a:rPr lang="en-US" smtClean="0"/>
              <a:t>13-Jun-22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13</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81D4E8-1CCE-4EFF-A36C-E105DDD56AAD}" type="datetime1">
              <a:rPr lang="en-US" smtClean="0"/>
              <a:t>13-Jun-22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13</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3C1C7D-1228-46DC-9402-5957496C3C04}" type="datetime1">
              <a:rPr lang="en-US" smtClean="0"/>
              <a:t>13-Jun-22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r>
              <a:rPr lang="en-US" dirty="0"/>
              <a:t> </a:t>
            </a:r>
            <a:r>
              <a:rPr lang="en-US" dirty="0" smtClean="0"/>
              <a:t>of 13</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04DF6C-52F4-4529-BC53-6E2674900ED7}" type="datetime1">
              <a:rPr lang="en-US" smtClean="0"/>
              <a:t>13-Jun-22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13</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48FFD2-C90D-4BD9-95AC-D49FE82B0BB0}" type="datetime1">
              <a:rPr lang="en-US" smtClean="0"/>
              <a:t>13-Jun-22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13</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AB32C9-888E-4264-AE70-E187E0827B99}" type="datetime1">
              <a:rPr lang="en-US" smtClean="0"/>
              <a:t>13-Jun-22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13</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C945B-C34E-410F-BC8F-BE6BC04FBFD5}" type="datetime1">
              <a:rPr lang="en-US" smtClean="0"/>
              <a:t>13-Jun-22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r>
              <a:rPr lang="en-US" dirty="0"/>
              <a:t> </a:t>
            </a:r>
            <a:r>
              <a:rPr lang="en-US" dirty="0" smtClean="0"/>
              <a:t>of 13</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549" y="4859834"/>
            <a:ext cx="7239000" cy="830997"/>
          </a:xfrm>
          <a:prstGeom prst="rect">
            <a:avLst/>
          </a:prstGeom>
          <a:noFill/>
          <a:ln w="3175">
            <a:solidFill>
              <a:schemeClr val="tx1"/>
            </a:solidFill>
          </a:ln>
        </p:spPr>
        <p:txBody>
          <a:bodyPr wrap="square" rtlCol="0">
            <a:spAutoFit/>
          </a:bodyPr>
          <a:lstStyle/>
          <a:p>
            <a:pPr lvl="0" algn="ctr"/>
            <a:r>
              <a:rPr lang="en-US" sz="2800" cap="small" dirty="0"/>
              <a:t>Dr. Asif Zaman</a:t>
            </a:r>
          </a:p>
          <a:p>
            <a:pPr lvl="0" algn="ctr"/>
            <a:r>
              <a:rPr lang="en-US" cap="small" dirty="0"/>
              <a:t>Associate Professor, CSE, RU</a:t>
            </a:r>
            <a:endParaRPr lang="en-US" sz="1600" cap="small" dirty="0"/>
          </a:p>
        </p:txBody>
      </p:sp>
      <p:sp>
        <p:nvSpPr>
          <p:cNvPr id="6" name="TextBox 5"/>
          <p:cNvSpPr txBox="1"/>
          <p:nvPr/>
        </p:nvSpPr>
        <p:spPr>
          <a:xfrm>
            <a:off x="228598" y="363512"/>
            <a:ext cx="8724900" cy="1384995"/>
          </a:xfrm>
          <a:prstGeom prst="rect">
            <a:avLst/>
          </a:prstGeom>
          <a:noFill/>
        </p:spPr>
        <p:txBody>
          <a:bodyPr wrap="square" rtlCol="0">
            <a:spAutoFit/>
          </a:bodyPr>
          <a:lstStyle/>
          <a:p>
            <a:pPr algn="ctr">
              <a:buSzPct val="50000"/>
            </a:pPr>
            <a:r>
              <a:rPr lang="en-US" sz="2400" b="1" dirty="0">
                <a:latin typeface="Times New Roman" panose="02020603050405020304" pitchFamily="18" charset="0"/>
                <a:cs typeface="Times New Roman" panose="02020603050405020304" pitchFamily="18" charset="0"/>
              </a:rPr>
              <a:t>CSE3151</a:t>
            </a:r>
            <a:r>
              <a:rPr lang="en-US" sz="3600" b="1" dirty="0">
                <a:latin typeface="Times New Roman" panose="02020603050405020304" pitchFamily="18" charset="0"/>
                <a:cs typeface="Times New Roman" panose="02020603050405020304" pitchFamily="18" charset="0"/>
              </a:rPr>
              <a:t> </a:t>
            </a:r>
          </a:p>
          <a:p>
            <a:pPr algn="ctr">
              <a:buSzPct val="50000"/>
            </a:pPr>
            <a:r>
              <a:rPr lang="en-US" sz="4800" b="1" cap="small" dirty="0">
                <a:latin typeface="Times New Roman" panose="02020603050405020304" pitchFamily="18" charset="0"/>
                <a:cs typeface="Times New Roman" panose="02020603050405020304" pitchFamily="18" charset="0"/>
              </a:rPr>
              <a:t>Computer Networks</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Lst>
          </a:blip>
          <a:stretch>
            <a:fillRect/>
          </a:stretch>
        </p:blipFill>
        <p:spPr>
          <a:xfrm>
            <a:off x="3818150" y="2477464"/>
            <a:ext cx="1545795" cy="1440000"/>
          </a:xfrm>
          <a:prstGeom prst="rect">
            <a:avLst/>
          </a:prstGeom>
        </p:spPr>
      </p:pic>
      <p:sp>
        <p:nvSpPr>
          <p:cNvPr id="4" name="TextBox 3"/>
          <p:cNvSpPr txBox="1"/>
          <p:nvPr/>
        </p:nvSpPr>
        <p:spPr>
          <a:xfrm>
            <a:off x="6296628" y="6504972"/>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FEC301F-A611-944C-85B0-C651AE4BCB61}"/>
              </a:ext>
            </a:extLst>
          </p:cNvPr>
          <p:cNvSpPr txBox="1"/>
          <p:nvPr/>
        </p:nvSpPr>
        <p:spPr>
          <a:xfrm>
            <a:off x="1" y="4163685"/>
            <a:ext cx="9144000"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(Session 2018-19)</a:t>
            </a:r>
            <a:endParaRPr lang="en-US" dirty="0"/>
          </a:p>
        </p:txBody>
      </p:sp>
    </p:spTree>
    <p:extLst>
      <p:ext uri="{BB962C8B-B14F-4D97-AF65-F5344CB8AC3E}">
        <p14:creationId xmlns:p14="http://schemas.microsoft.com/office/powerpoint/2010/main" val="42752673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DF7EA-2517-3F49-AE7D-412EBC67CAFC}"/>
              </a:ext>
            </a:extLst>
          </p:cNvPr>
          <p:cNvSpPr>
            <a:spLocks noGrp="1"/>
          </p:cNvSpPr>
          <p:nvPr>
            <p:ph type="title"/>
          </p:nvPr>
        </p:nvSpPr>
        <p:spPr/>
        <p:txBody>
          <a:bodyPr/>
          <a:lstStyle/>
          <a:p>
            <a:r>
              <a:rPr lang="en-US" dirty="0"/>
              <a:t>The ARPANET</a:t>
            </a:r>
          </a:p>
        </p:txBody>
      </p:sp>
      <p:sp>
        <p:nvSpPr>
          <p:cNvPr id="3" name="Content Placeholder 2">
            <a:extLst>
              <a:ext uri="{FF2B5EF4-FFF2-40B4-BE49-F238E27FC236}">
                <a16:creationId xmlns:a16="http://schemas.microsoft.com/office/drawing/2014/main" id="{CF525387-81CA-CA4C-A934-B1E8E63D9D6D}"/>
              </a:ext>
            </a:extLst>
          </p:cNvPr>
          <p:cNvSpPr>
            <a:spLocks noGrp="1"/>
          </p:cNvSpPr>
          <p:nvPr>
            <p:ph idx="1"/>
          </p:nvPr>
        </p:nvSpPr>
        <p:spPr/>
        <p:txBody>
          <a:bodyPr>
            <a:normAutofit/>
          </a:bodyPr>
          <a:lstStyle/>
          <a:p>
            <a:r>
              <a:rPr lang="en-US" sz="2200" dirty="0"/>
              <a:t>US President …. to create a single defense research organization, </a:t>
            </a:r>
            <a:r>
              <a:rPr lang="en-US" sz="2200" b="1" dirty="0">
                <a:solidFill>
                  <a:srgbClr val="FF0000"/>
                </a:solidFill>
              </a:rPr>
              <a:t>ARPA</a:t>
            </a:r>
            <a:r>
              <a:rPr lang="en-US" sz="2200" dirty="0"/>
              <a:t>, the </a:t>
            </a:r>
            <a:r>
              <a:rPr lang="en-US" sz="2200" b="1" dirty="0">
                <a:solidFill>
                  <a:srgbClr val="FF0000"/>
                </a:solidFill>
              </a:rPr>
              <a:t>Advanced Research Projects Agency</a:t>
            </a:r>
            <a:r>
              <a:rPr lang="en-US" sz="2200" dirty="0"/>
              <a:t>. </a:t>
            </a:r>
          </a:p>
          <a:p>
            <a:endParaRPr lang="en-US" sz="2200" dirty="0"/>
          </a:p>
          <a:p>
            <a:r>
              <a:rPr lang="en-US" sz="2200" dirty="0"/>
              <a:t>ARPA had no scientists or laboratories; in fact, it had nothing more than an </a:t>
            </a:r>
            <a:r>
              <a:rPr lang="en-US" sz="2200" b="1" dirty="0">
                <a:solidFill>
                  <a:srgbClr val="FF0000"/>
                </a:solidFill>
              </a:rPr>
              <a:t>office and a small</a:t>
            </a:r>
            <a:r>
              <a:rPr lang="en-US" sz="2200" dirty="0"/>
              <a:t> (by </a:t>
            </a:r>
            <a:r>
              <a:rPr lang="en-US" sz="2200" dirty="0">
                <a:solidFill>
                  <a:srgbClr val="FF0000"/>
                </a:solidFill>
              </a:rPr>
              <a:t>Pentagon standards</a:t>
            </a:r>
            <a:r>
              <a:rPr lang="en-US" sz="2200" dirty="0"/>
              <a:t>) </a:t>
            </a:r>
            <a:r>
              <a:rPr lang="en-US" sz="2200" b="1" dirty="0">
                <a:solidFill>
                  <a:srgbClr val="FF0000"/>
                </a:solidFill>
              </a:rPr>
              <a:t>budget</a:t>
            </a:r>
            <a:r>
              <a:rPr lang="en-US" sz="2200" dirty="0"/>
              <a:t>. </a:t>
            </a:r>
          </a:p>
          <a:p>
            <a:endParaRPr lang="en-US" sz="2200" dirty="0"/>
          </a:p>
          <a:p>
            <a:r>
              <a:rPr lang="en-US" sz="2200" dirty="0"/>
              <a:t>It did its work by issuing grants and contracts to </a:t>
            </a:r>
            <a:r>
              <a:rPr lang="en-US" sz="2200" b="1" dirty="0">
                <a:solidFill>
                  <a:srgbClr val="FF0000"/>
                </a:solidFill>
              </a:rPr>
              <a:t>universities</a:t>
            </a:r>
            <a:r>
              <a:rPr lang="en-US" sz="2200" dirty="0"/>
              <a:t> and </a:t>
            </a:r>
            <a:r>
              <a:rPr lang="en-US" sz="2200" b="1" dirty="0">
                <a:solidFill>
                  <a:srgbClr val="FF0000"/>
                </a:solidFill>
              </a:rPr>
              <a:t>companies</a:t>
            </a:r>
            <a:r>
              <a:rPr lang="en-US" sz="2200" dirty="0"/>
              <a:t> whose ideas looked promising to it.</a:t>
            </a:r>
          </a:p>
        </p:txBody>
      </p:sp>
      <p:sp>
        <p:nvSpPr>
          <p:cNvPr id="4" name="Slide Number Placeholder 3">
            <a:extLst>
              <a:ext uri="{FF2B5EF4-FFF2-40B4-BE49-F238E27FC236}">
                <a16:creationId xmlns:a16="http://schemas.microsoft.com/office/drawing/2014/main" id="{98601DEE-7364-344E-B558-51938474755C}"/>
              </a:ext>
            </a:extLst>
          </p:cNvPr>
          <p:cNvSpPr>
            <a:spLocks noGrp="1"/>
          </p:cNvSpPr>
          <p:nvPr>
            <p:ph type="sldNum" sz="quarter" idx="12"/>
          </p:nvPr>
        </p:nvSpPr>
        <p:spPr/>
        <p:txBody>
          <a:bodyPr/>
          <a:lstStyle/>
          <a:p>
            <a:fld id="{B6F15528-21DE-4FAA-801E-634DDDAF4B2B}" type="slidenum">
              <a:rPr lang="en-US" smtClean="0"/>
              <a:pPr/>
              <a:t>10</a:t>
            </a:fld>
            <a:r>
              <a:rPr lang="en-US" dirty="0"/>
              <a:t> </a:t>
            </a:r>
            <a:r>
              <a:rPr lang="en-US" dirty="0" smtClean="0"/>
              <a:t>of 13</a:t>
            </a:r>
            <a:endParaRPr lang="en-US" dirty="0"/>
          </a:p>
        </p:txBody>
      </p:sp>
    </p:spTree>
    <p:extLst>
      <p:ext uri="{BB962C8B-B14F-4D97-AF65-F5344CB8AC3E}">
        <p14:creationId xmlns:p14="http://schemas.microsoft.com/office/powerpoint/2010/main" val="2467276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5B57C-D1E9-5549-AB63-ACA56F0FD881}"/>
              </a:ext>
            </a:extLst>
          </p:cNvPr>
          <p:cNvSpPr>
            <a:spLocks noGrp="1"/>
          </p:cNvSpPr>
          <p:nvPr>
            <p:ph type="title"/>
          </p:nvPr>
        </p:nvSpPr>
        <p:spPr/>
        <p:txBody>
          <a:bodyPr/>
          <a:lstStyle/>
          <a:p>
            <a:r>
              <a:rPr lang="en-US" dirty="0"/>
              <a:t>The ARPANET</a:t>
            </a:r>
          </a:p>
        </p:txBody>
      </p:sp>
      <p:sp>
        <p:nvSpPr>
          <p:cNvPr id="3" name="Content Placeholder 2">
            <a:extLst>
              <a:ext uri="{FF2B5EF4-FFF2-40B4-BE49-F238E27FC236}">
                <a16:creationId xmlns:a16="http://schemas.microsoft.com/office/drawing/2014/main" id="{C8A21879-297C-BA4E-85B1-B2D4F08EEBAD}"/>
              </a:ext>
            </a:extLst>
          </p:cNvPr>
          <p:cNvSpPr>
            <a:spLocks noGrp="1"/>
          </p:cNvSpPr>
          <p:nvPr>
            <p:ph idx="1"/>
          </p:nvPr>
        </p:nvSpPr>
        <p:spPr/>
        <p:txBody>
          <a:bodyPr>
            <a:normAutofit/>
          </a:bodyPr>
          <a:lstStyle/>
          <a:p>
            <a:pPr>
              <a:lnSpc>
                <a:spcPct val="150000"/>
              </a:lnSpc>
            </a:pPr>
            <a:r>
              <a:rPr lang="en-US" sz="2200" dirty="0">
                <a:solidFill>
                  <a:srgbClr val="FF0000"/>
                </a:solidFill>
              </a:rPr>
              <a:t>1967</a:t>
            </a:r>
            <a:r>
              <a:rPr lang="en-US" sz="2200" dirty="0"/>
              <a:t>,  </a:t>
            </a:r>
            <a:r>
              <a:rPr lang="en-US" sz="2200" dirty="0">
                <a:solidFill>
                  <a:srgbClr val="FF0000"/>
                </a:solidFill>
              </a:rPr>
              <a:t>Larry Roberts</a:t>
            </a:r>
            <a:r>
              <a:rPr lang="en-US" sz="2200" dirty="0"/>
              <a:t>, a program manager at ARPA</a:t>
            </a:r>
          </a:p>
          <a:p>
            <a:pPr>
              <a:lnSpc>
                <a:spcPct val="150000"/>
              </a:lnSpc>
            </a:pPr>
            <a:r>
              <a:rPr lang="en-US" sz="2200" dirty="0"/>
              <a:t>ACM SIGOPS Symposium on Operating System Principles held in Gatlinburg, Tennessee in late 1967 (Roberts, 1967)…</a:t>
            </a:r>
          </a:p>
          <a:p>
            <a:pPr>
              <a:lnSpc>
                <a:spcPct val="150000"/>
              </a:lnSpc>
            </a:pPr>
            <a:r>
              <a:rPr lang="en-US" sz="2200" dirty="0"/>
              <a:t>… fully implemented under the direction of Donald Davies at the National Physical Laboratory (NPL) in England.</a:t>
            </a:r>
          </a:p>
          <a:p>
            <a:pPr lvl="1">
              <a:lnSpc>
                <a:spcPct val="150000"/>
              </a:lnSpc>
            </a:pPr>
            <a:r>
              <a:rPr lang="en-US" sz="2200" dirty="0">
                <a:effectLst>
                  <a:glow rad="228600">
                    <a:schemeClr val="accent6">
                      <a:satMod val="175000"/>
                      <a:alpha val="40000"/>
                    </a:schemeClr>
                  </a:glow>
                </a:effectLst>
              </a:rPr>
              <a:t>it cited </a:t>
            </a:r>
            <a:r>
              <a:rPr lang="en-US" sz="2200" dirty="0" err="1">
                <a:effectLst>
                  <a:glow rad="228600">
                    <a:schemeClr val="accent6">
                      <a:satMod val="175000"/>
                      <a:alpha val="40000"/>
                    </a:schemeClr>
                  </a:glow>
                </a:effectLst>
              </a:rPr>
              <a:t>Baran’s</a:t>
            </a:r>
            <a:r>
              <a:rPr lang="en-US" sz="2200" dirty="0">
                <a:effectLst>
                  <a:glow rad="228600">
                    <a:schemeClr val="accent6">
                      <a:satMod val="175000"/>
                      <a:alpha val="40000"/>
                    </a:schemeClr>
                  </a:glow>
                </a:effectLst>
              </a:rPr>
              <a:t> work</a:t>
            </a:r>
          </a:p>
          <a:p>
            <a:pPr>
              <a:lnSpc>
                <a:spcPct val="150000"/>
              </a:lnSpc>
            </a:pPr>
            <a:r>
              <a:rPr lang="en-US" sz="2200" dirty="0"/>
              <a:t>Roberts came away from Gatlinburg determined to build what later became known as the </a:t>
            </a:r>
            <a:r>
              <a:rPr lang="en-US" sz="2200" b="1" u="sng" dirty="0">
                <a:solidFill>
                  <a:srgbClr val="FF0000"/>
                </a:solidFill>
              </a:rPr>
              <a:t>ARPANET</a:t>
            </a:r>
          </a:p>
        </p:txBody>
      </p:sp>
      <p:sp>
        <p:nvSpPr>
          <p:cNvPr id="4" name="Slide Number Placeholder 3">
            <a:extLst>
              <a:ext uri="{FF2B5EF4-FFF2-40B4-BE49-F238E27FC236}">
                <a16:creationId xmlns:a16="http://schemas.microsoft.com/office/drawing/2014/main" id="{88036EDE-E472-F543-BE67-DF5F8B63CD31}"/>
              </a:ext>
            </a:extLst>
          </p:cNvPr>
          <p:cNvSpPr>
            <a:spLocks noGrp="1"/>
          </p:cNvSpPr>
          <p:nvPr>
            <p:ph type="sldNum" sz="quarter" idx="12"/>
          </p:nvPr>
        </p:nvSpPr>
        <p:spPr/>
        <p:txBody>
          <a:bodyPr/>
          <a:lstStyle/>
          <a:p>
            <a:fld id="{B6F15528-21DE-4FAA-801E-634DDDAF4B2B}" type="slidenum">
              <a:rPr lang="en-US" smtClean="0"/>
              <a:pPr/>
              <a:t>11</a:t>
            </a:fld>
            <a:r>
              <a:rPr lang="en-US" dirty="0"/>
              <a:t> </a:t>
            </a:r>
            <a:r>
              <a:rPr lang="en-US" dirty="0" smtClean="0"/>
              <a:t>of 13</a:t>
            </a:r>
            <a:endParaRPr lang="en-US" dirty="0"/>
          </a:p>
        </p:txBody>
      </p:sp>
    </p:spTree>
    <p:extLst>
      <p:ext uri="{BB962C8B-B14F-4D97-AF65-F5344CB8AC3E}">
        <p14:creationId xmlns:p14="http://schemas.microsoft.com/office/powerpoint/2010/main" val="485723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B0FB5-D448-1745-A948-E24814684D2F}"/>
              </a:ext>
            </a:extLst>
          </p:cNvPr>
          <p:cNvSpPr>
            <a:spLocks noGrp="1"/>
          </p:cNvSpPr>
          <p:nvPr>
            <p:ph type="title"/>
          </p:nvPr>
        </p:nvSpPr>
        <p:spPr/>
        <p:txBody>
          <a:bodyPr/>
          <a:lstStyle/>
          <a:p>
            <a:r>
              <a:rPr lang="en-US" dirty="0"/>
              <a:t>The ARPANET</a:t>
            </a:r>
          </a:p>
        </p:txBody>
      </p:sp>
      <p:pic>
        <p:nvPicPr>
          <p:cNvPr id="5" name="Content Placeholder 4">
            <a:extLst>
              <a:ext uri="{FF2B5EF4-FFF2-40B4-BE49-F238E27FC236}">
                <a16:creationId xmlns:a16="http://schemas.microsoft.com/office/drawing/2014/main" id="{7C669087-8541-1647-B226-62CC0395500A}"/>
              </a:ext>
            </a:extLst>
          </p:cNvPr>
          <p:cNvPicPr>
            <a:picLocks noGrp="1" noChangeAspect="1"/>
          </p:cNvPicPr>
          <p:nvPr>
            <p:ph idx="1"/>
          </p:nvPr>
        </p:nvPicPr>
        <p:blipFill>
          <a:blip r:embed="rId2"/>
          <a:stretch>
            <a:fillRect/>
          </a:stretch>
        </p:blipFill>
        <p:spPr>
          <a:xfrm>
            <a:off x="457200" y="1795696"/>
            <a:ext cx="5105400" cy="2565213"/>
          </a:xfrm>
          <a:prstGeom prst="rect">
            <a:avLst/>
          </a:prstGeom>
        </p:spPr>
      </p:pic>
      <p:sp>
        <p:nvSpPr>
          <p:cNvPr id="4" name="Slide Number Placeholder 3">
            <a:extLst>
              <a:ext uri="{FF2B5EF4-FFF2-40B4-BE49-F238E27FC236}">
                <a16:creationId xmlns:a16="http://schemas.microsoft.com/office/drawing/2014/main" id="{72C13D1D-4868-FF4E-872D-F2ED95717C33}"/>
              </a:ext>
            </a:extLst>
          </p:cNvPr>
          <p:cNvSpPr>
            <a:spLocks noGrp="1"/>
          </p:cNvSpPr>
          <p:nvPr>
            <p:ph type="sldNum" sz="quarter" idx="12"/>
          </p:nvPr>
        </p:nvSpPr>
        <p:spPr/>
        <p:txBody>
          <a:bodyPr/>
          <a:lstStyle/>
          <a:p>
            <a:fld id="{B6F15528-21DE-4FAA-801E-634DDDAF4B2B}" type="slidenum">
              <a:rPr lang="en-US" smtClean="0"/>
              <a:pPr/>
              <a:t>12</a:t>
            </a:fld>
            <a:r>
              <a:rPr lang="en-US" dirty="0"/>
              <a:t> </a:t>
            </a:r>
            <a:r>
              <a:rPr lang="en-US" dirty="0" smtClean="0"/>
              <a:t>of 13</a:t>
            </a:r>
            <a:endParaRPr lang="en-US" dirty="0"/>
          </a:p>
        </p:txBody>
      </p:sp>
      <p:sp>
        <p:nvSpPr>
          <p:cNvPr id="6" name="Rectangle 5">
            <a:extLst>
              <a:ext uri="{FF2B5EF4-FFF2-40B4-BE49-F238E27FC236}">
                <a16:creationId xmlns:a16="http://schemas.microsoft.com/office/drawing/2014/main" id="{D9E1B6AC-2669-9345-8E86-82AE915A3567}"/>
              </a:ext>
            </a:extLst>
          </p:cNvPr>
          <p:cNvSpPr/>
          <p:nvPr/>
        </p:nvSpPr>
        <p:spPr>
          <a:xfrm>
            <a:off x="5334000" y="1578670"/>
            <a:ext cx="3429000" cy="3970318"/>
          </a:xfrm>
          <a:prstGeom prst="rect">
            <a:avLst/>
          </a:prstGeom>
        </p:spPr>
        <p:txBody>
          <a:bodyPr wrap="square">
            <a:spAutoFit/>
          </a:bodyPr>
          <a:lstStyle/>
          <a:p>
            <a:pPr marL="285750" indent="-285750">
              <a:buFont typeface="Arial" panose="020B0604020202020204" pitchFamily="34" charset="0"/>
              <a:buChar char="•"/>
            </a:pPr>
            <a:r>
              <a:rPr lang="en-US" dirty="0"/>
              <a:t>The subnet would consist of </a:t>
            </a:r>
            <a:r>
              <a:rPr lang="en-US" b="1" dirty="0">
                <a:effectLst>
                  <a:glow rad="228600">
                    <a:schemeClr val="accent6">
                      <a:satMod val="175000"/>
                      <a:alpha val="40000"/>
                    </a:schemeClr>
                  </a:glow>
                </a:effectLst>
              </a:rPr>
              <a:t>minicomputers</a:t>
            </a:r>
            <a:r>
              <a:rPr lang="en-US" dirty="0"/>
              <a:t> called </a:t>
            </a:r>
            <a:r>
              <a:rPr lang="en-US" b="1" dirty="0">
                <a:solidFill>
                  <a:srgbClr val="FF0000"/>
                </a:solidFill>
              </a:rPr>
              <a:t>IMPs</a:t>
            </a:r>
            <a:r>
              <a:rPr lang="en-US" dirty="0"/>
              <a:t> (</a:t>
            </a:r>
            <a:r>
              <a:rPr lang="en-US" b="1" dirty="0">
                <a:solidFill>
                  <a:srgbClr val="FF0000"/>
                </a:solidFill>
              </a:rPr>
              <a:t>Interface Message Processors</a:t>
            </a:r>
            <a:r>
              <a:rPr lang="en-US" dirty="0"/>
              <a:t>)</a:t>
            </a:r>
          </a:p>
          <a:p>
            <a:pPr marL="285750" indent="-285750">
              <a:buFont typeface="Arial" panose="020B0604020202020204" pitchFamily="34" charset="0"/>
              <a:buChar char="•"/>
            </a:pPr>
            <a:r>
              <a:rPr lang="en-US" dirty="0"/>
              <a:t>Connected by </a:t>
            </a:r>
            <a:r>
              <a:rPr lang="en-US" b="1" dirty="0">
                <a:solidFill>
                  <a:srgbClr val="FF0000"/>
                </a:solidFill>
              </a:rPr>
              <a:t>56-kbps</a:t>
            </a:r>
            <a:r>
              <a:rPr lang="en-US" dirty="0"/>
              <a:t> transmission lines. </a:t>
            </a:r>
          </a:p>
          <a:p>
            <a:pPr marL="285750" indent="-285750">
              <a:buFont typeface="Arial" panose="020B0604020202020204" pitchFamily="34" charset="0"/>
              <a:buChar char="•"/>
            </a:pPr>
            <a:r>
              <a:rPr lang="en-US" dirty="0"/>
              <a:t>For high reliability, each IMP would be connected </a:t>
            </a:r>
            <a:r>
              <a:rPr lang="en-US" b="1" dirty="0">
                <a:solidFill>
                  <a:srgbClr val="FF0000"/>
                </a:solidFill>
              </a:rPr>
              <a:t>to at least two other IMPs</a:t>
            </a:r>
            <a:r>
              <a:rPr lang="en-US" dirty="0"/>
              <a:t>. </a:t>
            </a:r>
          </a:p>
          <a:p>
            <a:pPr marL="285750" indent="-285750">
              <a:buFont typeface="Arial" panose="020B0604020202020204" pitchFamily="34" charset="0"/>
              <a:buChar char="•"/>
            </a:pPr>
            <a:r>
              <a:rPr lang="en-US" dirty="0"/>
              <a:t>The subnet was to be a datagram subnet, so if some lines and IMPs were destroyed, messages could be automatically rerouted along alternative paths.</a:t>
            </a:r>
          </a:p>
        </p:txBody>
      </p:sp>
    </p:spTree>
    <p:extLst>
      <p:ext uri="{BB962C8B-B14F-4D97-AF65-F5344CB8AC3E}">
        <p14:creationId xmlns:p14="http://schemas.microsoft.com/office/powerpoint/2010/main" val="3784184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B0FB5-D448-1745-A948-E24814684D2F}"/>
              </a:ext>
            </a:extLst>
          </p:cNvPr>
          <p:cNvSpPr>
            <a:spLocks noGrp="1"/>
          </p:cNvSpPr>
          <p:nvPr>
            <p:ph type="title"/>
          </p:nvPr>
        </p:nvSpPr>
        <p:spPr/>
        <p:txBody>
          <a:bodyPr/>
          <a:lstStyle/>
          <a:p>
            <a:r>
              <a:rPr lang="en-US" dirty="0"/>
              <a:t>The ARPANET</a:t>
            </a:r>
          </a:p>
        </p:txBody>
      </p:sp>
      <p:pic>
        <p:nvPicPr>
          <p:cNvPr id="5" name="Content Placeholder 4">
            <a:extLst>
              <a:ext uri="{FF2B5EF4-FFF2-40B4-BE49-F238E27FC236}">
                <a16:creationId xmlns:a16="http://schemas.microsoft.com/office/drawing/2014/main" id="{7C669087-8541-1647-B226-62CC0395500A}"/>
              </a:ext>
            </a:extLst>
          </p:cNvPr>
          <p:cNvPicPr>
            <a:picLocks noGrp="1" noChangeAspect="1"/>
          </p:cNvPicPr>
          <p:nvPr>
            <p:ph idx="1"/>
          </p:nvPr>
        </p:nvPicPr>
        <p:blipFill>
          <a:blip r:embed="rId2"/>
          <a:stretch>
            <a:fillRect/>
          </a:stretch>
        </p:blipFill>
        <p:spPr>
          <a:xfrm>
            <a:off x="457200" y="1795696"/>
            <a:ext cx="5105400" cy="2565213"/>
          </a:xfrm>
          <a:prstGeom prst="rect">
            <a:avLst/>
          </a:prstGeom>
        </p:spPr>
      </p:pic>
      <p:sp>
        <p:nvSpPr>
          <p:cNvPr id="4" name="Slide Number Placeholder 3">
            <a:extLst>
              <a:ext uri="{FF2B5EF4-FFF2-40B4-BE49-F238E27FC236}">
                <a16:creationId xmlns:a16="http://schemas.microsoft.com/office/drawing/2014/main" id="{72C13D1D-4868-FF4E-872D-F2ED95717C33}"/>
              </a:ext>
            </a:extLst>
          </p:cNvPr>
          <p:cNvSpPr>
            <a:spLocks noGrp="1"/>
          </p:cNvSpPr>
          <p:nvPr>
            <p:ph type="sldNum" sz="quarter" idx="12"/>
          </p:nvPr>
        </p:nvSpPr>
        <p:spPr/>
        <p:txBody>
          <a:bodyPr/>
          <a:lstStyle/>
          <a:p>
            <a:fld id="{B6F15528-21DE-4FAA-801E-634DDDAF4B2B}" type="slidenum">
              <a:rPr lang="en-US" smtClean="0"/>
              <a:pPr/>
              <a:t>13</a:t>
            </a:fld>
            <a:r>
              <a:rPr lang="en-US" dirty="0"/>
              <a:t> </a:t>
            </a:r>
            <a:r>
              <a:rPr lang="en-US" dirty="0" smtClean="0"/>
              <a:t>of 13</a:t>
            </a:r>
            <a:endParaRPr lang="en-US" dirty="0"/>
          </a:p>
        </p:txBody>
      </p:sp>
      <p:sp>
        <p:nvSpPr>
          <p:cNvPr id="6" name="Rectangle 5">
            <a:extLst>
              <a:ext uri="{FF2B5EF4-FFF2-40B4-BE49-F238E27FC236}">
                <a16:creationId xmlns:a16="http://schemas.microsoft.com/office/drawing/2014/main" id="{D9E1B6AC-2669-9345-8E86-82AE915A3567}"/>
              </a:ext>
            </a:extLst>
          </p:cNvPr>
          <p:cNvSpPr/>
          <p:nvPr/>
        </p:nvSpPr>
        <p:spPr>
          <a:xfrm>
            <a:off x="5334000" y="1578670"/>
            <a:ext cx="3429000" cy="4801314"/>
          </a:xfrm>
          <a:prstGeom prst="rect">
            <a:avLst/>
          </a:prstGeom>
        </p:spPr>
        <p:txBody>
          <a:bodyPr wrap="square">
            <a:spAutoFit/>
          </a:bodyPr>
          <a:lstStyle/>
          <a:p>
            <a:pPr marL="285750" indent="-285750">
              <a:buFont typeface="Arial" panose="020B0604020202020204" pitchFamily="34" charset="0"/>
              <a:buChar char="•"/>
            </a:pPr>
            <a:r>
              <a:rPr lang="en-US" dirty="0"/>
              <a:t>Each node of the network was to consist of an </a:t>
            </a:r>
            <a:r>
              <a:rPr lang="en-US" dirty="0">
                <a:solidFill>
                  <a:srgbClr val="FF0000"/>
                </a:solidFill>
              </a:rPr>
              <a:t>IMP and a host</a:t>
            </a:r>
            <a:r>
              <a:rPr lang="en-US" dirty="0"/>
              <a:t>, in the same room, connected by a short wire.</a:t>
            </a:r>
          </a:p>
          <a:p>
            <a:pPr marL="285750" indent="-285750">
              <a:buFont typeface="Arial" panose="020B0604020202020204" pitchFamily="34" charset="0"/>
              <a:buChar char="•"/>
            </a:pPr>
            <a:r>
              <a:rPr lang="en-US" dirty="0"/>
              <a:t> A host could send messages of up to </a:t>
            </a:r>
            <a:r>
              <a:rPr lang="en-US" dirty="0">
                <a:solidFill>
                  <a:srgbClr val="FF0000"/>
                </a:solidFill>
                <a:effectLst>
                  <a:glow rad="139700">
                    <a:schemeClr val="accent6">
                      <a:satMod val="175000"/>
                      <a:alpha val="40000"/>
                    </a:schemeClr>
                  </a:glow>
                </a:effectLst>
              </a:rPr>
              <a:t>8063 bits to its IMP</a:t>
            </a:r>
            <a:r>
              <a:rPr lang="en-US" dirty="0"/>
              <a:t>, which would then break these up into packets of at most </a:t>
            </a:r>
            <a:r>
              <a:rPr lang="en-US" dirty="0">
                <a:solidFill>
                  <a:srgbClr val="FF0000"/>
                </a:solidFill>
                <a:effectLst>
                  <a:glow rad="139700">
                    <a:schemeClr val="accent6">
                      <a:satMod val="175000"/>
                      <a:alpha val="40000"/>
                    </a:schemeClr>
                  </a:glow>
                </a:effectLst>
              </a:rPr>
              <a:t>1008 bits</a:t>
            </a:r>
            <a:r>
              <a:rPr lang="en-US" dirty="0">
                <a:effectLst>
                  <a:glow rad="139700">
                    <a:schemeClr val="accent6">
                      <a:satMod val="175000"/>
                      <a:alpha val="40000"/>
                    </a:schemeClr>
                  </a:glow>
                </a:effectLst>
              </a:rPr>
              <a:t> </a:t>
            </a:r>
            <a:r>
              <a:rPr lang="en-US" dirty="0"/>
              <a:t>and forward them independently toward the destination. </a:t>
            </a:r>
          </a:p>
          <a:p>
            <a:pPr marL="285750" indent="-285750">
              <a:buFont typeface="Arial" panose="020B0604020202020204" pitchFamily="34" charset="0"/>
              <a:buChar char="•"/>
            </a:pPr>
            <a:r>
              <a:rPr lang="en-US" dirty="0"/>
              <a:t>Each packet was received in its entirety before being forwarded, so the subnet was the first electronic store- and-forward packet-switching network.</a:t>
            </a:r>
          </a:p>
        </p:txBody>
      </p:sp>
      <p:sp>
        <p:nvSpPr>
          <p:cNvPr id="3" name="Rectangle 2">
            <a:extLst>
              <a:ext uri="{FF2B5EF4-FFF2-40B4-BE49-F238E27FC236}">
                <a16:creationId xmlns:a16="http://schemas.microsoft.com/office/drawing/2014/main" id="{7BA991C2-317E-B849-844C-339C3497055A}"/>
              </a:ext>
            </a:extLst>
          </p:cNvPr>
          <p:cNvSpPr/>
          <p:nvPr/>
        </p:nvSpPr>
        <p:spPr>
          <a:xfrm>
            <a:off x="228600" y="4552535"/>
            <a:ext cx="4572000" cy="2031325"/>
          </a:xfrm>
          <a:prstGeom prst="rect">
            <a:avLst/>
          </a:prstGeom>
        </p:spPr>
        <p:txBody>
          <a:bodyPr>
            <a:spAutoFit/>
          </a:bodyPr>
          <a:lstStyle/>
          <a:p>
            <a:pPr marL="285750" indent="-285750">
              <a:buFont typeface="Arial" panose="020B0604020202020204" pitchFamily="34" charset="0"/>
              <a:buChar char="•"/>
            </a:pPr>
            <a:r>
              <a:rPr lang="en-US" dirty="0"/>
              <a:t>The software was split into two parts: </a:t>
            </a:r>
            <a:r>
              <a:rPr lang="en-US" b="1" dirty="0">
                <a:effectLst>
                  <a:glow rad="139700">
                    <a:schemeClr val="accent6">
                      <a:satMod val="175000"/>
                      <a:alpha val="40000"/>
                    </a:schemeClr>
                  </a:glow>
                </a:effectLst>
              </a:rPr>
              <a:t>subnet</a:t>
            </a:r>
            <a:r>
              <a:rPr lang="en-US" dirty="0"/>
              <a:t> and </a:t>
            </a:r>
            <a:r>
              <a:rPr lang="en-US" dirty="0">
                <a:effectLst>
                  <a:glow rad="139700">
                    <a:schemeClr val="accent6">
                      <a:satMod val="175000"/>
                      <a:alpha val="40000"/>
                    </a:schemeClr>
                  </a:glow>
                </a:effectLst>
              </a:rPr>
              <a:t>host</a:t>
            </a:r>
            <a:r>
              <a:rPr lang="en-US" dirty="0"/>
              <a:t>. </a:t>
            </a:r>
          </a:p>
          <a:p>
            <a:pPr marL="285750" indent="-285750">
              <a:buFont typeface="Arial" panose="020B0604020202020204" pitchFamily="34" charset="0"/>
              <a:buChar char="•"/>
            </a:pPr>
            <a:r>
              <a:rPr lang="en-US" dirty="0"/>
              <a:t>The subnet software consisted of the IMP end of the </a:t>
            </a:r>
            <a:r>
              <a:rPr lang="en-US" dirty="0">
                <a:solidFill>
                  <a:srgbClr val="FF0000"/>
                </a:solidFill>
                <a:effectLst>
                  <a:glow rad="139700">
                    <a:schemeClr val="accent6">
                      <a:satMod val="175000"/>
                      <a:alpha val="40000"/>
                    </a:schemeClr>
                  </a:glow>
                </a:effectLst>
              </a:rPr>
              <a:t>host-IMP connection</a:t>
            </a:r>
            <a:r>
              <a:rPr lang="en-US" dirty="0"/>
              <a:t>, the </a:t>
            </a:r>
            <a:r>
              <a:rPr lang="en-US" dirty="0">
                <a:solidFill>
                  <a:srgbClr val="FF0000"/>
                </a:solidFill>
              </a:rPr>
              <a:t>I</a:t>
            </a:r>
            <a:r>
              <a:rPr lang="en-US" dirty="0">
                <a:solidFill>
                  <a:srgbClr val="FF0000"/>
                </a:solidFill>
                <a:effectLst>
                  <a:glow rad="139700">
                    <a:schemeClr val="accent6">
                      <a:satMod val="175000"/>
                      <a:alpha val="40000"/>
                    </a:schemeClr>
                  </a:glow>
                </a:effectLst>
              </a:rPr>
              <a:t>MP-IMP</a:t>
            </a:r>
            <a:r>
              <a:rPr lang="en-US" dirty="0"/>
              <a:t> protocol, and </a:t>
            </a:r>
          </a:p>
          <a:p>
            <a:pPr marL="285750" indent="-285750">
              <a:buFont typeface="Arial" panose="020B0604020202020204" pitchFamily="34" charset="0"/>
              <a:buChar char="•"/>
            </a:pPr>
            <a:r>
              <a:rPr lang="en-US" dirty="0"/>
              <a:t>a </a:t>
            </a:r>
            <a:r>
              <a:rPr lang="en-US" dirty="0">
                <a:solidFill>
                  <a:srgbClr val="FF0000"/>
                </a:solidFill>
              </a:rPr>
              <a:t>source IMP to destination IMP protocol designed</a:t>
            </a:r>
            <a:r>
              <a:rPr lang="en-US" dirty="0"/>
              <a:t> to improve reliability. </a:t>
            </a:r>
          </a:p>
        </p:txBody>
      </p:sp>
    </p:spTree>
    <p:extLst>
      <p:ext uri="{BB962C8B-B14F-4D97-AF65-F5344CB8AC3E}">
        <p14:creationId xmlns:p14="http://schemas.microsoft.com/office/powerpoint/2010/main" val="39257801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12A6-8BED-BF4C-9344-AFFF2414F9CF}"/>
              </a:ext>
            </a:extLst>
          </p:cNvPr>
          <p:cNvSpPr>
            <a:spLocks noGrp="1"/>
          </p:cNvSpPr>
          <p:nvPr>
            <p:ph type="title"/>
          </p:nvPr>
        </p:nvSpPr>
        <p:spPr/>
        <p:txBody>
          <a:bodyPr/>
          <a:lstStyle/>
          <a:p>
            <a:r>
              <a:rPr lang="en-US" dirty="0"/>
              <a:t>OSI Reference Model</a:t>
            </a:r>
          </a:p>
        </p:txBody>
      </p:sp>
      <p:pic>
        <p:nvPicPr>
          <p:cNvPr id="5" name="Content Placeholder 4">
            <a:extLst>
              <a:ext uri="{FF2B5EF4-FFF2-40B4-BE49-F238E27FC236}">
                <a16:creationId xmlns:a16="http://schemas.microsoft.com/office/drawing/2014/main" id="{57A6476D-76CA-BD4D-BA97-E7971F609FA2}"/>
              </a:ext>
            </a:extLst>
          </p:cNvPr>
          <p:cNvPicPr>
            <a:picLocks noGrp="1" noChangeAspect="1"/>
          </p:cNvPicPr>
          <p:nvPr>
            <p:ph idx="1"/>
          </p:nvPr>
        </p:nvPicPr>
        <p:blipFill>
          <a:blip r:embed="rId2"/>
          <a:stretch>
            <a:fillRect/>
          </a:stretch>
        </p:blipFill>
        <p:spPr>
          <a:xfrm>
            <a:off x="609600" y="1269842"/>
            <a:ext cx="6062160" cy="5209920"/>
          </a:xfrm>
          <a:prstGeom prst="rect">
            <a:avLst/>
          </a:prstGeom>
        </p:spPr>
      </p:pic>
      <p:sp>
        <p:nvSpPr>
          <p:cNvPr id="4" name="Slide Number Placeholder 3">
            <a:extLst>
              <a:ext uri="{FF2B5EF4-FFF2-40B4-BE49-F238E27FC236}">
                <a16:creationId xmlns:a16="http://schemas.microsoft.com/office/drawing/2014/main" id="{8F509491-60EF-EA45-A66D-2A88B2CDF5AA}"/>
              </a:ext>
            </a:extLst>
          </p:cNvPr>
          <p:cNvSpPr>
            <a:spLocks noGrp="1"/>
          </p:cNvSpPr>
          <p:nvPr>
            <p:ph type="sldNum" sz="quarter" idx="12"/>
          </p:nvPr>
        </p:nvSpPr>
        <p:spPr/>
        <p:txBody>
          <a:bodyPr/>
          <a:lstStyle/>
          <a:p>
            <a:fld id="{B6F15528-21DE-4FAA-801E-634DDDAF4B2B}" type="slidenum">
              <a:rPr lang="en-US" smtClean="0"/>
              <a:pPr/>
              <a:t>2</a:t>
            </a:fld>
            <a:r>
              <a:rPr lang="en-US" dirty="0"/>
              <a:t> </a:t>
            </a:r>
            <a:r>
              <a:rPr lang="en-US" dirty="0" smtClean="0"/>
              <a:t>of 13</a:t>
            </a:r>
            <a:endParaRPr lang="en-US" dirty="0"/>
          </a:p>
        </p:txBody>
      </p:sp>
      <p:sp>
        <p:nvSpPr>
          <p:cNvPr id="6" name="Rectangle 5">
            <a:extLst>
              <a:ext uri="{FF2B5EF4-FFF2-40B4-BE49-F238E27FC236}">
                <a16:creationId xmlns:a16="http://schemas.microsoft.com/office/drawing/2014/main" id="{FCB7D0F6-A198-2146-A54B-CE32D6856CDF}"/>
              </a:ext>
            </a:extLst>
          </p:cNvPr>
          <p:cNvSpPr/>
          <p:nvPr/>
        </p:nvSpPr>
        <p:spPr>
          <a:xfrm>
            <a:off x="7086600" y="1981200"/>
            <a:ext cx="2057400" cy="1938992"/>
          </a:xfrm>
          <a:prstGeom prst="rect">
            <a:avLst/>
          </a:prstGeom>
        </p:spPr>
        <p:txBody>
          <a:bodyPr wrap="square">
            <a:spAutoFit/>
          </a:bodyPr>
          <a:lstStyle/>
          <a:p>
            <a:r>
              <a:rPr lang="en-US" sz="2400" b="1" cap="small" dirty="0">
                <a:solidFill>
                  <a:srgbClr val="FF0000"/>
                </a:solidFill>
                <a:latin typeface="arial" panose="020B0604020202020204" pitchFamily="34" charset="0"/>
              </a:rPr>
              <a:t>A</a:t>
            </a:r>
            <a:r>
              <a:rPr lang="en-US" sz="2400" b="1" cap="small" dirty="0">
                <a:solidFill>
                  <a:srgbClr val="222222"/>
                </a:solidFill>
                <a:latin typeface="arial" panose="020B0604020202020204" pitchFamily="34" charset="0"/>
              </a:rPr>
              <a:t>ll </a:t>
            </a:r>
            <a:r>
              <a:rPr lang="en-US" sz="2400" b="1" cap="small" dirty="0">
                <a:solidFill>
                  <a:srgbClr val="FF0000"/>
                </a:solidFill>
                <a:latin typeface="arial" panose="020B0604020202020204" pitchFamily="34" charset="0"/>
              </a:rPr>
              <a:t>P</a:t>
            </a:r>
            <a:r>
              <a:rPr lang="en-US" sz="2400" b="1" cap="small" dirty="0">
                <a:solidFill>
                  <a:srgbClr val="222222"/>
                </a:solidFill>
                <a:latin typeface="arial" panose="020B0604020202020204" pitchFamily="34" charset="0"/>
              </a:rPr>
              <a:t>eople </a:t>
            </a:r>
            <a:r>
              <a:rPr lang="en-US" sz="2400" b="1" cap="small" dirty="0">
                <a:solidFill>
                  <a:srgbClr val="FF0000"/>
                </a:solidFill>
                <a:latin typeface="arial" panose="020B0604020202020204" pitchFamily="34" charset="0"/>
              </a:rPr>
              <a:t>S</a:t>
            </a:r>
            <a:r>
              <a:rPr lang="en-US" sz="2400" b="1" cap="small" dirty="0">
                <a:solidFill>
                  <a:srgbClr val="222222"/>
                </a:solidFill>
                <a:latin typeface="arial" panose="020B0604020202020204" pitchFamily="34" charset="0"/>
              </a:rPr>
              <a:t>eem </a:t>
            </a:r>
            <a:r>
              <a:rPr lang="en-US" sz="2400" b="1" cap="small" dirty="0">
                <a:solidFill>
                  <a:srgbClr val="FF0000"/>
                </a:solidFill>
                <a:latin typeface="arial" panose="020B0604020202020204" pitchFamily="34" charset="0"/>
              </a:rPr>
              <a:t>T</a:t>
            </a:r>
            <a:r>
              <a:rPr lang="en-US" sz="2400" b="1" cap="small" dirty="0">
                <a:solidFill>
                  <a:srgbClr val="222222"/>
                </a:solidFill>
                <a:latin typeface="arial" panose="020B0604020202020204" pitchFamily="34" charset="0"/>
              </a:rPr>
              <a:t>o </a:t>
            </a:r>
            <a:r>
              <a:rPr lang="en-US" sz="2400" b="1" cap="small" dirty="0">
                <a:solidFill>
                  <a:srgbClr val="FF0000"/>
                </a:solidFill>
                <a:latin typeface="arial" panose="020B0604020202020204" pitchFamily="34" charset="0"/>
              </a:rPr>
              <a:t>N</a:t>
            </a:r>
            <a:r>
              <a:rPr lang="en-US" sz="2400" b="1" cap="small" dirty="0">
                <a:solidFill>
                  <a:srgbClr val="222222"/>
                </a:solidFill>
                <a:latin typeface="arial" panose="020B0604020202020204" pitchFamily="34" charset="0"/>
              </a:rPr>
              <a:t>eed </a:t>
            </a:r>
            <a:r>
              <a:rPr lang="en-US" sz="2400" b="1" cap="small" dirty="0">
                <a:solidFill>
                  <a:srgbClr val="FF0000"/>
                </a:solidFill>
                <a:latin typeface="arial" panose="020B0604020202020204" pitchFamily="34" charset="0"/>
              </a:rPr>
              <a:t>D</a:t>
            </a:r>
            <a:r>
              <a:rPr lang="en-US" sz="2400" b="1" cap="small" dirty="0">
                <a:solidFill>
                  <a:srgbClr val="222222"/>
                </a:solidFill>
                <a:latin typeface="arial" panose="020B0604020202020204" pitchFamily="34" charset="0"/>
              </a:rPr>
              <a:t>ata </a:t>
            </a:r>
            <a:r>
              <a:rPr lang="en-US" sz="2400" b="1" cap="small" dirty="0">
                <a:solidFill>
                  <a:srgbClr val="FF0000"/>
                </a:solidFill>
                <a:latin typeface="arial" panose="020B0604020202020204" pitchFamily="34" charset="0"/>
              </a:rPr>
              <a:t>P</a:t>
            </a:r>
            <a:r>
              <a:rPr lang="en-US" sz="2400" b="1" cap="small" dirty="0">
                <a:solidFill>
                  <a:srgbClr val="222222"/>
                </a:solidFill>
                <a:latin typeface="arial" panose="020B0604020202020204" pitchFamily="34" charset="0"/>
              </a:rPr>
              <a:t>rocessing</a:t>
            </a:r>
            <a:endParaRPr lang="en-US" sz="2400" b="1" cap="small" dirty="0"/>
          </a:p>
        </p:txBody>
      </p:sp>
    </p:spTree>
    <p:extLst>
      <p:ext uri="{BB962C8B-B14F-4D97-AF65-F5344CB8AC3E}">
        <p14:creationId xmlns:p14="http://schemas.microsoft.com/office/powerpoint/2010/main" val="277049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8052FE-0898-A240-9B1E-D07111B4C6D7}"/>
              </a:ext>
            </a:extLst>
          </p:cNvPr>
          <p:cNvPicPr>
            <a:picLocks noChangeAspect="1"/>
          </p:cNvPicPr>
          <p:nvPr/>
        </p:nvPicPr>
        <p:blipFill>
          <a:blip r:embed="rId2"/>
          <a:stretch>
            <a:fillRect/>
          </a:stretch>
        </p:blipFill>
        <p:spPr>
          <a:xfrm>
            <a:off x="1981200" y="0"/>
            <a:ext cx="5051825" cy="2612395"/>
          </a:xfrm>
          <a:prstGeom prst="rect">
            <a:avLst/>
          </a:prstGeom>
        </p:spPr>
      </p:pic>
      <p:pic>
        <p:nvPicPr>
          <p:cNvPr id="4" name="Picture 3">
            <a:extLst>
              <a:ext uri="{FF2B5EF4-FFF2-40B4-BE49-F238E27FC236}">
                <a16:creationId xmlns:a16="http://schemas.microsoft.com/office/drawing/2014/main" id="{CBB75C89-D23D-5C4A-A681-27FFBB01FC69}"/>
              </a:ext>
            </a:extLst>
          </p:cNvPr>
          <p:cNvPicPr>
            <a:picLocks noChangeAspect="1"/>
          </p:cNvPicPr>
          <p:nvPr/>
        </p:nvPicPr>
        <p:blipFill>
          <a:blip r:embed="rId3"/>
          <a:stretch>
            <a:fillRect/>
          </a:stretch>
        </p:blipFill>
        <p:spPr>
          <a:xfrm>
            <a:off x="2047594" y="2612395"/>
            <a:ext cx="4993314" cy="4046514"/>
          </a:xfrm>
          <a:prstGeom prst="rect">
            <a:avLst/>
          </a:prstGeom>
        </p:spPr>
      </p:pic>
      <p:sp>
        <p:nvSpPr>
          <p:cNvPr id="9" name="Rounded Rectangle 8">
            <a:extLst>
              <a:ext uri="{FF2B5EF4-FFF2-40B4-BE49-F238E27FC236}">
                <a16:creationId xmlns:a16="http://schemas.microsoft.com/office/drawing/2014/main" id="{5CB4BD60-2DD3-A14F-A6EE-02645817CAD3}"/>
              </a:ext>
            </a:extLst>
          </p:cNvPr>
          <p:cNvSpPr/>
          <p:nvPr/>
        </p:nvSpPr>
        <p:spPr>
          <a:xfrm>
            <a:off x="2047594" y="610621"/>
            <a:ext cx="4985431" cy="685800"/>
          </a:xfrm>
          <a:prstGeom prst="roundRect">
            <a:avLst/>
          </a:prstGeom>
          <a:solidFill>
            <a:schemeClr val="accent2">
              <a:alpha val="1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094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A9904-83D4-C049-97B5-B28BF8C8004B}"/>
              </a:ext>
            </a:extLst>
          </p:cNvPr>
          <p:cNvSpPr>
            <a:spLocks noGrp="1"/>
          </p:cNvSpPr>
          <p:nvPr>
            <p:ph type="title"/>
          </p:nvPr>
        </p:nvSpPr>
        <p:spPr/>
        <p:txBody>
          <a:bodyPr/>
          <a:lstStyle/>
          <a:p>
            <a:r>
              <a:rPr lang="en-US" dirty="0"/>
              <a:t>OSI Model</a:t>
            </a:r>
          </a:p>
        </p:txBody>
      </p:sp>
      <p:sp>
        <p:nvSpPr>
          <p:cNvPr id="4" name="Slide Number Placeholder 3">
            <a:extLst>
              <a:ext uri="{FF2B5EF4-FFF2-40B4-BE49-F238E27FC236}">
                <a16:creationId xmlns:a16="http://schemas.microsoft.com/office/drawing/2014/main" id="{A72F245B-7EBE-6B44-A548-A29D729AFB5B}"/>
              </a:ext>
            </a:extLst>
          </p:cNvPr>
          <p:cNvSpPr>
            <a:spLocks noGrp="1"/>
          </p:cNvSpPr>
          <p:nvPr>
            <p:ph type="sldNum" sz="quarter" idx="12"/>
          </p:nvPr>
        </p:nvSpPr>
        <p:spPr/>
        <p:txBody>
          <a:bodyPr/>
          <a:lstStyle/>
          <a:p>
            <a:fld id="{B6F15528-21DE-4FAA-801E-634DDDAF4B2B}" type="slidenum">
              <a:rPr lang="en-US" smtClean="0"/>
              <a:pPr/>
              <a:t>4</a:t>
            </a:fld>
            <a:r>
              <a:rPr lang="en-US" dirty="0"/>
              <a:t> </a:t>
            </a:r>
            <a:r>
              <a:rPr lang="en-US" dirty="0" smtClean="0"/>
              <a:t>of 13</a:t>
            </a:r>
            <a:endParaRPr lang="en-US" dirty="0"/>
          </a:p>
        </p:txBody>
      </p:sp>
      <p:pic>
        <p:nvPicPr>
          <p:cNvPr id="6" name="Picture 5">
            <a:extLst>
              <a:ext uri="{FF2B5EF4-FFF2-40B4-BE49-F238E27FC236}">
                <a16:creationId xmlns:a16="http://schemas.microsoft.com/office/drawing/2014/main" id="{E36A181B-9BE0-A247-8268-5A672115339B}"/>
              </a:ext>
            </a:extLst>
          </p:cNvPr>
          <p:cNvPicPr>
            <a:picLocks noChangeAspect="1"/>
          </p:cNvPicPr>
          <p:nvPr/>
        </p:nvPicPr>
        <p:blipFill>
          <a:blip r:embed="rId2"/>
          <a:stretch>
            <a:fillRect/>
          </a:stretch>
        </p:blipFill>
        <p:spPr>
          <a:xfrm>
            <a:off x="609600" y="1449306"/>
            <a:ext cx="4229100" cy="1322801"/>
          </a:xfrm>
          <a:prstGeom prst="rect">
            <a:avLst/>
          </a:prstGeom>
        </p:spPr>
      </p:pic>
      <p:sp>
        <p:nvSpPr>
          <p:cNvPr id="9" name="Rectangle 8">
            <a:extLst>
              <a:ext uri="{FF2B5EF4-FFF2-40B4-BE49-F238E27FC236}">
                <a16:creationId xmlns:a16="http://schemas.microsoft.com/office/drawing/2014/main" id="{E035886C-7E9B-1845-9515-ADAF30A6A5EB}"/>
              </a:ext>
            </a:extLst>
          </p:cNvPr>
          <p:cNvSpPr/>
          <p:nvPr/>
        </p:nvSpPr>
        <p:spPr>
          <a:xfrm>
            <a:off x="762000" y="2967335"/>
            <a:ext cx="7848600" cy="2862322"/>
          </a:xfrm>
          <a:prstGeom prst="rect">
            <a:avLst/>
          </a:prstGeom>
        </p:spPr>
        <p:txBody>
          <a:bodyPr wrap="square">
            <a:spAutoFit/>
          </a:bodyPr>
          <a:lstStyle/>
          <a:p>
            <a:pPr marL="342900" indent="-342900">
              <a:buFont typeface="Arial" panose="020B0604020202020204" pitchFamily="34" charset="0"/>
              <a:buChar char="•"/>
            </a:pPr>
            <a:r>
              <a:rPr lang="en-US" dirty="0"/>
              <a:t>The </a:t>
            </a:r>
            <a:r>
              <a:rPr lang="en-US" u="sng" dirty="0">
                <a:effectLst>
                  <a:glow rad="228600">
                    <a:schemeClr val="accent6">
                      <a:satMod val="175000"/>
                      <a:alpha val="40000"/>
                    </a:schemeClr>
                  </a:glow>
                </a:effectLst>
              </a:rPr>
              <a:t>service definition </a:t>
            </a:r>
            <a:r>
              <a:rPr lang="en-US" dirty="0"/>
              <a:t>tells </a:t>
            </a:r>
            <a:r>
              <a:rPr lang="en-US" u="sng" dirty="0">
                <a:effectLst>
                  <a:glow rad="228600">
                    <a:schemeClr val="accent6">
                      <a:satMod val="175000"/>
                      <a:alpha val="40000"/>
                    </a:schemeClr>
                  </a:glow>
                </a:effectLst>
              </a:rPr>
              <a:t>what the layer does</a:t>
            </a:r>
            <a:r>
              <a:rPr lang="en-US" dirty="0"/>
              <a:t>, not how entities above it access it or how the layer works.</a:t>
            </a:r>
            <a:br>
              <a:rPr lang="en-US" dirty="0"/>
            </a:br>
            <a:endParaRPr lang="en-US" dirty="0"/>
          </a:p>
          <a:p>
            <a:pPr marL="342900" indent="-342900">
              <a:buFont typeface="Arial" panose="020B0604020202020204" pitchFamily="34" charset="0"/>
              <a:buChar char="•"/>
            </a:pPr>
            <a:r>
              <a:rPr lang="en-US" dirty="0"/>
              <a:t>Layer’s </a:t>
            </a:r>
            <a:r>
              <a:rPr lang="en-US" u="sng" dirty="0">
                <a:effectLst>
                  <a:glow rad="228600">
                    <a:schemeClr val="accent6">
                      <a:satMod val="175000"/>
                      <a:alpha val="40000"/>
                    </a:schemeClr>
                  </a:glow>
                </a:effectLst>
              </a:rPr>
              <a:t>interface </a:t>
            </a:r>
            <a:r>
              <a:rPr lang="en-US" dirty="0"/>
              <a:t>tells the processes above it</a:t>
            </a:r>
            <a:r>
              <a:rPr lang="en-US" b="1" dirty="0"/>
              <a:t> </a:t>
            </a:r>
            <a:r>
              <a:rPr lang="en-US" u="sng" dirty="0">
                <a:effectLst>
                  <a:glow rad="228600">
                    <a:schemeClr val="accent6">
                      <a:satMod val="175000"/>
                      <a:alpha val="40000"/>
                    </a:schemeClr>
                  </a:glow>
                </a:effectLst>
              </a:rPr>
              <a:t>how to access </a:t>
            </a:r>
            <a:r>
              <a:rPr lang="en-US" dirty="0"/>
              <a:t>it. It specifies what the parameters are and what results to expect.</a:t>
            </a:r>
            <a:br>
              <a:rPr lang="en-US" dirty="0"/>
            </a:br>
            <a:endParaRPr lang="en-US" dirty="0"/>
          </a:p>
          <a:p>
            <a:pPr marL="342900" indent="-342900">
              <a:buFont typeface="Arial" panose="020B0604020202020204" pitchFamily="34" charset="0"/>
              <a:buChar char="•"/>
            </a:pPr>
            <a:r>
              <a:rPr lang="en-US" dirty="0"/>
              <a:t>Finally, the </a:t>
            </a:r>
            <a:r>
              <a:rPr lang="en-US" u="sng" dirty="0">
                <a:effectLst>
                  <a:glow rad="228600">
                    <a:schemeClr val="accent6">
                      <a:satMod val="175000"/>
                      <a:alpha val="40000"/>
                    </a:schemeClr>
                  </a:glow>
                </a:effectLst>
              </a:rPr>
              <a:t>peer protocols </a:t>
            </a:r>
            <a:r>
              <a:rPr lang="en-US" dirty="0"/>
              <a:t>used in a layer are the </a:t>
            </a:r>
            <a:r>
              <a:rPr lang="en-US" u="sng" dirty="0">
                <a:effectLst>
                  <a:glow rad="228600">
                    <a:schemeClr val="accent6">
                      <a:satMod val="175000"/>
                      <a:alpha val="40000"/>
                    </a:schemeClr>
                  </a:glow>
                </a:effectLst>
              </a:rPr>
              <a:t>layer’s own business</a:t>
            </a:r>
            <a:r>
              <a:rPr lang="en-US" dirty="0"/>
              <a:t>. It can use any protocols it wants to, as long as it gets the job done (i.e., provides the offered services). It can also change them at will without affecting software in higher layers.</a:t>
            </a:r>
          </a:p>
        </p:txBody>
      </p:sp>
    </p:spTree>
    <p:extLst>
      <p:ext uri="{BB962C8B-B14F-4D97-AF65-F5344CB8AC3E}">
        <p14:creationId xmlns:p14="http://schemas.microsoft.com/office/powerpoint/2010/main" val="974556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E818-D6D0-4F41-989C-044CEA064C3C}"/>
              </a:ext>
            </a:extLst>
          </p:cNvPr>
          <p:cNvSpPr>
            <a:spLocks noGrp="1"/>
          </p:cNvSpPr>
          <p:nvPr>
            <p:ph type="title"/>
          </p:nvPr>
        </p:nvSpPr>
        <p:spPr/>
        <p:txBody>
          <a:bodyPr>
            <a:normAutofit/>
          </a:bodyPr>
          <a:lstStyle/>
          <a:p>
            <a:r>
              <a:rPr lang="en-US" dirty="0"/>
              <a:t>Why OSI Model Failed…</a:t>
            </a:r>
          </a:p>
        </p:txBody>
      </p:sp>
      <p:pic>
        <p:nvPicPr>
          <p:cNvPr id="5" name="Content Placeholder 4">
            <a:extLst>
              <a:ext uri="{FF2B5EF4-FFF2-40B4-BE49-F238E27FC236}">
                <a16:creationId xmlns:a16="http://schemas.microsoft.com/office/drawing/2014/main" id="{3C31ED14-ED2F-9C41-A33E-B5A91E44C2D3}"/>
              </a:ext>
            </a:extLst>
          </p:cNvPr>
          <p:cNvPicPr>
            <a:picLocks noGrp="1" noChangeAspect="1"/>
          </p:cNvPicPr>
          <p:nvPr>
            <p:ph idx="1"/>
          </p:nvPr>
        </p:nvPicPr>
        <p:blipFill>
          <a:blip r:embed="rId2"/>
          <a:stretch>
            <a:fillRect/>
          </a:stretch>
        </p:blipFill>
        <p:spPr>
          <a:xfrm>
            <a:off x="1066799" y="1600200"/>
            <a:ext cx="2866331" cy="1524000"/>
          </a:xfrm>
          <a:prstGeom prst="rect">
            <a:avLst/>
          </a:prstGeom>
        </p:spPr>
      </p:pic>
      <p:sp>
        <p:nvSpPr>
          <p:cNvPr id="4" name="Slide Number Placeholder 3">
            <a:extLst>
              <a:ext uri="{FF2B5EF4-FFF2-40B4-BE49-F238E27FC236}">
                <a16:creationId xmlns:a16="http://schemas.microsoft.com/office/drawing/2014/main" id="{7B24D619-6397-5F4C-88B0-DDD41D4C772F}"/>
              </a:ext>
            </a:extLst>
          </p:cNvPr>
          <p:cNvSpPr>
            <a:spLocks noGrp="1"/>
          </p:cNvSpPr>
          <p:nvPr>
            <p:ph type="sldNum" sz="quarter" idx="12"/>
          </p:nvPr>
        </p:nvSpPr>
        <p:spPr/>
        <p:txBody>
          <a:bodyPr/>
          <a:lstStyle/>
          <a:p>
            <a:fld id="{B6F15528-21DE-4FAA-801E-634DDDAF4B2B}" type="slidenum">
              <a:rPr lang="en-US" smtClean="0"/>
              <a:pPr/>
              <a:t>5</a:t>
            </a:fld>
            <a:r>
              <a:rPr lang="en-US" dirty="0"/>
              <a:t> </a:t>
            </a:r>
            <a:r>
              <a:rPr lang="en-US" dirty="0" smtClean="0"/>
              <a:t>of 13</a:t>
            </a:r>
            <a:endParaRPr lang="en-US" dirty="0"/>
          </a:p>
        </p:txBody>
      </p:sp>
      <p:sp>
        <p:nvSpPr>
          <p:cNvPr id="6" name="Rectangle 5">
            <a:extLst>
              <a:ext uri="{FF2B5EF4-FFF2-40B4-BE49-F238E27FC236}">
                <a16:creationId xmlns:a16="http://schemas.microsoft.com/office/drawing/2014/main" id="{CC1F9C7D-68D3-C34F-9804-A299A89A4560}"/>
              </a:ext>
            </a:extLst>
          </p:cNvPr>
          <p:cNvSpPr/>
          <p:nvPr/>
        </p:nvSpPr>
        <p:spPr>
          <a:xfrm>
            <a:off x="970808" y="3309731"/>
            <a:ext cx="7696200" cy="646331"/>
          </a:xfrm>
          <a:prstGeom prst="rect">
            <a:avLst/>
          </a:prstGeom>
        </p:spPr>
        <p:txBody>
          <a:bodyPr wrap="square">
            <a:spAutoFit/>
          </a:bodyPr>
          <a:lstStyle/>
          <a:p>
            <a:pPr marL="285750" indent="-285750">
              <a:buFont typeface="Arial" panose="020B0604020202020204" pitchFamily="34" charset="0"/>
              <a:buChar char="•"/>
            </a:pPr>
            <a:r>
              <a:rPr lang="en-US" dirty="0"/>
              <a:t> David Clark of M.I.T. has a theory of standards that he calls the </a:t>
            </a:r>
            <a:r>
              <a:rPr lang="en-US" u="sng" dirty="0">
                <a:effectLst>
                  <a:glow rad="228600">
                    <a:schemeClr val="accent6">
                      <a:satMod val="175000"/>
                      <a:alpha val="40000"/>
                    </a:schemeClr>
                  </a:glow>
                </a:effectLst>
              </a:rPr>
              <a:t>apocalypse of the two elephants</a:t>
            </a:r>
          </a:p>
        </p:txBody>
      </p:sp>
      <p:pic>
        <p:nvPicPr>
          <p:cNvPr id="7" name="Picture 6">
            <a:extLst>
              <a:ext uri="{FF2B5EF4-FFF2-40B4-BE49-F238E27FC236}">
                <a16:creationId xmlns:a16="http://schemas.microsoft.com/office/drawing/2014/main" id="{25680CD2-B036-7C45-A428-B70071243E5B}"/>
              </a:ext>
            </a:extLst>
          </p:cNvPr>
          <p:cNvPicPr>
            <a:picLocks noChangeAspect="1"/>
          </p:cNvPicPr>
          <p:nvPr/>
        </p:nvPicPr>
        <p:blipFill>
          <a:blip r:embed="rId3"/>
          <a:stretch>
            <a:fillRect/>
          </a:stretch>
        </p:blipFill>
        <p:spPr>
          <a:xfrm>
            <a:off x="1676400" y="4217121"/>
            <a:ext cx="5603807" cy="2622550"/>
          </a:xfrm>
          <a:prstGeom prst="rect">
            <a:avLst/>
          </a:prstGeom>
        </p:spPr>
      </p:pic>
      <p:sp>
        <p:nvSpPr>
          <p:cNvPr id="3" name="Rectangle 2"/>
          <p:cNvSpPr/>
          <p:nvPr/>
        </p:nvSpPr>
        <p:spPr>
          <a:xfrm>
            <a:off x="6959402" y="2913505"/>
            <a:ext cx="1321196" cy="369332"/>
          </a:xfrm>
          <a:prstGeom prst="rect">
            <a:avLst/>
          </a:prstGeom>
        </p:spPr>
        <p:txBody>
          <a:bodyPr wrap="none">
            <a:spAutoFit/>
          </a:bodyPr>
          <a:lstStyle/>
          <a:p>
            <a:r>
              <a:rPr lang="as-IN">
                <a:solidFill>
                  <a:srgbClr val="202124"/>
                </a:solidFill>
                <a:latin typeface="arial" panose="020B0604020202020204" pitchFamily="34" charset="0"/>
              </a:rPr>
              <a:t>রহস্যউন্মোচন</a:t>
            </a:r>
            <a:endParaRPr lang="en-US" dirty="0"/>
          </a:p>
        </p:txBody>
      </p:sp>
    </p:spTree>
    <p:extLst>
      <p:ext uri="{BB962C8B-B14F-4D97-AF65-F5344CB8AC3E}">
        <p14:creationId xmlns:p14="http://schemas.microsoft.com/office/powerpoint/2010/main" val="374491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D8694-F63E-FF49-89DC-9A3E8B26A8C7}"/>
              </a:ext>
            </a:extLst>
          </p:cNvPr>
          <p:cNvSpPr>
            <a:spLocks noGrp="1"/>
          </p:cNvSpPr>
          <p:nvPr>
            <p:ph type="title"/>
          </p:nvPr>
        </p:nvSpPr>
        <p:spPr/>
        <p:txBody>
          <a:bodyPr/>
          <a:lstStyle/>
          <a:p>
            <a:r>
              <a:rPr lang="en-US" dirty="0"/>
              <a:t>A Critique of the OSI Model</a:t>
            </a:r>
          </a:p>
        </p:txBody>
      </p:sp>
      <p:sp>
        <p:nvSpPr>
          <p:cNvPr id="3" name="Content Placeholder 2">
            <a:extLst>
              <a:ext uri="{FF2B5EF4-FFF2-40B4-BE49-F238E27FC236}">
                <a16:creationId xmlns:a16="http://schemas.microsoft.com/office/drawing/2014/main" id="{8DBB692D-1702-1745-A896-ABD93FDBCFF2}"/>
              </a:ext>
            </a:extLst>
          </p:cNvPr>
          <p:cNvSpPr>
            <a:spLocks noGrp="1"/>
          </p:cNvSpPr>
          <p:nvPr>
            <p:ph idx="1"/>
          </p:nvPr>
        </p:nvSpPr>
        <p:spPr/>
        <p:txBody>
          <a:bodyPr>
            <a:noAutofit/>
          </a:bodyPr>
          <a:lstStyle/>
          <a:p>
            <a:r>
              <a:rPr lang="en-US" sz="2000" b="1" dirty="0"/>
              <a:t>Bad Technology</a:t>
            </a:r>
          </a:p>
          <a:p>
            <a:pPr lvl="1"/>
            <a:r>
              <a:rPr lang="en-US" sz="2000" dirty="0"/>
              <a:t>The choice of seven layers was more political than technical, and two of the layers (session and presentation) are nearly empty, </a:t>
            </a:r>
          </a:p>
          <a:p>
            <a:pPr lvl="1"/>
            <a:r>
              <a:rPr lang="en-US" sz="2000" dirty="0"/>
              <a:t>Whereas two other ones (data link and network) are overfull</a:t>
            </a:r>
          </a:p>
          <a:p>
            <a:pPr marL="457200" lvl="1" indent="0">
              <a:buNone/>
            </a:pPr>
            <a:endParaRPr lang="en-US" sz="2000" dirty="0"/>
          </a:p>
          <a:p>
            <a:r>
              <a:rPr lang="en-US" sz="2000" b="1" dirty="0"/>
              <a:t>Bad Implementations</a:t>
            </a:r>
          </a:p>
          <a:p>
            <a:pPr lvl="1"/>
            <a:r>
              <a:rPr lang="en-US" sz="2000" dirty="0"/>
              <a:t>Given the enormous complexity of the model and the protocols, it will come as no surprise that the initial implementations were huge, unwieldy, and slow.</a:t>
            </a:r>
          </a:p>
          <a:p>
            <a:r>
              <a:rPr lang="en-US" sz="2000" b="1" dirty="0"/>
              <a:t>Bad Politics</a:t>
            </a:r>
          </a:p>
          <a:p>
            <a:pPr lvl="1"/>
            <a:r>
              <a:rPr lang="en-US" sz="2000" dirty="0"/>
              <a:t> …be the creature European telecommunication ministries, the European Community, and later the U.S. Government</a:t>
            </a:r>
          </a:p>
        </p:txBody>
      </p:sp>
      <p:sp>
        <p:nvSpPr>
          <p:cNvPr id="4" name="Slide Number Placeholder 3">
            <a:extLst>
              <a:ext uri="{FF2B5EF4-FFF2-40B4-BE49-F238E27FC236}">
                <a16:creationId xmlns:a16="http://schemas.microsoft.com/office/drawing/2014/main" id="{FDEF95A2-FC3A-194E-8C47-138D563094DF}"/>
              </a:ext>
            </a:extLst>
          </p:cNvPr>
          <p:cNvSpPr>
            <a:spLocks noGrp="1"/>
          </p:cNvSpPr>
          <p:nvPr>
            <p:ph type="sldNum" sz="quarter" idx="12"/>
          </p:nvPr>
        </p:nvSpPr>
        <p:spPr/>
        <p:txBody>
          <a:bodyPr/>
          <a:lstStyle/>
          <a:p>
            <a:fld id="{B6F15528-21DE-4FAA-801E-634DDDAF4B2B}" type="slidenum">
              <a:rPr lang="en-US" smtClean="0"/>
              <a:pPr/>
              <a:t>6</a:t>
            </a:fld>
            <a:r>
              <a:rPr lang="en-US" dirty="0"/>
              <a:t> </a:t>
            </a:r>
            <a:r>
              <a:rPr lang="en-US" dirty="0" smtClean="0"/>
              <a:t>of 13</a:t>
            </a:r>
            <a:endParaRPr lang="en-US" dirty="0"/>
          </a:p>
        </p:txBody>
      </p:sp>
    </p:spTree>
    <p:extLst>
      <p:ext uri="{BB962C8B-B14F-4D97-AF65-F5344CB8AC3E}">
        <p14:creationId xmlns:p14="http://schemas.microsoft.com/office/powerpoint/2010/main" val="2096334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E219E-3495-BF44-8E35-50502D97CC8E}"/>
              </a:ext>
            </a:extLst>
          </p:cNvPr>
          <p:cNvSpPr>
            <a:spLocks noGrp="1"/>
          </p:cNvSpPr>
          <p:nvPr>
            <p:ph type="title"/>
          </p:nvPr>
        </p:nvSpPr>
        <p:spPr/>
        <p:txBody>
          <a:bodyPr/>
          <a:lstStyle/>
          <a:p>
            <a:r>
              <a:rPr lang="en-US" dirty="0"/>
              <a:t>TCP/IP Reference Model</a:t>
            </a:r>
          </a:p>
        </p:txBody>
      </p:sp>
      <p:pic>
        <p:nvPicPr>
          <p:cNvPr id="5" name="Content Placeholder 4">
            <a:extLst>
              <a:ext uri="{FF2B5EF4-FFF2-40B4-BE49-F238E27FC236}">
                <a16:creationId xmlns:a16="http://schemas.microsoft.com/office/drawing/2014/main" id="{0C951774-A9EC-D34F-A442-718706367F0A}"/>
              </a:ext>
            </a:extLst>
          </p:cNvPr>
          <p:cNvPicPr>
            <a:picLocks noGrp="1" noChangeAspect="1"/>
          </p:cNvPicPr>
          <p:nvPr>
            <p:ph idx="1"/>
          </p:nvPr>
        </p:nvPicPr>
        <p:blipFill>
          <a:blip r:embed="rId2"/>
          <a:stretch>
            <a:fillRect/>
          </a:stretch>
        </p:blipFill>
        <p:spPr>
          <a:xfrm>
            <a:off x="394208" y="1417638"/>
            <a:ext cx="6680200" cy="4292600"/>
          </a:xfrm>
          <a:prstGeom prst="rect">
            <a:avLst/>
          </a:prstGeom>
        </p:spPr>
      </p:pic>
      <p:sp>
        <p:nvSpPr>
          <p:cNvPr id="4" name="Slide Number Placeholder 3">
            <a:extLst>
              <a:ext uri="{FF2B5EF4-FFF2-40B4-BE49-F238E27FC236}">
                <a16:creationId xmlns:a16="http://schemas.microsoft.com/office/drawing/2014/main" id="{A51A2381-447A-204D-B582-BD0C9AFF867D}"/>
              </a:ext>
            </a:extLst>
          </p:cNvPr>
          <p:cNvSpPr>
            <a:spLocks noGrp="1"/>
          </p:cNvSpPr>
          <p:nvPr>
            <p:ph type="sldNum" sz="quarter" idx="12"/>
          </p:nvPr>
        </p:nvSpPr>
        <p:spPr/>
        <p:txBody>
          <a:bodyPr/>
          <a:lstStyle/>
          <a:p>
            <a:fld id="{B6F15528-21DE-4FAA-801E-634DDDAF4B2B}" type="slidenum">
              <a:rPr lang="en-US" smtClean="0"/>
              <a:pPr/>
              <a:t>7</a:t>
            </a:fld>
            <a:r>
              <a:rPr lang="en-US" dirty="0"/>
              <a:t> </a:t>
            </a:r>
            <a:r>
              <a:rPr lang="en-US" dirty="0" smtClean="0"/>
              <a:t>of 13</a:t>
            </a:r>
            <a:endParaRPr lang="en-US" dirty="0"/>
          </a:p>
        </p:txBody>
      </p:sp>
      <p:pic>
        <p:nvPicPr>
          <p:cNvPr id="3" name="Picture 2">
            <a:extLst>
              <a:ext uri="{FF2B5EF4-FFF2-40B4-BE49-F238E27FC236}">
                <a16:creationId xmlns:a16="http://schemas.microsoft.com/office/drawing/2014/main" id="{ADD07C9C-FC44-374A-97A5-B7D3F2D8129F}"/>
              </a:ext>
            </a:extLst>
          </p:cNvPr>
          <p:cNvPicPr>
            <a:picLocks noChangeAspect="1"/>
          </p:cNvPicPr>
          <p:nvPr/>
        </p:nvPicPr>
        <p:blipFill>
          <a:blip r:embed="rId3"/>
          <a:stretch>
            <a:fillRect/>
          </a:stretch>
        </p:blipFill>
        <p:spPr>
          <a:xfrm>
            <a:off x="6731000" y="2362200"/>
            <a:ext cx="2413000" cy="2057400"/>
          </a:xfrm>
          <a:prstGeom prst="rect">
            <a:avLst/>
          </a:prstGeom>
        </p:spPr>
      </p:pic>
    </p:spTree>
    <p:extLst>
      <p:ext uri="{BB962C8B-B14F-4D97-AF65-F5344CB8AC3E}">
        <p14:creationId xmlns:p14="http://schemas.microsoft.com/office/powerpoint/2010/main" val="3006567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55B11-5CF6-1D40-9F67-CD2C8E42B338}"/>
              </a:ext>
            </a:extLst>
          </p:cNvPr>
          <p:cNvSpPr>
            <a:spLocks noGrp="1"/>
          </p:cNvSpPr>
          <p:nvPr>
            <p:ph type="title"/>
          </p:nvPr>
        </p:nvSpPr>
        <p:spPr/>
        <p:txBody>
          <a:bodyPr/>
          <a:lstStyle/>
          <a:p>
            <a:r>
              <a:rPr lang="en-US" dirty="0"/>
              <a:t>The ARPANET</a:t>
            </a:r>
          </a:p>
        </p:txBody>
      </p:sp>
      <p:sp>
        <p:nvSpPr>
          <p:cNvPr id="3" name="Content Placeholder 2">
            <a:extLst>
              <a:ext uri="{FF2B5EF4-FFF2-40B4-BE49-F238E27FC236}">
                <a16:creationId xmlns:a16="http://schemas.microsoft.com/office/drawing/2014/main" id="{C99B3B10-64C4-5D41-A866-5E6039164C46}"/>
              </a:ext>
            </a:extLst>
          </p:cNvPr>
          <p:cNvSpPr>
            <a:spLocks noGrp="1"/>
          </p:cNvSpPr>
          <p:nvPr>
            <p:ph idx="1"/>
          </p:nvPr>
        </p:nvSpPr>
        <p:spPr/>
        <p:txBody>
          <a:bodyPr>
            <a:normAutofit/>
          </a:bodyPr>
          <a:lstStyle/>
          <a:p>
            <a:r>
              <a:rPr lang="en-US" sz="2200" dirty="0"/>
              <a:t>The story begins in the late </a:t>
            </a:r>
            <a:r>
              <a:rPr lang="en-US" sz="2200" dirty="0">
                <a:solidFill>
                  <a:srgbClr val="FF0000"/>
                </a:solidFill>
              </a:rPr>
              <a:t>1950s</a:t>
            </a:r>
            <a:r>
              <a:rPr lang="en-US" sz="2200" dirty="0"/>
              <a:t>.</a:t>
            </a:r>
          </a:p>
          <a:p>
            <a:r>
              <a:rPr lang="en-US" sz="2200" dirty="0"/>
              <a:t>… Cold War, the U.S. </a:t>
            </a:r>
            <a:r>
              <a:rPr lang="en-US" sz="2200" dirty="0">
                <a:solidFill>
                  <a:srgbClr val="FF0000"/>
                </a:solidFill>
              </a:rPr>
              <a:t>DoD</a:t>
            </a:r>
            <a:r>
              <a:rPr lang="en-US" sz="2200" dirty="0"/>
              <a:t> wanted </a:t>
            </a:r>
          </a:p>
          <a:p>
            <a:pPr lvl="1"/>
            <a:r>
              <a:rPr lang="en-US" sz="2200" dirty="0"/>
              <a:t>a </a:t>
            </a:r>
            <a:r>
              <a:rPr lang="en-US" sz="2200" b="1" dirty="0"/>
              <a:t>command-and-control</a:t>
            </a:r>
            <a:r>
              <a:rPr lang="en-US" sz="2200" dirty="0"/>
              <a:t> network that could survive a </a:t>
            </a:r>
            <a:r>
              <a:rPr lang="en-US" sz="2200" b="1" dirty="0"/>
              <a:t>nuclear war</a:t>
            </a:r>
            <a:r>
              <a:rPr lang="en-US" sz="2200" dirty="0"/>
              <a:t>.</a:t>
            </a:r>
          </a:p>
        </p:txBody>
      </p:sp>
      <p:sp>
        <p:nvSpPr>
          <p:cNvPr id="4" name="Slide Number Placeholder 3">
            <a:extLst>
              <a:ext uri="{FF2B5EF4-FFF2-40B4-BE49-F238E27FC236}">
                <a16:creationId xmlns:a16="http://schemas.microsoft.com/office/drawing/2014/main" id="{8C0ECE8B-F64B-C847-B984-D96068DEB665}"/>
              </a:ext>
            </a:extLst>
          </p:cNvPr>
          <p:cNvSpPr>
            <a:spLocks noGrp="1"/>
          </p:cNvSpPr>
          <p:nvPr>
            <p:ph type="sldNum" sz="quarter" idx="12"/>
          </p:nvPr>
        </p:nvSpPr>
        <p:spPr/>
        <p:txBody>
          <a:bodyPr/>
          <a:lstStyle/>
          <a:p>
            <a:fld id="{B6F15528-21DE-4FAA-801E-634DDDAF4B2B}" type="slidenum">
              <a:rPr lang="en-US" smtClean="0"/>
              <a:pPr/>
              <a:t>8</a:t>
            </a:fld>
            <a:r>
              <a:rPr lang="en-US" dirty="0"/>
              <a:t> </a:t>
            </a:r>
            <a:r>
              <a:rPr lang="en-US" dirty="0" smtClean="0"/>
              <a:t>of 13</a:t>
            </a:r>
            <a:endParaRPr lang="en-US" dirty="0"/>
          </a:p>
        </p:txBody>
      </p:sp>
      <p:pic>
        <p:nvPicPr>
          <p:cNvPr id="5" name="Picture 4">
            <a:extLst>
              <a:ext uri="{FF2B5EF4-FFF2-40B4-BE49-F238E27FC236}">
                <a16:creationId xmlns:a16="http://schemas.microsoft.com/office/drawing/2014/main" id="{0D542033-E89D-934F-AA14-70911157FBE2}"/>
              </a:ext>
            </a:extLst>
          </p:cNvPr>
          <p:cNvPicPr>
            <a:picLocks noChangeAspect="1"/>
          </p:cNvPicPr>
          <p:nvPr/>
        </p:nvPicPr>
        <p:blipFill>
          <a:blip r:embed="rId2"/>
          <a:stretch>
            <a:fillRect/>
          </a:stretch>
        </p:blipFill>
        <p:spPr>
          <a:xfrm>
            <a:off x="2057400" y="3158490"/>
            <a:ext cx="2621689" cy="3663950"/>
          </a:xfrm>
          <a:prstGeom prst="rect">
            <a:avLst/>
          </a:prstGeom>
        </p:spPr>
      </p:pic>
      <p:sp>
        <p:nvSpPr>
          <p:cNvPr id="6" name="Rectangle 5">
            <a:extLst>
              <a:ext uri="{FF2B5EF4-FFF2-40B4-BE49-F238E27FC236}">
                <a16:creationId xmlns:a16="http://schemas.microsoft.com/office/drawing/2014/main" id="{D83E5A16-87C2-1441-A24C-DB5B9A397062}"/>
              </a:ext>
            </a:extLst>
          </p:cNvPr>
          <p:cNvSpPr/>
          <p:nvPr/>
        </p:nvSpPr>
        <p:spPr>
          <a:xfrm>
            <a:off x="5257800" y="3276600"/>
            <a:ext cx="3200400" cy="1446550"/>
          </a:xfrm>
          <a:prstGeom prst="rect">
            <a:avLst/>
          </a:prstGeom>
        </p:spPr>
        <p:txBody>
          <a:bodyPr wrap="square">
            <a:spAutoFit/>
          </a:bodyPr>
          <a:lstStyle/>
          <a:p>
            <a:pPr marL="285750" indent="-285750">
              <a:buFont typeface="Arial" panose="020B0604020202020204" pitchFamily="34" charset="0"/>
              <a:buChar char="•"/>
            </a:pPr>
            <a:r>
              <a:rPr lang="en-US" sz="2200" dirty="0"/>
              <a:t>Around </a:t>
            </a:r>
            <a:r>
              <a:rPr lang="en-US" sz="2200" dirty="0">
                <a:solidFill>
                  <a:srgbClr val="FF0000"/>
                </a:solidFill>
              </a:rPr>
              <a:t>1960</a:t>
            </a:r>
            <a:r>
              <a:rPr lang="en-US" sz="2200" dirty="0"/>
              <a:t>, the DoD awarded a contract to the </a:t>
            </a:r>
            <a:r>
              <a:rPr lang="en-US" sz="2200" dirty="0">
                <a:solidFill>
                  <a:srgbClr val="FF0000"/>
                </a:solidFill>
              </a:rPr>
              <a:t>RAND</a:t>
            </a:r>
            <a:r>
              <a:rPr lang="en-US" sz="2200" dirty="0"/>
              <a:t> </a:t>
            </a:r>
            <a:r>
              <a:rPr lang="en-US" sz="2200" dirty="0">
                <a:solidFill>
                  <a:srgbClr val="FF0000"/>
                </a:solidFill>
              </a:rPr>
              <a:t>Corporation</a:t>
            </a:r>
            <a:r>
              <a:rPr lang="en-US" sz="2200" dirty="0"/>
              <a:t> to find a solution.</a:t>
            </a:r>
          </a:p>
        </p:txBody>
      </p:sp>
    </p:spTree>
    <p:extLst>
      <p:ext uri="{BB962C8B-B14F-4D97-AF65-F5344CB8AC3E}">
        <p14:creationId xmlns:p14="http://schemas.microsoft.com/office/powerpoint/2010/main" val="4022145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23F2-1594-CC4C-A9A7-A6B8A151773D}"/>
              </a:ext>
            </a:extLst>
          </p:cNvPr>
          <p:cNvSpPr>
            <a:spLocks noGrp="1"/>
          </p:cNvSpPr>
          <p:nvPr>
            <p:ph type="title"/>
          </p:nvPr>
        </p:nvSpPr>
        <p:spPr/>
        <p:txBody>
          <a:bodyPr/>
          <a:lstStyle/>
          <a:p>
            <a:r>
              <a:rPr lang="en-US" dirty="0"/>
              <a:t>The ARPANET</a:t>
            </a:r>
          </a:p>
        </p:txBody>
      </p:sp>
      <p:pic>
        <p:nvPicPr>
          <p:cNvPr id="5" name="Content Placeholder 4">
            <a:extLst>
              <a:ext uri="{FF2B5EF4-FFF2-40B4-BE49-F238E27FC236}">
                <a16:creationId xmlns:a16="http://schemas.microsoft.com/office/drawing/2014/main" id="{2BCF979A-2CEA-664E-88C0-824CF0A47C5D}"/>
              </a:ext>
            </a:extLst>
          </p:cNvPr>
          <p:cNvPicPr>
            <a:picLocks noGrp="1" noChangeAspect="1"/>
          </p:cNvPicPr>
          <p:nvPr>
            <p:ph idx="1"/>
          </p:nvPr>
        </p:nvPicPr>
        <p:blipFill>
          <a:blip r:embed="rId2"/>
          <a:stretch>
            <a:fillRect/>
          </a:stretch>
        </p:blipFill>
        <p:spPr>
          <a:xfrm>
            <a:off x="381000" y="1624012"/>
            <a:ext cx="2560617" cy="4525963"/>
          </a:xfrm>
          <a:prstGeom prst="rect">
            <a:avLst/>
          </a:prstGeom>
        </p:spPr>
      </p:pic>
      <p:sp>
        <p:nvSpPr>
          <p:cNvPr id="4" name="Slide Number Placeholder 3">
            <a:extLst>
              <a:ext uri="{FF2B5EF4-FFF2-40B4-BE49-F238E27FC236}">
                <a16:creationId xmlns:a16="http://schemas.microsoft.com/office/drawing/2014/main" id="{A39FB5CB-4436-194A-894F-64A3F43B1ABE}"/>
              </a:ext>
            </a:extLst>
          </p:cNvPr>
          <p:cNvSpPr>
            <a:spLocks noGrp="1"/>
          </p:cNvSpPr>
          <p:nvPr>
            <p:ph type="sldNum" sz="quarter" idx="12"/>
          </p:nvPr>
        </p:nvSpPr>
        <p:spPr/>
        <p:txBody>
          <a:bodyPr/>
          <a:lstStyle/>
          <a:p>
            <a:fld id="{B6F15528-21DE-4FAA-801E-634DDDAF4B2B}" type="slidenum">
              <a:rPr lang="en-US" smtClean="0"/>
              <a:pPr/>
              <a:t>9</a:t>
            </a:fld>
            <a:r>
              <a:rPr lang="en-US" dirty="0"/>
              <a:t> </a:t>
            </a:r>
            <a:r>
              <a:rPr lang="en-US" dirty="0" smtClean="0"/>
              <a:t>of 13</a:t>
            </a:r>
            <a:endParaRPr lang="en-US" dirty="0"/>
          </a:p>
        </p:txBody>
      </p:sp>
      <p:sp>
        <p:nvSpPr>
          <p:cNvPr id="6" name="Rectangle 5">
            <a:extLst>
              <a:ext uri="{FF2B5EF4-FFF2-40B4-BE49-F238E27FC236}">
                <a16:creationId xmlns:a16="http://schemas.microsoft.com/office/drawing/2014/main" id="{8A4E1498-02EE-9C46-A4D6-C643D5254C38}"/>
              </a:ext>
            </a:extLst>
          </p:cNvPr>
          <p:cNvSpPr/>
          <p:nvPr/>
        </p:nvSpPr>
        <p:spPr>
          <a:xfrm>
            <a:off x="3657600" y="1905000"/>
            <a:ext cx="4572000" cy="2123658"/>
          </a:xfrm>
          <a:prstGeom prst="rect">
            <a:avLst/>
          </a:prstGeom>
        </p:spPr>
        <p:txBody>
          <a:bodyPr>
            <a:spAutoFit/>
          </a:bodyPr>
          <a:lstStyle/>
          <a:p>
            <a:pPr marL="342900" indent="-342900">
              <a:buFont typeface="Arial" panose="020B0604020202020204" pitchFamily="34" charset="0"/>
              <a:buChar char="•"/>
            </a:pPr>
            <a:r>
              <a:rPr lang="en-US" sz="2200" b="1" dirty="0">
                <a:solidFill>
                  <a:srgbClr val="FF0000"/>
                </a:solidFill>
              </a:rPr>
              <a:t>Paul </a:t>
            </a:r>
            <a:r>
              <a:rPr lang="en-US" sz="2200" b="1" dirty="0" err="1">
                <a:solidFill>
                  <a:srgbClr val="FF0000"/>
                </a:solidFill>
              </a:rPr>
              <a:t>Baran</a:t>
            </a:r>
            <a:r>
              <a:rPr lang="en-US" sz="2200" dirty="0"/>
              <a:t> proposed distributed switching system (</a:t>
            </a:r>
            <a:r>
              <a:rPr lang="en-US" sz="2200" dirty="0" err="1"/>
              <a:t>Baran</a:t>
            </a:r>
            <a:r>
              <a:rPr lang="en-US" sz="2200" dirty="0"/>
              <a:t>, 1964).</a:t>
            </a:r>
          </a:p>
          <a:p>
            <a:pPr marL="342900" indent="-342900">
              <a:buFont typeface="Arial" panose="020B0604020202020204" pitchFamily="34" charset="0"/>
              <a:buChar char="•"/>
            </a:pPr>
            <a:r>
              <a:rPr lang="en-US" sz="2200" dirty="0"/>
              <a:t>Officials at the </a:t>
            </a:r>
            <a:r>
              <a:rPr lang="en-US" sz="2200" dirty="0">
                <a:solidFill>
                  <a:srgbClr val="FF0000"/>
                </a:solidFill>
              </a:rPr>
              <a:t>Pentagon</a:t>
            </a:r>
            <a:r>
              <a:rPr lang="en-US" sz="2200" dirty="0"/>
              <a:t> liked the concept and asked AT&amp;T.</a:t>
            </a:r>
          </a:p>
          <a:p>
            <a:pPr marL="342900" indent="-342900">
              <a:buFont typeface="Arial" panose="020B0604020202020204" pitchFamily="34" charset="0"/>
              <a:buChar char="•"/>
            </a:pPr>
            <a:r>
              <a:rPr lang="en-US" sz="2200" dirty="0"/>
              <a:t>AT&amp;T </a:t>
            </a:r>
            <a:r>
              <a:rPr lang="en-US" sz="2200" dirty="0">
                <a:solidFill>
                  <a:srgbClr val="FF0000"/>
                </a:solidFill>
              </a:rPr>
              <a:t>dismissed</a:t>
            </a:r>
            <a:r>
              <a:rPr lang="en-US" sz="2200" dirty="0"/>
              <a:t> </a:t>
            </a:r>
            <a:r>
              <a:rPr lang="en-US" sz="2200" dirty="0" err="1"/>
              <a:t>Baran’s</a:t>
            </a:r>
            <a:r>
              <a:rPr lang="en-US" sz="2200" dirty="0"/>
              <a:t> ideas out </a:t>
            </a:r>
            <a:r>
              <a:rPr lang="en-US" sz="2200" dirty="0" err="1"/>
              <a:t>ofhand</a:t>
            </a:r>
            <a:endParaRPr lang="en-US" sz="2200" dirty="0"/>
          </a:p>
        </p:txBody>
      </p:sp>
    </p:spTree>
    <p:extLst>
      <p:ext uri="{BB962C8B-B14F-4D97-AF65-F5344CB8AC3E}">
        <p14:creationId xmlns:p14="http://schemas.microsoft.com/office/powerpoint/2010/main" val="1104873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38843</TotalTime>
  <Words>615</Words>
  <Application>Microsoft Office PowerPoint</Application>
  <PresentationFormat>On-screen Show (4:3)</PresentationFormat>
  <Paragraphs>70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vt:lpstr>
      <vt:lpstr>Calibri</vt:lpstr>
      <vt:lpstr>Times New Roman</vt:lpstr>
      <vt:lpstr>Vrinda</vt:lpstr>
      <vt:lpstr>Office Theme</vt:lpstr>
      <vt:lpstr>PowerPoint Presentation</vt:lpstr>
      <vt:lpstr>OSI Reference Model</vt:lpstr>
      <vt:lpstr>PowerPoint Presentation</vt:lpstr>
      <vt:lpstr>OSI Model</vt:lpstr>
      <vt:lpstr>Why OSI Model Failed…</vt:lpstr>
      <vt:lpstr>A Critique of the OSI Model</vt:lpstr>
      <vt:lpstr>TCP/IP Reference Model</vt:lpstr>
      <vt:lpstr>The ARPANET</vt:lpstr>
      <vt:lpstr>The ARPANET</vt:lpstr>
      <vt:lpstr>The ARPANET</vt:lpstr>
      <vt:lpstr>The ARPANET</vt:lpstr>
      <vt:lpstr>The ARPANET</vt:lpstr>
      <vt:lpstr>The ARPANET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Processing all k-nearest neighbor queries in Hadoop</dc:title>
  <dc:creator>Administrator</dc:creator>
  <cp:lastModifiedBy>Dr. ASIF ZAMAN</cp:lastModifiedBy>
  <cp:revision>835</cp:revision>
  <cp:lastPrinted>2017-11-05T03:12:43Z</cp:lastPrinted>
  <dcterms:created xsi:type="dcterms:W3CDTF">2006-08-16T00:00:00Z</dcterms:created>
  <dcterms:modified xsi:type="dcterms:W3CDTF">2022-06-13T07:47:04Z</dcterms:modified>
</cp:coreProperties>
</file>