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73" r:id="rId5"/>
    <p:sldId id="274" r:id="rId6"/>
    <p:sldId id="275" r:id="rId7"/>
    <p:sldId id="276" r:id="rId8"/>
    <p:sldId id="259" r:id="rId9"/>
    <p:sldId id="260" r:id="rId10"/>
    <p:sldId id="261" r:id="rId11"/>
    <p:sldId id="262" r:id="rId12"/>
    <p:sldId id="263" r:id="rId13"/>
    <p:sldId id="264"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6" autoAdjust="0"/>
    <p:restoredTop sz="61265" autoAdjust="0"/>
  </p:normalViewPr>
  <p:slideViewPr>
    <p:cSldViewPr>
      <p:cViewPr>
        <p:scale>
          <a:sx n="66" d="100"/>
          <a:sy n="66" d="100"/>
        </p:scale>
        <p:origin x="1488" y="144"/>
      </p:cViewPr>
      <p:guideLst>
        <p:guide orient="horz" pos="2160"/>
        <p:guide pos="2880"/>
      </p:guideLst>
    </p:cSldViewPr>
  </p:slideViewPr>
  <p:outlineViewPr>
    <p:cViewPr>
      <p:scale>
        <a:sx n="33" d="100"/>
        <a:sy n="33" d="100"/>
      </p:scale>
      <p:origin x="0" y="-577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238" cy="479427"/>
          </a:xfrm>
          <a:prstGeom prst="rect">
            <a:avLst/>
          </a:prstGeom>
        </p:spPr>
        <p:txBody>
          <a:bodyPr vert="horz" lIns="82964" tIns="41482" rIns="82964" bIns="41482" rtlCol="0"/>
          <a:lstStyle>
            <a:lvl1pPr algn="l">
              <a:defRPr sz="1100"/>
            </a:lvl1pPr>
          </a:lstStyle>
          <a:p>
            <a:endParaRPr lang="en-US"/>
          </a:p>
        </p:txBody>
      </p:sp>
      <p:sp>
        <p:nvSpPr>
          <p:cNvPr id="3" name="Date Placeholder 2"/>
          <p:cNvSpPr>
            <a:spLocks noGrp="1"/>
          </p:cNvSpPr>
          <p:nvPr>
            <p:ph type="dt" sz="quarter" idx="1"/>
          </p:nvPr>
        </p:nvSpPr>
        <p:spPr>
          <a:xfrm>
            <a:off x="4143376" y="2"/>
            <a:ext cx="3170238" cy="479427"/>
          </a:xfrm>
          <a:prstGeom prst="rect">
            <a:avLst/>
          </a:prstGeom>
        </p:spPr>
        <p:txBody>
          <a:bodyPr vert="horz" lIns="82964" tIns="41482" rIns="82964" bIns="41482" rtlCol="0"/>
          <a:lstStyle>
            <a:lvl1pPr algn="r">
              <a:defRPr sz="1100"/>
            </a:lvl1pPr>
          </a:lstStyle>
          <a:p>
            <a:fld id="{5CAE133A-4028-4E2B-B049-6F148B77E5AB}" type="datetime1">
              <a:rPr lang="en-US" smtClean="0"/>
              <a:t>28-Jun-22</a:t>
            </a:fld>
            <a:endParaRPr lang="en-US"/>
          </a:p>
        </p:txBody>
      </p:sp>
      <p:sp>
        <p:nvSpPr>
          <p:cNvPr id="4" name="Footer Placeholder 3"/>
          <p:cNvSpPr>
            <a:spLocks noGrp="1"/>
          </p:cNvSpPr>
          <p:nvPr>
            <p:ph type="ftr" sz="quarter" idx="2"/>
          </p:nvPr>
        </p:nvSpPr>
        <p:spPr>
          <a:xfrm>
            <a:off x="3" y="9120189"/>
            <a:ext cx="3170238" cy="479427"/>
          </a:xfrm>
          <a:prstGeom prst="rect">
            <a:avLst/>
          </a:prstGeom>
        </p:spPr>
        <p:txBody>
          <a:bodyPr vert="horz" lIns="82964" tIns="41482" rIns="82964" bIns="41482" rtlCol="0" anchor="b"/>
          <a:lstStyle>
            <a:lvl1pPr algn="l">
              <a:defRPr sz="1100"/>
            </a:lvl1pPr>
          </a:lstStyle>
          <a:p>
            <a:endParaRPr lang="en-US"/>
          </a:p>
        </p:txBody>
      </p:sp>
      <p:sp>
        <p:nvSpPr>
          <p:cNvPr id="5" name="Slide Number Placeholder 4"/>
          <p:cNvSpPr>
            <a:spLocks noGrp="1"/>
          </p:cNvSpPr>
          <p:nvPr>
            <p:ph type="sldNum" sz="quarter" idx="3"/>
          </p:nvPr>
        </p:nvSpPr>
        <p:spPr>
          <a:xfrm>
            <a:off x="4143376" y="9120189"/>
            <a:ext cx="3170238" cy="479427"/>
          </a:xfrm>
          <a:prstGeom prst="rect">
            <a:avLst/>
          </a:prstGeom>
        </p:spPr>
        <p:txBody>
          <a:bodyPr vert="horz" lIns="82964" tIns="41482" rIns="82964" bIns="41482" rtlCol="0" anchor="b"/>
          <a:lstStyle>
            <a:lvl1pPr algn="r">
              <a:defRPr sz="1100"/>
            </a:lvl1pPr>
          </a:lstStyle>
          <a:p>
            <a:fld id="{4825AA9F-B079-466D-A19E-A0BED09FA175}" type="slidenum">
              <a:rPr lang="en-US" smtClean="0"/>
              <a:t>‹#›</a:t>
            </a:fld>
            <a:endParaRPr lang="en-US"/>
          </a:p>
        </p:txBody>
      </p:sp>
    </p:spTree>
    <p:extLst>
      <p:ext uri="{BB962C8B-B14F-4D97-AF65-F5344CB8AC3E}">
        <p14:creationId xmlns:p14="http://schemas.microsoft.com/office/powerpoint/2010/main" val="21287514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87701" tIns="43851" rIns="87701" bIns="43851" rtlCol="0"/>
          <a:lstStyle>
            <a:lvl1pPr algn="l">
              <a:defRPr sz="1200"/>
            </a:lvl1pPr>
          </a:lstStyle>
          <a:p>
            <a:endParaRPr lang="en-US"/>
          </a:p>
        </p:txBody>
      </p:sp>
      <p:sp>
        <p:nvSpPr>
          <p:cNvPr id="3" name="Date Placeholder 2"/>
          <p:cNvSpPr>
            <a:spLocks noGrp="1"/>
          </p:cNvSpPr>
          <p:nvPr>
            <p:ph type="dt" idx="1"/>
          </p:nvPr>
        </p:nvSpPr>
        <p:spPr>
          <a:xfrm>
            <a:off x="4143590" y="1"/>
            <a:ext cx="3169920" cy="480060"/>
          </a:xfrm>
          <a:prstGeom prst="rect">
            <a:avLst/>
          </a:prstGeom>
        </p:spPr>
        <p:txBody>
          <a:bodyPr vert="horz" lIns="87701" tIns="43851" rIns="87701" bIns="43851" rtlCol="0"/>
          <a:lstStyle>
            <a:lvl1pPr algn="r">
              <a:defRPr sz="1200"/>
            </a:lvl1pPr>
          </a:lstStyle>
          <a:p>
            <a:fld id="{A9B5FCE6-2331-4AF4-8362-9D091070A463}" type="datetime1">
              <a:rPr lang="en-US" smtClean="0"/>
              <a:t>28-Jun-22</a:t>
            </a:fld>
            <a:endParaRPr lang="en-US"/>
          </a:p>
        </p:txBody>
      </p:sp>
      <p:sp>
        <p:nvSpPr>
          <p:cNvPr id="4" name="Slide Image Placeholder 3"/>
          <p:cNvSpPr>
            <a:spLocks noGrp="1" noRot="1" noChangeAspect="1"/>
          </p:cNvSpPr>
          <p:nvPr>
            <p:ph type="sldImg" idx="2"/>
          </p:nvPr>
        </p:nvSpPr>
        <p:spPr>
          <a:xfrm>
            <a:off x="1257300" y="722313"/>
            <a:ext cx="4800600" cy="3600450"/>
          </a:xfrm>
          <a:prstGeom prst="rect">
            <a:avLst/>
          </a:prstGeom>
          <a:noFill/>
          <a:ln w="12700">
            <a:solidFill>
              <a:prstClr val="black"/>
            </a:solidFill>
          </a:ln>
        </p:spPr>
        <p:txBody>
          <a:bodyPr vert="horz" lIns="87701" tIns="43851" rIns="87701" bIns="4385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87701" tIns="43851" rIns="87701" bIns="438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87701" tIns="43851" rIns="87701" bIns="43851"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87701" tIns="43851" rIns="87701" bIns="43851" rtlCol="0" anchor="b"/>
          <a:lstStyle>
            <a:lvl1pPr algn="r">
              <a:defRPr sz="1200"/>
            </a:lvl1pPr>
          </a:lstStyle>
          <a:p>
            <a:fld id="{7106D8DA-1A55-4414-9F6D-9B871CCC3BEB}" type="slidenum">
              <a:rPr lang="en-US" smtClean="0"/>
              <a:t>‹#›</a:t>
            </a:fld>
            <a:endParaRPr lang="en-US"/>
          </a:p>
        </p:txBody>
      </p:sp>
    </p:spTree>
    <p:extLst>
      <p:ext uri="{BB962C8B-B14F-4D97-AF65-F5344CB8AC3E}">
        <p14:creationId xmlns:p14="http://schemas.microsoft.com/office/powerpoint/2010/main" val="41835333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6D8DA-1A55-4414-9F6D-9B871CCC3BEB}" type="slidenum">
              <a:rPr lang="en-US" smtClean="0"/>
              <a:t>1</a:t>
            </a:fld>
            <a:endParaRPr lang="en-US"/>
          </a:p>
        </p:txBody>
      </p:sp>
      <p:sp>
        <p:nvSpPr>
          <p:cNvPr id="5" name="Date Placeholder 4"/>
          <p:cNvSpPr>
            <a:spLocks noGrp="1"/>
          </p:cNvSpPr>
          <p:nvPr>
            <p:ph type="dt" idx="11"/>
          </p:nvPr>
        </p:nvSpPr>
        <p:spPr/>
        <p:txBody>
          <a:bodyPr/>
          <a:lstStyle/>
          <a:p>
            <a:fld id="{5899B3EB-F4B9-4EC3-8874-9456869D1B5F}" type="datetime1">
              <a:rPr lang="en-US" smtClean="0"/>
              <a:t>28-Jun-22</a:t>
            </a:fld>
            <a:endParaRPr lang="en-US"/>
          </a:p>
        </p:txBody>
      </p:sp>
    </p:spTree>
    <p:extLst>
      <p:ext uri="{BB962C8B-B14F-4D97-AF65-F5344CB8AC3E}">
        <p14:creationId xmlns:p14="http://schemas.microsoft.com/office/powerpoint/2010/main" val="214872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DCE520-94D8-471E-9246-3DA957E543CE}" type="datetime1">
              <a:rPr lang="en-US" smtClean="0"/>
              <a:t>28-Jun-22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09A059-0900-46A5-86CD-6CBACA225E83}" type="datetime1">
              <a:rPr lang="en-US" smtClean="0"/>
              <a:t>28-Jun-22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F0799-E2B8-4119-BEA9-5BBF8CE2B0FA}" type="datetime1">
              <a:rPr lang="en-US" smtClean="0"/>
              <a:t>28-Jun-22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20913C-A7DD-4021-AFBC-947EB765CE4C}" type="datetime1">
              <a:rPr lang="en-US" smtClean="0"/>
              <a:t>28-Jun-22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solidFill>
                  <a:schemeClr val="tx1"/>
                </a:solidFill>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264FA-CC1B-47DB-A93A-6B4BBC436045}" type="datetime1">
              <a:rPr lang="en-US" smtClean="0"/>
              <a:t>28-Jun-22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BA4E8-8C0A-4D25-81B1-03C2082B47D6}" type="datetime1">
              <a:rPr lang="en-US" smtClean="0"/>
              <a:t>28-Jun-22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81D4E8-1CCE-4EFF-A36C-E105DDD56AAD}" type="datetime1">
              <a:rPr lang="en-US" smtClean="0"/>
              <a:t>28-Jun-22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3C1C7D-1228-46DC-9402-5957496C3C04}" type="datetime1">
              <a:rPr lang="en-US" smtClean="0"/>
              <a:t>28-Jun-22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DF6C-52F4-4529-BC53-6E2674900ED7}" type="datetime1">
              <a:rPr lang="en-US" smtClean="0"/>
              <a:t>28-Jun-22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8FFD2-C90D-4BD9-95AC-D49FE82B0BB0}" type="datetime1">
              <a:rPr lang="en-US" smtClean="0"/>
              <a:t>28-Jun-22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AB32C9-888E-4264-AE70-E187E0827B99}" type="datetime1">
              <a:rPr lang="en-US" smtClean="0"/>
              <a:t>28-Jun-22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fld id="{B6F15528-21DE-4FAA-801E-634DDDAF4B2B}" type="slidenum">
              <a:rPr lang="en-US" smtClean="0"/>
              <a:pPr/>
              <a:t>‹#›</a:t>
            </a:fld>
            <a:r>
              <a:rPr lang="en-US" dirty="0"/>
              <a:t> </a:t>
            </a:r>
            <a:r>
              <a:rPr lang="en-US" dirty="0" smtClean="0"/>
              <a:t>of 13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C945B-C34E-410F-BC8F-BE6BC04FBFD5}" type="datetime1">
              <a:rPr lang="en-US" smtClean="0"/>
              <a:t>28-Jun-22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r>
              <a:rPr lang="en-US" dirty="0"/>
              <a:t> </a:t>
            </a:r>
            <a:r>
              <a:rPr lang="en-US" dirty="0" smtClean="0"/>
              <a:t>of 13</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49" y="4859834"/>
            <a:ext cx="7239000" cy="830997"/>
          </a:xfrm>
          <a:prstGeom prst="rect">
            <a:avLst/>
          </a:prstGeom>
          <a:noFill/>
          <a:ln w="3175">
            <a:solidFill>
              <a:schemeClr val="tx1"/>
            </a:solidFill>
          </a:ln>
        </p:spPr>
        <p:txBody>
          <a:bodyPr wrap="square" rtlCol="0">
            <a:spAutoFit/>
          </a:bodyPr>
          <a:lstStyle/>
          <a:p>
            <a:pPr lvl="0" algn="ctr"/>
            <a:r>
              <a:rPr lang="en-US" sz="2800" cap="small" dirty="0"/>
              <a:t>Dr. Asif Zaman</a:t>
            </a:r>
          </a:p>
          <a:p>
            <a:pPr lvl="0" algn="ctr"/>
            <a:r>
              <a:rPr lang="en-US" cap="small" dirty="0"/>
              <a:t>Associate Professor, CSE, RU</a:t>
            </a:r>
            <a:endParaRPr lang="en-US" sz="1600" cap="small" dirty="0"/>
          </a:p>
        </p:txBody>
      </p:sp>
      <p:sp>
        <p:nvSpPr>
          <p:cNvPr id="6" name="TextBox 5"/>
          <p:cNvSpPr txBox="1"/>
          <p:nvPr/>
        </p:nvSpPr>
        <p:spPr>
          <a:xfrm>
            <a:off x="228598" y="363512"/>
            <a:ext cx="8724900" cy="1384995"/>
          </a:xfrm>
          <a:prstGeom prst="rect">
            <a:avLst/>
          </a:prstGeom>
          <a:noFill/>
        </p:spPr>
        <p:txBody>
          <a:bodyPr wrap="square" rtlCol="0">
            <a:spAutoFit/>
          </a:bodyPr>
          <a:lstStyle/>
          <a:p>
            <a:pPr algn="ctr">
              <a:buSzPct val="50000"/>
            </a:pPr>
            <a:r>
              <a:rPr lang="en-US" sz="2400" b="1" dirty="0">
                <a:latin typeface="Times New Roman" panose="02020603050405020304" pitchFamily="18" charset="0"/>
                <a:cs typeface="Times New Roman" panose="02020603050405020304" pitchFamily="18" charset="0"/>
              </a:rPr>
              <a:t>CSE3151</a:t>
            </a:r>
            <a:r>
              <a:rPr lang="en-US" sz="3600" b="1" dirty="0">
                <a:latin typeface="Times New Roman" panose="02020603050405020304" pitchFamily="18" charset="0"/>
                <a:cs typeface="Times New Roman" panose="02020603050405020304" pitchFamily="18" charset="0"/>
              </a:rPr>
              <a:t> </a:t>
            </a:r>
          </a:p>
          <a:p>
            <a:pPr algn="ctr">
              <a:buSzPct val="50000"/>
            </a:pPr>
            <a:r>
              <a:rPr lang="en-US" sz="4800" b="1" cap="small" dirty="0">
                <a:latin typeface="Times New Roman" panose="02020603050405020304" pitchFamily="18" charset="0"/>
                <a:cs typeface="Times New Roman" panose="02020603050405020304" pitchFamily="18" charset="0"/>
              </a:rPr>
              <a:t>Computer Networks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818150" y="2477464"/>
            <a:ext cx="1545795" cy="1440000"/>
          </a:xfrm>
          <a:prstGeom prst="rect">
            <a:avLst/>
          </a:prstGeom>
        </p:spPr>
      </p:pic>
      <p:sp>
        <p:nvSpPr>
          <p:cNvPr id="4" name="TextBox 3"/>
          <p:cNvSpPr txBox="1"/>
          <p:nvPr/>
        </p:nvSpPr>
        <p:spPr>
          <a:xfrm>
            <a:off x="6296628" y="650497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FEC301F-A611-944C-85B0-C651AE4BCB61}"/>
              </a:ext>
            </a:extLst>
          </p:cNvPr>
          <p:cNvSpPr txBox="1"/>
          <p:nvPr/>
        </p:nvSpPr>
        <p:spPr>
          <a:xfrm>
            <a:off x="1" y="4163685"/>
            <a:ext cx="9144000"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(Session 2018-19)</a:t>
            </a:r>
            <a:endParaRPr lang="en-US" dirty="0"/>
          </a:p>
        </p:txBody>
      </p:sp>
    </p:spTree>
    <p:extLst>
      <p:ext uri="{BB962C8B-B14F-4D97-AF65-F5344CB8AC3E}">
        <p14:creationId xmlns:p14="http://schemas.microsoft.com/office/powerpoint/2010/main" val="427526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A4E6-B70A-A84F-88C1-968D67574E12}"/>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A94E609E-870A-E542-9BC7-0A06A47021B3}"/>
              </a:ext>
            </a:extLst>
          </p:cNvPr>
          <p:cNvSpPr>
            <a:spLocks noGrp="1"/>
          </p:cNvSpPr>
          <p:nvPr>
            <p:ph idx="1"/>
          </p:nvPr>
        </p:nvSpPr>
        <p:spPr/>
        <p:txBody>
          <a:bodyPr>
            <a:normAutofit/>
          </a:bodyPr>
          <a:lstStyle/>
          <a:p>
            <a:r>
              <a:rPr lang="en-US" sz="2400" b="1" cap="small" dirty="0"/>
              <a:t>Classic Ethernet:</a:t>
            </a:r>
          </a:p>
          <a:p>
            <a:pPr lvl="1"/>
            <a:r>
              <a:rPr lang="en-US" sz="2400" dirty="0"/>
              <a:t>Thick Ethernet</a:t>
            </a:r>
          </a:p>
          <a:p>
            <a:pPr lvl="2"/>
            <a:r>
              <a:rPr lang="en-US" sz="2000" dirty="0"/>
              <a:t>The first variety, popularly called thick Ethernet, resembled a yellow garden hose, with </a:t>
            </a:r>
            <a:r>
              <a:rPr lang="en-US" sz="2000" b="1" u="sng" dirty="0">
                <a:effectLst>
                  <a:glow rad="228600">
                    <a:schemeClr val="accent6">
                      <a:satMod val="175000"/>
                      <a:alpha val="40000"/>
                    </a:schemeClr>
                  </a:glow>
                </a:effectLst>
              </a:rPr>
              <a:t>markings every 2.5 meters</a:t>
            </a:r>
            <a:r>
              <a:rPr lang="en-US" sz="2000" dirty="0">
                <a:effectLst>
                  <a:glow rad="228600">
                    <a:schemeClr val="accent6">
                      <a:satMod val="175000"/>
                      <a:alpha val="40000"/>
                    </a:schemeClr>
                  </a:glow>
                </a:effectLst>
              </a:rPr>
              <a:t> </a:t>
            </a:r>
            <a:r>
              <a:rPr lang="en-US" sz="2000" dirty="0"/>
              <a:t>to show where to attach computers.</a:t>
            </a:r>
          </a:p>
          <a:p>
            <a:pPr lvl="2"/>
            <a:r>
              <a:rPr lang="en-US" sz="2000" dirty="0">
                <a:effectLst>
                  <a:glow rad="228600">
                    <a:schemeClr val="accent6">
                      <a:satMod val="175000"/>
                      <a:alpha val="40000"/>
                    </a:schemeClr>
                  </a:glow>
                </a:effectLst>
              </a:rPr>
              <a:t>500m per segment</a:t>
            </a:r>
          </a:p>
          <a:p>
            <a:pPr lvl="2"/>
            <a:r>
              <a:rPr lang="en-US" sz="2000" dirty="0">
                <a:effectLst>
                  <a:glow rad="228600">
                    <a:schemeClr val="accent6">
                      <a:satMod val="175000"/>
                      <a:alpha val="40000"/>
                    </a:schemeClr>
                  </a:glow>
                </a:effectLst>
              </a:rPr>
              <a:t>100 machine /segment</a:t>
            </a:r>
          </a:p>
          <a:p>
            <a:pPr lvl="1"/>
            <a:r>
              <a:rPr lang="en-US" sz="2400" dirty="0"/>
              <a:t>Thin Ethernet</a:t>
            </a:r>
          </a:p>
          <a:p>
            <a:pPr lvl="2"/>
            <a:r>
              <a:rPr lang="en-US" sz="2000" dirty="0"/>
              <a:t>which bent more easily and made connections using industry-standard BNC connectors</a:t>
            </a:r>
          </a:p>
          <a:p>
            <a:pPr lvl="2"/>
            <a:r>
              <a:rPr lang="en-US" sz="2000" dirty="0">
                <a:effectLst>
                  <a:glow rad="228600">
                    <a:schemeClr val="accent6">
                      <a:satMod val="175000"/>
                      <a:alpha val="40000"/>
                    </a:schemeClr>
                  </a:glow>
                </a:effectLst>
              </a:rPr>
              <a:t>185m</a:t>
            </a:r>
            <a:r>
              <a:rPr lang="en-US" sz="2000" dirty="0"/>
              <a:t> per segment</a:t>
            </a:r>
          </a:p>
          <a:p>
            <a:pPr lvl="2"/>
            <a:r>
              <a:rPr lang="en-US" sz="2000" dirty="0">
                <a:effectLst>
                  <a:glow rad="228600">
                    <a:schemeClr val="accent6">
                      <a:satMod val="175000"/>
                      <a:alpha val="40000"/>
                    </a:schemeClr>
                  </a:glow>
                </a:effectLst>
              </a:rPr>
              <a:t>30 machine / segment</a:t>
            </a:r>
          </a:p>
          <a:p>
            <a:endParaRPr lang="en-US" sz="2400" dirty="0"/>
          </a:p>
        </p:txBody>
      </p:sp>
      <p:sp>
        <p:nvSpPr>
          <p:cNvPr id="4" name="Slide Number Placeholder 3">
            <a:extLst>
              <a:ext uri="{FF2B5EF4-FFF2-40B4-BE49-F238E27FC236}">
                <a16:creationId xmlns:a16="http://schemas.microsoft.com/office/drawing/2014/main" id="{F64B5EE6-D63F-E546-8B52-9988AAEBCF63}"/>
              </a:ext>
            </a:extLst>
          </p:cNvPr>
          <p:cNvSpPr>
            <a:spLocks noGrp="1"/>
          </p:cNvSpPr>
          <p:nvPr>
            <p:ph type="sldNum" sz="quarter" idx="12"/>
          </p:nvPr>
        </p:nvSpPr>
        <p:spPr/>
        <p:txBody>
          <a:bodyPr/>
          <a:lstStyle/>
          <a:p>
            <a:fld id="{B6F15528-21DE-4FAA-801E-634DDDAF4B2B}" type="slidenum">
              <a:rPr lang="en-US" smtClean="0"/>
              <a:pPr/>
              <a:t>10</a:t>
            </a:fld>
            <a:r>
              <a:rPr lang="en-US" dirty="0"/>
              <a:t> </a:t>
            </a:r>
            <a:r>
              <a:rPr lang="en-US" dirty="0" smtClean="0"/>
              <a:t>of 13</a:t>
            </a:r>
            <a:endParaRPr lang="en-US" dirty="0"/>
          </a:p>
        </p:txBody>
      </p:sp>
    </p:spTree>
    <p:extLst>
      <p:ext uri="{BB962C8B-B14F-4D97-AF65-F5344CB8AC3E}">
        <p14:creationId xmlns:p14="http://schemas.microsoft.com/office/powerpoint/2010/main" val="2978310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7E74-3FBF-7345-A09A-A86F9BBCA42D}"/>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3AE0B191-B4BA-6740-970C-B25813D04FC6}"/>
              </a:ext>
            </a:extLst>
          </p:cNvPr>
          <p:cNvSpPr>
            <a:spLocks noGrp="1"/>
          </p:cNvSpPr>
          <p:nvPr>
            <p:ph idx="1"/>
          </p:nvPr>
        </p:nvSpPr>
        <p:spPr/>
        <p:txBody>
          <a:bodyPr>
            <a:noAutofit/>
          </a:bodyPr>
          <a:lstStyle/>
          <a:p>
            <a:r>
              <a:rPr lang="en-US" sz="2300" dirty="0"/>
              <a:t>Each version of Ethernet has a maximum cable length per segment (i.e., unamplified length) over which the signal will propagate. </a:t>
            </a:r>
          </a:p>
          <a:p>
            <a:r>
              <a:rPr lang="en-US" sz="2300" dirty="0"/>
              <a:t>To allow larger networks, multiple cables can be connected by </a:t>
            </a:r>
            <a:r>
              <a:rPr lang="en-US" sz="2300" b="1" cap="small" dirty="0"/>
              <a:t>repeaters</a:t>
            </a:r>
            <a:r>
              <a:rPr lang="en-US" sz="2300" dirty="0"/>
              <a:t>. </a:t>
            </a:r>
          </a:p>
          <a:p>
            <a:r>
              <a:rPr lang="en-US" sz="2300" dirty="0"/>
              <a:t>A </a:t>
            </a:r>
            <a:r>
              <a:rPr lang="en-US" sz="2300" b="1" u="sng" cap="small" dirty="0">
                <a:effectLst>
                  <a:glow rad="228600">
                    <a:schemeClr val="accent6">
                      <a:satMod val="175000"/>
                      <a:alpha val="40000"/>
                    </a:schemeClr>
                  </a:glow>
                </a:effectLst>
              </a:rPr>
              <a:t>repeater</a:t>
            </a:r>
            <a:r>
              <a:rPr lang="en-US" sz="2300" dirty="0"/>
              <a:t> is a physical layer device that receives, amplifies (i.e., regenerates), and retransmits signals in both directions.</a:t>
            </a:r>
          </a:p>
          <a:p>
            <a:endParaRPr lang="en-US" sz="2300" dirty="0"/>
          </a:p>
          <a:p>
            <a:r>
              <a:rPr lang="en-US" sz="2300" dirty="0"/>
              <a:t>An Ethernet could contain multiple cable segments and multiple repeaters, but no two transceivers could be more than 2.5 km apart and no path between any two transceivers could traverse more than four repeaters</a:t>
            </a:r>
          </a:p>
        </p:txBody>
      </p:sp>
      <p:sp>
        <p:nvSpPr>
          <p:cNvPr id="4" name="Slide Number Placeholder 3">
            <a:extLst>
              <a:ext uri="{FF2B5EF4-FFF2-40B4-BE49-F238E27FC236}">
                <a16:creationId xmlns:a16="http://schemas.microsoft.com/office/drawing/2014/main" id="{C905DC8E-2987-E54F-9F2D-9917CE3D2B63}"/>
              </a:ext>
            </a:extLst>
          </p:cNvPr>
          <p:cNvSpPr>
            <a:spLocks noGrp="1"/>
          </p:cNvSpPr>
          <p:nvPr>
            <p:ph type="sldNum" sz="quarter" idx="12"/>
          </p:nvPr>
        </p:nvSpPr>
        <p:spPr/>
        <p:txBody>
          <a:bodyPr/>
          <a:lstStyle/>
          <a:p>
            <a:fld id="{B6F15528-21DE-4FAA-801E-634DDDAF4B2B}" type="slidenum">
              <a:rPr lang="en-US" smtClean="0"/>
              <a:pPr/>
              <a:t>11</a:t>
            </a:fld>
            <a:r>
              <a:rPr lang="en-US" dirty="0"/>
              <a:t> </a:t>
            </a:r>
            <a:r>
              <a:rPr lang="en-US" dirty="0" smtClean="0"/>
              <a:t>of 13</a:t>
            </a:r>
            <a:endParaRPr lang="en-US" dirty="0"/>
          </a:p>
        </p:txBody>
      </p:sp>
    </p:spTree>
    <p:extLst>
      <p:ext uri="{BB962C8B-B14F-4D97-AF65-F5344CB8AC3E}">
        <p14:creationId xmlns:p14="http://schemas.microsoft.com/office/powerpoint/2010/main" val="59431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9427-8FAC-1B48-B242-5939399306A4}"/>
              </a:ext>
            </a:extLst>
          </p:cNvPr>
          <p:cNvSpPr>
            <a:spLocks noGrp="1"/>
          </p:cNvSpPr>
          <p:nvPr>
            <p:ph type="title"/>
          </p:nvPr>
        </p:nvSpPr>
        <p:spPr/>
        <p:txBody>
          <a:bodyPr/>
          <a:lstStyle/>
          <a:p>
            <a:r>
              <a:rPr lang="en-US" cap="small" dirty="0"/>
              <a:t>Ethernet</a:t>
            </a:r>
            <a:endParaRPr lang="en-US" dirty="0"/>
          </a:p>
        </p:txBody>
      </p:sp>
      <p:pic>
        <p:nvPicPr>
          <p:cNvPr id="5" name="Content Placeholder 4">
            <a:extLst>
              <a:ext uri="{FF2B5EF4-FFF2-40B4-BE49-F238E27FC236}">
                <a16:creationId xmlns:a16="http://schemas.microsoft.com/office/drawing/2014/main" id="{9FC63DFD-05DD-DA47-9035-648BB25D496F}"/>
              </a:ext>
            </a:extLst>
          </p:cNvPr>
          <p:cNvPicPr>
            <a:picLocks noGrp="1" noChangeAspect="1"/>
          </p:cNvPicPr>
          <p:nvPr>
            <p:ph idx="1"/>
          </p:nvPr>
        </p:nvPicPr>
        <p:blipFill>
          <a:blip r:embed="rId2"/>
          <a:stretch>
            <a:fillRect/>
          </a:stretch>
        </p:blipFill>
        <p:spPr>
          <a:xfrm>
            <a:off x="457200" y="3048000"/>
            <a:ext cx="8229600" cy="3197228"/>
          </a:xfrm>
          <a:prstGeom prst="rect">
            <a:avLst/>
          </a:prstGeom>
        </p:spPr>
      </p:pic>
      <p:sp>
        <p:nvSpPr>
          <p:cNvPr id="4" name="Slide Number Placeholder 3">
            <a:extLst>
              <a:ext uri="{FF2B5EF4-FFF2-40B4-BE49-F238E27FC236}">
                <a16:creationId xmlns:a16="http://schemas.microsoft.com/office/drawing/2014/main" id="{D08F8947-EE56-724A-9370-8FDEF347F557}"/>
              </a:ext>
            </a:extLst>
          </p:cNvPr>
          <p:cNvSpPr>
            <a:spLocks noGrp="1"/>
          </p:cNvSpPr>
          <p:nvPr>
            <p:ph type="sldNum" sz="quarter" idx="12"/>
          </p:nvPr>
        </p:nvSpPr>
        <p:spPr/>
        <p:txBody>
          <a:bodyPr/>
          <a:lstStyle/>
          <a:p>
            <a:fld id="{B6F15528-21DE-4FAA-801E-634DDDAF4B2B}" type="slidenum">
              <a:rPr lang="en-US" smtClean="0"/>
              <a:pPr/>
              <a:t>12</a:t>
            </a:fld>
            <a:r>
              <a:rPr lang="en-US" dirty="0"/>
              <a:t> </a:t>
            </a:r>
            <a:r>
              <a:rPr lang="en-US" dirty="0" smtClean="0"/>
              <a:t>of 13</a:t>
            </a:r>
            <a:endParaRPr lang="en-US" dirty="0"/>
          </a:p>
        </p:txBody>
      </p:sp>
      <p:pic>
        <p:nvPicPr>
          <p:cNvPr id="6" name="Picture 5">
            <a:extLst>
              <a:ext uri="{FF2B5EF4-FFF2-40B4-BE49-F238E27FC236}">
                <a16:creationId xmlns:a16="http://schemas.microsoft.com/office/drawing/2014/main" id="{A9A16099-7A6A-7045-855A-59C8E61196CC}"/>
              </a:ext>
            </a:extLst>
          </p:cNvPr>
          <p:cNvPicPr>
            <a:picLocks noChangeAspect="1"/>
          </p:cNvPicPr>
          <p:nvPr/>
        </p:nvPicPr>
        <p:blipFill>
          <a:blip r:embed="rId3"/>
          <a:stretch>
            <a:fillRect/>
          </a:stretch>
        </p:blipFill>
        <p:spPr>
          <a:xfrm>
            <a:off x="0" y="1411257"/>
            <a:ext cx="3957144" cy="1220821"/>
          </a:xfrm>
          <a:prstGeom prst="rect">
            <a:avLst/>
          </a:prstGeom>
        </p:spPr>
      </p:pic>
      <p:sp>
        <p:nvSpPr>
          <p:cNvPr id="7" name="TextBox 6">
            <a:extLst>
              <a:ext uri="{FF2B5EF4-FFF2-40B4-BE49-F238E27FC236}">
                <a16:creationId xmlns:a16="http://schemas.microsoft.com/office/drawing/2014/main" id="{8CA3A873-7C5B-C940-90F1-AD00FE2A7D9D}"/>
              </a:ext>
            </a:extLst>
          </p:cNvPr>
          <p:cNvSpPr txBox="1"/>
          <p:nvPr/>
        </p:nvSpPr>
        <p:spPr>
          <a:xfrm>
            <a:off x="6096000" y="1411257"/>
            <a:ext cx="1709122" cy="369332"/>
          </a:xfrm>
          <a:prstGeom prst="rect">
            <a:avLst/>
          </a:prstGeom>
          <a:noFill/>
        </p:spPr>
        <p:txBody>
          <a:bodyPr wrap="none" rtlCol="0">
            <a:spAutoFit/>
          </a:bodyPr>
          <a:lstStyle/>
          <a:p>
            <a:r>
              <a:rPr lang="en-US" dirty="0"/>
              <a:t>Collision Doman</a:t>
            </a:r>
          </a:p>
        </p:txBody>
      </p:sp>
      <p:sp>
        <p:nvSpPr>
          <p:cNvPr id="8" name="TextBox 7">
            <a:extLst>
              <a:ext uri="{FF2B5EF4-FFF2-40B4-BE49-F238E27FC236}">
                <a16:creationId xmlns:a16="http://schemas.microsoft.com/office/drawing/2014/main" id="{663A09BA-332F-5041-8105-45411E742334}"/>
              </a:ext>
            </a:extLst>
          </p:cNvPr>
          <p:cNvSpPr txBox="1"/>
          <p:nvPr/>
        </p:nvSpPr>
        <p:spPr>
          <a:xfrm>
            <a:off x="5791200" y="2286000"/>
            <a:ext cx="1775486" cy="369332"/>
          </a:xfrm>
          <a:prstGeom prst="rect">
            <a:avLst/>
          </a:prstGeom>
          <a:noFill/>
        </p:spPr>
        <p:txBody>
          <a:bodyPr wrap="none" rtlCol="0">
            <a:spAutoFit/>
          </a:bodyPr>
          <a:lstStyle/>
          <a:p>
            <a:pPr marL="285750" indent="-285750">
              <a:buFont typeface="Arial" panose="020B0604020202020204" pitchFamily="34" charset="0"/>
              <a:buChar char="•"/>
            </a:pPr>
            <a:r>
              <a:rPr lang="en-US" dirty="0"/>
              <a:t>Hub vs Switch</a:t>
            </a:r>
          </a:p>
        </p:txBody>
      </p:sp>
    </p:spTree>
    <p:extLst>
      <p:ext uri="{BB962C8B-B14F-4D97-AF65-F5344CB8AC3E}">
        <p14:creationId xmlns:p14="http://schemas.microsoft.com/office/powerpoint/2010/main" val="3822707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D237-89E5-4C4C-AC60-29F08E3B4190}"/>
              </a:ext>
            </a:extLst>
          </p:cNvPr>
          <p:cNvSpPr>
            <a:spLocks noGrp="1"/>
          </p:cNvSpPr>
          <p:nvPr>
            <p:ph type="title"/>
          </p:nvPr>
        </p:nvSpPr>
        <p:spPr/>
        <p:txBody>
          <a:bodyPr/>
          <a:lstStyle/>
          <a:p>
            <a:r>
              <a:rPr lang="en-US" cap="small" dirty="0"/>
              <a:t>Ethernet</a:t>
            </a:r>
            <a:endParaRPr lang="en-US" dirty="0"/>
          </a:p>
        </p:txBody>
      </p:sp>
      <p:pic>
        <p:nvPicPr>
          <p:cNvPr id="5" name="Content Placeholder 4">
            <a:extLst>
              <a:ext uri="{FF2B5EF4-FFF2-40B4-BE49-F238E27FC236}">
                <a16:creationId xmlns:a16="http://schemas.microsoft.com/office/drawing/2014/main" id="{35A6B278-599D-3148-831D-91D572D9FA89}"/>
              </a:ext>
            </a:extLst>
          </p:cNvPr>
          <p:cNvPicPr>
            <a:picLocks noGrp="1" noChangeAspect="1"/>
          </p:cNvPicPr>
          <p:nvPr>
            <p:ph idx="1"/>
          </p:nvPr>
        </p:nvPicPr>
        <p:blipFill>
          <a:blip r:embed="rId2"/>
          <a:stretch>
            <a:fillRect/>
          </a:stretch>
        </p:blipFill>
        <p:spPr>
          <a:xfrm>
            <a:off x="304800" y="1828800"/>
            <a:ext cx="8229600" cy="2737686"/>
          </a:xfrm>
          <a:prstGeom prst="rect">
            <a:avLst/>
          </a:prstGeom>
        </p:spPr>
      </p:pic>
      <p:sp>
        <p:nvSpPr>
          <p:cNvPr id="4" name="Slide Number Placeholder 3">
            <a:extLst>
              <a:ext uri="{FF2B5EF4-FFF2-40B4-BE49-F238E27FC236}">
                <a16:creationId xmlns:a16="http://schemas.microsoft.com/office/drawing/2014/main" id="{B48368B9-DDB2-0B47-92B0-468670A328DD}"/>
              </a:ext>
            </a:extLst>
          </p:cNvPr>
          <p:cNvSpPr>
            <a:spLocks noGrp="1"/>
          </p:cNvSpPr>
          <p:nvPr>
            <p:ph type="sldNum" sz="quarter" idx="12"/>
          </p:nvPr>
        </p:nvSpPr>
        <p:spPr/>
        <p:txBody>
          <a:bodyPr/>
          <a:lstStyle/>
          <a:p>
            <a:fld id="{B6F15528-21DE-4FAA-801E-634DDDAF4B2B}" type="slidenum">
              <a:rPr lang="en-US" smtClean="0"/>
              <a:pPr/>
              <a:t>13</a:t>
            </a:fld>
            <a:r>
              <a:rPr lang="en-US" dirty="0"/>
              <a:t> </a:t>
            </a:r>
            <a:r>
              <a:rPr lang="en-US" dirty="0" smtClean="0"/>
              <a:t>of 13</a:t>
            </a:r>
            <a:endParaRPr lang="en-US" dirty="0"/>
          </a:p>
        </p:txBody>
      </p:sp>
    </p:spTree>
    <p:extLst>
      <p:ext uri="{BB962C8B-B14F-4D97-AF65-F5344CB8AC3E}">
        <p14:creationId xmlns:p14="http://schemas.microsoft.com/office/powerpoint/2010/main" val="3553604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7243B0-7040-0746-9E47-AC5DDC9E2943}"/>
              </a:ext>
            </a:extLst>
          </p:cNvPr>
          <p:cNvSpPr>
            <a:spLocks noGrp="1"/>
          </p:cNvSpPr>
          <p:nvPr>
            <p:ph type="sldNum" sz="quarter" idx="12"/>
          </p:nvPr>
        </p:nvSpPr>
        <p:spPr/>
        <p:txBody>
          <a:bodyPr/>
          <a:lstStyle/>
          <a:p>
            <a:fld id="{B6F15528-21DE-4FAA-801E-634DDDAF4B2B}" type="slidenum">
              <a:rPr lang="en-US" smtClean="0"/>
              <a:pPr/>
              <a:t>2</a:t>
            </a:fld>
            <a:r>
              <a:rPr lang="en-US" dirty="0"/>
              <a:t> </a:t>
            </a:r>
            <a:r>
              <a:rPr lang="en-US" dirty="0" smtClean="0"/>
              <a:t>of 13</a:t>
            </a:r>
            <a:endParaRPr lang="en-US" dirty="0"/>
          </a:p>
        </p:txBody>
      </p:sp>
      <p:sp>
        <p:nvSpPr>
          <p:cNvPr id="9" name="TextBox 8">
            <a:extLst>
              <a:ext uri="{FF2B5EF4-FFF2-40B4-BE49-F238E27FC236}">
                <a16:creationId xmlns:a16="http://schemas.microsoft.com/office/drawing/2014/main" id="{FADEFAAA-21E8-6848-BA14-738C7FE167E0}"/>
              </a:ext>
            </a:extLst>
          </p:cNvPr>
          <p:cNvSpPr txBox="1"/>
          <p:nvPr/>
        </p:nvSpPr>
        <p:spPr>
          <a:xfrm>
            <a:off x="2211276" y="5181600"/>
            <a:ext cx="2513124" cy="369332"/>
          </a:xfrm>
          <a:prstGeom prst="rect">
            <a:avLst/>
          </a:prstGeom>
          <a:solidFill>
            <a:schemeClr val="bg1">
              <a:lumMod val="95000"/>
            </a:schemeClr>
          </a:solidFill>
          <a:ln>
            <a:solidFill>
              <a:schemeClr val="tx1"/>
            </a:solidFill>
          </a:ln>
        </p:spPr>
        <p:txBody>
          <a:bodyPr wrap="none" rtlCol="0">
            <a:spAutoFit/>
          </a:bodyPr>
          <a:lstStyle/>
          <a:p>
            <a:r>
              <a:rPr lang="en-US" dirty="0"/>
              <a:t>Medium Access Sublayer</a:t>
            </a:r>
          </a:p>
        </p:txBody>
      </p:sp>
      <p:pic>
        <p:nvPicPr>
          <p:cNvPr id="5" name="Content Placeholder 7">
            <a:extLst>
              <a:ext uri="{FF2B5EF4-FFF2-40B4-BE49-F238E27FC236}">
                <a16:creationId xmlns:a16="http://schemas.microsoft.com/office/drawing/2014/main" id="{29A51A55-414E-8645-AD89-2DA3E1A0ECD5}"/>
              </a:ext>
            </a:extLst>
          </p:cNvPr>
          <p:cNvPicPr>
            <a:picLocks noGrp="1" noChangeAspect="1"/>
          </p:cNvPicPr>
          <p:nvPr>
            <p:ph idx="1"/>
          </p:nvPr>
        </p:nvPicPr>
        <p:blipFill>
          <a:blip r:embed="rId2"/>
          <a:stretch>
            <a:fillRect/>
          </a:stretch>
        </p:blipFill>
        <p:spPr>
          <a:xfrm>
            <a:off x="36624" y="685800"/>
            <a:ext cx="4953000" cy="2561291"/>
          </a:xfrm>
          <a:prstGeom prst="rect">
            <a:avLst/>
          </a:prstGeom>
        </p:spPr>
      </p:pic>
      <p:pic>
        <p:nvPicPr>
          <p:cNvPr id="6" name="Picture 5">
            <a:extLst>
              <a:ext uri="{FF2B5EF4-FFF2-40B4-BE49-F238E27FC236}">
                <a16:creationId xmlns:a16="http://schemas.microsoft.com/office/drawing/2014/main" id="{88CC14B0-C92A-1342-9523-5E0D644992A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724400" y="2530475"/>
            <a:ext cx="4246538" cy="3473450"/>
          </a:xfrm>
          <a:prstGeom prst="rect">
            <a:avLst/>
          </a:prstGeom>
        </p:spPr>
      </p:pic>
      <p:sp>
        <p:nvSpPr>
          <p:cNvPr id="2" name="Rectangle 1"/>
          <p:cNvSpPr/>
          <p:nvPr/>
        </p:nvSpPr>
        <p:spPr>
          <a:xfrm>
            <a:off x="153138" y="2557369"/>
            <a:ext cx="4723662" cy="365125"/>
          </a:xfrm>
          <a:prstGeom prst="rect">
            <a:avLst/>
          </a:prstGeom>
          <a:solidFill>
            <a:srgbClr val="FFFF00">
              <a:alpha val="14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3086" y="2922494"/>
            <a:ext cx="2133600" cy="208056"/>
          </a:xfrm>
          <a:prstGeom prst="rect">
            <a:avLst/>
          </a:prstGeom>
          <a:solidFill>
            <a:srgbClr val="FFFF00">
              <a:alpha val="14000"/>
            </a:srgb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5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CCBE-4391-9840-AA98-0BF205F71993}"/>
              </a:ext>
            </a:extLst>
          </p:cNvPr>
          <p:cNvSpPr>
            <a:spLocks noGrp="1"/>
          </p:cNvSpPr>
          <p:nvPr>
            <p:ph type="title"/>
          </p:nvPr>
        </p:nvSpPr>
        <p:spPr/>
        <p:txBody>
          <a:bodyPr/>
          <a:lstStyle/>
          <a:p>
            <a:r>
              <a:rPr lang="en-US" cap="small" dirty="0"/>
              <a:t>Ethernet</a:t>
            </a:r>
          </a:p>
        </p:txBody>
      </p:sp>
      <p:sp>
        <p:nvSpPr>
          <p:cNvPr id="3" name="Content Placeholder 2">
            <a:extLst>
              <a:ext uri="{FF2B5EF4-FFF2-40B4-BE49-F238E27FC236}">
                <a16:creationId xmlns:a16="http://schemas.microsoft.com/office/drawing/2014/main" id="{8353CBB3-5177-7E4F-BA9E-68D56EF46D40}"/>
              </a:ext>
            </a:extLst>
          </p:cNvPr>
          <p:cNvSpPr>
            <a:spLocks noGrp="1"/>
          </p:cNvSpPr>
          <p:nvPr>
            <p:ph idx="1"/>
          </p:nvPr>
        </p:nvSpPr>
        <p:spPr/>
        <p:txBody>
          <a:bodyPr>
            <a:normAutofit/>
          </a:bodyPr>
          <a:lstStyle/>
          <a:p>
            <a:r>
              <a:rPr lang="en-US" sz="2400" dirty="0"/>
              <a:t> Many of the designs for personal, local, and metropolitan area networks have been standardized under the name of </a:t>
            </a:r>
            <a:r>
              <a:rPr lang="en-US" sz="2400" b="1" dirty="0"/>
              <a:t>IEEE 802</a:t>
            </a:r>
            <a:r>
              <a:rPr lang="en-US" sz="2400" dirty="0"/>
              <a:t>.</a:t>
            </a:r>
          </a:p>
          <a:p>
            <a:r>
              <a:rPr lang="en-US" sz="2400" dirty="0"/>
              <a:t>A few have survived but many have not.</a:t>
            </a:r>
          </a:p>
          <a:p>
            <a:r>
              <a:rPr lang="en-US" sz="2400" dirty="0"/>
              <a:t>The most important of the survivors are:</a:t>
            </a:r>
          </a:p>
          <a:p>
            <a:pPr lvl="1"/>
            <a:r>
              <a:rPr lang="en-US" sz="2000" dirty="0"/>
              <a:t> </a:t>
            </a:r>
            <a:r>
              <a:rPr lang="en-US" sz="2400" dirty="0">
                <a:effectLst>
                  <a:glow rad="228600">
                    <a:schemeClr val="accent6">
                      <a:satMod val="175000"/>
                      <a:alpha val="40000"/>
                    </a:schemeClr>
                  </a:glow>
                </a:effectLst>
              </a:rPr>
              <a:t>802.3 (Ethernet) </a:t>
            </a:r>
            <a:r>
              <a:rPr lang="en-US" sz="2400" dirty="0"/>
              <a:t>and</a:t>
            </a:r>
          </a:p>
          <a:p>
            <a:pPr lvl="1"/>
            <a:r>
              <a:rPr lang="en-US" sz="2400" dirty="0">
                <a:effectLst>
                  <a:glow rad="228600">
                    <a:schemeClr val="accent6">
                      <a:satMod val="175000"/>
                      <a:alpha val="40000"/>
                    </a:schemeClr>
                  </a:glow>
                </a:effectLst>
              </a:rPr>
              <a:t>802.11 (wireless LAN)</a:t>
            </a:r>
          </a:p>
          <a:p>
            <a:pPr lvl="1"/>
            <a:r>
              <a:rPr lang="en-US" sz="2400" dirty="0">
                <a:effectLst>
                  <a:glow rad="228600">
                    <a:schemeClr val="accent6">
                      <a:satMod val="175000"/>
                      <a:alpha val="40000"/>
                    </a:schemeClr>
                  </a:glow>
                </a:effectLst>
              </a:rPr>
              <a:t>Bluetooth (wireless PAN) </a:t>
            </a:r>
            <a:r>
              <a:rPr lang="en-US" sz="2400" dirty="0"/>
              <a:t>is widely deployed but has now</a:t>
            </a:r>
          </a:p>
          <a:p>
            <a:pPr marL="457200" lvl="1" indent="0">
              <a:buNone/>
            </a:pPr>
            <a:r>
              <a:rPr lang="en-US" sz="2400" dirty="0"/>
              <a:t>been standardized outside of </a:t>
            </a:r>
            <a:r>
              <a:rPr lang="en-US" sz="2400" dirty="0">
                <a:effectLst>
                  <a:glow rad="228600">
                    <a:schemeClr val="accent6">
                      <a:satMod val="175000"/>
                      <a:alpha val="40000"/>
                    </a:schemeClr>
                  </a:glow>
                </a:effectLst>
              </a:rPr>
              <a:t>802.15</a:t>
            </a:r>
            <a:r>
              <a:rPr lang="en-US" sz="2400" dirty="0"/>
              <a:t>. </a:t>
            </a:r>
          </a:p>
          <a:p>
            <a:pPr marL="457200" lvl="1" indent="0">
              <a:buNone/>
            </a:pPr>
            <a:r>
              <a:rPr lang="en-US" sz="2400" dirty="0"/>
              <a:t>With </a:t>
            </a:r>
            <a:r>
              <a:rPr lang="en-US" sz="2400" dirty="0">
                <a:effectLst>
                  <a:glow rad="228600">
                    <a:schemeClr val="accent6">
                      <a:satMod val="175000"/>
                      <a:alpha val="40000"/>
                    </a:schemeClr>
                  </a:glow>
                </a:effectLst>
              </a:rPr>
              <a:t>802.16 (wireless MAN</a:t>
            </a:r>
            <a:r>
              <a:rPr lang="en-US" sz="2400" dirty="0"/>
              <a:t>)</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7204EA39-4421-E346-AEC2-160638A11B38}"/>
              </a:ext>
            </a:extLst>
          </p:cNvPr>
          <p:cNvSpPr>
            <a:spLocks noGrp="1"/>
          </p:cNvSpPr>
          <p:nvPr>
            <p:ph type="sldNum" sz="quarter" idx="12"/>
          </p:nvPr>
        </p:nvSpPr>
        <p:spPr/>
        <p:txBody>
          <a:bodyPr/>
          <a:lstStyle/>
          <a:p>
            <a:fld id="{B6F15528-21DE-4FAA-801E-634DDDAF4B2B}" type="slidenum">
              <a:rPr lang="en-US" smtClean="0"/>
              <a:pPr/>
              <a:t>3</a:t>
            </a:fld>
            <a:r>
              <a:rPr lang="en-US" dirty="0"/>
              <a:t> </a:t>
            </a:r>
            <a:r>
              <a:rPr lang="en-US" dirty="0" smtClean="0"/>
              <a:t>of 13</a:t>
            </a:r>
            <a:endParaRPr lang="en-US" dirty="0"/>
          </a:p>
        </p:txBody>
      </p:sp>
    </p:spTree>
    <p:extLst>
      <p:ext uri="{BB962C8B-B14F-4D97-AF65-F5344CB8AC3E}">
        <p14:creationId xmlns:p14="http://schemas.microsoft.com/office/powerpoint/2010/main" val="30869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a:t>
            </a:fld>
            <a:r>
              <a:rPr lang="en-US" dirty="0" smtClean="0"/>
              <a:t> </a:t>
            </a:r>
            <a:r>
              <a:rPr lang="en-US" dirty="0" smtClean="0"/>
              <a:t>of 13</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 y="2729171"/>
            <a:ext cx="8153400" cy="1077218"/>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chemeClr val="tx2">
                    <a:lumMod val="50000"/>
                  </a:schemeClr>
                </a:solidFill>
                <a:latin typeface="verdana" panose="020B0604030504040204" pitchFamily="34" charset="0"/>
              </a:rPr>
              <a:t>The 802.11 standard, approved in </a:t>
            </a:r>
            <a:r>
              <a:rPr lang="en-US" sz="1600" dirty="0">
                <a:solidFill>
                  <a:schemeClr val="tx2">
                    <a:lumMod val="50000"/>
                  </a:schemeClr>
                </a:solidFill>
                <a:effectLst>
                  <a:glow rad="228600">
                    <a:schemeClr val="accent6">
                      <a:satMod val="175000"/>
                      <a:alpha val="40000"/>
                    </a:schemeClr>
                  </a:glow>
                  <a:outerShdw blurRad="38100" dist="38100" dir="2700000" algn="tl">
                    <a:srgbClr val="000000">
                      <a:alpha val="43137"/>
                    </a:srgbClr>
                  </a:outerShdw>
                </a:effectLst>
                <a:latin typeface="verdana" panose="020B0604030504040204" pitchFamily="34" charset="0"/>
              </a:rPr>
              <a:t>1997</a:t>
            </a:r>
            <a:r>
              <a:rPr lang="en-US" sz="1600" dirty="0">
                <a:solidFill>
                  <a:schemeClr val="tx2">
                    <a:lumMod val="50000"/>
                  </a:schemeClr>
                </a:solidFill>
                <a:latin typeface="verdana" panose="020B0604030504040204" pitchFamily="34" charset="0"/>
              </a:rPr>
              <a:t>, applies to wireless LANs with a 1 or </a:t>
            </a:r>
            <a:r>
              <a:rPr lang="en-US" sz="1600" dirty="0">
                <a:solidFill>
                  <a:schemeClr val="tx2">
                    <a:lumMod val="50000"/>
                  </a:schemeClr>
                </a:solidFill>
                <a:effectLst>
                  <a:glow rad="228600">
                    <a:schemeClr val="accent6">
                      <a:satMod val="175000"/>
                      <a:alpha val="40000"/>
                    </a:schemeClr>
                  </a:glow>
                </a:effectLst>
                <a:latin typeface="verdana" panose="020B0604030504040204" pitchFamily="34" charset="0"/>
              </a:rPr>
              <a:t>2 Mbps</a:t>
            </a:r>
            <a:r>
              <a:rPr lang="en-US" sz="1600" dirty="0">
                <a:solidFill>
                  <a:schemeClr val="tx2">
                    <a:lumMod val="50000"/>
                  </a:schemeClr>
                </a:solidFill>
                <a:latin typeface="verdana" panose="020B0604030504040204" pitchFamily="34" charset="0"/>
              </a:rPr>
              <a:t> transmission rate in the </a:t>
            </a:r>
            <a:r>
              <a:rPr lang="en-US" sz="1600" dirty="0">
                <a:solidFill>
                  <a:schemeClr val="tx2">
                    <a:lumMod val="50000"/>
                  </a:schemeClr>
                </a:solidFill>
                <a:effectLst>
                  <a:glow rad="228600">
                    <a:schemeClr val="accent6">
                      <a:satMod val="175000"/>
                      <a:alpha val="40000"/>
                    </a:schemeClr>
                  </a:glow>
                </a:effectLst>
                <a:latin typeface="verdana" panose="020B0604030504040204" pitchFamily="34" charset="0"/>
              </a:rPr>
              <a:t>2.4 GHz </a:t>
            </a:r>
            <a:r>
              <a:rPr lang="en-US" sz="1600" dirty="0" smtClean="0">
                <a:solidFill>
                  <a:schemeClr val="tx2">
                    <a:lumMod val="50000"/>
                  </a:schemeClr>
                </a:solidFill>
                <a:effectLst>
                  <a:glow rad="228600">
                    <a:schemeClr val="accent6">
                      <a:satMod val="175000"/>
                      <a:alpha val="40000"/>
                    </a:schemeClr>
                  </a:glow>
                </a:effectLst>
                <a:latin typeface="verdana" panose="020B0604030504040204" pitchFamily="34" charset="0"/>
              </a:rPr>
              <a:t>band</a:t>
            </a:r>
            <a:r>
              <a:rPr lang="en-US" sz="1600" dirty="0" smtClean="0">
                <a:solidFill>
                  <a:schemeClr val="tx2">
                    <a:lumMod val="50000"/>
                  </a:schemeClr>
                </a:solidFill>
                <a:latin typeface="verdana" panose="020B0604030504040204" pitchFamily="34" charset="0"/>
              </a:rPr>
              <a:t>.</a:t>
            </a:r>
          </a:p>
          <a:p>
            <a:pPr marL="285750" indent="-285750" algn="just">
              <a:buFont typeface="Arial" panose="020B0604020202020204" pitchFamily="34" charset="0"/>
              <a:buChar char="•"/>
            </a:pPr>
            <a:r>
              <a:rPr lang="en-US" sz="1600" dirty="0" smtClean="0">
                <a:solidFill>
                  <a:schemeClr val="tx2">
                    <a:lumMod val="50000"/>
                  </a:schemeClr>
                </a:solidFill>
                <a:latin typeface="verdana" panose="020B0604030504040204" pitchFamily="34" charset="0"/>
              </a:rPr>
              <a:t>Sometimes </a:t>
            </a:r>
            <a:r>
              <a:rPr lang="en-US" sz="1600" dirty="0">
                <a:solidFill>
                  <a:schemeClr val="tx2">
                    <a:lumMod val="50000"/>
                  </a:schemeClr>
                </a:solidFill>
                <a:latin typeface="verdana" panose="020B0604030504040204" pitchFamily="34" charset="0"/>
              </a:rPr>
              <a:t>the term 802.11 is used to refer to the 802.11x family of specifications</a:t>
            </a:r>
            <a:r>
              <a:rPr lang="en-US" sz="1600" dirty="0" smtClean="0">
                <a:solidFill>
                  <a:schemeClr val="tx2">
                    <a:lumMod val="50000"/>
                  </a:schemeClr>
                </a:solidFill>
                <a:latin typeface="verdana" panose="020B0604030504040204" pitchFamily="34" charset="0"/>
              </a:rPr>
              <a:t>.</a:t>
            </a:r>
            <a:endParaRPr lang="en-US" sz="1600" dirty="0">
              <a:solidFill>
                <a:schemeClr val="tx2">
                  <a:lumMod val="50000"/>
                </a:schemeClr>
              </a:solidFill>
              <a:latin typeface="verdana" panose="020B0604030504040204" pitchFamily="34" charset="0"/>
            </a:endParaRPr>
          </a:p>
        </p:txBody>
      </p:sp>
      <p:sp>
        <p:nvSpPr>
          <p:cNvPr id="6" name="Rectangle 5"/>
          <p:cNvSpPr/>
          <p:nvPr/>
        </p:nvSpPr>
        <p:spPr>
          <a:xfrm>
            <a:off x="627170" y="3924916"/>
            <a:ext cx="7813460" cy="1815882"/>
          </a:xfrm>
          <a:prstGeom prst="rect">
            <a:avLst/>
          </a:prstGeom>
        </p:spPr>
        <p:txBody>
          <a:bodyPr wrap="square">
            <a:spAutoFit/>
          </a:bodyPr>
          <a:lstStyle/>
          <a:p>
            <a:r>
              <a:rPr lang="en-US" sz="1600" b="1" dirty="0">
                <a:solidFill>
                  <a:srgbClr val="000000"/>
                </a:solidFill>
                <a:latin typeface="verdana" panose="020B0604030504040204" pitchFamily="34" charset="0"/>
              </a:rPr>
              <a:t>802.11b</a:t>
            </a:r>
            <a:endParaRPr lang="en-US" sz="16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600" dirty="0">
                <a:solidFill>
                  <a:srgbClr val="000000"/>
                </a:solidFill>
                <a:effectLst>
                  <a:glow rad="228600">
                    <a:schemeClr val="accent6">
                      <a:satMod val="175000"/>
                      <a:alpha val="40000"/>
                    </a:schemeClr>
                  </a:glow>
                </a:effectLst>
                <a:latin typeface="verdana" panose="020B0604030504040204" pitchFamily="34" charset="0"/>
              </a:rPr>
              <a:t>In September of 1999,</a:t>
            </a:r>
            <a:r>
              <a:rPr lang="en-US" sz="1600" dirty="0">
                <a:solidFill>
                  <a:srgbClr val="000000"/>
                </a:solidFill>
                <a:latin typeface="verdana" panose="020B0604030504040204" pitchFamily="34" charset="0"/>
              </a:rPr>
              <a:t> </a:t>
            </a:r>
            <a:endParaRPr lang="en-US" sz="16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600" dirty="0" smtClean="0">
                <a:solidFill>
                  <a:srgbClr val="000000"/>
                </a:solidFill>
                <a:latin typeface="verdana" panose="020B0604030504040204" pitchFamily="34" charset="0"/>
              </a:rPr>
              <a:t>It </a:t>
            </a:r>
            <a:r>
              <a:rPr lang="en-US" sz="1600" dirty="0">
                <a:solidFill>
                  <a:srgbClr val="000000"/>
                </a:solidFill>
                <a:latin typeface="verdana" panose="020B0604030504040204" pitchFamily="34" charset="0"/>
              </a:rPr>
              <a:t>supports a maximum bandwidth up to </a:t>
            </a:r>
            <a:r>
              <a:rPr lang="en-US" sz="1600" dirty="0">
                <a:solidFill>
                  <a:srgbClr val="000000"/>
                </a:solidFill>
                <a:effectLst>
                  <a:glow rad="228600">
                    <a:schemeClr val="accent6">
                      <a:satMod val="175000"/>
                      <a:alpha val="40000"/>
                    </a:schemeClr>
                  </a:glow>
                </a:effectLst>
                <a:latin typeface="verdana" panose="020B0604030504040204" pitchFamily="34" charset="0"/>
              </a:rPr>
              <a:t>11Mbps</a:t>
            </a:r>
            <a:r>
              <a:rPr lang="en-US" sz="1600" dirty="0">
                <a:solidFill>
                  <a:srgbClr val="000000"/>
                </a:solidFill>
                <a:latin typeface="verdana" panose="020B0604030504040204" pitchFamily="34" charset="0"/>
              </a:rPr>
              <a:t> in the </a:t>
            </a:r>
            <a:r>
              <a:rPr lang="en-US" sz="1600" dirty="0">
                <a:solidFill>
                  <a:srgbClr val="000000"/>
                </a:solidFill>
                <a:effectLst>
                  <a:glow rad="228600">
                    <a:schemeClr val="accent6">
                      <a:satMod val="175000"/>
                      <a:alpha val="40000"/>
                    </a:schemeClr>
                  </a:glow>
                </a:effectLst>
                <a:latin typeface="verdana" panose="020B0604030504040204" pitchFamily="34" charset="0"/>
              </a:rPr>
              <a:t>2.4GHz</a:t>
            </a:r>
            <a:r>
              <a:rPr lang="en-US" sz="1600" dirty="0">
                <a:solidFill>
                  <a:srgbClr val="000000"/>
                </a:solidFill>
                <a:latin typeface="verdana" panose="020B0604030504040204" pitchFamily="34" charset="0"/>
              </a:rPr>
              <a:t> S-Band Industrial, Scientific, and Medical (ISM) frequency range. </a:t>
            </a:r>
            <a:endParaRPr lang="en-US" sz="16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600" dirty="0" smtClean="0">
                <a:solidFill>
                  <a:srgbClr val="000000"/>
                </a:solidFill>
                <a:latin typeface="verdana" panose="020B0604030504040204" pitchFamily="34" charset="0"/>
              </a:rPr>
              <a:t>Being </a:t>
            </a:r>
            <a:r>
              <a:rPr lang="en-US" sz="1600" dirty="0">
                <a:solidFill>
                  <a:srgbClr val="000000"/>
                </a:solidFill>
                <a:latin typeface="verdana" panose="020B0604030504040204" pitchFamily="34" charset="0"/>
              </a:rPr>
              <a:t>an unregulated frequency, 802.11b device can suffer from </a:t>
            </a:r>
            <a:r>
              <a:rPr lang="en-US" sz="1600" dirty="0">
                <a:solidFill>
                  <a:srgbClr val="000000"/>
                </a:solidFill>
                <a:effectLst>
                  <a:glow rad="228600">
                    <a:schemeClr val="accent6">
                      <a:satMod val="175000"/>
                      <a:alpha val="40000"/>
                    </a:schemeClr>
                  </a:glow>
                </a:effectLst>
                <a:latin typeface="verdana" panose="020B0604030504040204" pitchFamily="34" charset="0"/>
              </a:rPr>
              <a:t>interference</a:t>
            </a:r>
            <a:r>
              <a:rPr lang="en-US" sz="1600" dirty="0">
                <a:solidFill>
                  <a:srgbClr val="000000"/>
                </a:solidFill>
                <a:latin typeface="verdana" panose="020B0604030504040204" pitchFamily="34" charset="0"/>
              </a:rPr>
              <a:t> from other wireless users, cordless phones, microwave ovens and other devices using the same 2.4 GHz band.</a:t>
            </a:r>
            <a:endParaRPr lang="en-US" sz="16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4698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r>
              <a:rPr lang="en-US" dirty="0" smtClean="0"/>
              <a:t> </a:t>
            </a:r>
            <a:r>
              <a:rPr lang="en-US" dirty="0" smtClean="0"/>
              <a:t>of 13</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2751157"/>
            <a:ext cx="8153400" cy="1815882"/>
          </a:xfrm>
          <a:prstGeom prst="rect">
            <a:avLst/>
          </a:prstGeom>
        </p:spPr>
        <p:txBody>
          <a:bodyPr wrap="square">
            <a:spAutoFit/>
          </a:bodyPr>
          <a:lstStyle/>
          <a:p>
            <a:r>
              <a:rPr lang="en-US" sz="1400" b="1" dirty="0">
                <a:solidFill>
                  <a:srgbClr val="000000"/>
                </a:solidFill>
                <a:latin typeface="verdana" panose="020B0604030504040204" pitchFamily="34" charset="0"/>
              </a:rPr>
              <a:t>802.11a</a:t>
            </a:r>
            <a:endParaRPr lang="en-US" sz="14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a:solidFill>
                  <a:srgbClr val="000000"/>
                </a:solidFill>
                <a:latin typeface="verdana" panose="020B0604030504040204" pitchFamily="34" charset="0"/>
              </a:rPr>
              <a:t>About the same time </a:t>
            </a:r>
            <a:r>
              <a:rPr lang="en-US" sz="1400" dirty="0">
                <a:solidFill>
                  <a:srgbClr val="000000"/>
                </a:solidFill>
                <a:effectLst>
                  <a:glow rad="228600">
                    <a:schemeClr val="accent6">
                      <a:satMod val="175000"/>
                      <a:alpha val="40000"/>
                    </a:schemeClr>
                  </a:glow>
                </a:effectLst>
                <a:latin typeface="verdana" panose="020B0604030504040204" pitchFamily="34" charset="0"/>
              </a:rPr>
              <a:t>802.11b was created, 802.11a was created.</a:t>
            </a:r>
            <a:r>
              <a:rPr lang="en-US" sz="1400" dirty="0">
                <a:solidFill>
                  <a:srgbClr val="000000"/>
                </a:solidFill>
                <a:latin typeface="verdana" panose="020B0604030504040204" pitchFamily="34" charset="0"/>
              </a:rPr>
              <a:t> </a:t>
            </a:r>
            <a:endParaRPr lang="en-US" sz="14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802.11a </a:t>
            </a:r>
            <a:r>
              <a:rPr lang="en-US" sz="1400" dirty="0">
                <a:solidFill>
                  <a:srgbClr val="000000"/>
                </a:solidFill>
                <a:latin typeface="verdana" panose="020B0604030504040204" pitchFamily="34" charset="0"/>
              </a:rPr>
              <a:t>supports a maximum bandwidth up to </a:t>
            </a:r>
            <a:r>
              <a:rPr lang="en-US" sz="1400" dirty="0">
                <a:solidFill>
                  <a:srgbClr val="000000"/>
                </a:solidFill>
                <a:effectLst>
                  <a:glow rad="228600">
                    <a:schemeClr val="accent6">
                      <a:satMod val="175000"/>
                      <a:alpha val="40000"/>
                    </a:schemeClr>
                  </a:glow>
                </a:effectLst>
                <a:latin typeface="verdana" panose="020B0604030504040204" pitchFamily="34" charset="0"/>
              </a:rPr>
              <a:t>55Mbps</a:t>
            </a:r>
            <a:r>
              <a:rPr lang="en-US" sz="1400" dirty="0">
                <a:solidFill>
                  <a:srgbClr val="000000"/>
                </a:solidFill>
                <a:latin typeface="verdana" panose="020B0604030504040204" pitchFamily="34" charset="0"/>
              </a:rPr>
              <a:t> in the </a:t>
            </a:r>
            <a:r>
              <a:rPr lang="en-US" sz="1400" dirty="0">
                <a:solidFill>
                  <a:srgbClr val="000000"/>
                </a:solidFill>
                <a:effectLst>
                  <a:glow rad="228600">
                    <a:schemeClr val="accent6">
                      <a:satMod val="175000"/>
                      <a:alpha val="40000"/>
                    </a:schemeClr>
                  </a:glow>
                </a:effectLst>
                <a:latin typeface="verdana" panose="020B0604030504040204" pitchFamily="34" charset="0"/>
              </a:rPr>
              <a:t>5GHz</a:t>
            </a:r>
            <a:r>
              <a:rPr lang="en-US" sz="1400" dirty="0">
                <a:solidFill>
                  <a:srgbClr val="000000"/>
                </a:solidFill>
                <a:latin typeface="verdana" panose="020B0604030504040204" pitchFamily="34" charset="0"/>
              </a:rPr>
              <a:t> band. </a:t>
            </a:r>
            <a:endParaRPr lang="en-US" sz="14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An </a:t>
            </a:r>
            <a:r>
              <a:rPr lang="en-US" sz="1400" dirty="0">
                <a:solidFill>
                  <a:srgbClr val="000000"/>
                </a:solidFill>
                <a:latin typeface="verdana" panose="020B0604030504040204" pitchFamily="34" charset="0"/>
              </a:rPr>
              <a:t>advantage of 802.11a is that it operates at a radio frequency that's less clogged by competing signals from other wireless users, cordless phones and microwave ovens</a:t>
            </a:r>
            <a:r>
              <a:rPr lang="en-US" sz="1400" dirty="0" smtClean="0">
                <a:solidFill>
                  <a:srgbClr val="000000"/>
                </a:solidFill>
                <a:latin typeface="verdana" panose="020B0604030504040204" pitchFamily="34" charset="0"/>
              </a:rPr>
              <a:t>.</a:t>
            </a: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But </a:t>
            </a:r>
            <a:r>
              <a:rPr lang="en-US" sz="1400" dirty="0">
                <a:solidFill>
                  <a:srgbClr val="000000"/>
                </a:solidFill>
                <a:effectLst>
                  <a:glow rad="228600">
                    <a:schemeClr val="accent6">
                      <a:satMod val="175000"/>
                      <a:alpha val="40000"/>
                    </a:schemeClr>
                  </a:glow>
                </a:effectLst>
                <a:latin typeface="verdana" panose="020B0604030504040204" pitchFamily="34" charset="0"/>
              </a:rPr>
              <a:t>802.11a was not popular</a:t>
            </a:r>
            <a:r>
              <a:rPr lang="en-US" sz="1400" dirty="0">
                <a:solidFill>
                  <a:srgbClr val="000000"/>
                </a:solidFill>
                <a:latin typeface="verdana" panose="020B0604030504040204" pitchFamily="34" charset="0"/>
              </a:rPr>
              <a:t> due to the more </a:t>
            </a:r>
            <a:r>
              <a:rPr lang="en-US" sz="1400" dirty="0">
                <a:solidFill>
                  <a:srgbClr val="000000"/>
                </a:solidFill>
                <a:effectLst>
                  <a:glow rad="228600">
                    <a:schemeClr val="accent6">
                      <a:satMod val="175000"/>
                      <a:alpha val="40000"/>
                    </a:schemeClr>
                  </a:glow>
                </a:effectLst>
                <a:latin typeface="verdana" panose="020B0604030504040204" pitchFamily="34" charset="0"/>
              </a:rPr>
              <a:t>expensive cost of 5GHz </a:t>
            </a:r>
            <a:r>
              <a:rPr lang="en-US" sz="1400" dirty="0">
                <a:solidFill>
                  <a:srgbClr val="000000"/>
                </a:solidFill>
                <a:latin typeface="verdana" panose="020B0604030504040204" pitchFamily="34" charset="0"/>
              </a:rPr>
              <a:t>components and not being compatible with 802.11b.</a:t>
            </a:r>
            <a:endParaRPr lang="en-US" sz="1400" b="0" i="0" dirty="0">
              <a:solidFill>
                <a:srgbClr val="000000"/>
              </a:solidFill>
              <a:effectLst/>
              <a:latin typeface="verdana" panose="020B0604030504040204" pitchFamily="34" charset="0"/>
            </a:endParaRPr>
          </a:p>
        </p:txBody>
      </p:sp>
      <p:sp>
        <p:nvSpPr>
          <p:cNvPr id="3" name="Rectangle 2"/>
          <p:cNvSpPr/>
          <p:nvPr/>
        </p:nvSpPr>
        <p:spPr>
          <a:xfrm>
            <a:off x="514149" y="4690144"/>
            <a:ext cx="8096452" cy="2031325"/>
          </a:xfrm>
          <a:prstGeom prst="rect">
            <a:avLst/>
          </a:prstGeom>
        </p:spPr>
        <p:txBody>
          <a:bodyPr wrap="square">
            <a:spAutoFit/>
          </a:bodyPr>
          <a:lstStyle/>
          <a:p>
            <a:r>
              <a:rPr lang="en-US" sz="1400" b="1" dirty="0">
                <a:solidFill>
                  <a:srgbClr val="000000"/>
                </a:solidFill>
                <a:latin typeface="verdana" panose="020B0604030504040204" pitchFamily="34" charset="0"/>
              </a:rPr>
              <a:t>802.11g</a:t>
            </a:r>
            <a:endParaRPr lang="en-US" sz="1400" dirty="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In </a:t>
            </a:r>
            <a:r>
              <a:rPr lang="en-US" sz="1400" dirty="0">
                <a:solidFill>
                  <a:srgbClr val="000000"/>
                </a:solidFill>
                <a:latin typeface="verdana" panose="020B0604030504040204" pitchFamily="34" charset="0"/>
              </a:rPr>
              <a:t>June </a:t>
            </a:r>
            <a:r>
              <a:rPr lang="en-US" sz="1400" dirty="0">
                <a:solidFill>
                  <a:srgbClr val="000000"/>
                </a:solidFill>
                <a:effectLst>
                  <a:glow rad="228600">
                    <a:schemeClr val="accent6">
                      <a:satMod val="175000"/>
                      <a:alpha val="40000"/>
                    </a:schemeClr>
                  </a:glow>
                </a:effectLst>
                <a:latin typeface="verdana" panose="020B0604030504040204" pitchFamily="34" charset="0"/>
              </a:rPr>
              <a:t>2003, 802.11g </a:t>
            </a:r>
            <a:r>
              <a:rPr lang="en-US" sz="1400" dirty="0">
                <a:solidFill>
                  <a:srgbClr val="000000"/>
                </a:solidFill>
                <a:latin typeface="verdana" panose="020B0604030504040204" pitchFamily="34" charset="0"/>
              </a:rPr>
              <a:t>was released to provide maximum bandwidth up to </a:t>
            </a:r>
            <a:r>
              <a:rPr lang="en-US" sz="1400" dirty="0">
                <a:solidFill>
                  <a:srgbClr val="000000"/>
                </a:solidFill>
                <a:effectLst>
                  <a:glow rad="228600">
                    <a:schemeClr val="accent6">
                      <a:satMod val="175000"/>
                      <a:alpha val="40000"/>
                    </a:schemeClr>
                  </a:glow>
                </a:effectLst>
                <a:latin typeface="verdana" panose="020B0604030504040204" pitchFamily="34" charset="0"/>
              </a:rPr>
              <a:t>55Mbps</a:t>
            </a:r>
            <a:r>
              <a:rPr lang="en-US" sz="1400" dirty="0">
                <a:solidFill>
                  <a:srgbClr val="000000"/>
                </a:solidFill>
                <a:latin typeface="verdana" panose="020B0604030504040204" pitchFamily="34" charset="0"/>
              </a:rPr>
              <a:t> in the 2.4GHz band. </a:t>
            </a:r>
            <a:endParaRPr lang="en-US" sz="14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802.11g </a:t>
            </a:r>
            <a:r>
              <a:rPr lang="en-US" sz="1400" dirty="0">
                <a:solidFill>
                  <a:srgbClr val="000000"/>
                </a:solidFill>
                <a:latin typeface="verdana" panose="020B0604030504040204" pitchFamily="34" charset="0"/>
              </a:rPr>
              <a:t>is </a:t>
            </a:r>
            <a:r>
              <a:rPr lang="en-US" sz="1400" dirty="0">
                <a:solidFill>
                  <a:srgbClr val="000000"/>
                </a:solidFill>
                <a:effectLst>
                  <a:glow rad="228600">
                    <a:schemeClr val="accent6">
                      <a:satMod val="175000"/>
                      <a:alpha val="40000"/>
                    </a:schemeClr>
                  </a:glow>
                </a:effectLst>
                <a:latin typeface="verdana" panose="020B0604030504040204" pitchFamily="34" charset="0"/>
              </a:rPr>
              <a:t>backward compatible</a:t>
            </a:r>
            <a:r>
              <a:rPr lang="en-US" sz="1400" dirty="0">
                <a:solidFill>
                  <a:srgbClr val="000000"/>
                </a:solidFill>
                <a:latin typeface="verdana" panose="020B0604030504040204" pitchFamily="34" charset="0"/>
              </a:rPr>
              <a:t> with 802.11b because they both use the same </a:t>
            </a:r>
            <a:r>
              <a:rPr lang="en-US" sz="1400" dirty="0">
                <a:solidFill>
                  <a:srgbClr val="000000"/>
                </a:solidFill>
                <a:effectLst>
                  <a:glow rad="228600">
                    <a:schemeClr val="accent6">
                      <a:satMod val="175000"/>
                      <a:alpha val="40000"/>
                    </a:schemeClr>
                  </a:glow>
                </a:effectLst>
                <a:latin typeface="verdana" panose="020B0604030504040204" pitchFamily="34" charset="0"/>
              </a:rPr>
              <a:t>2.4GHz</a:t>
            </a:r>
            <a:r>
              <a:rPr lang="en-US" sz="1400" dirty="0">
                <a:solidFill>
                  <a:srgbClr val="000000"/>
                </a:solidFill>
                <a:latin typeface="verdana" panose="020B0604030504040204" pitchFamily="34" charset="0"/>
              </a:rPr>
              <a:t> radio frequency. </a:t>
            </a:r>
            <a:endParaRPr lang="en-US" sz="1400" dirty="0" smtClean="0">
              <a:solidFill>
                <a:srgbClr val="000000"/>
              </a:solidFill>
              <a:latin typeface="verdana" panose="020B0604030504040204" pitchFamily="34" charset="0"/>
            </a:endParaRPr>
          </a:p>
          <a:p>
            <a:pPr marL="285750" indent="-285750" algn="just">
              <a:buFont typeface="Arial" panose="020B0604020202020204" pitchFamily="34" charset="0"/>
              <a:buChar char="•"/>
            </a:pPr>
            <a:r>
              <a:rPr lang="en-US" sz="1400" dirty="0" smtClean="0">
                <a:solidFill>
                  <a:srgbClr val="000000"/>
                </a:solidFill>
                <a:latin typeface="verdana" panose="020B0604030504040204" pitchFamily="34" charset="0"/>
              </a:rPr>
              <a:t>However </a:t>
            </a:r>
            <a:r>
              <a:rPr lang="en-US" sz="1400" dirty="0">
                <a:solidFill>
                  <a:srgbClr val="000000"/>
                </a:solidFill>
                <a:latin typeface="verdana" panose="020B0604030504040204" pitchFamily="34" charset="0"/>
              </a:rPr>
              <a:t>802.11g again suffers from the same interference as 802.11b in the crowded 2.4 GHz range, But 802.11g provides better security features, such as</a:t>
            </a:r>
            <a:r>
              <a:rPr lang="en-US" sz="1400" dirty="0">
                <a:solidFill>
                  <a:srgbClr val="000000"/>
                </a:solidFill>
                <a:effectLst>
                  <a:glow rad="228600">
                    <a:schemeClr val="accent6">
                      <a:satMod val="175000"/>
                      <a:alpha val="40000"/>
                    </a:schemeClr>
                  </a:glow>
                </a:effectLst>
                <a:latin typeface="verdana" panose="020B0604030504040204" pitchFamily="34" charset="0"/>
              </a:rPr>
              <a:t> </a:t>
            </a:r>
            <a:r>
              <a:rPr lang="en-US" sz="1400" dirty="0" err="1">
                <a:solidFill>
                  <a:srgbClr val="000000"/>
                </a:solidFill>
                <a:effectLst>
                  <a:glow rad="228600">
                    <a:schemeClr val="accent6">
                      <a:satMod val="175000"/>
                      <a:alpha val="40000"/>
                    </a:schemeClr>
                  </a:glow>
                </a:effectLst>
                <a:latin typeface="verdana" panose="020B0604030504040204" pitchFamily="34" charset="0"/>
              </a:rPr>
              <a:t>WiFi</a:t>
            </a:r>
            <a:r>
              <a:rPr lang="en-US" sz="1400" dirty="0">
                <a:solidFill>
                  <a:srgbClr val="000000"/>
                </a:solidFill>
                <a:effectLst>
                  <a:glow rad="228600">
                    <a:schemeClr val="accent6">
                      <a:satMod val="175000"/>
                      <a:alpha val="40000"/>
                    </a:schemeClr>
                  </a:glow>
                </a:effectLst>
                <a:latin typeface="verdana" panose="020B0604030504040204" pitchFamily="34" charset="0"/>
              </a:rPr>
              <a:t> Protected Access (WAP) and WPA2 authentication with pre-shared key or RADIUS server</a:t>
            </a:r>
            <a:r>
              <a:rPr lang="en-US" sz="1400" dirty="0">
                <a:solidFill>
                  <a:srgbClr val="000000"/>
                </a:solidFill>
                <a:latin typeface="verdana" panose="020B0604030504040204" pitchFamily="34" charset="0"/>
              </a:rPr>
              <a:t>.</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20098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r>
              <a:rPr lang="en-US" dirty="0" smtClean="0"/>
              <a:t> </a:t>
            </a:r>
            <a:r>
              <a:rPr lang="en-US" dirty="0" smtClean="0"/>
              <a:t>of 13</a:t>
            </a:r>
            <a:endParaRPr lang="en-US" dirty="0"/>
          </a:p>
        </p:txBody>
      </p:sp>
      <p:pic>
        <p:nvPicPr>
          <p:cNvPr id="1026" name="Picture 2" descr="IEEE 802.11.x wireless standard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468" y="304800"/>
            <a:ext cx="6917532" cy="23058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3352800"/>
            <a:ext cx="8441532" cy="2893100"/>
          </a:xfrm>
          <a:prstGeom prst="rect">
            <a:avLst/>
          </a:prstGeom>
        </p:spPr>
        <p:txBody>
          <a:bodyPr wrap="square">
            <a:spAutoFit/>
          </a:bodyPr>
          <a:lstStyle/>
          <a:p>
            <a:pPr algn="just"/>
            <a:r>
              <a:rPr lang="en-US" sz="1400" b="1" dirty="0">
                <a:solidFill>
                  <a:srgbClr val="000000"/>
                </a:solidFill>
                <a:latin typeface="verdana" panose="020B0604030504040204" pitchFamily="34" charset="0"/>
              </a:rPr>
              <a:t>802.11n</a:t>
            </a:r>
            <a:endParaRPr lang="en-US" sz="1400" dirty="0">
              <a:solidFill>
                <a:srgbClr val="000000"/>
              </a:solidFill>
              <a:latin typeface="verdana" panose="020B0604030504040204" pitchFamily="34" charset="0"/>
            </a:endParaRPr>
          </a:p>
          <a:p>
            <a:pPr algn="just"/>
            <a:r>
              <a:rPr lang="en-US" sz="1400" dirty="0">
                <a:solidFill>
                  <a:srgbClr val="000000"/>
                </a:solidFill>
                <a:latin typeface="verdana" panose="020B0604030504040204" pitchFamily="34" charset="0"/>
              </a:rPr>
              <a:t>In </a:t>
            </a:r>
            <a:r>
              <a:rPr lang="en-US" sz="1400" dirty="0">
                <a:solidFill>
                  <a:srgbClr val="000000"/>
                </a:solidFill>
                <a:effectLst>
                  <a:glow rad="228600">
                    <a:schemeClr val="accent6">
                      <a:satMod val="175000"/>
                      <a:alpha val="40000"/>
                    </a:schemeClr>
                  </a:glow>
                </a:effectLst>
                <a:latin typeface="verdana" panose="020B0604030504040204" pitchFamily="34" charset="0"/>
              </a:rPr>
              <a:t>October</a:t>
            </a:r>
            <a:r>
              <a:rPr lang="en-US" sz="1400" dirty="0">
                <a:solidFill>
                  <a:srgbClr val="000000"/>
                </a:solidFill>
                <a:latin typeface="verdana" panose="020B0604030504040204" pitchFamily="34" charset="0"/>
              </a:rPr>
              <a:t> </a:t>
            </a:r>
            <a:r>
              <a:rPr lang="en-US" sz="1400" dirty="0">
                <a:solidFill>
                  <a:srgbClr val="000000"/>
                </a:solidFill>
                <a:effectLst>
                  <a:glow rad="228600">
                    <a:schemeClr val="accent6">
                      <a:satMod val="175000"/>
                      <a:alpha val="40000"/>
                    </a:schemeClr>
                  </a:glow>
                </a:effectLst>
                <a:latin typeface="verdana" panose="020B0604030504040204" pitchFamily="34" charset="0"/>
              </a:rPr>
              <a:t>2009</a:t>
            </a:r>
            <a:r>
              <a:rPr lang="en-US" sz="1400" dirty="0">
                <a:solidFill>
                  <a:srgbClr val="000000"/>
                </a:solidFill>
                <a:latin typeface="verdana" panose="020B0604030504040204" pitchFamily="34" charset="0"/>
              </a:rPr>
              <a:t> the IEEE approved </a:t>
            </a:r>
            <a:r>
              <a:rPr lang="en-US" sz="1400" dirty="0">
                <a:solidFill>
                  <a:srgbClr val="000000"/>
                </a:solidFill>
                <a:effectLst>
                  <a:glow rad="228600">
                    <a:schemeClr val="accent6">
                      <a:satMod val="175000"/>
                      <a:alpha val="40000"/>
                    </a:schemeClr>
                  </a:glow>
                </a:effectLst>
                <a:latin typeface="verdana" panose="020B0604030504040204" pitchFamily="34" charset="0"/>
              </a:rPr>
              <a:t>802.11n</a:t>
            </a:r>
            <a:r>
              <a:rPr lang="en-US" sz="1400" dirty="0">
                <a:solidFill>
                  <a:srgbClr val="000000"/>
                </a:solidFill>
                <a:latin typeface="verdana" panose="020B0604030504040204" pitchFamily="34" charset="0"/>
              </a:rPr>
              <a:t> wireless communication standard to provide a maximum bandwidth up to </a:t>
            </a:r>
            <a:r>
              <a:rPr lang="en-US" sz="1400" b="1" dirty="0">
                <a:solidFill>
                  <a:srgbClr val="000000"/>
                </a:solidFill>
                <a:effectLst>
                  <a:glow rad="228600">
                    <a:schemeClr val="accent6">
                      <a:satMod val="175000"/>
                      <a:alpha val="40000"/>
                    </a:schemeClr>
                  </a:glow>
                </a:effectLst>
                <a:latin typeface="verdana" panose="020B0604030504040204" pitchFamily="34" charset="0"/>
              </a:rPr>
              <a:t>300Mbps</a:t>
            </a:r>
            <a:r>
              <a:rPr lang="en-US" sz="1400" dirty="0">
                <a:solidFill>
                  <a:srgbClr val="000000"/>
                </a:solidFill>
                <a:latin typeface="verdana" panose="020B0604030504040204" pitchFamily="34" charset="0"/>
              </a:rPr>
              <a:t>. 802.11n can operate in the </a:t>
            </a:r>
            <a:r>
              <a:rPr lang="en-US" sz="1400" dirty="0">
                <a:solidFill>
                  <a:srgbClr val="000000"/>
                </a:solidFill>
                <a:effectLst>
                  <a:glow rad="228600">
                    <a:schemeClr val="accent6">
                      <a:satMod val="175000"/>
                      <a:alpha val="40000"/>
                    </a:schemeClr>
                  </a:glow>
                </a:effectLst>
                <a:latin typeface="verdana" panose="020B0604030504040204" pitchFamily="34" charset="0"/>
              </a:rPr>
              <a:t>2.4GHz or 5GHz </a:t>
            </a:r>
            <a:r>
              <a:rPr lang="en-US" sz="1400" dirty="0">
                <a:solidFill>
                  <a:srgbClr val="000000"/>
                </a:solidFill>
                <a:latin typeface="verdana" panose="020B0604030504040204" pitchFamily="34" charset="0"/>
              </a:rPr>
              <a:t>band, and is backward </a:t>
            </a:r>
            <a:r>
              <a:rPr lang="en-US" sz="1400" dirty="0">
                <a:solidFill>
                  <a:srgbClr val="000000"/>
                </a:solidFill>
                <a:effectLst>
                  <a:glow rad="228600">
                    <a:schemeClr val="accent6">
                      <a:satMod val="175000"/>
                      <a:alpha val="40000"/>
                    </a:schemeClr>
                  </a:glow>
                </a:effectLst>
                <a:latin typeface="verdana" panose="020B0604030504040204" pitchFamily="34" charset="0"/>
              </a:rPr>
              <a:t>compatible with 802.11a (5GHz band), 802.11b (2.4GHz band) and 802.11g (2.4GHz band) devices</a:t>
            </a:r>
            <a:r>
              <a:rPr lang="en-US" sz="1400" dirty="0">
                <a:solidFill>
                  <a:srgbClr val="000000"/>
                </a:solidFill>
                <a:latin typeface="verdana" panose="020B0604030504040204" pitchFamily="34" charset="0"/>
              </a:rPr>
              <a:t>.</a:t>
            </a:r>
          </a:p>
          <a:p>
            <a:pPr algn="just"/>
            <a:r>
              <a:rPr lang="en-US" sz="1400" dirty="0">
                <a:solidFill>
                  <a:srgbClr val="000000"/>
                </a:solidFill>
                <a:latin typeface="verdana" panose="020B0604030504040204" pitchFamily="34" charset="0"/>
              </a:rPr>
              <a:t>The 802.11n standard supports </a:t>
            </a:r>
            <a:r>
              <a:rPr lang="en-US" sz="1400" dirty="0">
                <a:solidFill>
                  <a:srgbClr val="000000"/>
                </a:solidFill>
                <a:effectLst>
                  <a:glow rad="228600">
                    <a:schemeClr val="accent6">
                      <a:satMod val="175000"/>
                      <a:alpha val="40000"/>
                    </a:schemeClr>
                  </a:glow>
                </a:effectLst>
                <a:latin typeface="verdana" panose="020B0604030504040204" pitchFamily="34" charset="0"/>
              </a:rPr>
              <a:t>MIMO (Multiple Input, Multiple Output) antennas</a:t>
            </a:r>
            <a:r>
              <a:rPr lang="en-US" sz="1400" dirty="0">
                <a:solidFill>
                  <a:srgbClr val="000000"/>
                </a:solidFill>
                <a:latin typeface="verdana" panose="020B0604030504040204" pitchFamily="34" charset="0"/>
              </a:rPr>
              <a:t>. 802.11n operates on both the 2.4 GHz and the 5 GHz bands. Support for 5 GHz bands is optional. It operates at a maximum net data rate from 54 Mbps to 600 Mbps.</a:t>
            </a:r>
          </a:p>
          <a:p>
            <a:pPr algn="just"/>
            <a:r>
              <a:rPr lang="en-US" sz="1400" b="1" dirty="0">
                <a:solidFill>
                  <a:srgbClr val="000000"/>
                </a:solidFill>
                <a:latin typeface="verdana" panose="020B0604030504040204" pitchFamily="34" charset="0"/>
              </a:rPr>
              <a:t>802.11ac</a:t>
            </a:r>
            <a:endParaRPr lang="en-US" sz="1400" dirty="0">
              <a:solidFill>
                <a:srgbClr val="000000"/>
              </a:solidFill>
              <a:latin typeface="verdana" panose="020B0604030504040204" pitchFamily="34" charset="0"/>
            </a:endParaRPr>
          </a:p>
          <a:p>
            <a:pPr algn="just"/>
            <a:r>
              <a:rPr lang="en-US" sz="1400" dirty="0">
                <a:solidFill>
                  <a:srgbClr val="000000"/>
                </a:solidFill>
                <a:latin typeface="verdana" panose="020B0604030504040204" pitchFamily="34" charset="0"/>
              </a:rPr>
              <a:t>IEEE 802.11ac delivers speeds ranging from </a:t>
            </a:r>
            <a:r>
              <a:rPr lang="en-US" sz="1400" dirty="0">
                <a:solidFill>
                  <a:srgbClr val="000000"/>
                </a:solidFill>
                <a:effectLst>
                  <a:glow rad="228600">
                    <a:schemeClr val="accent6">
                      <a:satMod val="175000"/>
                      <a:alpha val="40000"/>
                    </a:schemeClr>
                  </a:glow>
                </a:effectLst>
                <a:latin typeface="verdana" panose="020B0604030504040204" pitchFamily="34" charset="0"/>
              </a:rPr>
              <a:t>433 Mbps up to several gigabits per second</a:t>
            </a:r>
            <a:r>
              <a:rPr lang="en-US" sz="1400" dirty="0">
                <a:solidFill>
                  <a:srgbClr val="000000"/>
                </a:solidFill>
                <a:latin typeface="verdana" panose="020B0604030504040204" pitchFamily="34" charset="0"/>
              </a:rPr>
              <a:t>. It works exclusively in the </a:t>
            </a:r>
            <a:r>
              <a:rPr lang="en-US" sz="1400" dirty="0">
                <a:solidFill>
                  <a:srgbClr val="000000"/>
                </a:solidFill>
                <a:effectLst>
                  <a:glow rad="228600">
                    <a:schemeClr val="accent6">
                      <a:satMod val="175000"/>
                      <a:alpha val="40000"/>
                    </a:schemeClr>
                  </a:glow>
                </a:effectLst>
                <a:latin typeface="verdana" panose="020B0604030504040204" pitchFamily="34" charset="0"/>
              </a:rPr>
              <a:t>5GHz</a:t>
            </a:r>
            <a:r>
              <a:rPr lang="en-US" sz="1400" dirty="0">
                <a:solidFill>
                  <a:srgbClr val="000000"/>
                </a:solidFill>
                <a:latin typeface="verdana" panose="020B0604030504040204" pitchFamily="34" charset="0"/>
              </a:rPr>
              <a:t> band. 802.11ac operates up to eight </a:t>
            </a:r>
            <a:r>
              <a:rPr lang="en-US" sz="1400" dirty="0">
                <a:solidFill>
                  <a:srgbClr val="000000"/>
                </a:solidFill>
                <a:effectLst>
                  <a:glow rad="228600">
                    <a:schemeClr val="accent6">
                      <a:satMod val="175000"/>
                      <a:alpha val="40000"/>
                    </a:schemeClr>
                  </a:glow>
                </a:effectLst>
                <a:latin typeface="verdana" panose="020B0604030504040204" pitchFamily="34" charset="0"/>
              </a:rPr>
              <a:t>MIMO (Multiple Input, Multiple Output) antennas</a:t>
            </a:r>
            <a:r>
              <a:rPr lang="en-US" sz="1400" dirty="0">
                <a:solidFill>
                  <a:srgbClr val="000000"/>
                </a:solidFill>
                <a:latin typeface="verdana" panose="020B0604030504040204" pitchFamily="34" charset="0"/>
              </a:rPr>
              <a:t>. It uses beamforming technology which sends the signal directly to client devices.</a:t>
            </a:r>
            <a:endParaRPr lang="en-US" sz="1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37879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r>
              <a:rPr lang="en-US" dirty="0" smtClean="0"/>
              <a:t> </a:t>
            </a:r>
            <a:r>
              <a:rPr lang="en-US" dirty="0" smtClean="0"/>
              <a:t>of 13</a:t>
            </a:r>
            <a:endParaRPr lang="en-US" dirty="0"/>
          </a:p>
        </p:txBody>
      </p:sp>
      <p:pic>
        <p:nvPicPr>
          <p:cNvPr id="2050" name="Picture 2" descr="Stock Antenna vs High Gain Antenn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808756"/>
            <a:ext cx="3979665" cy="531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492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8EB-B584-584A-B48D-31408C2C89B2}"/>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2B20F7FF-F9EA-6F41-9B5C-27082AE33C8C}"/>
              </a:ext>
            </a:extLst>
          </p:cNvPr>
          <p:cNvSpPr>
            <a:spLocks noGrp="1"/>
          </p:cNvSpPr>
          <p:nvPr>
            <p:ph idx="1"/>
          </p:nvPr>
        </p:nvSpPr>
        <p:spPr/>
        <p:txBody>
          <a:bodyPr>
            <a:normAutofit/>
          </a:bodyPr>
          <a:lstStyle/>
          <a:p>
            <a:r>
              <a:rPr lang="en-US" sz="2400" dirty="0">
                <a:effectLst>
                  <a:glow rad="228600">
                    <a:schemeClr val="accent6">
                      <a:satMod val="175000"/>
                      <a:alpha val="40000"/>
                    </a:schemeClr>
                  </a:glow>
                </a:effectLst>
              </a:rPr>
              <a:t>Two</a:t>
            </a:r>
            <a:r>
              <a:rPr lang="en-US" sz="2400" dirty="0"/>
              <a:t> </a:t>
            </a:r>
            <a:r>
              <a:rPr lang="en-US" sz="2400" dirty="0">
                <a:effectLst>
                  <a:glow rad="228600">
                    <a:schemeClr val="accent6">
                      <a:satMod val="175000"/>
                      <a:alpha val="40000"/>
                    </a:schemeClr>
                  </a:glow>
                </a:effectLst>
              </a:rPr>
              <a:t>kinds</a:t>
            </a:r>
            <a:r>
              <a:rPr lang="en-US" sz="2400" dirty="0"/>
              <a:t> of Ethernet exist: </a:t>
            </a:r>
          </a:p>
          <a:p>
            <a:pPr lvl="1"/>
            <a:r>
              <a:rPr lang="en-US" sz="2400" dirty="0"/>
              <a:t>Classic Ethernet</a:t>
            </a:r>
          </a:p>
          <a:p>
            <a:pPr lvl="1"/>
            <a:r>
              <a:rPr lang="en-US" sz="2400" dirty="0"/>
              <a:t>Switch Ethernet</a:t>
            </a:r>
          </a:p>
          <a:p>
            <a:pPr lvl="1"/>
            <a:endParaRPr lang="en-US" sz="2400" dirty="0"/>
          </a:p>
          <a:p>
            <a:r>
              <a:rPr lang="en-US" sz="2400" b="1" cap="small" dirty="0"/>
              <a:t>Classic Ethernet: </a:t>
            </a:r>
            <a:r>
              <a:rPr lang="en-US" sz="2400" dirty="0"/>
              <a:t>ran at rates from </a:t>
            </a:r>
            <a:r>
              <a:rPr lang="en-US" sz="2400" b="1" u="sng" dirty="0">
                <a:effectLst>
                  <a:glow rad="228600">
                    <a:schemeClr val="accent6">
                      <a:satMod val="175000"/>
                      <a:alpha val="40000"/>
                    </a:schemeClr>
                  </a:glow>
                </a:effectLst>
              </a:rPr>
              <a:t>3 to 10 Mbps</a:t>
            </a:r>
            <a:r>
              <a:rPr lang="en-US" sz="2400" dirty="0"/>
              <a:t>. </a:t>
            </a:r>
          </a:p>
          <a:p>
            <a:r>
              <a:rPr lang="en-US" sz="2400" b="1" cap="small" dirty="0"/>
              <a:t>Switched Ethernet:</a:t>
            </a:r>
            <a:r>
              <a:rPr lang="en-US" sz="2400" dirty="0"/>
              <a:t>  runs at </a:t>
            </a:r>
            <a:r>
              <a:rPr lang="en-US" sz="2400" b="1" dirty="0"/>
              <a:t>100, 1000, and 10,000</a:t>
            </a:r>
            <a:r>
              <a:rPr lang="en-US" sz="2400" dirty="0"/>
              <a:t> Mbps, in forms called </a:t>
            </a:r>
          </a:p>
          <a:p>
            <a:pPr lvl="1"/>
            <a:r>
              <a:rPr lang="en-US" sz="2400" dirty="0">
                <a:effectLst>
                  <a:glow rad="228600">
                    <a:schemeClr val="accent6">
                      <a:satMod val="175000"/>
                      <a:alpha val="40000"/>
                    </a:schemeClr>
                  </a:glow>
                </a:effectLst>
              </a:rPr>
              <a:t>fast Ethernet, </a:t>
            </a:r>
          </a:p>
          <a:p>
            <a:pPr lvl="1"/>
            <a:r>
              <a:rPr lang="en-US" sz="2400" dirty="0">
                <a:effectLst>
                  <a:glow rad="228600">
                    <a:schemeClr val="accent6">
                      <a:satMod val="175000"/>
                      <a:alpha val="40000"/>
                    </a:schemeClr>
                  </a:glow>
                </a:effectLst>
              </a:rPr>
              <a:t>gigabit Ethernet, and </a:t>
            </a:r>
          </a:p>
          <a:p>
            <a:pPr lvl="1"/>
            <a:r>
              <a:rPr lang="en-US" sz="2400" dirty="0">
                <a:effectLst>
                  <a:glow rad="228600">
                    <a:schemeClr val="accent6">
                      <a:satMod val="175000"/>
                      <a:alpha val="40000"/>
                    </a:schemeClr>
                  </a:glow>
                </a:effectLst>
              </a:rPr>
              <a:t>10 gigabit Ethernet</a:t>
            </a:r>
          </a:p>
        </p:txBody>
      </p:sp>
      <p:sp>
        <p:nvSpPr>
          <p:cNvPr id="4" name="Slide Number Placeholder 3">
            <a:extLst>
              <a:ext uri="{FF2B5EF4-FFF2-40B4-BE49-F238E27FC236}">
                <a16:creationId xmlns:a16="http://schemas.microsoft.com/office/drawing/2014/main" id="{E012A791-6A66-9A4C-AC02-B0797FBB6A4C}"/>
              </a:ext>
            </a:extLst>
          </p:cNvPr>
          <p:cNvSpPr>
            <a:spLocks noGrp="1"/>
          </p:cNvSpPr>
          <p:nvPr>
            <p:ph type="sldNum" sz="quarter" idx="12"/>
          </p:nvPr>
        </p:nvSpPr>
        <p:spPr/>
        <p:txBody>
          <a:bodyPr/>
          <a:lstStyle/>
          <a:p>
            <a:fld id="{B6F15528-21DE-4FAA-801E-634DDDAF4B2B}" type="slidenum">
              <a:rPr lang="en-US" smtClean="0"/>
              <a:pPr/>
              <a:t>8</a:t>
            </a:fld>
            <a:r>
              <a:rPr lang="en-US" dirty="0"/>
              <a:t> </a:t>
            </a:r>
            <a:r>
              <a:rPr lang="en-US" dirty="0" smtClean="0"/>
              <a:t>of 13</a:t>
            </a:r>
            <a:endParaRPr lang="en-US" dirty="0"/>
          </a:p>
        </p:txBody>
      </p:sp>
    </p:spTree>
    <p:extLst>
      <p:ext uri="{BB962C8B-B14F-4D97-AF65-F5344CB8AC3E}">
        <p14:creationId xmlns:p14="http://schemas.microsoft.com/office/powerpoint/2010/main" val="2408351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2EE0-4493-3A43-B605-7944FC9ACAE0}"/>
              </a:ext>
            </a:extLst>
          </p:cNvPr>
          <p:cNvSpPr>
            <a:spLocks noGrp="1"/>
          </p:cNvSpPr>
          <p:nvPr>
            <p:ph type="title"/>
          </p:nvPr>
        </p:nvSpPr>
        <p:spPr/>
        <p:txBody>
          <a:bodyPr/>
          <a:lstStyle/>
          <a:p>
            <a:r>
              <a:rPr lang="en-US" cap="small" dirty="0"/>
              <a:t>Ethernet</a:t>
            </a:r>
            <a:endParaRPr lang="en-US" dirty="0"/>
          </a:p>
        </p:txBody>
      </p:sp>
      <p:sp>
        <p:nvSpPr>
          <p:cNvPr id="3" name="Content Placeholder 2">
            <a:extLst>
              <a:ext uri="{FF2B5EF4-FFF2-40B4-BE49-F238E27FC236}">
                <a16:creationId xmlns:a16="http://schemas.microsoft.com/office/drawing/2014/main" id="{8E885A51-1D2E-DF4B-A0D4-D0F614A168A7}"/>
              </a:ext>
            </a:extLst>
          </p:cNvPr>
          <p:cNvSpPr>
            <a:spLocks noGrp="1"/>
          </p:cNvSpPr>
          <p:nvPr>
            <p:ph idx="1"/>
          </p:nvPr>
        </p:nvSpPr>
        <p:spPr/>
        <p:txBody>
          <a:bodyPr>
            <a:normAutofit/>
          </a:bodyPr>
          <a:lstStyle/>
          <a:p>
            <a:r>
              <a:rPr lang="en-US" sz="2400" b="1" cap="small" dirty="0"/>
              <a:t>Classic Ethernet:</a:t>
            </a:r>
          </a:p>
          <a:p>
            <a:pPr lvl="1"/>
            <a:r>
              <a:rPr lang="en-US" sz="2400" dirty="0"/>
              <a:t>Classic Ethernet snaked around the building as a single long cable to which all the computers were attached.</a:t>
            </a:r>
          </a:p>
          <a:p>
            <a:pPr lvl="1"/>
            <a:endParaRPr lang="en-US" sz="2400" dirty="0"/>
          </a:p>
        </p:txBody>
      </p:sp>
      <p:sp>
        <p:nvSpPr>
          <p:cNvPr id="4" name="Slide Number Placeholder 3">
            <a:extLst>
              <a:ext uri="{FF2B5EF4-FFF2-40B4-BE49-F238E27FC236}">
                <a16:creationId xmlns:a16="http://schemas.microsoft.com/office/drawing/2014/main" id="{CC4E2F3E-0890-FD41-BF2A-B70B3FED1095}"/>
              </a:ext>
            </a:extLst>
          </p:cNvPr>
          <p:cNvSpPr>
            <a:spLocks noGrp="1"/>
          </p:cNvSpPr>
          <p:nvPr>
            <p:ph type="sldNum" sz="quarter" idx="12"/>
          </p:nvPr>
        </p:nvSpPr>
        <p:spPr/>
        <p:txBody>
          <a:bodyPr/>
          <a:lstStyle/>
          <a:p>
            <a:fld id="{B6F15528-21DE-4FAA-801E-634DDDAF4B2B}" type="slidenum">
              <a:rPr lang="en-US" smtClean="0"/>
              <a:pPr/>
              <a:t>9</a:t>
            </a:fld>
            <a:r>
              <a:rPr lang="en-US" dirty="0"/>
              <a:t> </a:t>
            </a:r>
            <a:r>
              <a:rPr lang="en-US" dirty="0" smtClean="0"/>
              <a:t>of 13</a:t>
            </a:r>
            <a:endParaRPr lang="en-US" dirty="0"/>
          </a:p>
        </p:txBody>
      </p:sp>
      <p:pic>
        <p:nvPicPr>
          <p:cNvPr id="5" name="Picture 4">
            <a:extLst>
              <a:ext uri="{FF2B5EF4-FFF2-40B4-BE49-F238E27FC236}">
                <a16:creationId xmlns:a16="http://schemas.microsoft.com/office/drawing/2014/main" id="{EF7CFD07-5BB6-0647-B5B4-1FFBC0E50B75}"/>
              </a:ext>
            </a:extLst>
          </p:cNvPr>
          <p:cNvPicPr>
            <a:picLocks noChangeAspect="1"/>
          </p:cNvPicPr>
          <p:nvPr/>
        </p:nvPicPr>
        <p:blipFill>
          <a:blip r:embed="rId2"/>
          <a:stretch>
            <a:fillRect/>
          </a:stretch>
        </p:blipFill>
        <p:spPr>
          <a:xfrm>
            <a:off x="23751" y="3200400"/>
            <a:ext cx="9144000" cy="2821021"/>
          </a:xfrm>
          <a:prstGeom prst="rect">
            <a:avLst/>
          </a:prstGeom>
        </p:spPr>
      </p:pic>
    </p:spTree>
    <p:extLst>
      <p:ext uri="{BB962C8B-B14F-4D97-AF65-F5344CB8AC3E}">
        <p14:creationId xmlns:p14="http://schemas.microsoft.com/office/powerpoint/2010/main" val="2992952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34820</TotalTime>
  <Words>781</Words>
  <Application>Microsoft Office PowerPoint</Application>
  <PresentationFormat>On-screen Show (4:3)</PresentationFormat>
  <Paragraphs>82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verdana</vt:lpstr>
      <vt:lpstr>Office Theme</vt:lpstr>
      <vt:lpstr>PowerPoint Presentation</vt:lpstr>
      <vt:lpstr>PowerPoint Presentation</vt:lpstr>
      <vt:lpstr>Ethernet</vt:lpstr>
      <vt:lpstr>PowerPoint Presentation</vt:lpstr>
      <vt:lpstr>PowerPoint Presentation</vt:lpstr>
      <vt:lpstr>PowerPoint Presentation</vt:lpstr>
      <vt:lpstr>PowerPoint Presentation</vt:lpstr>
      <vt:lpstr>Ethernet</vt:lpstr>
      <vt:lpstr>Ethernet</vt:lpstr>
      <vt:lpstr>Ethernet</vt:lpstr>
      <vt:lpstr>Ethernet</vt:lpstr>
      <vt:lpstr>Ethernet</vt:lpstr>
      <vt:lpstr>Ethernet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all k-nearest neighbor queries in Hadoop</dc:title>
  <dc:creator>Administrator</dc:creator>
  <cp:lastModifiedBy>Dr. ASIF ZAMAN</cp:lastModifiedBy>
  <cp:revision>899</cp:revision>
  <cp:lastPrinted>2017-11-05T03:12:43Z</cp:lastPrinted>
  <dcterms:created xsi:type="dcterms:W3CDTF">2006-08-16T00:00:00Z</dcterms:created>
  <dcterms:modified xsi:type="dcterms:W3CDTF">2022-06-28T14:35:37Z</dcterms:modified>
</cp:coreProperties>
</file>