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78" r:id="rId12"/>
    <p:sldId id="263" r:id="rId13"/>
    <p:sldId id="279" r:id="rId14"/>
    <p:sldId id="264" r:id="rId15"/>
    <p:sldId id="271" r:id="rId16"/>
    <p:sldId id="265" r:id="rId17"/>
    <p:sldId id="272" r:id="rId18"/>
    <p:sldId id="266" r:id="rId19"/>
    <p:sldId id="273" r:id="rId20"/>
    <p:sldId id="267" r:id="rId21"/>
    <p:sldId id="274" r:id="rId22"/>
    <p:sldId id="280" r:id="rId23"/>
    <p:sldId id="275" r:id="rId24"/>
    <p:sldId id="276" r:id="rId25"/>
    <p:sldId id="27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61265" autoAdjust="0"/>
  </p:normalViewPr>
  <p:slideViewPr>
    <p:cSldViewPr>
      <p:cViewPr varScale="1">
        <p:scale>
          <a:sx n="69" d="100"/>
          <a:sy n="69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28-Aug-22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28-Aug-22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28-Aug-22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28-Aug-22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CSE3151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C301F-A611-944C-85B0-C651AE4BCB61}"/>
              </a:ext>
            </a:extLst>
          </p:cNvPr>
          <p:cNvSpPr txBox="1"/>
          <p:nvPr/>
        </p:nvSpPr>
        <p:spPr>
          <a:xfrm>
            <a:off x="1" y="41636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(Session 2018-19)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Transmission Control Protocol (TCP)</a:t>
            </a:r>
            <a:endParaRPr lang="en-US" sz="2400" dirty="0"/>
          </a:p>
          <a:p>
            <a:pPr lvl="1"/>
            <a:r>
              <a:rPr lang="en-US" sz="2400" dirty="0"/>
              <a:t>Transmission Control Protocol (TCP) is a </a:t>
            </a:r>
            <a:r>
              <a:rPr lang="en-US" sz="2400" dirty="0">
                <a:solidFill>
                  <a:srgbClr val="FF0000"/>
                </a:solidFill>
              </a:rPr>
              <a:t>connection oriented protocol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… the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devices should open a connection</a:t>
            </a:r>
            <a:r>
              <a:rPr lang="en-US" sz="2400" dirty="0"/>
              <a:t> before transmitting data and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should close </a:t>
            </a:r>
            <a:r>
              <a:rPr lang="en-US" sz="2400" dirty="0"/>
              <a:t>the connection gracefully after transmitting the data.</a:t>
            </a:r>
          </a:p>
          <a:p>
            <a:pPr lvl="1"/>
            <a:r>
              <a:rPr lang="en-US" sz="2400" dirty="0"/>
              <a:t>… assure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reliable delivery </a:t>
            </a:r>
            <a:r>
              <a:rPr lang="en-US" sz="2400" dirty="0"/>
              <a:t>of data to the destination.</a:t>
            </a:r>
          </a:p>
          <a:p>
            <a:pPr lvl="1"/>
            <a:r>
              <a:rPr lang="en-US" sz="2400" dirty="0"/>
              <a:t>… protocol provides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extensive error checking </a:t>
            </a:r>
            <a:r>
              <a:rPr lang="en-US" sz="2400" dirty="0"/>
              <a:t>mechanisms such as flow control and acknowledgment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Sequencing of data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is a feature of Transmission Control Protocol (TCP).</a:t>
            </a:r>
          </a:p>
          <a:p>
            <a:pPr lvl="1"/>
            <a:r>
              <a:rPr lang="en-US" sz="2400" dirty="0"/>
              <a:t>Delivery of data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guaranteed</a:t>
            </a:r>
            <a:r>
              <a:rPr lang="en-US" sz="2400" dirty="0"/>
              <a:t> if you are using Transmission Control Protocol (TCP).</a:t>
            </a:r>
          </a:p>
          <a:p>
            <a:pPr lvl="1"/>
            <a:r>
              <a:rPr lang="en-US" sz="2400" dirty="0"/>
              <a:t>Transmission Control Protocol (TCP) 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comparatively slow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because of these extensive error checking mechanism.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Multiplexing and </a:t>
            </a:r>
            <a:r>
              <a:rPr lang="en-US" sz="24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Demultiplexing</a:t>
            </a:r>
            <a:r>
              <a:rPr lang="en-US" sz="2400" dirty="0"/>
              <a:t> is possible in Transmission Control Protocol (TCP) using TCP port numbers.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Retransmission</a:t>
            </a:r>
            <a:r>
              <a:rPr lang="en-US" sz="2400" dirty="0"/>
              <a:t> of lost packets is possible in Transmission Control Protocol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User Datagram Protocol (UDP)</a:t>
            </a:r>
            <a:endParaRPr lang="en-US" sz="2400" dirty="0"/>
          </a:p>
          <a:p>
            <a:pPr lvl="1"/>
            <a:r>
              <a:rPr lang="en-US" sz="2400" dirty="0"/>
              <a:t>User Datagram Protocol (UDP) is Datagram oriented protocol with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overhead for opening a connection </a:t>
            </a:r>
            <a:r>
              <a:rPr lang="en-US" sz="2400" dirty="0"/>
              <a:t>(using three-way handshake), maintaining a connection, and closing (terminating) a connection.</a:t>
            </a:r>
          </a:p>
          <a:p>
            <a:pPr lvl="1"/>
            <a:r>
              <a:rPr lang="en-US" sz="2400" dirty="0"/>
              <a:t>User Datagram Protocol (UDP) is </a:t>
            </a:r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efficient</a:t>
            </a:r>
            <a:r>
              <a:rPr lang="en-US" sz="2400" dirty="0"/>
              <a:t> for 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broadcast/multicast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sz="2400" dirty="0"/>
              <a:t>type of network transmission.</a:t>
            </a:r>
          </a:p>
          <a:p>
            <a:pPr lvl="1"/>
            <a:r>
              <a:rPr lang="en-US" sz="2400" dirty="0"/>
              <a:t>User Datagram Protocol (UDP) has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only the basic error checking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mechanism using checksums.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There 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sequencing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of data in User Datagram Protocol (UDP).</a:t>
            </a:r>
          </a:p>
          <a:p>
            <a:pPr lvl="1"/>
            <a:r>
              <a:rPr lang="en-US" sz="2400" dirty="0"/>
              <a:t>The delivery of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data cannot be guaranteed </a:t>
            </a:r>
            <a:r>
              <a:rPr lang="en-US" sz="2400" dirty="0"/>
              <a:t>in User Datagram Protocol (UDP).</a:t>
            </a:r>
          </a:p>
          <a:p>
            <a:pPr lvl="1"/>
            <a:r>
              <a:rPr lang="en-US" sz="2400" dirty="0"/>
              <a:t>User Datagram Protocol (UDP) is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faster</a:t>
            </a:r>
            <a:r>
              <a:rPr lang="en-US" sz="2400" dirty="0"/>
              <a:t>,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simpler</a:t>
            </a:r>
            <a:r>
              <a:rPr lang="en-US" sz="2400" dirty="0"/>
              <a:t> and more efficient than TCP. However, User Datagram Protocol (UDP) it is less robust then TCP.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Multiplexing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and </a:t>
            </a:r>
            <a:r>
              <a:rPr lang="en-US" sz="24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Demultiplexing</a:t>
            </a:r>
            <a:r>
              <a:rPr lang="en-US" sz="2400" dirty="0"/>
              <a:t> is possible in User Datagram Protocol (UDP) using UDP port numbers.</a:t>
            </a:r>
          </a:p>
          <a:p>
            <a:pPr lvl="1"/>
            <a:r>
              <a:rPr lang="en-US" sz="2400" dirty="0"/>
              <a:t>There 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retransmission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of lost packets in User Datagram Protocol (UDP).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8AA51F-4BCA-BA4D-AEFE-C79CE9EA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1905000"/>
            <a:ext cx="6473371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b="1" u="sng" dirty="0"/>
              <a:t>Multiplexing and </a:t>
            </a:r>
            <a:r>
              <a:rPr lang="en-US" sz="2400" b="1" u="sng" dirty="0" err="1"/>
              <a:t>Demultiplexing</a:t>
            </a:r>
            <a:r>
              <a:rPr lang="en-US" sz="2400" b="1" u="sng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Multiplexing and </a:t>
            </a:r>
            <a:r>
              <a:rPr lang="en-US" cap="small" dirty="0" err="1"/>
              <a:t>Demultiplexing</a:t>
            </a:r>
            <a:r>
              <a:rPr lang="en-US" cap="smal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 allows simultaneous use of different applications over a network which are running on a host.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b="1" u="sng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Congestion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Congestion –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over crowding</a:t>
            </a:r>
          </a:p>
          <a:p>
            <a:r>
              <a:rPr lang="en-US" sz="2400" dirty="0"/>
              <a:t>Congestion is a situation in which too many sources over a network attempt to send data and the router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buffers start overflowing due to which loss of packets occur</a:t>
            </a:r>
            <a:r>
              <a:rPr lang="en-US" sz="2400" dirty="0"/>
              <a:t>.</a:t>
            </a:r>
          </a:p>
          <a:p>
            <a:r>
              <a:rPr lang="en-US" sz="2400" dirty="0"/>
              <a:t> As a result retransmission of packets from the sources increase the congestion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b="1" u="sng" dirty="0"/>
              <a:t>Data integrity and Error correction </a:t>
            </a:r>
          </a:p>
          <a:p>
            <a:pPr lvl="1" fontAlgn="base"/>
            <a:r>
              <a:rPr lang="en-US" sz="2400" b="1" u="sng" dirty="0"/>
              <a:t>Flow control </a:t>
            </a:r>
            <a:br>
              <a:rPr lang="en-US" sz="2400" b="1" u="sng" dirty="0"/>
            </a:b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b="1" u="sng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EA1B-6D8F-4E4E-8747-13C8CCD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BC0F8-CDCB-EB43-9033-21690ED65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18" y="1752600"/>
            <a:ext cx="8229600" cy="3020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5E289-0B60-EB41-9C98-F44394B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EAEE9F-1180-E947-9E87-22576465D01F}"/>
              </a:ext>
            </a:extLst>
          </p:cNvPr>
          <p:cNvSpPr/>
          <p:nvPr/>
        </p:nvSpPr>
        <p:spPr>
          <a:xfrm>
            <a:off x="436179" y="3000811"/>
            <a:ext cx="8021782" cy="533400"/>
          </a:xfrm>
          <a:prstGeom prst="roundRect">
            <a:avLst/>
          </a:prstGeom>
          <a:solidFill>
            <a:srgbClr val="FF000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534C3-9A51-764C-BAC2-89D1BBB0F889}"/>
              </a:ext>
            </a:extLst>
          </p:cNvPr>
          <p:cNvSpPr/>
          <p:nvPr/>
        </p:nvSpPr>
        <p:spPr>
          <a:xfrm>
            <a:off x="436179" y="3620294"/>
            <a:ext cx="8021782" cy="533400"/>
          </a:xfrm>
          <a:prstGeom prst="roundRect">
            <a:avLst/>
          </a:prstGeom>
          <a:solidFill>
            <a:srgbClr val="92D050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Transport layer checks for errors in the messages coming from application layer by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using error detection codes</a:t>
            </a:r>
            <a:r>
              <a:rPr lang="en-US" sz="2400" dirty="0"/>
              <a:t>, computing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checksums</a:t>
            </a:r>
            <a:r>
              <a:rPr lang="en-US" sz="2400" dirty="0"/>
              <a:t>, it checks whether the received data is not corrupted and uses the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ACK and NACK s</a:t>
            </a:r>
            <a:r>
              <a:rPr lang="en-US" sz="2400" dirty="0"/>
              <a:t>ervices to inform the sender if the data is arrived or not and checks for the integrity of data.</a:t>
            </a:r>
          </a:p>
          <a:p>
            <a:r>
              <a:rPr lang="en-US" sz="2400" dirty="0"/>
              <a:t>…fast sender and slow receiver 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395-F6BF-C948-B328-C87B45B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19C7-AF88-BF4C-A082-A20A021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Three way handshake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0036-3E8A-AD48-8D76-AE14AFD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1CF4-1698-444C-8FC7-85989300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3810000" cy="33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395-F6BF-C948-B328-C87B45B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19C7-AF88-BF4C-A082-A20A021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Three way handshake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0036-3E8A-AD48-8D76-AE14AFD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1CF4-1698-444C-8FC7-85989300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1829364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2DFE3-84A1-D748-9A8B-A74246FE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64" y="2041830"/>
            <a:ext cx="302701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F409F-D294-B745-9EEB-BE77F5C64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26" y="2073580"/>
            <a:ext cx="3110907" cy="316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683860"/>
            <a:ext cx="7343576" cy="10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F81-9C3C-E44A-AA0D-F4B38AD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TCP Connection Release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225BE-B667-9442-B358-D35E53DD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752600"/>
            <a:ext cx="4972372" cy="419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2837-823F-6147-912E-9183D605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F81-9C3C-E44A-AA0D-F4B38AD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TCP Connection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2837-823F-6147-912E-9183D605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9F923C-AF6B-CE46-92E6-9BB2A22A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375011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A0BBB-E48A-6A46-A874-E57D2F99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48444"/>
            <a:ext cx="3657600" cy="32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7182-FD54-2045-A16F-2238BEA1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TCP Connection Release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7D41E-7030-5A4E-95DB-A96AD189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83" y="2046065"/>
            <a:ext cx="3505200" cy="29702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29AC-A88D-1148-82E7-84252A90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DC5C8-6D76-DF45-89FA-5E965C7E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02185"/>
            <a:ext cx="3538039" cy="30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C24-45F6-E44F-B23A-0E16B1DF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C0859-3DA9-434D-A29F-604A88C4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52600"/>
            <a:ext cx="5372100" cy="43941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88959-52DC-EA47-B74F-3D3DE1E4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b="1" u="sng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EE9-9EC8-ED43-A777-1E8F47E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Process to process delivery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52AD-4F3D-7847-8141-452E1DF8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A3C44-E19F-1B43-9369-DA7B737BF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820" y="1274390"/>
            <a:ext cx="6138360" cy="527540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C8AD48-6B3E-3E4F-9ACE-9597A1398FFF}"/>
              </a:ext>
            </a:extLst>
          </p:cNvPr>
          <p:cNvSpPr/>
          <p:nvPr/>
        </p:nvSpPr>
        <p:spPr>
          <a:xfrm>
            <a:off x="1066800" y="4343400"/>
            <a:ext cx="8077200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MAC Address 48bit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A80139-829D-2641-822A-BC4B2C4382F4}"/>
              </a:ext>
            </a:extLst>
          </p:cNvPr>
          <p:cNvSpPr/>
          <p:nvPr/>
        </p:nvSpPr>
        <p:spPr>
          <a:xfrm>
            <a:off x="0" y="3810000"/>
            <a:ext cx="8077200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IP Address 32bit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BABCE-D2A4-7D40-898C-1F9CF7A36937}"/>
              </a:ext>
            </a:extLst>
          </p:cNvPr>
          <p:cNvSpPr/>
          <p:nvPr/>
        </p:nvSpPr>
        <p:spPr>
          <a:xfrm>
            <a:off x="-8906" y="3261756"/>
            <a:ext cx="9152906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16bit Port Number</a:t>
            </a:r>
          </a:p>
        </p:txBody>
      </p:sp>
    </p:spTree>
    <p:extLst>
      <p:ext uri="{BB962C8B-B14F-4D97-AF65-F5344CB8AC3E}">
        <p14:creationId xmlns:p14="http://schemas.microsoft.com/office/powerpoint/2010/main" val="28210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964E-C7AC-3A42-90A3-50CF7D8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Process to process delivery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7DA55-9AE3-8243-B72D-0F5F6905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352"/>
            <a:ext cx="8229600" cy="3893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3A9B-0BA7-CA4B-B9D2-EBC88073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b="1" u="sng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types of connection:</a:t>
            </a:r>
          </a:p>
          <a:p>
            <a:pPr lvl="1"/>
            <a:r>
              <a:rPr lang="en-US" sz="2400" dirty="0"/>
              <a:t>Connection oriented</a:t>
            </a:r>
          </a:p>
          <a:p>
            <a:pPr lvl="1"/>
            <a:r>
              <a:rPr lang="en-US" sz="2400" dirty="0"/>
              <a:t>Connectionless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TCP –Transmission Control Protocol</a:t>
            </a:r>
          </a:p>
          <a:p>
            <a:r>
              <a:rPr lang="en-US" sz="2400" dirty="0"/>
              <a:t>UDP – User Datagram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31207</TotalTime>
  <Words>520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Contents</vt:lpstr>
      <vt:lpstr>Transport Layer</vt:lpstr>
      <vt:lpstr>Transport Layer</vt:lpstr>
      <vt:lpstr>Transport Layer</vt:lpstr>
      <vt:lpstr>Process to process delivery </vt:lpstr>
      <vt:lpstr>Process to process delivery </vt:lpstr>
      <vt:lpstr>Transport Layer</vt:lpstr>
      <vt:lpstr>End-to-end Connection between hosts </vt:lpstr>
      <vt:lpstr>End-to-end Connection between hosts </vt:lpstr>
      <vt:lpstr>End-to-end Connection between hosts </vt:lpstr>
      <vt:lpstr>End-to-end Connection between hosts </vt:lpstr>
      <vt:lpstr>End-to-end Connection between hosts </vt:lpstr>
      <vt:lpstr>End-to-end Connection between hosts </vt:lpstr>
      <vt:lpstr>Transport Layer</vt:lpstr>
      <vt:lpstr>Multiplexing and Demultiplexing </vt:lpstr>
      <vt:lpstr>Transport Layer</vt:lpstr>
      <vt:lpstr>Congestion Control </vt:lpstr>
      <vt:lpstr>Transport Layer</vt:lpstr>
      <vt:lpstr>Transport Layer</vt:lpstr>
      <vt:lpstr>TCP Connection Establishing</vt:lpstr>
      <vt:lpstr>TCP Connection Establishing</vt:lpstr>
      <vt:lpstr>TCP Connection Release</vt:lpstr>
      <vt:lpstr>TCP Connection Release</vt:lpstr>
      <vt:lpstr>TCP Connection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959</cp:revision>
  <cp:lastPrinted>2017-11-05T03:12:43Z</cp:lastPrinted>
  <dcterms:created xsi:type="dcterms:W3CDTF">2006-08-16T00:00:00Z</dcterms:created>
  <dcterms:modified xsi:type="dcterms:W3CDTF">2022-08-29T04:10:51Z</dcterms:modified>
</cp:coreProperties>
</file>