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3" r:id="rId5"/>
    <p:sldId id="260" r:id="rId6"/>
    <p:sldId id="261" r:id="rId7"/>
    <p:sldId id="262" r:id="rId8"/>
    <p:sldId id="264" r:id="rId9"/>
    <p:sldId id="265" r:id="rId10"/>
    <p:sldId id="266" r:id="rId11"/>
    <p:sldId id="267" r:id="rId12"/>
    <p:sldId id="268" r:id="rId13"/>
    <p:sldId id="271" r:id="rId14"/>
    <p:sldId id="269" r:id="rId15"/>
    <p:sldId id="27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3" d="100"/>
          <a:sy n="73" d="100"/>
        </p:scale>
        <p:origin x="-907"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E40767-7F8D-422A-BE9F-8ECC02A6FA29}" type="datetimeFigureOut">
              <a:rPr lang="en-US" smtClean="0"/>
              <a:pPr/>
              <a:t>01-Sep-22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25805-9B66-4F9C-B48B-255888810E36}" type="slidenum">
              <a:rPr lang="en-US" smtClean="0"/>
              <a:pPr/>
              <a:t>‹#›</a:t>
            </a:fld>
            <a:endParaRPr lang="en-US"/>
          </a:p>
        </p:txBody>
      </p:sp>
    </p:spTree>
    <p:extLst>
      <p:ext uri="{BB962C8B-B14F-4D97-AF65-F5344CB8AC3E}">
        <p14:creationId xmlns:p14="http://schemas.microsoft.com/office/powerpoint/2010/main" val="118657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40767-7F8D-422A-BE9F-8ECC02A6FA29}" type="datetimeFigureOut">
              <a:rPr lang="en-US" smtClean="0"/>
              <a:pPr/>
              <a:t>01-Sep-22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25805-9B66-4F9C-B48B-255888810E36}" type="slidenum">
              <a:rPr lang="en-US" smtClean="0"/>
              <a:pPr/>
              <a:t>‹#›</a:t>
            </a:fld>
            <a:endParaRPr lang="en-US"/>
          </a:p>
        </p:txBody>
      </p:sp>
    </p:spTree>
    <p:extLst>
      <p:ext uri="{BB962C8B-B14F-4D97-AF65-F5344CB8AC3E}">
        <p14:creationId xmlns:p14="http://schemas.microsoft.com/office/powerpoint/2010/main" val="828523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40767-7F8D-422A-BE9F-8ECC02A6FA29}" type="datetimeFigureOut">
              <a:rPr lang="en-US" smtClean="0"/>
              <a:pPr/>
              <a:t>01-Sep-22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25805-9B66-4F9C-B48B-255888810E36}" type="slidenum">
              <a:rPr lang="en-US" smtClean="0"/>
              <a:pPr/>
              <a:t>‹#›</a:t>
            </a:fld>
            <a:endParaRPr lang="en-US"/>
          </a:p>
        </p:txBody>
      </p:sp>
    </p:spTree>
    <p:extLst>
      <p:ext uri="{BB962C8B-B14F-4D97-AF65-F5344CB8AC3E}">
        <p14:creationId xmlns:p14="http://schemas.microsoft.com/office/powerpoint/2010/main" val="409927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40767-7F8D-422A-BE9F-8ECC02A6FA29}" type="datetimeFigureOut">
              <a:rPr lang="en-US" smtClean="0"/>
              <a:pPr/>
              <a:t>01-Sep-22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25805-9B66-4F9C-B48B-255888810E36}" type="slidenum">
              <a:rPr lang="en-US" smtClean="0"/>
              <a:pPr/>
              <a:t>‹#›</a:t>
            </a:fld>
            <a:endParaRPr lang="en-US"/>
          </a:p>
        </p:txBody>
      </p:sp>
    </p:spTree>
    <p:extLst>
      <p:ext uri="{BB962C8B-B14F-4D97-AF65-F5344CB8AC3E}">
        <p14:creationId xmlns:p14="http://schemas.microsoft.com/office/powerpoint/2010/main" val="1360851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E40767-7F8D-422A-BE9F-8ECC02A6FA29}" type="datetimeFigureOut">
              <a:rPr lang="en-US" smtClean="0"/>
              <a:pPr/>
              <a:t>01-Sep-22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25805-9B66-4F9C-B48B-255888810E36}" type="slidenum">
              <a:rPr lang="en-US" smtClean="0"/>
              <a:pPr/>
              <a:t>‹#›</a:t>
            </a:fld>
            <a:endParaRPr lang="en-US"/>
          </a:p>
        </p:txBody>
      </p:sp>
    </p:spTree>
    <p:extLst>
      <p:ext uri="{BB962C8B-B14F-4D97-AF65-F5344CB8AC3E}">
        <p14:creationId xmlns:p14="http://schemas.microsoft.com/office/powerpoint/2010/main" val="301581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E40767-7F8D-422A-BE9F-8ECC02A6FA29}" type="datetimeFigureOut">
              <a:rPr lang="en-US" smtClean="0"/>
              <a:pPr/>
              <a:t>01-Sep-22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925805-9B66-4F9C-B48B-255888810E36}" type="slidenum">
              <a:rPr lang="en-US" smtClean="0"/>
              <a:pPr/>
              <a:t>‹#›</a:t>
            </a:fld>
            <a:endParaRPr lang="en-US"/>
          </a:p>
        </p:txBody>
      </p:sp>
    </p:spTree>
    <p:extLst>
      <p:ext uri="{BB962C8B-B14F-4D97-AF65-F5344CB8AC3E}">
        <p14:creationId xmlns:p14="http://schemas.microsoft.com/office/powerpoint/2010/main" val="726990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E40767-7F8D-422A-BE9F-8ECC02A6FA29}" type="datetimeFigureOut">
              <a:rPr lang="en-US" smtClean="0"/>
              <a:pPr/>
              <a:t>01-Sep-22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925805-9B66-4F9C-B48B-255888810E36}" type="slidenum">
              <a:rPr lang="en-US" smtClean="0"/>
              <a:pPr/>
              <a:t>‹#›</a:t>
            </a:fld>
            <a:endParaRPr lang="en-US"/>
          </a:p>
        </p:txBody>
      </p:sp>
    </p:spTree>
    <p:extLst>
      <p:ext uri="{BB962C8B-B14F-4D97-AF65-F5344CB8AC3E}">
        <p14:creationId xmlns:p14="http://schemas.microsoft.com/office/powerpoint/2010/main" val="1093076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E40767-7F8D-422A-BE9F-8ECC02A6FA29}" type="datetimeFigureOut">
              <a:rPr lang="en-US" smtClean="0"/>
              <a:pPr/>
              <a:t>01-Sep-22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925805-9B66-4F9C-B48B-255888810E36}" type="slidenum">
              <a:rPr lang="en-US" smtClean="0"/>
              <a:pPr/>
              <a:t>‹#›</a:t>
            </a:fld>
            <a:endParaRPr lang="en-US"/>
          </a:p>
        </p:txBody>
      </p:sp>
    </p:spTree>
    <p:extLst>
      <p:ext uri="{BB962C8B-B14F-4D97-AF65-F5344CB8AC3E}">
        <p14:creationId xmlns:p14="http://schemas.microsoft.com/office/powerpoint/2010/main" val="44665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40767-7F8D-422A-BE9F-8ECC02A6FA29}" type="datetimeFigureOut">
              <a:rPr lang="en-US" smtClean="0"/>
              <a:pPr/>
              <a:t>01-Sep-22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925805-9B66-4F9C-B48B-255888810E36}" type="slidenum">
              <a:rPr lang="en-US" smtClean="0"/>
              <a:pPr/>
              <a:t>‹#›</a:t>
            </a:fld>
            <a:endParaRPr lang="en-US"/>
          </a:p>
        </p:txBody>
      </p:sp>
    </p:spTree>
    <p:extLst>
      <p:ext uri="{BB962C8B-B14F-4D97-AF65-F5344CB8AC3E}">
        <p14:creationId xmlns:p14="http://schemas.microsoft.com/office/powerpoint/2010/main" val="677558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E40767-7F8D-422A-BE9F-8ECC02A6FA29}" type="datetimeFigureOut">
              <a:rPr lang="en-US" smtClean="0"/>
              <a:pPr/>
              <a:t>01-Sep-22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925805-9B66-4F9C-B48B-255888810E36}" type="slidenum">
              <a:rPr lang="en-US" smtClean="0"/>
              <a:pPr/>
              <a:t>‹#›</a:t>
            </a:fld>
            <a:endParaRPr lang="en-US"/>
          </a:p>
        </p:txBody>
      </p:sp>
    </p:spTree>
    <p:extLst>
      <p:ext uri="{BB962C8B-B14F-4D97-AF65-F5344CB8AC3E}">
        <p14:creationId xmlns:p14="http://schemas.microsoft.com/office/powerpoint/2010/main" val="2474991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E40767-7F8D-422A-BE9F-8ECC02A6FA29}" type="datetimeFigureOut">
              <a:rPr lang="en-US" smtClean="0"/>
              <a:pPr/>
              <a:t>01-Sep-22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925805-9B66-4F9C-B48B-255888810E36}" type="slidenum">
              <a:rPr lang="en-US" smtClean="0"/>
              <a:pPr/>
              <a:t>‹#›</a:t>
            </a:fld>
            <a:endParaRPr lang="en-US"/>
          </a:p>
        </p:txBody>
      </p:sp>
    </p:spTree>
    <p:extLst>
      <p:ext uri="{BB962C8B-B14F-4D97-AF65-F5344CB8AC3E}">
        <p14:creationId xmlns:p14="http://schemas.microsoft.com/office/powerpoint/2010/main" val="132672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40767-7F8D-422A-BE9F-8ECC02A6FA29}" type="datetimeFigureOut">
              <a:rPr lang="en-US" smtClean="0"/>
              <a:pPr/>
              <a:t>01-Sep-22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925805-9B66-4F9C-B48B-255888810E36}" type="slidenum">
              <a:rPr lang="en-US" smtClean="0"/>
              <a:pPr/>
              <a:t>‹#›</a:t>
            </a:fld>
            <a:endParaRPr lang="en-US"/>
          </a:p>
        </p:txBody>
      </p:sp>
    </p:spTree>
    <p:extLst>
      <p:ext uri="{BB962C8B-B14F-4D97-AF65-F5344CB8AC3E}">
        <p14:creationId xmlns:p14="http://schemas.microsoft.com/office/powerpoint/2010/main" val="2140252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tudytonight.com/post/hamming-code-error-detection-and-error-correc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Hamming code</a:t>
            </a:r>
            <a:endParaRPr lang="en-US" dirty="0"/>
          </a:p>
        </p:txBody>
      </p:sp>
      <p:sp>
        <p:nvSpPr>
          <p:cNvPr id="3" name="Content Placeholder 2"/>
          <p:cNvSpPr>
            <a:spLocks noGrp="1"/>
          </p:cNvSpPr>
          <p:nvPr>
            <p:ph idx="1"/>
          </p:nvPr>
        </p:nvSpPr>
        <p:spPr/>
        <p:txBody>
          <a:bodyPr/>
          <a:lstStyle/>
          <a:p>
            <a:r>
              <a:rPr lang="en-US" dirty="0"/>
              <a:t>Hamming code is a set of </a:t>
            </a:r>
            <a:r>
              <a:rPr lang="en-US" dirty="0" smtClean="0"/>
              <a:t>error-correction </a:t>
            </a:r>
            <a:r>
              <a:rPr lang="en-US" dirty="0"/>
              <a:t>codes that can be used to </a:t>
            </a:r>
            <a:r>
              <a:rPr lang="en-US" b="1" dirty="0"/>
              <a:t>detect and correct the errors</a:t>
            </a:r>
            <a:r>
              <a:rPr lang="en-US" dirty="0"/>
              <a:t> that can occur when the data is moved </a:t>
            </a:r>
            <a:r>
              <a:rPr lang="en-US" dirty="0" smtClean="0"/>
              <a:t>from </a:t>
            </a:r>
            <a:r>
              <a:rPr lang="en-US" dirty="0"/>
              <a:t>the sender to the receiver.</a:t>
            </a:r>
          </a:p>
        </p:txBody>
      </p:sp>
    </p:spTree>
    <p:extLst>
      <p:ext uri="{BB962C8B-B14F-4D97-AF65-F5344CB8AC3E}">
        <p14:creationId xmlns:p14="http://schemas.microsoft.com/office/powerpoint/2010/main" val="3088569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Determining the position of redundant bits </a:t>
            </a:r>
            <a:endParaRPr lang="en-US" dirty="0"/>
          </a:p>
        </p:txBody>
      </p:sp>
      <p:sp>
        <p:nvSpPr>
          <p:cNvPr id="3" name="Content Placeholder 2"/>
          <p:cNvSpPr>
            <a:spLocks noGrp="1"/>
          </p:cNvSpPr>
          <p:nvPr>
            <p:ph idx="1"/>
          </p:nvPr>
        </p:nvSpPr>
        <p:spPr>
          <a:xfrm>
            <a:off x="838200" y="1825625"/>
            <a:ext cx="10515600" cy="4351338"/>
          </a:xfrm>
        </p:spPr>
        <p:txBody>
          <a:bodyPr/>
          <a:lstStyle/>
          <a:p>
            <a:r>
              <a:rPr lang="en-US" dirty="0"/>
              <a:t>Suppose the data to be transmitted is 1011001, the bits will be placed as follows:</a:t>
            </a:r>
          </a:p>
        </p:txBody>
      </p:sp>
      <p:pic>
        <p:nvPicPr>
          <p:cNvPr id="4" name="Picture 3"/>
          <p:cNvPicPr>
            <a:picLocks noChangeAspect="1"/>
          </p:cNvPicPr>
          <p:nvPr/>
        </p:nvPicPr>
        <p:blipFill>
          <a:blip r:embed="rId2"/>
          <a:stretch>
            <a:fillRect/>
          </a:stretch>
        </p:blipFill>
        <p:spPr>
          <a:xfrm>
            <a:off x="3514725" y="2858294"/>
            <a:ext cx="5162550" cy="2286000"/>
          </a:xfrm>
          <a:prstGeom prst="rect">
            <a:avLst/>
          </a:prstGeom>
        </p:spPr>
      </p:pic>
    </p:spTree>
    <p:extLst>
      <p:ext uri="{BB962C8B-B14F-4D97-AF65-F5344CB8AC3E}">
        <p14:creationId xmlns:p14="http://schemas.microsoft.com/office/powerpoint/2010/main" val="3000176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Determining the Parity bits</a:t>
            </a:r>
            <a:endParaRPr lang="en-US" dirty="0"/>
          </a:p>
        </p:txBody>
      </p:sp>
      <p:sp>
        <p:nvSpPr>
          <p:cNvPr id="3" name="Content Placeholder 2"/>
          <p:cNvSpPr>
            <a:spLocks noGrp="1"/>
          </p:cNvSpPr>
          <p:nvPr>
            <p:ph idx="1"/>
          </p:nvPr>
        </p:nvSpPr>
        <p:spPr>
          <a:xfrm>
            <a:off x="838201" y="1825624"/>
            <a:ext cx="6128084" cy="4851901"/>
          </a:xfrm>
        </p:spPr>
        <p:txBody>
          <a:bodyPr>
            <a:normAutofit fontScale="92500" lnSpcReduction="10000"/>
          </a:bodyPr>
          <a:lstStyle/>
          <a:p>
            <a:pPr marL="0" indent="0" fontAlgn="base">
              <a:buNone/>
            </a:pPr>
            <a:r>
              <a:rPr lang="en-US" b="1" dirty="0" smtClean="0">
                <a:effectLst/>
              </a:rPr>
              <a:t>Determining the Parity bits –</a:t>
            </a:r>
            <a:endParaRPr lang="en-US" dirty="0" smtClean="0">
              <a:effectLst/>
            </a:endParaRPr>
          </a:p>
          <a:p>
            <a:pPr algn="just" fontAlgn="base"/>
            <a:r>
              <a:rPr lang="en-US" dirty="0"/>
              <a:t>R1 bit is calculated using parity check at all the bits positions whose binary representation includes a 1 in the least significant position.R1: bits 1, 3, 5, 7, 9, </a:t>
            </a:r>
            <a:r>
              <a:rPr lang="en-US" dirty="0" smtClean="0"/>
              <a:t>11.</a:t>
            </a:r>
            <a:endParaRPr lang="en-US" dirty="0"/>
          </a:p>
          <a:p>
            <a:r>
              <a:rPr lang="en-US" dirty="0"/>
              <a:t>To find the redundant bit R1, we check for </a:t>
            </a:r>
            <a:r>
              <a:rPr lang="en-US" b="1" dirty="0"/>
              <a:t>even parity</a:t>
            </a:r>
            <a:r>
              <a:rPr lang="en-US" dirty="0"/>
              <a:t>. </a:t>
            </a:r>
            <a:endParaRPr lang="en-US" dirty="0" smtClean="0"/>
          </a:p>
          <a:p>
            <a:r>
              <a:rPr lang="en-US" dirty="0" smtClean="0"/>
              <a:t>Since </a:t>
            </a:r>
            <a:r>
              <a:rPr lang="en-US" dirty="0"/>
              <a:t>the total number of 1’s in all the bit positions corresponding to R1 is an even number the value of R1 (parity bit’s value) = 0</a:t>
            </a:r>
            <a:r>
              <a:rPr lang="en-US" dirty="0" smtClean="0">
                <a:effectLst/>
              </a:rPr>
              <a:t/>
            </a:r>
            <a:br>
              <a:rPr lang="en-US" dirty="0" smtClean="0">
                <a:effectLst/>
              </a:rPr>
            </a:br>
            <a:endParaRPr lang="en-US" dirty="0"/>
          </a:p>
        </p:txBody>
      </p:sp>
      <p:pic>
        <p:nvPicPr>
          <p:cNvPr id="4" name="Picture 3"/>
          <p:cNvPicPr>
            <a:picLocks noChangeAspect="1"/>
          </p:cNvPicPr>
          <p:nvPr/>
        </p:nvPicPr>
        <p:blipFill>
          <a:blip r:embed="rId2"/>
          <a:stretch>
            <a:fillRect/>
          </a:stretch>
        </p:blipFill>
        <p:spPr>
          <a:xfrm>
            <a:off x="7736305" y="1753394"/>
            <a:ext cx="4455695" cy="2049793"/>
          </a:xfrm>
          <a:prstGeom prst="rect">
            <a:avLst/>
          </a:prstGeom>
        </p:spPr>
      </p:pic>
      <p:pic>
        <p:nvPicPr>
          <p:cNvPr id="5" name="Picture 4"/>
          <p:cNvPicPr>
            <a:picLocks noChangeAspect="1"/>
          </p:cNvPicPr>
          <p:nvPr/>
        </p:nvPicPr>
        <p:blipFill>
          <a:blip r:embed="rId3"/>
          <a:stretch>
            <a:fillRect/>
          </a:stretch>
        </p:blipFill>
        <p:spPr>
          <a:xfrm>
            <a:off x="7952875" y="4154692"/>
            <a:ext cx="4239126" cy="898571"/>
          </a:xfrm>
          <a:prstGeom prst="rect">
            <a:avLst/>
          </a:prstGeom>
        </p:spPr>
      </p:pic>
      <p:sp>
        <p:nvSpPr>
          <p:cNvPr id="6" name="Oval 5"/>
          <p:cNvSpPr/>
          <p:nvPr/>
        </p:nvSpPr>
        <p:spPr>
          <a:xfrm>
            <a:off x="9156031" y="2987629"/>
            <a:ext cx="360948" cy="2117558"/>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Oval 6"/>
          <p:cNvSpPr/>
          <p:nvPr/>
        </p:nvSpPr>
        <p:spPr>
          <a:xfrm>
            <a:off x="10649951" y="3004087"/>
            <a:ext cx="360948" cy="2117558"/>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Oval 7"/>
          <p:cNvSpPr/>
          <p:nvPr/>
        </p:nvSpPr>
        <p:spPr>
          <a:xfrm>
            <a:off x="11345777" y="3004087"/>
            <a:ext cx="360948" cy="2117558"/>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48276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04300" y="842211"/>
            <a:ext cx="5705835" cy="2797842"/>
          </a:xfrm>
          <a:prstGeom prst="rect">
            <a:avLst/>
          </a:prstGeom>
        </p:spPr>
      </p:pic>
      <p:sp>
        <p:nvSpPr>
          <p:cNvPr id="8" name="Rectangle 7"/>
          <p:cNvSpPr/>
          <p:nvPr/>
        </p:nvSpPr>
        <p:spPr>
          <a:xfrm>
            <a:off x="590869" y="3995899"/>
            <a:ext cx="11320394" cy="1200329"/>
          </a:xfrm>
          <a:prstGeom prst="rect">
            <a:avLst/>
          </a:prstGeom>
        </p:spPr>
        <p:txBody>
          <a:bodyPr wrap="square">
            <a:spAutoFit/>
          </a:bodyPr>
          <a:lstStyle/>
          <a:p>
            <a:r>
              <a:rPr lang="en-US" sz="2400" b="0" i="0" dirty="0" smtClean="0">
                <a:effectLst/>
                <a:latin typeface="Calibri (Body)"/>
              </a:rPr>
              <a:t>To find the redundant bit R2, we check for even parity. Since the total number of 1’s in all the bit positions corresponding to R2 is odd the value of R2(parity bit’s value)=1</a:t>
            </a:r>
            <a:endParaRPr lang="en-US" sz="2400" dirty="0">
              <a:latin typeface="Calibri (Body)"/>
            </a:endParaRPr>
          </a:p>
        </p:txBody>
      </p:sp>
    </p:spTree>
    <p:extLst>
      <p:ext uri="{BB962C8B-B14F-4D97-AF65-F5344CB8AC3E}">
        <p14:creationId xmlns:p14="http://schemas.microsoft.com/office/powerpoint/2010/main" val="3679638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499789" y="159919"/>
            <a:ext cx="5724525" cy="2457450"/>
          </a:xfrm>
          <a:prstGeom prst="rect">
            <a:avLst/>
          </a:prstGeom>
        </p:spPr>
      </p:pic>
      <p:pic>
        <p:nvPicPr>
          <p:cNvPr id="6" name="Picture 5"/>
          <p:cNvPicPr>
            <a:picLocks noChangeAspect="1"/>
          </p:cNvPicPr>
          <p:nvPr/>
        </p:nvPicPr>
        <p:blipFill>
          <a:blip r:embed="rId3"/>
          <a:stretch>
            <a:fillRect/>
          </a:stretch>
        </p:blipFill>
        <p:spPr>
          <a:xfrm>
            <a:off x="0" y="3133222"/>
            <a:ext cx="6129298" cy="2870535"/>
          </a:xfrm>
          <a:prstGeom prst="rect">
            <a:avLst/>
          </a:prstGeom>
        </p:spPr>
      </p:pic>
      <p:pic>
        <p:nvPicPr>
          <p:cNvPr id="7" name="Picture 6"/>
          <p:cNvPicPr>
            <a:picLocks noChangeAspect="1"/>
          </p:cNvPicPr>
          <p:nvPr/>
        </p:nvPicPr>
        <p:blipFill>
          <a:blip r:embed="rId4"/>
          <a:stretch>
            <a:fillRect/>
          </a:stretch>
        </p:blipFill>
        <p:spPr>
          <a:xfrm>
            <a:off x="7863596" y="3782676"/>
            <a:ext cx="3972721" cy="1571626"/>
          </a:xfrm>
          <a:prstGeom prst="rect">
            <a:avLst/>
          </a:prstGeom>
        </p:spPr>
      </p:pic>
    </p:spTree>
    <p:extLst>
      <p:ext uri="{BB962C8B-B14F-4D97-AF65-F5344CB8AC3E}">
        <p14:creationId xmlns:p14="http://schemas.microsoft.com/office/powerpoint/2010/main" val="359618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 detection and correction</a:t>
            </a:r>
            <a:endParaRPr lang="en-US" dirty="0"/>
          </a:p>
        </p:txBody>
      </p:sp>
      <p:sp>
        <p:nvSpPr>
          <p:cNvPr id="3" name="Content Placeholder 2"/>
          <p:cNvSpPr>
            <a:spLocks noGrp="1"/>
          </p:cNvSpPr>
          <p:nvPr>
            <p:ph idx="1"/>
          </p:nvPr>
        </p:nvSpPr>
        <p:spPr>
          <a:xfrm>
            <a:off x="838199" y="1825625"/>
            <a:ext cx="4539918" cy="3492333"/>
          </a:xfrm>
        </p:spPr>
        <p:txBody>
          <a:bodyPr>
            <a:normAutofit/>
          </a:bodyPr>
          <a:lstStyle/>
          <a:p>
            <a:pPr algn="just"/>
            <a:r>
              <a:rPr lang="en-US" dirty="0"/>
              <a:t>Suppose in the above example the 6th bit is changed from 0 to 1 during data transmission, then it gives new parity values in the binary </a:t>
            </a:r>
            <a:r>
              <a:rPr lang="en-US" dirty="0" smtClean="0"/>
              <a:t>number:</a:t>
            </a:r>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8047"/>
                    </a14:imgEffect>
                    <a14:imgEffect>
                      <a14:saturation sat="139000"/>
                    </a14:imgEffect>
                  </a14:imgLayer>
                </a14:imgProps>
              </a:ext>
            </a:extLst>
          </a:blip>
          <a:stretch>
            <a:fillRect/>
          </a:stretch>
        </p:blipFill>
        <p:spPr>
          <a:xfrm>
            <a:off x="5984161" y="1869209"/>
            <a:ext cx="4993106" cy="3511635"/>
          </a:xfrm>
          <a:prstGeom prst="rect">
            <a:avLst/>
          </a:prstGeom>
        </p:spPr>
      </p:pic>
    </p:spTree>
    <p:extLst>
      <p:ext uri="{BB962C8B-B14F-4D97-AF65-F5344CB8AC3E}">
        <p14:creationId xmlns:p14="http://schemas.microsoft.com/office/powerpoint/2010/main" val="1857437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Error detection and correction</a:t>
            </a:r>
            <a:endParaRPr lang="en-US" dirty="0"/>
          </a:p>
        </p:txBody>
      </p:sp>
      <p:sp>
        <p:nvSpPr>
          <p:cNvPr id="3" name="Content Placeholder 2"/>
          <p:cNvSpPr>
            <a:spLocks noGrp="1"/>
          </p:cNvSpPr>
          <p:nvPr>
            <p:ph idx="1"/>
          </p:nvPr>
        </p:nvSpPr>
        <p:spPr/>
        <p:txBody>
          <a:bodyPr/>
          <a:lstStyle/>
          <a:p>
            <a:pPr algn="just"/>
            <a:r>
              <a:rPr lang="en-US" dirty="0" smtClean="0"/>
              <a:t>The bits give the binary number as 0110 whose decimal representation is 6. </a:t>
            </a:r>
          </a:p>
          <a:p>
            <a:pPr algn="just"/>
            <a:r>
              <a:rPr lang="en-US" dirty="0" smtClean="0"/>
              <a:t>Thus, the bit 6 contains an error. </a:t>
            </a:r>
          </a:p>
          <a:p>
            <a:pPr algn="just"/>
            <a:r>
              <a:rPr lang="en-US" dirty="0" smtClean="0"/>
              <a:t>To correct the error the 6th bit is changed from 1 to 0.</a:t>
            </a:r>
          </a:p>
          <a:p>
            <a:endParaRPr lang="en-US" dirty="0"/>
          </a:p>
        </p:txBody>
      </p:sp>
    </p:spTree>
    <p:extLst>
      <p:ext uri="{BB962C8B-B14F-4D97-AF65-F5344CB8AC3E}">
        <p14:creationId xmlns:p14="http://schemas.microsoft.com/office/powerpoint/2010/main" val="3486850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 detection and </a:t>
            </a:r>
            <a:r>
              <a:rPr lang="en-US" b="1" dirty="0" smtClean="0"/>
              <a:t>correction example</a:t>
            </a:r>
            <a:endParaRPr lang="en-US" dirty="0"/>
          </a:p>
        </p:txBody>
      </p:sp>
      <p:sp>
        <p:nvSpPr>
          <p:cNvPr id="3" name="Content Placeholder 2"/>
          <p:cNvSpPr>
            <a:spLocks noGrp="1"/>
          </p:cNvSpPr>
          <p:nvPr>
            <p:ph idx="1"/>
          </p:nvPr>
        </p:nvSpPr>
        <p:spPr/>
        <p:txBody>
          <a:bodyPr/>
          <a:lstStyle/>
          <a:p>
            <a:r>
              <a:rPr lang="en-US" dirty="0">
                <a:hlinkClick r:id="rId2"/>
              </a:rPr>
              <a:t>https</a:t>
            </a:r>
            <a:r>
              <a:rPr lang="en-US">
                <a:hlinkClick r:id="rId2"/>
              </a:rPr>
              <a:t>://</a:t>
            </a:r>
            <a:r>
              <a:rPr lang="en-US" smtClean="0">
                <a:hlinkClick r:id="rId2"/>
              </a:rPr>
              <a:t>www.studytonight.com/post/hamming-code-error-detection-and-error-correction</a:t>
            </a:r>
            <a:endParaRPr lang="en-US" smtClean="0"/>
          </a:p>
          <a:p>
            <a:endParaRPr lang="en-US" dirty="0"/>
          </a:p>
        </p:txBody>
      </p:sp>
    </p:spTree>
    <p:extLst>
      <p:ext uri="{BB962C8B-B14F-4D97-AF65-F5344CB8AC3E}">
        <p14:creationId xmlns:p14="http://schemas.microsoft.com/office/powerpoint/2010/main" val="56005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Redundant Bits </a:t>
            </a:r>
            <a:endParaRPr lang="en-US" dirty="0"/>
          </a:p>
        </p:txBody>
      </p:sp>
      <p:sp>
        <p:nvSpPr>
          <p:cNvPr id="3" name="Content Placeholder 2"/>
          <p:cNvSpPr>
            <a:spLocks noGrp="1"/>
          </p:cNvSpPr>
          <p:nvPr>
            <p:ph idx="1"/>
          </p:nvPr>
        </p:nvSpPr>
        <p:spPr/>
        <p:txBody>
          <a:bodyPr/>
          <a:lstStyle/>
          <a:p>
            <a:r>
              <a:rPr lang="en-US" dirty="0"/>
              <a:t>The </a:t>
            </a:r>
            <a:r>
              <a:rPr lang="en-US" b="1" dirty="0"/>
              <a:t>redundant bits</a:t>
            </a:r>
            <a:r>
              <a:rPr lang="en-US" dirty="0"/>
              <a:t> are some </a:t>
            </a:r>
            <a:r>
              <a:rPr lang="en-US" dirty="0">
                <a:solidFill>
                  <a:srgbClr val="FF0000"/>
                </a:solidFill>
              </a:rPr>
              <a:t>extra binary </a:t>
            </a:r>
            <a:r>
              <a:rPr lang="en-US" dirty="0"/>
              <a:t>bits that are not part of the original data, but they are generated &amp; </a:t>
            </a:r>
            <a:r>
              <a:rPr lang="en-US" dirty="0">
                <a:solidFill>
                  <a:srgbClr val="FF0000"/>
                </a:solidFill>
              </a:rPr>
              <a:t>added to the original data bit</a:t>
            </a:r>
            <a:r>
              <a:rPr lang="en-US" dirty="0"/>
              <a:t>. </a:t>
            </a:r>
            <a:endParaRPr lang="en-US" dirty="0" smtClean="0"/>
          </a:p>
          <a:p>
            <a:r>
              <a:rPr lang="en-US" dirty="0" smtClean="0"/>
              <a:t>All </a:t>
            </a:r>
            <a:r>
              <a:rPr lang="en-US" dirty="0"/>
              <a:t>this is done </a:t>
            </a:r>
            <a:r>
              <a:rPr lang="en-US" dirty="0">
                <a:solidFill>
                  <a:srgbClr val="FF0000"/>
                </a:solidFill>
              </a:rPr>
              <a:t>to ensure </a:t>
            </a:r>
            <a:r>
              <a:rPr lang="en-US" dirty="0"/>
              <a:t>that the data bits don't get damaged and if they do, we can </a:t>
            </a:r>
            <a:r>
              <a:rPr lang="en-US" dirty="0">
                <a:solidFill>
                  <a:srgbClr val="FF0000"/>
                </a:solidFill>
              </a:rPr>
              <a:t>recover them.</a:t>
            </a:r>
          </a:p>
        </p:txBody>
      </p:sp>
    </p:spTree>
    <p:extLst>
      <p:ext uri="{BB962C8B-B14F-4D97-AF65-F5344CB8AC3E}">
        <p14:creationId xmlns:p14="http://schemas.microsoft.com/office/powerpoint/2010/main" val="412809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a:t>
            </a:r>
            <a:r>
              <a:rPr lang="en-US" dirty="0"/>
              <a:t>redundant bits to be added</a:t>
            </a:r>
            <a:r>
              <a:rPr lang="en-US" dirty="0" smtClean="0"/>
              <a:t>? </a:t>
            </a:r>
            <a:endParaRPr lang="en-US" dirty="0"/>
          </a:p>
        </p:txBody>
      </p:sp>
      <p:sp>
        <p:nvSpPr>
          <p:cNvPr id="3" name="Content Placeholder 2"/>
          <p:cNvSpPr>
            <a:spLocks noGrp="1"/>
          </p:cNvSpPr>
          <p:nvPr>
            <p:ph idx="1"/>
          </p:nvPr>
        </p:nvSpPr>
        <p:spPr/>
        <p:txBody>
          <a:bodyPr/>
          <a:lstStyle/>
          <a:p>
            <a:pPr marL="0" indent="0" algn="ctr">
              <a:buNone/>
            </a:pPr>
            <a:r>
              <a:rPr lang="en-US" altLang="en-US" dirty="0" smtClean="0">
                <a:solidFill>
                  <a:srgbClr val="FF0000"/>
                </a:solidFill>
                <a:latin typeface="Calibri (Body)"/>
              </a:rPr>
              <a:t>2^r </a:t>
            </a:r>
            <a:r>
              <a:rPr lang="en-US" altLang="en-US" dirty="0">
                <a:solidFill>
                  <a:srgbClr val="FF0000"/>
                </a:solidFill>
                <a:latin typeface="Calibri (Body)"/>
              </a:rPr>
              <a:t>≥ m + r + 1 </a:t>
            </a:r>
            <a:endParaRPr lang="en-US" altLang="en-US" dirty="0" smtClean="0">
              <a:solidFill>
                <a:srgbClr val="FF0000"/>
              </a:solidFill>
              <a:latin typeface="Calibri (Body)"/>
            </a:endParaRPr>
          </a:p>
          <a:p>
            <a:pPr marL="0" indent="0">
              <a:buNone/>
            </a:pPr>
            <a:endParaRPr lang="en-US" altLang="en-US" dirty="0" smtClean="0">
              <a:latin typeface="Calibri (Body)"/>
            </a:endParaRPr>
          </a:p>
          <a:p>
            <a:pPr marL="0" indent="0" algn="ctr">
              <a:buNone/>
            </a:pPr>
            <a:r>
              <a:rPr lang="en-US" altLang="en-US" dirty="0" smtClean="0">
                <a:latin typeface="Calibri (Body)"/>
              </a:rPr>
              <a:t>where</a:t>
            </a:r>
            <a:r>
              <a:rPr lang="en-US" altLang="en-US" dirty="0">
                <a:latin typeface="Calibri (Body)"/>
              </a:rPr>
              <a:t>, </a:t>
            </a:r>
            <a:r>
              <a:rPr lang="en-US" altLang="en-US" b="1" dirty="0">
                <a:latin typeface="Calibri (Body)"/>
              </a:rPr>
              <a:t>r = redundant bit</a:t>
            </a:r>
            <a:r>
              <a:rPr lang="en-US" altLang="en-US" dirty="0">
                <a:latin typeface="Calibri (Body)"/>
              </a:rPr>
              <a:t>, </a:t>
            </a:r>
            <a:r>
              <a:rPr lang="en-US" altLang="en-US" b="1" dirty="0">
                <a:latin typeface="Calibri (Body)"/>
              </a:rPr>
              <a:t>m = data bit </a:t>
            </a:r>
            <a:endParaRPr lang="en-US" altLang="en-US" sz="2400" b="1" dirty="0">
              <a:latin typeface="Calibri (Body)"/>
            </a:endParaRPr>
          </a:p>
          <a:p>
            <a:r>
              <a:rPr lang="en-US" altLang="en-US" dirty="0" smtClean="0">
                <a:latin typeface="Calibri (Body)"/>
              </a:rPr>
              <a:t>Suppose </a:t>
            </a:r>
            <a:r>
              <a:rPr lang="en-US" altLang="en-US" dirty="0">
                <a:latin typeface="Calibri (Body)"/>
              </a:rPr>
              <a:t>the number of data bits is 7, then the number of redundant bits can be calculated using:</a:t>
            </a:r>
            <a:br>
              <a:rPr lang="en-US" altLang="en-US" dirty="0">
                <a:latin typeface="Calibri (Body)"/>
              </a:rPr>
            </a:br>
            <a:r>
              <a:rPr lang="en-US" altLang="en-US" dirty="0">
                <a:latin typeface="Calibri (Body)"/>
              </a:rPr>
              <a:t>= 2^4 ≥ 7 + 4 + </a:t>
            </a:r>
            <a:r>
              <a:rPr lang="en-US" altLang="en-US" dirty="0" smtClean="0">
                <a:latin typeface="Calibri (Body)"/>
              </a:rPr>
              <a:t>1</a:t>
            </a:r>
          </a:p>
          <a:p>
            <a:r>
              <a:rPr lang="en-US" altLang="en-US" dirty="0" smtClean="0">
                <a:latin typeface="Calibri (Body)"/>
              </a:rPr>
              <a:t>Thus</a:t>
            </a:r>
            <a:r>
              <a:rPr lang="en-US" altLang="en-US" dirty="0">
                <a:latin typeface="Calibri (Body)"/>
              </a:rPr>
              <a:t>, the number of redundant bits= </a:t>
            </a:r>
            <a:r>
              <a:rPr lang="en-US" altLang="en-US" b="1" dirty="0">
                <a:latin typeface="Calibri (Body)"/>
              </a:rPr>
              <a:t>4</a:t>
            </a:r>
            <a:endParaRPr kumimoji="0" lang="en-US" altLang="en-US" sz="4000" b="1" i="0" u="none" strike="noStrike" cap="none" normalizeH="0" baseline="0" dirty="0" smtClean="0">
              <a:ln>
                <a:noFill/>
              </a:ln>
              <a:effectLst/>
              <a:latin typeface="Calibri (Body)"/>
            </a:endParaRPr>
          </a:p>
          <a:p>
            <a:endParaRPr lang="en-US" dirty="0">
              <a:latin typeface="Calibri (Body)"/>
            </a:endParaRPr>
          </a:p>
        </p:txBody>
      </p:sp>
    </p:spTree>
    <p:extLst>
      <p:ext uri="{BB962C8B-B14F-4D97-AF65-F5344CB8AC3E}">
        <p14:creationId xmlns:p14="http://schemas.microsoft.com/office/powerpoint/2010/main" val="2997314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redundant bits to be added? </a:t>
            </a:r>
            <a:endParaRPr lang="en-US" dirty="0"/>
          </a:p>
        </p:txBody>
      </p:sp>
      <p:pic>
        <p:nvPicPr>
          <p:cNvPr id="4" name="Content Placeholder 3"/>
          <p:cNvPicPr>
            <a:picLocks noGrp="1" noChangeAspect="1"/>
          </p:cNvPicPr>
          <p:nvPr>
            <p:ph idx="1"/>
          </p:nvPr>
        </p:nvPicPr>
        <p:blipFill>
          <a:blip r:embed="rId2"/>
          <a:stretch>
            <a:fillRect/>
          </a:stretch>
        </p:blipFill>
        <p:spPr>
          <a:xfrm>
            <a:off x="1779740" y="1690688"/>
            <a:ext cx="8632519" cy="4971256"/>
          </a:xfrm>
          <a:prstGeom prst="rect">
            <a:avLst/>
          </a:prstGeom>
        </p:spPr>
      </p:pic>
    </p:spTree>
    <p:extLst>
      <p:ext uri="{BB962C8B-B14F-4D97-AF65-F5344CB8AC3E}">
        <p14:creationId xmlns:p14="http://schemas.microsoft.com/office/powerpoint/2010/main" val="1181556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Parity Bit</a:t>
            </a:r>
            <a:r>
              <a:rPr lang="en-US" dirty="0" smtClean="0"/>
              <a:t>?</a:t>
            </a:r>
            <a:endParaRPr lang="en-US" dirty="0"/>
          </a:p>
        </p:txBody>
      </p:sp>
      <p:sp>
        <p:nvSpPr>
          <p:cNvPr id="3" name="Content Placeholder 2"/>
          <p:cNvSpPr>
            <a:spLocks noGrp="1"/>
          </p:cNvSpPr>
          <p:nvPr>
            <p:ph idx="1"/>
          </p:nvPr>
        </p:nvSpPr>
        <p:spPr/>
        <p:txBody>
          <a:bodyPr>
            <a:normAutofit/>
          </a:bodyPr>
          <a:lstStyle/>
          <a:p>
            <a:pPr marL="0" indent="0" fontAlgn="base">
              <a:buNone/>
            </a:pPr>
            <a:r>
              <a:rPr lang="en-US" dirty="0"/>
              <a:t>A parity bit is a </a:t>
            </a:r>
            <a:r>
              <a:rPr lang="en-US" dirty="0">
                <a:solidFill>
                  <a:srgbClr val="FF0000"/>
                </a:solidFill>
              </a:rPr>
              <a:t>bit appended to a data of binary bits to ensure that the total number of 1’s in the data is even or odd</a:t>
            </a:r>
            <a:r>
              <a:rPr lang="en-US" dirty="0"/>
              <a:t>. Parity bits are used for error detection. There are two types of parity bits:</a:t>
            </a:r>
          </a:p>
          <a:p>
            <a:pPr fontAlgn="base"/>
            <a:r>
              <a:rPr lang="en-US" b="1" dirty="0"/>
              <a:t>Even parity bit:</a:t>
            </a:r>
            <a:r>
              <a:rPr lang="en-US" dirty="0"/>
              <a:t/>
            </a:r>
            <a:br>
              <a:rPr lang="en-US" dirty="0"/>
            </a:br>
            <a:r>
              <a:rPr lang="en-US" dirty="0"/>
              <a:t>In the case of even parity, for a given set of bits, </a:t>
            </a:r>
            <a:r>
              <a:rPr lang="en-US" b="1" dirty="0"/>
              <a:t>the number of 1’s are counted</a:t>
            </a:r>
            <a:r>
              <a:rPr lang="en-US" dirty="0"/>
              <a:t>. </a:t>
            </a:r>
            <a:r>
              <a:rPr lang="en-US" dirty="0">
                <a:solidFill>
                  <a:srgbClr val="FF0000"/>
                </a:solidFill>
              </a:rPr>
              <a:t>If that </a:t>
            </a:r>
            <a:r>
              <a:rPr lang="en-US" dirty="0">
                <a:solidFill>
                  <a:schemeClr val="accent1"/>
                </a:solidFill>
              </a:rPr>
              <a:t>count is odd</a:t>
            </a:r>
            <a:r>
              <a:rPr lang="en-US" dirty="0">
                <a:solidFill>
                  <a:srgbClr val="FF0000"/>
                </a:solidFill>
              </a:rPr>
              <a:t>, the parity bit value is set to 1, making the total count of occurrences of 1’s an </a:t>
            </a:r>
            <a:r>
              <a:rPr lang="en-US" dirty="0">
                <a:solidFill>
                  <a:schemeClr val="accent1"/>
                </a:solidFill>
              </a:rPr>
              <a:t>even</a:t>
            </a:r>
            <a:r>
              <a:rPr lang="en-US" dirty="0">
                <a:solidFill>
                  <a:srgbClr val="FF0000"/>
                </a:solidFill>
              </a:rPr>
              <a:t> number. If the total number of 1’s in a given set of bits is </a:t>
            </a:r>
            <a:r>
              <a:rPr lang="en-US" dirty="0">
                <a:solidFill>
                  <a:schemeClr val="accent1"/>
                </a:solidFill>
              </a:rPr>
              <a:t>already even</a:t>
            </a:r>
            <a:r>
              <a:rPr lang="en-US" dirty="0">
                <a:solidFill>
                  <a:srgbClr val="FF0000"/>
                </a:solidFill>
              </a:rPr>
              <a:t>, the parity bit’s value is </a:t>
            </a:r>
            <a:r>
              <a:rPr lang="en-US" dirty="0">
                <a:solidFill>
                  <a:schemeClr val="accent1"/>
                </a:solidFill>
              </a:rPr>
              <a:t>0.</a:t>
            </a:r>
          </a:p>
          <a:p>
            <a:endParaRPr lang="en-US" dirty="0"/>
          </a:p>
        </p:txBody>
      </p:sp>
    </p:spTree>
    <p:extLst>
      <p:ext uri="{BB962C8B-B14F-4D97-AF65-F5344CB8AC3E}">
        <p14:creationId xmlns:p14="http://schemas.microsoft.com/office/powerpoint/2010/main" val="259440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Parity Bit</a:t>
            </a:r>
            <a:r>
              <a:rPr lang="en-US" dirty="0" smtClean="0"/>
              <a:t>?</a:t>
            </a:r>
            <a:endParaRPr lang="en-US" dirty="0"/>
          </a:p>
        </p:txBody>
      </p:sp>
      <p:sp>
        <p:nvSpPr>
          <p:cNvPr id="3" name="Content Placeholder 2"/>
          <p:cNvSpPr>
            <a:spLocks noGrp="1"/>
          </p:cNvSpPr>
          <p:nvPr>
            <p:ph idx="1"/>
          </p:nvPr>
        </p:nvSpPr>
        <p:spPr/>
        <p:txBody>
          <a:bodyPr>
            <a:normAutofit/>
          </a:bodyPr>
          <a:lstStyle/>
          <a:p>
            <a:pPr fontAlgn="base"/>
            <a:r>
              <a:rPr lang="en-US" b="1" dirty="0" smtClean="0"/>
              <a:t>Odd Parity bit –</a:t>
            </a:r>
            <a:endParaRPr lang="en-US" dirty="0" smtClean="0"/>
          </a:p>
          <a:p>
            <a:pPr fontAlgn="base"/>
            <a:r>
              <a:rPr lang="en-US" dirty="0" smtClean="0"/>
              <a:t>In the case of odd parity, for a given set of bits, </a:t>
            </a:r>
            <a:r>
              <a:rPr lang="en-US" b="1" dirty="0" smtClean="0"/>
              <a:t>the number of 1’s are counted</a:t>
            </a:r>
            <a:r>
              <a:rPr lang="en-US" dirty="0" smtClean="0"/>
              <a:t>. </a:t>
            </a:r>
          </a:p>
          <a:p>
            <a:pPr fontAlgn="base"/>
            <a:r>
              <a:rPr lang="en-US" dirty="0" smtClean="0"/>
              <a:t>If that </a:t>
            </a:r>
            <a:r>
              <a:rPr lang="en-US" b="1" dirty="0" smtClean="0">
                <a:solidFill>
                  <a:schemeClr val="accent1"/>
                </a:solidFill>
              </a:rPr>
              <a:t>count is even</a:t>
            </a:r>
            <a:r>
              <a:rPr lang="en-US" dirty="0" smtClean="0"/>
              <a:t>, the </a:t>
            </a:r>
            <a:r>
              <a:rPr lang="en-US" dirty="0" smtClean="0">
                <a:solidFill>
                  <a:srgbClr val="FF0000"/>
                </a:solidFill>
              </a:rPr>
              <a:t>parity bit value is set to 1</a:t>
            </a:r>
            <a:r>
              <a:rPr lang="en-US" dirty="0" smtClean="0"/>
              <a:t>, </a:t>
            </a:r>
            <a:r>
              <a:rPr lang="en-US" b="1" dirty="0" smtClean="0"/>
              <a:t>making</a:t>
            </a:r>
            <a:r>
              <a:rPr lang="en-US" dirty="0" smtClean="0"/>
              <a:t> the total count of occurrences of 1’s </a:t>
            </a:r>
            <a:r>
              <a:rPr lang="en-US" b="1" dirty="0" smtClean="0"/>
              <a:t>an </a:t>
            </a:r>
            <a:r>
              <a:rPr lang="en-US" b="1" dirty="0" smtClean="0">
                <a:solidFill>
                  <a:schemeClr val="accent1"/>
                </a:solidFill>
              </a:rPr>
              <a:t>odd</a:t>
            </a:r>
            <a:r>
              <a:rPr lang="en-US" b="1" dirty="0" smtClean="0"/>
              <a:t> number. </a:t>
            </a:r>
          </a:p>
          <a:p>
            <a:pPr fontAlgn="base"/>
            <a:r>
              <a:rPr lang="en-US" dirty="0" smtClean="0"/>
              <a:t>If the total number of 1’s in a given set of bits is </a:t>
            </a:r>
            <a:r>
              <a:rPr lang="en-US" dirty="0" smtClean="0">
                <a:solidFill>
                  <a:schemeClr val="accent1"/>
                </a:solidFill>
              </a:rPr>
              <a:t>already odd</a:t>
            </a:r>
            <a:r>
              <a:rPr lang="en-US" dirty="0" smtClean="0"/>
              <a:t>, the parity bit’s value is 0.</a:t>
            </a:r>
          </a:p>
          <a:p>
            <a:endParaRPr lang="en-US" dirty="0"/>
          </a:p>
        </p:txBody>
      </p:sp>
    </p:spTree>
    <p:extLst>
      <p:ext uri="{BB962C8B-B14F-4D97-AF65-F5344CB8AC3E}">
        <p14:creationId xmlns:p14="http://schemas.microsoft.com/office/powerpoint/2010/main" val="4228296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Choosing the location of redundant </a:t>
            </a:r>
            <a:r>
              <a:rPr lang="en-US" b="1" dirty="0" smtClean="0"/>
              <a:t>bits</a:t>
            </a:r>
            <a:endParaRPr lang="en-US" dirty="0"/>
          </a:p>
        </p:txBody>
      </p:sp>
      <p:sp>
        <p:nvSpPr>
          <p:cNvPr id="3" name="Content Placeholder 2"/>
          <p:cNvSpPr>
            <a:spLocks noGrp="1"/>
          </p:cNvSpPr>
          <p:nvPr>
            <p:ph idx="1"/>
          </p:nvPr>
        </p:nvSpPr>
        <p:spPr>
          <a:xfrm>
            <a:off x="838200" y="1825624"/>
            <a:ext cx="10515600" cy="4755649"/>
          </a:xfrm>
        </p:spPr>
        <p:txBody>
          <a:bodyPr>
            <a:normAutofit/>
          </a:bodyPr>
          <a:lstStyle/>
          <a:p>
            <a:pPr algn="just" fontAlgn="base"/>
            <a:r>
              <a:rPr lang="en-US" dirty="0"/>
              <a:t>For the above example, the number of data bits n=4, and the number of redundant bits P=3. </a:t>
            </a:r>
            <a:endParaRPr lang="en-US" dirty="0" smtClean="0"/>
          </a:p>
          <a:p>
            <a:pPr algn="just" fontAlgn="base"/>
            <a:r>
              <a:rPr lang="en-US" dirty="0" smtClean="0"/>
              <a:t>So </a:t>
            </a:r>
            <a:r>
              <a:rPr lang="en-US" dirty="0"/>
              <a:t>the message consists of 7 bits in total that are to be coded. Let the rightmost bit be designated as bit 1, the next successive bit as bit 2 and so on.</a:t>
            </a:r>
          </a:p>
          <a:p>
            <a:pPr algn="just" fontAlgn="base"/>
            <a:r>
              <a:rPr lang="en-US" dirty="0"/>
              <a:t>The seven bits are bit 7, bit 6, bit 5, bit 4, bit 3, bit 2, bit 1.</a:t>
            </a:r>
          </a:p>
          <a:p>
            <a:pPr algn="just" fontAlgn="base"/>
            <a:r>
              <a:rPr lang="en-US" dirty="0"/>
              <a:t>In this, the redundant bits are placed at the positions that are numbered corresponding to the power of 2, i.e., 1, 2, 4, 8,… </a:t>
            </a:r>
            <a:endParaRPr lang="en-US" dirty="0" smtClean="0"/>
          </a:p>
          <a:p>
            <a:pPr algn="just" fontAlgn="base"/>
            <a:r>
              <a:rPr lang="en-US" dirty="0" smtClean="0"/>
              <a:t>Thus </a:t>
            </a:r>
            <a:r>
              <a:rPr lang="en-US" dirty="0"/>
              <a:t>the locations of data bit and redundant bit are </a:t>
            </a:r>
            <a:r>
              <a:rPr lang="en-US" i="1" dirty="0"/>
              <a:t>D4, D3, D2, P3, D1, P2, P1</a:t>
            </a:r>
            <a:r>
              <a:rPr lang="en-US" dirty="0"/>
              <a:t>.</a:t>
            </a:r>
          </a:p>
          <a:p>
            <a:endParaRPr lang="en-US" dirty="0"/>
          </a:p>
        </p:txBody>
      </p:sp>
    </p:spTree>
    <p:extLst>
      <p:ext uri="{BB962C8B-B14F-4D97-AF65-F5344CB8AC3E}">
        <p14:creationId xmlns:p14="http://schemas.microsoft.com/office/powerpoint/2010/main" val="2670621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42211"/>
            <a:ext cx="10515600" cy="5334752"/>
          </a:xfrm>
        </p:spPr>
        <p:txBody>
          <a:bodyPr/>
          <a:lstStyle/>
          <a:p>
            <a:pPr marL="0" indent="0">
              <a:buNone/>
            </a:pPr>
            <a:r>
              <a:rPr lang="en-US" dirty="0"/>
              <a:t>Once the receiver gets an incoming message, it performs recalculations to detect errors and correct them. The steps for recalculation are −</a:t>
            </a:r>
          </a:p>
          <a:p>
            <a:r>
              <a:rPr lang="en-US" b="1" dirty="0"/>
              <a:t>Step 1</a:t>
            </a:r>
            <a:r>
              <a:rPr lang="en-US" dirty="0"/>
              <a:t> − Calculation of the number of redundant bits.</a:t>
            </a:r>
          </a:p>
          <a:p>
            <a:r>
              <a:rPr lang="en-US" b="1" dirty="0"/>
              <a:t>Step 2</a:t>
            </a:r>
            <a:r>
              <a:rPr lang="en-US" dirty="0"/>
              <a:t> − Positioning the redundant bits.</a:t>
            </a:r>
          </a:p>
          <a:p>
            <a:r>
              <a:rPr lang="en-US" b="1" dirty="0"/>
              <a:t>Step 3</a:t>
            </a:r>
            <a:r>
              <a:rPr lang="en-US" dirty="0"/>
              <a:t> − Parity checking.</a:t>
            </a:r>
          </a:p>
          <a:p>
            <a:r>
              <a:rPr lang="en-US" b="1" dirty="0"/>
              <a:t>Step 4</a:t>
            </a:r>
            <a:r>
              <a:rPr lang="en-US" dirty="0"/>
              <a:t> − Error detection and correction</a:t>
            </a:r>
          </a:p>
          <a:p>
            <a:endParaRPr lang="en-US" dirty="0"/>
          </a:p>
        </p:txBody>
      </p:sp>
    </p:spTree>
    <p:extLst>
      <p:ext uri="{BB962C8B-B14F-4D97-AF65-F5344CB8AC3E}">
        <p14:creationId xmlns:p14="http://schemas.microsoft.com/office/powerpoint/2010/main" val="680862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Determining the position of redundant bits </a:t>
            </a:r>
            <a:endParaRPr lang="en-US" dirty="0"/>
          </a:p>
        </p:txBody>
      </p:sp>
      <p:sp>
        <p:nvSpPr>
          <p:cNvPr id="3" name="Content Placeholder 2"/>
          <p:cNvSpPr>
            <a:spLocks noGrp="1"/>
          </p:cNvSpPr>
          <p:nvPr>
            <p:ph idx="1"/>
          </p:nvPr>
        </p:nvSpPr>
        <p:spPr>
          <a:xfrm>
            <a:off x="838200" y="1825625"/>
            <a:ext cx="6561221" cy="4351338"/>
          </a:xfrm>
        </p:spPr>
        <p:txBody>
          <a:bodyPr/>
          <a:lstStyle/>
          <a:p>
            <a:pPr algn="just" fontAlgn="base"/>
            <a:r>
              <a:rPr lang="en-US" dirty="0"/>
              <a:t>These redundancy bits are placed at the positions which correspond to the power of </a:t>
            </a:r>
            <a:r>
              <a:rPr lang="en-US" dirty="0" smtClean="0"/>
              <a:t>2. </a:t>
            </a:r>
            <a:r>
              <a:rPr lang="en-US" dirty="0"/>
              <a:t>F</a:t>
            </a:r>
            <a:r>
              <a:rPr lang="en-US" dirty="0" smtClean="0"/>
              <a:t>or example</a:t>
            </a:r>
            <a:r>
              <a:rPr lang="en-US" dirty="0"/>
              <a:t>:</a:t>
            </a:r>
          </a:p>
          <a:p>
            <a:pPr marL="514350" indent="-514350" algn="just" fontAlgn="base">
              <a:buFont typeface="+mj-lt"/>
              <a:buAutoNum type="arabicPeriod"/>
            </a:pPr>
            <a:r>
              <a:rPr lang="en-US" dirty="0"/>
              <a:t>The number of data bits = 7</a:t>
            </a:r>
          </a:p>
          <a:p>
            <a:pPr marL="514350" indent="-514350" algn="just" fontAlgn="base">
              <a:buFont typeface="+mj-lt"/>
              <a:buAutoNum type="arabicPeriod"/>
            </a:pPr>
            <a:r>
              <a:rPr lang="en-US" dirty="0"/>
              <a:t>The number of redundant bits = 4</a:t>
            </a:r>
          </a:p>
          <a:p>
            <a:pPr marL="514350" indent="-514350" algn="just" fontAlgn="base">
              <a:buFont typeface="+mj-lt"/>
              <a:buAutoNum type="arabicPeriod"/>
            </a:pPr>
            <a:r>
              <a:rPr lang="en-US" dirty="0"/>
              <a:t>The total number of bits = 11</a:t>
            </a:r>
          </a:p>
          <a:p>
            <a:pPr marL="514350" indent="-514350" algn="just" fontAlgn="base">
              <a:buFont typeface="+mj-lt"/>
              <a:buAutoNum type="arabicPeriod"/>
            </a:pPr>
            <a:r>
              <a:rPr lang="en-US" dirty="0"/>
              <a:t>The redundant bits are placed at positions corresponding to power of 2- 1, 2, 4, and 8</a:t>
            </a:r>
          </a:p>
          <a:p>
            <a:endParaRPr lang="en-US" dirty="0"/>
          </a:p>
        </p:txBody>
      </p:sp>
      <p:pic>
        <p:nvPicPr>
          <p:cNvPr id="4" name="Picture 3"/>
          <p:cNvPicPr>
            <a:picLocks noChangeAspect="1"/>
          </p:cNvPicPr>
          <p:nvPr/>
        </p:nvPicPr>
        <p:blipFill>
          <a:blip r:embed="rId2"/>
          <a:stretch>
            <a:fillRect/>
          </a:stretch>
        </p:blipFill>
        <p:spPr>
          <a:xfrm>
            <a:off x="7913014" y="2815640"/>
            <a:ext cx="3854371" cy="1768391"/>
          </a:xfrm>
          <a:prstGeom prst="rect">
            <a:avLst/>
          </a:prstGeom>
        </p:spPr>
      </p:pic>
    </p:spTree>
    <p:extLst>
      <p:ext uri="{BB962C8B-B14F-4D97-AF65-F5344CB8AC3E}">
        <p14:creationId xmlns:p14="http://schemas.microsoft.com/office/powerpoint/2010/main" val="951280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656</Words>
  <Application>Microsoft Office PowerPoint</Application>
  <PresentationFormat>Custom</PresentationFormat>
  <Paragraphs>53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Hamming code</vt:lpstr>
      <vt:lpstr>Redundant Bits </vt:lpstr>
      <vt:lpstr>How many redundant bits to be added? </vt:lpstr>
      <vt:lpstr>How many redundant bits to be added? </vt:lpstr>
      <vt:lpstr>What is Parity Bit?</vt:lpstr>
      <vt:lpstr>What is Parity Bit?</vt:lpstr>
      <vt:lpstr>Choosing the location of redundant bits</vt:lpstr>
      <vt:lpstr>PowerPoint Presentation</vt:lpstr>
      <vt:lpstr>Determining the position of redundant bits </vt:lpstr>
      <vt:lpstr>Determining the position of redundant bits </vt:lpstr>
      <vt:lpstr>Determining the Parity bits</vt:lpstr>
      <vt:lpstr>PowerPoint Presentation</vt:lpstr>
      <vt:lpstr>PowerPoint Presentation</vt:lpstr>
      <vt:lpstr>Error detection and correction</vt:lpstr>
      <vt:lpstr>Error detection and correction</vt:lpstr>
      <vt:lpstr>Error detection and correction 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Virus</dc:creator>
  <cp:lastModifiedBy>Windows User</cp:lastModifiedBy>
  <cp:revision>37</cp:revision>
  <dcterms:created xsi:type="dcterms:W3CDTF">2021-11-07T18:40:05Z</dcterms:created>
  <dcterms:modified xsi:type="dcterms:W3CDTF">2022-09-01T14:46:14Z</dcterms:modified>
</cp:coreProperties>
</file>