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270" r:id="rId2"/>
    <p:sldId id="268" r:id="rId3"/>
    <p:sldId id="271" r:id="rId4"/>
    <p:sldId id="257" r:id="rId5"/>
    <p:sldId id="276" r:id="rId6"/>
    <p:sldId id="277" r:id="rId7"/>
    <p:sldId id="260" r:id="rId8"/>
    <p:sldId id="261" r:id="rId9"/>
    <p:sldId id="278" r:id="rId10"/>
    <p:sldId id="282" r:id="rId11"/>
    <p:sldId id="283" r:id="rId12"/>
    <p:sldId id="284" r:id="rId13"/>
    <p:sldId id="285" r:id="rId14"/>
    <p:sldId id="279" r:id="rId15"/>
    <p:sldId id="286" r:id="rId16"/>
    <p:sldId id="287" r:id="rId17"/>
    <p:sldId id="288" r:id="rId18"/>
    <p:sldId id="289" r:id="rId19"/>
    <p:sldId id="290" r:id="rId20"/>
    <p:sldId id="291" r:id="rId21"/>
    <p:sldId id="292" r:id="rId22"/>
    <p:sldId id="259" r:id="rId23"/>
    <p:sldId id="262" r:id="rId24"/>
    <p:sldId id="263" r:id="rId25"/>
    <p:sldId id="298" r:id="rId26"/>
    <p:sldId id="300" r:id="rId27"/>
    <p:sldId id="296" r:id="rId28"/>
    <p:sldId id="297" r:id="rId29"/>
    <p:sldId id="295" r:id="rId30"/>
    <p:sldId id="274" r:id="rId31"/>
    <p:sldId id="275" r:id="rId32"/>
    <p:sldId id="264" r:id="rId33"/>
    <p:sldId id="280" r:id="rId34"/>
    <p:sldId id="265" r:id="rId35"/>
    <p:sldId id="266" r:id="rId36"/>
    <p:sldId id="267" r:id="rId37"/>
    <p:sldId id="281" r:id="rId38"/>
    <p:sldId id="313" r:id="rId39"/>
    <p:sldId id="301" r:id="rId40"/>
    <p:sldId id="303" r:id="rId41"/>
    <p:sldId id="304" r:id="rId42"/>
    <p:sldId id="305" r:id="rId43"/>
    <p:sldId id="306" r:id="rId44"/>
    <p:sldId id="307" r:id="rId45"/>
    <p:sldId id="308" r:id="rId46"/>
    <p:sldId id="309" r:id="rId47"/>
    <p:sldId id="310" r:id="rId48"/>
    <p:sldId id="311" r:id="rId49"/>
    <p:sldId id="302" r:id="rId50"/>
    <p:sldId id="312" r:id="rId51"/>
  </p:sldIdLst>
  <p:sldSz cx="9144000" cy="6858000" type="screen4x3"/>
  <p:notesSz cx="6858000" cy="9144000"/>
  <p:defaultTextStyle>
    <a:defPPr>
      <a:defRPr lang="en-US"/>
    </a:defPPr>
    <a:lvl1pPr algn="l" rtl="0" eaLnBrk="0" fontAlgn="base" hangingPunct="0">
      <a:spcBef>
        <a:spcPct val="0"/>
      </a:spcBef>
      <a:spcAft>
        <a:spcPct val="0"/>
      </a:spcAft>
      <a:defRPr sz="30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0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0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0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5484" autoAdjust="0"/>
  </p:normalViewPr>
  <p:slideViewPr>
    <p:cSldViewPr>
      <p:cViewPr>
        <p:scale>
          <a:sx n="66" d="100"/>
          <a:sy n="66" d="100"/>
        </p:scale>
        <p:origin x="-1853" y="-1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fld id="{44DAE990-3864-4015-9A0E-33F8EE6BF34C}" type="slidenum">
              <a:rPr lang="en-US"/>
              <a:pPr/>
              <a:t>‹#›</a:t>
            </a:fld>
            <a:endParaRPr lang="en-US"/>
          </a:p>
        </p:txBody>
      </p:sp>
    </p:spTree>
    <p:extLst>
      <p:ext uri="{BB962C8B-B14F-4D97-AF65-F5344CB8AC3E}">
        <p14:creationId xmlns:p14="http://schemas.microsoft.com/office/powerpoint/2010/main" val="3142363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E862E-74B1-4967-BC3C-ED05DB339923}" type="datetimeFigureOut">
              <a:rPr lang="en-US" smtClean="0"/>
              <a:t>31-Jan-23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88056-4F44-433D-A3B3-F4DA05D9890F}" type="slidenum">
              <a:rPr lang="en-US" smtClean="0"/>
              <a:t>‹#›</a:t>
            </a:fld>
            <a:endParaRPr lang="en-US"/>
          </a:p>
        </p:txBody>
      </p:sp>
    </p:spTree>
    <p:extLst>
      <p:ext uri="{BB962C8B-B14F-4D97-AF65-F5344CB8AC3E}">
        <p14:creationId xmlns:p14="http://schemas.microsoft.com/office/powerpoint/2010/main" val="179692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A1C2E24B-B40E-4503-9D58-B09A03A09A73}" type="slidenum">
              <a:rPr lang="en-US">
                <a:latin typeface="Arial" pitchFamily="34" charset="0"/>
              </a:rPr>
              <a:pPr/>
              <a:t>10</a:t>
            </a:fld>
            <a:endParaRPr lang="en-US">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Elicitation </a:t>
            </a:r>
            <a:r>
              <a:rPr lang="en-US" sz="1200" b="1" i="0" kern="120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process of getting or producing something, especially information or a reaction</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1388056-4F44-433D-A3B3-F4DA05D9890F}" type="slidenum">
              <a:rPr lang="en-US" smtClean="0"/>
              <a:t>44</a:t>
            </a:fld>
            <a:endParaRPr lang="en-US"/>
          </a:p>
        </p:txBody>
      </p:sp>
    </p:spTree>
    <p:extLst>
      <p:ext uri="{BB962C8B-B14F-4D97-AF65-F5344CB8AC3E}">
        <p14:creationId xmlns:p14="http://schemas.microsoft.com/office/powerpoint/2010/main" val="201551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BRD: Business Requirements Document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SRS:</a:t>
            </a:r>
            <a:r>
              <a:rPr lang="en-US" sz="1200" b="1" baseline="0" dirty="0" smtClean="0"/>
              <a:t> </a:t>
            </a:r>
            <a:r>
              <a:rPr lang="en-US" sz="1200" dirty="0" smtClean="0"/>
              <a:t>Software Requirement Specification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HLD: High Level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DLD: Digital Logic Design</a:t>
            </a:r>
            <a:endParaRPr lang="en-US" dirty="0"/>
          </a:p>
        </p:txBody>
      </p:sp>
      <p:sp>
        <p:nvSpPr>
          <p:cNvPr id="4" name="Slide Number Placeholder 3"/>
          <p:cNvSpPr>
            <a:spLocks noGrp="1"/>
          </p:cNvSpPr>
          <p:nvPr>
            <p:ph type="sldNum" sz="quarter" idx="10"/>
          </p:nvPr>
        </p:nvSpPr>
        <p:spPr/>
        <p:txBody>
          <a:bodyPr/>
          <a:lstStyle/>
          <a:p>
            <a:fld id="{21388056-4F44-433D-A3B3-F4DA05D9890F}" type="slidenum">
              <a:rPr lang="en-US" smtClean="0"/>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11</a:t>
            </a:fld>
            <a:endParaRPr lang="en-US">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12</a:t>
            </a:fld>
            <a:endParaRPr lang="en-US">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FB5964E5-36BD-4F0E-AEEB-94C309A8FCEF}" type="slidenum">
              <a:rPr lang="en-US">
                <a:latin typeface="Arial" pitchFamily="34" charset="0"/>
              </a:rPr>
              <a:pPr/>
              <a:t>13</a:t>
            </a:fld>
            <a:endParaRPr lang="en-US">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marL="271638" indent="-271638">
              <a:buSzPct val="75000"/>
              <a:buNone/>
            </a:pPr>
            <a:endParaRPr/>
          </a:p>
        </p:txBody>
      </p:sp>
    </p:spTree>
    <p:extLst>
      <p:ext uri="{BB962C8B-B14F-4D97-AF65-F5344CB8AC3E}">
        <p14:creationId xmlns:p14="http://schemas.microsoft.com/office/powerpoint/2010/main" val="133286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marL="271638" indent="-271638">
              <a:buSzPct val="75000"/>
              <a:buChar char="•"/>
            </a:pPr>
            <a:r>
              <a:t>So now let's take a quick break and have a recap of what we just discussed. I want you to think about what are the major causes of the software crisis. I'm going to provide you a set of possibilities and I would like for you to mark all that apply. </a:t>
            </a:r>
          </a:p>
          <a:p>
            <a:pPr marL="271638" indent="-271638">
              <a:buSzPct val="75000"/>
              <a:buChar char="•"/>
            </a:pPr>
            <a:r>
              <a:t>Was that increasing costs of computers? </a:t>
            </a:r>
          </a:p>
          <a:p>
            <a:pPr marL="271638" indent="-271638">
              <a:buSzPct val="75000"/>
              <a:buChar char="•"/>
            </a:pPr>
            <a:r>
              <a:t>Was it increasing product complexity, </a:t>
            </a:r>
          </a:p>
          <a:p>
            <a:pPr marL="271638" indent="-271638">
              <a:buSzPct val="75000"/>
              <a:buChar char="•"/>
            </a:pPr>
            <a:r>
              <a:t>or maybe the lack of programmers? </a:t>
            </a:r>
          </a:p>
          <a:p>
            <a:pPr marL="271638" indent="-271638">
              <a:buSzPct val="75000"/>
              <a:buChar char="•"/>
            </a:pPr>
            <a:r>
              <a:t>Or was it, instead, this slow programmers productivity growth? </a:t>
            </a:r>
          </a:p>
          <a:p>
            <a:pPr marL="271638" indent="-271638">
              <a:buSzPct val="75000"/>
              <a:buChar char="•"/>
            </a:pPr>
            <a:r>
              <a:t>The lack of funding for software engineering research? </a:t>
            </a:r>
          </a:p>
          <a:p>
            <a:pPr marL="271638" indent="-271638">
              <a:buSzPct val="75000"/>
              <a:buChar char="•"/>
            </a:pPr>
            <a:r>
              <a:t>The rise in demand for software? </a:t>
            </a:r>
          </a:p>
          <a:p>
            <a:pPr marL="271638" indent="-271638">
              <a:buSzPct val="75000"/>
              <a:buChar char="•"/>
            </a:pPr>
            <a:r>
              <a:t>And finally, was it maybe the lack of caffeine in software development organizations? </a:t>
            </a:r>
          </a:p>
          <a:p>
            <a:pPr marL="271638" indent="-271638">
              <a:buSzPct val="75000"/>
              <a:buChar char="•"/>
            </a:pPr>
            <a:r>
              <a:t>Again, mark all that apply.</a:t>
            </a:r>
          </a:p>
          <a:p>
            <a:pPr marL="271638" indent="-271638">
              <a:buSzPct val="75000"/>
              <a:buChar char="•"/>
            </a:pPr>
            <a:endParaRPr/>
          </a:p>
        </p:txBody>
      </p:sp>
    </p:spTree>
    <p:extLst>
      <p:ext uri="{BB962C8B-B14F-4D97-AF65-F5344CB8AC3E}">
        <p14:creationId xmlns:p14="http://schemas.microsoft.com/office/powerpoint/2010/main" val="133286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It is not the same thing to write software for a class exercise or a small project, or a temp project, than it is to build a software for a word processor, an operating system, a distributed system, or even more complex and larger system. And what I'm giving here is just an indicative size for the software so the class exercise might be 100 lines of code,</a:t>
            </a:r>
          </a:p>
          <a:p>
            <a:r>
              <a:t>the small project might be 1000 lines of code, in the other thousand</a:t>
            </a:r>
          </a:p>
          <a:p>
            <a:r>
              <a:t>lines of code, and so on and so forth. For the former,</a:t>
            </a:r>
          </a:p>
          <a:p>
            <a:r>
              <a:t>the heroic effort of an individual developer can get the job done.</a:t>
            </a:r>
          </a:p>
          <a:p>
            <a:r>
              <a:t>So that's what we call a programming effort. If you're a good</a:t>
            </a:r>
          </a:p>
          <a:p>
            <a:r>
              <a:t>programmer, you can go sit down and do it, right. For the latter,</a:t>
            </a:r>
          </a:p>
          <a:p>
            <a:r>
              <a:t>this is not possible. This is what we called the</a:t>
            </a:r>
          </a:p>
          <a:p>
            <a:r>
              <a:t>software engineering effort. In fact, no matter how much programming languages,</a:t>
            </a:r>
          </a:p>
          <a:p>
            <a:r>
              <a:t>development environments, and software tools improve, developers could not keep</a:t>
            </a:r>
          </a:p>
          <a:p>
            <a:r>
              <a:t>up with increasing software size and complexity. Which leads us to</a:t>
            </a:r>
          </a:p>
          <a:p>
            <a:r>
              <a:t>the third problem that I want to mention and the</a:t>
            </a:r>
          </a:p>
          <a:p>
            <a:r>
              <a:t>third reason for the software crisis. </a:t>
            </a:r>
          </a:p>
        </p:txBody>
      </p:sp>
    </p:spTree>
    <p:extLst>
      <p:ext uri="{BB962C8B-B14F-4D97-AF65-F5344CB8AC3E}">
        <p14:creationId xmlns:p14="http://schemas.microsoft.com/office/powerpoint/2010/main" val="156823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And this cause is the slow developer's productivity growth. So let me show this again with a qualitative diagram. And this is taken from the IEEE Software Magazine. And what I'm showing here is the growth in</a:t>
            </a:r>
          </a:p>
          <a:p>
            <a:r>
              <a:t>software size and complexity over time, and how the developers' productivity really couldn't keep up with this additional software complexity, which resulted in this gap between what was needed and what was actually available.</a:t>
            </a:r>
          </a:p>
        </p:txBody>
      </p:sp>
    </p:spTree>
    <p:extLst>
      <p:ext uri="{BB962C8B-B14F-4D97-AF65-F5344CB8AC3E}">
        <p14:creationId xmlns:p14="http://schemas.microsoft.com/office/powerpoint/2010/main" val="128662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endParaRPr/>
          </a:p>
          <a:p>
            <a:r>
              <a:t>The first cause was the rising demand for software.</a:t>
            </a:r>
          </a:p>
          <a:p>
            <a:endParaRPr/>
          </a:p>
          <a:p>
            <a:r>
              <a:t>12</a:t>
            </a:r>
          </a:p>
          <a:p>
            <a:r>
              <a:t>00:00:35,760 --&gt; 00:00:38,500</a:t>
            </a:r>
          </a:p>
          <a:p>
            <a:r>
              <a:t>Now you're used to see software everywhere: in your phone,</a:t>
            </a:r>
          </a:p>
          <a:p>
            <a:endParaRPr/>
          </a:p>
          <a:p>
            <a:r>
              <a:t>13</a:t>
            </a:r>
          </a:p>
          <a:p>
            <a:r>
              <a:t>00:00:38,500 --&gt; 00:00:41,530</a:t>
            </a:r>
          </a:p>
          <a:p>
            <a:r>
              <a:t>in your car, even your washing machine. Before the 60s,</a:t>
            </a:r>
          </a:p>
          <a:p>
            <a:endParaRPr/>
          </a:p>
          <a:p>
            <a:r>
              <a:t>14</a:t>
            </a:r>
          </a:p>
          <a:p>
            <a:r>
              <a:t>00:00:41,530 --&gt; 00:00:44,590</a:t>
            </a:r>
          </a:p>
          <a:p>
            <a:r>
              <a:t>however, the size and complexity of software was very limited</a:t>
            </a:r>
          </a:p>
          <a:p>
            <a:endParaRPr/>
          </a:p>
          <a:p>
            <a:r>
              <a:t>15</a:t>
            </a:r>
          </a:p>
          <a:p>
            <a:r>
              <a:t>00:00:44,590 --&gt; 00:00:47,580</a:t>
            </a:r>
          </a:p>
          <a:p>
            <a:r>
              <a:t>and hardware components were really dominating the scene. Then things</a:t>
            </a:r>
          </a:p>
          <a:p>
            <a:endParaRPr/>
          </a:p>
          <a:p>
            <a:r>
              <a:t>16</a:t>
            </a:r>
          </a:p>
          <a:p>
            <a:r>
              <a:t>00:00:47,580 --&gt; 00:00:51,490</a:t>
            </a:r>
          </a:p>
          <a:p>
            <a:r>
              <a:t>started to change and software started to be increasingly prevalent.</a:t>
            </a:r>
          </a:p>
          <a:p>
            <a:endParaRPr/>
          </a:p>
          <a:p>
            <a:r>
              <a:t>17</a:t>
            </a:r>
          </a:p>
          <a:p>
            <a:r>
              <a:t>00:00:51,490 --&gt; 00:00:53,940</a:t>
            </a:r>
          </a:p>
          <a:p>
            <a:r>
              <a:t>So we move from a situation where everything was mostly</a:t>
            </a:r>
          </a:p>
          <a:p>
            <a:endParaRPr/>
          </a:p>
          <a:p>
            <a:r>
              <a:t>18</a:t>
            </a:r>
          </a:p>
          <a:p>
            <a:r>
              <a:t>00:00:53,940 --&gt; 00:00:57,380</a:t>
            </a:r>
          </a:p>
          <a:p>
            <a:r>
              <a:t>hardware to a situation in which software became more and more</a:t>
            </a:r>
          </a:p>
          <a:p>
            <a:endParaRPr/>
          </a:p>
          <a:p>
            <a:r>
              <a:t>19</a:t>
            </a:r>
          </a:p>
          <a:p>
            <a:r>
              <a:t>00:00:57,380 --&gt; 00:01:00,660</a:t>
            </a:r>
          </a:p>
          <a:p>
            <a:r>
              <a:t>important. To give an example, I'm going to show you the growth</a:t>
            </a:r>
          </a:p>
          <a:p>
            <a:endParaRPr/>
          </a:p>
          <a:p>
            <a:r>
              <a:t>20</a:t>
            </a:r>
          </a:p>
          <a:p>
            <a:r>
              <a:t>00:01:00,660 --&gt; 00:01:04,080</a:t>
            </a:r>
          </a:p>
          <a:p>
            <a:r>
              <a:t>in the software demand at NASA along those years. And in</a:t>
            </a:r>
          </a:p>
          <a:p>
            <a:endParaRPr/>
          </a:p>
          <a:p>
            <a:r>
              <a:t>21</a:t>
            </a:r>
          </a:p>
          <a:p>
            <a:r>
              <a:t>00:01:04,080 --&gt; 00:01:07,610</a:t>
            </a:r>
          </a:p>
          <a:p>
            <a:r>
              <a:t>particular, from the 1950s to more or less 2000. And this</a:t>
            </a:r>
          </a:p>
          <a:p>
            <a:endParaRPr/>
          </a:p>
          <a:p>
            <a:r>
              <a:t>22</a:t>
            </a:r>
          </a:p>
          <a:p>
            <a:r>
              <a:t>00:01:07,610 --&gt; 00:01:10,350</a:t>
            </a:r>
          </a:p>
          <a:p>
            <a:r>
              <a:t>is just a qualitative plot but that's more or less the</a:t>
            </a:r>
          </a:p>
          <a:p>
            <a:endParaRPr/>
          </a:p>
          <a:p>
            <a:r>
              <a:t>23</a:t>
            </a:r>
          </a:p>
          <a:p>
            <a:r>
              <a:t>00:01:10,350 --&gt; 00:01:13,880</a:t>
            </a:r>
          </a:p>
          <a:p>
            <a:r>
              <a:t>ways things went. So the demand for software in NASA grow</a:t>
            </a:r>
          </a:p>
          <a:p>
            <a:endParaRPr/>
          </a:p>
          <a:p>
            <a:r>
              <a:t>24</a:t>
            </a:r>
          </a:p>
          <a:p>
            <a:r>
              <a:t>00:01:13,880 --&gt; 00:01:16,930</a:t>
            </a:r>
          </a:p>
          <a:p>
            <a:r>
              <a:t>exponentially. And the same happened in a lot of other companies.</a:t>
            </a:r>
          </a:p>
          <a:p>
            <a:r>
              <a:t>For example, just to cite one, for Boeing. </a:t>
            </a:r>
          </a:p>
          <a:p>
            <a:r>
              <a:t>So the amount of software on airplanes became larger and larger. </a:t>
            </a:r>
          </a:p>
          <a:p>
            <a:r>
              <a:t>The second cause for the software crisis was the increasing amount</a:t>
            </a:r>
          </a:p>
          <a:p>
            <a:r>
              <a:t>of development effort needed due to the increase of product complexity.</a:t>
            </a:r>
          </a:p>
          <a:p>
            <a:r>
              <a:t>Unfortunately, software complexity does not increase linearly with size.</a:t>
            </a:r>
          </a:p>
        </p:txBody>
      </p:sp>
    </p:spTree>
    <p:extLst>
      <p:ext uri="{BB962C8B-B14F-4D97-AF65-F5344CB8AC3E}">
        <p14:creationId xmlns:p14="http://schemas.microsoft.com/office/powerpoint/2010/main" val="19277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08C44D93-C6AE-470B-9CE8-5959E1C55F1A}" type="slidenum">
              <a:rPr lang="en-US"/>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5C914-8B1D-4312-A905-578A44E26B1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9169E3-6AC2-4EAE-9F27-552145B37E2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438ED0D8-7B40-4982-9581-3E4C878B76C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FD14B-D3B1-4A09-9540-4710D585822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2618AB-452F-4BBF-867B-6D39386F48F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55D631-CAC5-4563-85D3-2A1C6FD7BD9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556A0E-EB95-4B4C-959B-08F2CA02ADA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BF8B672-5F8F-4303-BDBD-7907278EC2C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A1131CB-3F05-4004-93CC-596AC1F115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C9C2266-F1BC-46FA-9CFF-4367CE48C53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9E28ED-9303-4428-8515-84CB2A7FE9F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4183C5A5-30AB-4DFF-B24F-8CD4601F39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76" r:id="rId13"/>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oftware-engineering-software-characteristic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533400" y="990600"/>
            <a:ext cx="7924800" cy="1371600"/>
          </a:xfrm>
        </p:spPr>
        <p:txBody>
          <a:bodyPr/>
          <a:lstStyle/>
          <a:p>
            <a:r>
              <a:rPr lang="en-US" dirty="0" smtClean="0"/>
              <a:t>Software </a:t>
            </a:r>
            <a:r>
              <a:rPr lang="en-US" dirty="0"/>
              <a:t>Engineering</a:t>
            </a:r>
          </a:p>
        </p:txBody>
      </p:sp>
      <p:sp>
        <p:nvSpPr>
          <p:cNvPr id="7" name="Rectangle 2"/>
          <p:cNvSpPr txBox="1">
            <a:spLocks noChangeArrowheads="1"/>
          </p:cNvSpPr>
          <p:nvPr/>
        </p:nvSpPr>
        <p:spPr bwMode="auto">
          <a:xfrm>
            <a:off x="685800" y="3352800"/>
            <a:ext cx="79248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2"/>
                </a:solidFill>
                <a:effectLst/>
                <a:uLnTx/>
                <a:uFillTx/>
                <a:latin typeface="+mj-lt"/>
                <a:ea typeface="+mj-ea"/>
                <a:cs typeface="+mj-cs"/>
              </a:rPr>
              <a:t>Lecture 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6147" name="Slide Number Placeholder 4"/>
          <p:cNvSpPr>
            <a:spLocks noGrp="1"/>
          </p:cNvSpPr>
          <p:nvPr>
            <p:ph type="sldNum" sz="quarter" idx="11"/>
          </p:nvPr>
        </p:nvSpPr>
        <p:spPr>
          <a:noFill/>
          <a:ln>
            <a:miter lim="800000"/>
            <a:headEnd/>
            <a:tailEnd/>
          </a:ln>
        </p:spPr>
        <p:txBody>
          <a:bodyPr/>
          <a:lstStyle/>
          <a:p>
            <a:fld id="{D0674F1A-DAC0-4584-AF50-585558623C19}" type="slidenum">
              <a:rPr lang="en-US">
                <a:latin typeface="Arial" pitchFamily="34" charset="0"/>
              </a:rPr>
              <a:pPr/>
              <a:t>10</a:t>
            </a:fld>
            <a:endParaRPr lang="en-US">
              <a:latin typeface="Arial" pitchFamily="34" charset="0"/>
            </a:endParaRPr>
          </a:p>
        </p:txBody>
      </p:sp>
      <p:sp>
        <p:nvSpPr>
          <p:cNvPr id="2" name="Rectangle 2"/>
          <p:cNvSpPr>
            <a:spLocks noGrp="1" noRot="1" noChangeArrowheads="1"/>
          </p:cNvSpPr>
          <p:nvPr>
            <p:ph type="title"/>
          </p:nvPr>
        </p:nvSpPr>
        <p:spPr/>
        <p:txBody>
          <a:bodyPr/>
          <a:lstStyle/>
          <a:p>
            <a:pPr eaLnBrk="1" hangingPunct="1">
              <a:defRPr/>
            </a:pPr>
            <a:r>
              <a:rPr lang="en-US" smtClean="0"/>
              <a:t>What is Software Engineering?</a:t>
            </a:r>
          </a:p>
        </p:txBody>
      </p:sp>
      <p:sp>
        <p:nvSpPr>
          <p:cNvPr id="3" name="Rectangle 3"/>
          <p:cNvSpPr>
            <a:spLocks noGrp="1" noRot="1" noChangeArrowheads="1"/>
          </p:cNvSpPr>
          <p:nvPr>
            <p:ph type="body" idx="1"/>
          </p:nvPr>
        </p:nvSpPr>
        <p:spPr>
          <a:xfrm>
            <a:off x="228600" y="1752600"/>
            <a:ext cx="8915400" cy="4876800"/>
          </a:xfrm>
        </p:spPr>
        <p:txBody>
          <a:bodyPr/>
          <a:lstStyle/>
          <a:p>
            <a:pPr eaLnBrk="1" hangingPunct="1">
              <a:buFont typeface="Arial" charset="0"/>
              <a:buChar char="►"/>
              <a:defRPr/>
            </a:pPr>
            <a:r>
              <a:rPr lang="en-US" altLang="en-US" sz="2800" dirty="0" smtClean="0"/>
              <a:t>The process of solving customers’ problems by the systematic development and evolution of large, high-quality software systems within cost, time and other constraints</a:t>
            </a:r>
          </a:p>
          <a:p>
            <a:pPr eaLnBrk="1" hangingPunct="1">
              <a:buFont typeface="Arial" charset="0"/>
              <a:buChar char="►"/>
              <a:defRPr/>
            </a:pPr>
            <a:r>
              <a:rPr lang="en-US" altLang="en-US" sz="2800" dirty="0" smtClean="0"/>
              <a:t>Note:</a:t>
            </a:r>
          </a:p>
          <a:p>
            <a:pPr lvl="1" eaLnBrk="1" hangingPunct="1">
              <a:defRPr/>
            </a:pPr>
            <a:r>
              <a:rPr lang="en-US" altLang="en-US" sz="2800" dirty="0" smtClean="0"/>
              <a:t>Process, systematic (not ad hoc), evolutionary… </a:t>
            </a:r>
          </a:p>
          <a:p>
            <a:pPr lvl="1" eaLnBrk="1" hangingPunct="1">
              <a:defRPr/>
            </a:pPr>
            <a:r>
              <a:rPr lang="en-US" altLang="en-US" sz="2800" dirty="0" smtClean="0"/>
              <a:t>Constraints:  high quality, cost, time, meets user requirements</a:t>
            </a:r>
          </a:p>
          <a:p>
            <a:pPr eaLnBrk="1" hangingPunct="1">
              <a:buFont typeface="Arial" charset="0"/>
              <a:buChar char="►"/>
              <a:defRP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11</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905000"/>
            <a:ext cx="9144000" cy="4267200"/>
          </a:xfrm>
        </p:spPr>
        <p:txBody>
          <a:bodyPr/>
          <a:lstStyle/>
          <a:p>
            <a:pPr eaLnBrk="1" hangingPunct="1">
              <a:lnSpc>
                <a:spcPct val="80000"/>
              </a:lnSpc>
              <a:buFont typeface="Arial" charset="0"/>
              <a:buChar char="►"/>
              <a:defRPr/>
            </a:pPr>
            <a:r>
              <a:rPr lang="en-US" altLang="en-US" sz="2800" dirty="0" smtClean="0"/>
              <a:t>Systematic development and evolution</a:t>
            </a:r>
          </a:p>
          <a:p>
            <a:pPr lvl="1" eaLnBrk="1" hangingPunct="1">
              <a:lnSpc>
                <a:spcPct val="80000"/>
              </a:lnSpc>
              <a:defRPr/>
            </a:pPr>
            <a:r>
              <a:rPr lang="en-US" altLang="en-US" dirty="0" smtClean="0"/>
              <a:t>An engineering process involves applying </a:t>
            </a:r>
            <a:r>
              <a:rPr lang="en-US" altLang="en-US" u="sng" dirty="0" smtClean="0"/>
              <a:t>well understood techniques</a:t>
            </a:r>
            <a:r>
              <a:rPr lang="en-US" altLang="en-US" dirty="0" smtClean="0"/>
              <a:t> in a </a:t>
            </a:r>
            <a:r>
              <a:rPr lang="en-US" altLang="en-US" u="sng" dirty="0" smtClean="0"/>
              <a:t>organized</a:t>
            </a:r>
            <a:r>
              <a:rPr lang="en-US" altLang="en-US" dirty="0" smtClean="0"/>
              <a:t> and </a:t>
            </a:r>
            <a:r>
              <a:rPr lang="en-US" altLang="en-US" u="sng" dirty="0" smtClean="0"/>
              <a:t>disciplined</a:t>
            </a:r>
            <a:r>
              <a:rPr lang="en-US" altLang="en-US" dirty="0" smtClean="0"/>
              <a:t> way</a:t>
            </a:r>
          </a:p>
          <a:p>
            <a:pPr lvl="1" eaLnBrk="1" hangingPunct="1">
              <a:lnSpc>
                <a:spcPct val="80000"/>
              </a:lnSpc>
              <a:defRPr/>
            </a:pPr>
            <a:r>
              <a:rPr lang="en-US" altLang="en-US" dirty="0" smtClean="0">
                <a:cs typeface="Times" charset="0"/>
              </a:rPr>
              <a:t>Many </a:t>
            </a:r>
            <a:r>
              <a:rPr lang="en-US" altLang="en-US" u="sng" dirty="0" smtClean="0">
                <a:cs typeface="Times" charset="0"/>
              </a:rPr>
              <a:t>well-accepted practices have been formally standardized</a:t>
            </a:r>
          </a:p>
          <a:p>
            <a:pPr lvl="2" eaLnBrk="1" hangingPunct="1">
              <a:lnSpc>
                <a:spcPct val="80000"/>
              </a:lnSpc>
              <a:buFont typeface="Arial" charset="0"/>
              <a:buChar char="►"/>
              <a:defRPr/>
            </a:pPr>
            <a:r>
              <a:rPr lang="en-US" altLang="en-US" sz="2600" u="sng" dirty="0" smtClean="0">
                <a:cs typeface="Times" charset="0"/>
              </a:rPr>
              <a:t>e.g. by the IEEE or ISO</a:t>
            </a:r>
            <a:r>
              <a:rPr lang="en-US" altLang="en-US" sz="2600" dirty="0" smtClean="0"/>
              <a:t> </a:t>
            </a:r>
          </a:p>
          <a:p>
            <a:pPr lvl="1" eaLnBrk="1" hangingPunct="1">
              <a:lnSpc>
                <a:spcPct val="80000"/>
              </a:lnSpc>
              <a:defRPr/>
            </a:pPr>
            <a:r>
              <a:rPr lang="en-US" altLang="en-US" dirty="0" smtClean="0"/>
              <a:t>Most development work is </a:t>
            </a:r>
            <a:r>
              <a:rPr lang="en-US" altLang="en-US" i="1" u="sng" dirty="0" smtClean="0"/>
              <a:t>evolutionary</a:t>
            </a:r>
            <a:r>
              <a:rPr lang="en-US" altLang="en-US" dirty="0" smtClean="0"/>
              <a:t> </a:t>
            </a:r>
          </a:p>
          <a:p>
            <a:pPr eaLnBrk="1" hangingPunct="1">
              <a:lnSpc>
                <a:spcPct val="80000"/>
              </a:lnSpc>
              <a:buFont typeface="Arial" charset="0"/>
              <a:buChar char="►"/>
              <a:defRPr/>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12</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676400"/>
            <a:ext cx="9144000" cy="5181600"/>
          </a:xfrm>
        </p:spPr>
        <p:txBody>
          <a:bodyPr/>
          <a:lstStyle/>
          <a:p>
            <a:pPr eaLnBrk="1" hangingPunct="1">
              <a:lnSpc>
                <a:spcPct val="80000"/>
              </a:lnSpc>
              <a:buFont typeface="Arial" charset="0"/>
              <a:buChar char="►"/>
              <a:defRPr/>
            </a:pPr>
            <a:r>
              <a:rPr lang="en-US" altLang="en-US" sz="2800" dirty="0" smtClean="0"/>
              <a:t>Large, high quality software systems</a:t>
            </a:r>
          </a:p>
          <a:p>
            <a:pPr lvl="1" eaLnBrk="1" hangingPunct="1">
              <a:lnSpc>
                <a:spcPct val="80000"/>
              </a:lnSpc>
              <a:defRPr/>
            </a:pPr>
            <a:r>
              <a:rPr lang="en-US" altLang="en-US" dirty="0" smtClean="0"/>
              <a:t>Software engineering techniques are needed because large systems </a:t>
            </a:r>
            <a:r>
              <a:rPr lang="en-US" altLang="en-US" u="sng" dirty="0" smtClean="0"/>
              <a:t>cannot be completely understood</a:t>
            </a:r>
            <a:r>
              <a:rPr lang="en-US" altLang="en-US" dirty="0" smtClean="0"/>
              <a:t> by one person</a:t>
            </a:r>
          </a:p>
          <a:p>
            <a:pPr lvl="1" eaLnBrk="1" hangingPunct="1">
              <a:lnSpc>
                <a:spcPct val="80000"/>
              </a:lnSpc>
              <a:defRPr/>
            </a:pPr>
            <a:r>
              <a:rPr lang="en-US" altLang="en-US" u="sng" dirty="0" smtClean="0"/>
              <a:t>Teamwork</a:t>
            </a:r>
            <a:r>
              <a:rPr lang="en-US" altLang="en-US" dirty="0" smtClean="0"/>
              <a:t> and co-ordination are required</a:t>
            </a:r>
          </a:p>
          <a:p>
            <a:pPr lvl="1" eaLnBrk="1" hangingPunct="1">
              <a:lnSpc>
                <a:spcPct val="80000"/>
              </a:lnSpc>
              <a:defRPr/>
            </a:pPr>
            <a:r>
              <a:rPr lang="en-US" altLang="en-US" dirty="0" smtClean="0"/>
              <a:t>Key challenge: Dividing up the work and ensuring that the parts of the system work properly together</a:t>
            </a:r>
          </a:p>
          <a:p>
            <a:pPr lvl="1" eaLnBrk="1" hangingPunct="1">
              <a:lnSpc>
                <a:spcPct val="80000"/>
              </a:lnSpc>
              <a:defRPr/>
            </a:pPr>
            <a:r>
              <a:rPr lang="en-US" altLang="en-US" dirty="0" smtClean="0">
                <a:cs typeface="Times" charset="0"/>
              </a:rPr>
              <a:t>The end-product that is produced must be of sufficient quality</a:t>
            </a:r>
            <a:endParaRPr lang="en-US"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miter lim="800000"/>
            <a:headEnd/>
            <a:tailEnd/>
          </a:ln>
        </p:spPr>
        <p:txBody>
          <a:bodyPr/>
          <a:lstStyle/>
          <a:p>
            <a:r>
              <a:rPr lang="en-US">
                <a:latin typeface="Arial" pitchFamily="34" charset="0"/>
              </a:rPr>
              <a:t>30</a:t>
            </a:r>
          </a:p>
        </p:txBody>
      </p:sp>
      <p:sp>
        <p:nvSpPr>
          <p:cNvPr id="7171" name="Slide Number Placeholder 4"/>
          <p:cNvSpPr>
            <a:spLocks noGrp="1"/>
          </p:cNvSpPr>
          <p:nvPr>
            <p:ph type="sldNum" sz="quarter" idx="11"/>
          </p:nvPr>
        </p:nvSpPr>
        <p:spPr>
          <a:noFill/>
          <a:ln>
            <a:miter lim="800000"/>
            <a:headEnd/>
            <a:tailEnd/>
          </a:ln>
        </p:spPr>
        <p:txBody>
          <a:bodyPr/>
          <a:lstStyle/>
          <a:p>
            <a:fld id="{6C0330D3-4DDD-42ED-876E-E688DFC1BD17}" type="slidenum">
              <a:rPr lang="en-US">
                <a:latin typeface="Arial" pitchFamily="34" charset="0"/>
              </a:rPr>
              <a:pPr/>
              <a:t>13</a:t>
            </a:fld>
            <a:endParaRPr lang="en-US">
              <a:latin typeface="Arial" pitchFamily="34" charset="0"/>
            </a:endParaRPr>
          </a:p>
        </p:txBody>
      </p:sp>
      <p:sp>
        <p:nvSpPr>
          <p:cNvPr id="2" name="Rectangle 2"/>
          <p:cNvSpPr>
            <a:spLocks noGrp="1" noRot="1" noChangeArrowheads="1"/>
          </p:cNvSpPr>
          <p:nvPr>
            <p:ph type="title"/>
          </p:nvPr>
        </p:nvSpPr>
        <p:spPr>
          <a:xfrm>
            <a:off x="301625" y="76200"/>
            <a:ext cx="8540750" cy="762000"/>
          </a:xfrm>
        </p:spPr>
        <p:txBody>
          <a:bodyPr/>
          <a:lstStyle/>
          <a:p>
            <a:pPr eaLnBrk="1" hangingPunct="1">
              <a:defRPr/>
            </a:pPr>
            <a:r>
              <a:rPr lang="en-US" smtClean="0"/>
              <a:t>Analysis of the Definition:</a:t>
            </a:r>
          </a:p>
        </p:txBody>
      </p:sp>
      <p:sp>
        <p:nvSpPr>
          <p:cNvPr id="3" name="Rectangle 3"/>
          <p:cNvSpPr>
            <a:spLocks noGrp="1" noRot="1" noChangeArrowheads="1"/>
          </p:cNvSpPr>
          <p:nvPr>
            <p:ph type="body" idx="1"/>
          </p:nvPr>
        </p:nvSpPr>
        <p:spPr>
          <a:xfrm>
            <a:off x="0" y="1752600"/>
            <a:ext cx="9144000" cy="5105400"/>
          </a:xfrm>
        </p:spPr>
        <p:txBody>
          <a:bodyPr/>
          <a:lstStyle/>
          <a:p>
            <a:pPr eaLnBrk="1" hangingPunct="1">
              <a:lnSpc>
                <a:spcPct val="80000"/>
              </a:lnSpc>
              <a:buFont typeface="Arial" charset="0"/>
              <a:buChar char="►"/>
              <a:defRPr/>
            </a:pPr>
            <a:r>
              <a:rPr lang="en-US" altLang="en-US" sz="2800" dirty="0" smtClean="0"/>
              <a:t>Cost, time and other constraints</a:t>
            </a:r>
          </a:p>
          <a:p>
            <a:pPr lvl="1" eaLnBrk="1" hangingPunct="1">
              <a:lnSpc>
                <a:spcPct val="80000"/>
              </a:lnSpc>
              <a:defRPr/>
            </a:pPr>
            <a:r>
              <a:rPr lang="en-US" altLang="en-US" dirty="0" smtClean="0"/>
              <a:t>Finite resources</a:t>
            </a:r>
          </a:p>
          <a:p>
            <a:pPr lvl="1" eaLnBrk="1" hangingPunct="1">
              <a:lnSpc>
                <a:spcPct val="80000"/>
              </a:lnSpc>
              <a:defRPr/>
            </a:pPr>
            <a:r>
              <a:rPr lang="en-US" altLang="en-US" dirty="0" smtClean="0"/>
              <a:t>The benefit must outweigh the cost</a:t>
            </a:r>
          </a:p>
          <a:p>
            <a:pPr lvl="1" eaLnBrk="1" hangingPunct="1">
              <a:lnSpc>
                <a:spcPct val="80000"/>
              </a:lnSpc>
              <a:defRPr/>
            </a:pPr>
            <a:r>
              <a:rPr lang="en-US" altLang="en-US" dirty="0" smtClean="0"/>
              <a:t>Others are competing to do the job cheaper and faster</a:t>
            </a:r>
          </a:p>
          <a:p>
            <a:pPr lvl="1" eaLnBrk="1" hangingPunct="1">
              <a:lnSpc>
                <a:spcPct val="80000"/>
              </a:lnSpc>
              <a:defRPr/>
            </a:pPr>
            <a:r>
              <a:rPr lang="en-US" altLang="en-US" dirty="0" smtClean="0"/>
              <a:t>Inaccurate estimates of cost and time have caused many project failures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Software characteristics</a:t>
            </a:r>
          </a:p>
        </p:txBody>
      </p:sp>
      <p:sp>
        <p:nvSpPr>
          <p:cNvPr id="39939" name="Rectangle 3"/>
          <p:cNvSpPr>
            <a:spLocks noGrp="1" noChangeArrowheads="1"/>
          </p:cNvSpPr>
          <p:nvPr>
            <p:ph type="body" idx="1"/>
          </p:nvPr>
        </p:nvSpPr>
        <p:spPr>
          <a:xfrm>
            <a:off x="-9525" y="1752600"/>
            <a:ext cx="8848725" cy="4800600"/>
          </a:xfrm>
        </p:spPr>
        <p:txBody>
          <a:bodyPr/>
          <a:lstStyle/>
          <a:p>
            <a:pPr>
              <a:buSzPct val="50000"/>
            </a:pPr>
            <a:r>
              <a:rPr lang="en-US" sz="2800"/>
              <a:t>Software is developed or engineered; it is not manufactured.</a:t>
            </a:r>
          </a:p>
          <a:p>
            <a:pPr>
              <a:buSzPct val="50000"/>
            </a:pPr>
            <a:r>
              <a:rPr lang="en-US" sz="2800"/>
              <a:t>Software does not “wear out” but it does deteriorate. </a:t>
            </a:r>
          </a:p>
          <a:p>
            <a:pPr>
              <a:buSzPct val="50000"/>
            </a:pPr>
            <a:r>
              <a:rPr lang="en-US" sz="2800"/>
              <a:t>Software continues to be custom built, as industry is moving toward component based construction.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Components</a:t>
            </a:r>
            <a:endParaRPr lang="en-US" dirty="0"/>
          </a:p>
        </p:txBody>
      </p:sp>
      <p:pic>
        <p:nvPicPr>
          <p:cNvPr id="43010" name="Picture 2" descr="https://media.geeksforgeeks.org/wp-content/uploads/20190321145114/Untitled-Diagram-91.png"/>
          <p:cNvPicPr>
            <a:picLocks noChangeAspect="1" noChangeArrowheads="1"/>
          </p:cNvPicPr>
          <p:nvPr/>
        </p:nvPicPr>
        <p:blipFill>
          <a:blip r:embed="rId2"/>
          <a:srcRect/>
          <a:stretch>
            <a:fillRect/>
          </a:stretch>
        </p:blipFill>
        <p:spPr bwMode="auto">
          <a:xfrm>
            <a:off x="1371600" y="1772683"/>
            <a:ext cx="6477000" cy="4323317"/>
          </a:xfrm>
          <a:prstGeom prst="rect">
            <a:avLst/>
          </a:prstGeom>
          <a:noFill/>
        </p:spPr>
      </p:pic>
      <p:sp>
        <p:nvSpPr>
          <p:cNvPr id="5" name="TextBox 4"/>
          <p:cNvSpPr txBox="1"/>
          <p:nvPr/>
        </p:nvSpPr>
        <p:spPr>
          <a:xfrm>
            <a:off x="541420" y="6304002"/>
            <a:ext cx="8134022" cy="307777"/>
          </a:xfrm>
          <a:prstGeom prst="rect">
            <a:avLst/>
          </a:prstGeom>
          <a:noFill/>
        </p:spPr>
        <p:txBody>
          <a:bodyPr wrap="none" rtlCol="0">
            <a:spAutoFit/>
          </a:bodyPr>
          <a:lstStyle/>
          <a:p>
            <a:r>
              <a:rPr lang="en-US" sz="1400" dirty="0" smtClean="0"/>
              <a:t>Source: </a:t>
            </a:r>
            <a:r>
              <a:rPr lang="en-US" sz="1400" dirty="0" smtClean="0">
                <a:hlinkClick r:id="rId3"/>
              </a:rPr>
              <a:t>https://www.geeksforgeeks.org/software-engineering-software-characteristics/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It refers to the degree of performance of the software against its intended purpose.</a:t>
            </a:r>
            <a:endParaRPr lang="en-US" sz="2400" dirty="0"/>
          </a:p>
        </p:txBody>
      </p:sp>
      <p:pic>
        <p:nvPicPr>
          <p:cNvPr id="64514" name="Picture 2" descr="https://media.geeksforgeeks.org/wp-content/uploads/20190321135958/Untitled-Diagram31.png"/>
          <p:cNvPicPr>
            <a:picLocks noChangeAspect="1" noChangeArrowheads="1"/>
          </p:cNvPicPr>
          <p:nvPr/>
        </p:nvPicPr>
        <p:blipFill>
          <a:blip r:embed="rId2"/>
          <a:srcRect/>
          <a:stretch>
            <a:fillRect/>
          </a:stretch>
        </p:blipFill>
        <p:spPr bwMode="auto">
          <a:xfrm>
            <a:off x="1219200" y="2895600"/>
            <a:ext cx="7010400" cy="31789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A set of attributes that bears on the capability of software to maintain its level of performance under the given condition for a stated period of time.</a:t>
            </a:r>
            <a:endParaRPr lang="en-US" sz="2400" dirty="0"/>
          </a:p>
        </p:txBody>
      </p:sp>
      <p:pic>
        <p:nvPicPr>
          <p:cNvPr id="65540" name="Picture 4" descr="https://media.geeksforgeeks.org/wp-content/uploads/20190321141051/Untitled-Diagram-42.png"/>
          <p:cNvPicPr>
            <a:picLocks noChangeAspect="1" noChangeArrowheads="1"/>
          </p:cNvPicPr>
          <p:nvPr/>
        </p:nvPicPr>
        <p:blipFill>
          <a:blip r:embed="rId2"/>
          <a:srcRect/>
          <a:stretch>
            <a:fillRect/>
          </a:stretch>
        </p:blipFill>
        <p:spPr bwMode="auto">
          <a:xfrm>
            <a:off x="685800" y="3358869"/>
            <a:ext cx="7696200" cy="237518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ability of the software to use system resources in the most effective and efficient manner. The software should make effective use of storage space and executive command as per desired timing requirements</a:t>
            </a:r>
            <a:r>
              <a:rPr lang="en-US" sz="2400" dirty="0" smtClean="0">
                <a:solidFill>
                  <a:schemeClr val="tx1"/>
                </a:solidFill>
                <a:latin typeface="+mn-lt"/>
                <a:ea typeface="+mn-ea"/>
                <a:cs typeface="+mn-cs"/>
              </a:rPr>
              <a:t>.</a:t>
            </a:r>
            <a:endParaRPr lang="en-US" sz="2400" dirty="0"/>
          </a:p>
        </p:txBody>
      </p:sp>
      <p:pic>
        <p:nvPicPr>
          <p:cNvPr id="66562" name="Picture 2" descr="https://media.geeksforgeeks.org/wp-content/uploads/20190321141604/Untitled-Diagram-51.png"/>
          <p:cNvPicPr>
            <a:picLocks noChangeAspect="1" noChangeArrowheads="1"/>
          </p:cNvPicPr>
          <p:nvPr/>
        </p:nvPicPr>
        <p:blipFill>
          <a:blip r:embed="rId2"/>
          <a:srcRect/>
          <a:stretch>
            <a:fillRect/>
          </a:stretch>
        </p:blipFill>
        <p:spPr bwMode="auto">
          <a:xfrm>
            <a:off x="1295400" y="3810000"/>
            <a:ext cx="6555796" cy="21526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extent to which the software can be used with ease. the amount of effort or time required to learn how to use the software.</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7588" name="Picture 4" descr="https://media.geeksforgeeks.org/wp-content/uploads/20190321142138/Untitled-Diagram-61.png"/>
          <p:cNvPicPr>
            <a:picLocks noChangeAspect="1" noChangeArrowheads="1"/>
          </p:cNvPicPr>
          <p:nvPr/>
        </p:nvPicPr>
        <p:blipFill>
          <a:blip r:embed="rId2"/>
          <a:srcRect/>
          <a:stretch>
            <a:fillRect/>
          </a:stretch>
        </p:blipFill>
        <p:spPr bwMode="auto">
          <a:xfrm>
            <a:off x="914400" y="3352800"/>
            <a:ext cx="7734295" cy="2209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Topic </a:t>
            </a:r>
            <a:r>
              <a:rPr lang="en-US" dirty="0"/>
              <a:t>Covered	</a:t>
            </a:r>
          </a:p>
        </p:txBody>
      </p:sp>
      <p:sp>
        <p:nvSpPr>
          <p:cNvPr id="23555" name="Rectangle 3"/>
          <p:cNvSpPr>
            <a:spLocks noGrp="1" noChangeArrowheads="1"/>
          </p:cNvSpPr>
          <p:nvPr>
            <p:ph type="body" idx="1"/>
          </p:nvPr>
        </p:nvSpPr>
        <p:spPr/>
        <p:txBody>
          <a:bodyPr/>
          <a:lstStyle/>
          <a:p>
            <a:r>
              <a:rPr lang="en-US" sz="2000" dirty="0"/>
              <a:t>Evolving Role of </a:t>
            </a:r>
            <a:r>
              <a:rPr lang="en-US" sz="2000" dirty="0" smtClean="0"/>
              <a:t>Software</a:t>
            </a:r>
            <a:endParaRPr lang="en-US" sz="2000" dirty="0"/>
          </a:p>
          <a:p>
            <a:r>
              <a:rPr lang="en-US" sz="2000" dirty="0"/>
              <a:t>Hardware vs. </a:t>
            </a:r>
            <a:r>
              <a:rPr lang="en-US" sz="2000" dirty="0" smtClean="0"/>
              <a:t>Software</a:t>
            </a:r>
          </a:p>
          <a:p>
            <a:r>
              <a:rPr lang="en-US" sz="2000" dirty="0" smtClean="0"/>
              <a:t>Intro. to Software Engineering</a:t>
            </a:r>
          </a:p>
          <a:p>
            <a:r>
              <a:rPr lang="en-US" sz="2000" dirty="0" smtClean="0"/>
              <a:t>Software characteristics</a:t>
            </a:r>
          </a:p>
          <a:p>
            <a:r>
              <a:rPr lang="en-US" sz="2000" dirty="0" smtClean="0"/>
              <a:t>Software Components</a:t>
            </a:r>
          </a:p>
          <a:p>
            <a:r>
              <a:rPr lang="en-US" sz="2000" dirty="0" smtClean="0"/>
              <a:t>Software Applications</a:t>
            </a:r>
            <a:endParaRPr lang="en-US" sz="2000" dirty="0"/>
          </a:p>
          <a:p>
            <a:r>
              <a:rPr lang="en-US" sz="2000" dirty="0"/>
              <a:t>Evolution of Software</a:t>
            </a:r>
          </a:p>
          <a:p>
            <a:r>
              <a:rPr lang="en-US" sz="2000" dirty="0"/>
              <a:t>Software Myths</a:t>
            </a:r>
          </a:p>
          <a:p>
            <a:r>
              <a:rPr lang="en-US" sz="2000" dirty="0" smtClean="0"/>
              <a:t>Software Development Life Cycle (SDLC)</a:t>
            </a:r>
          </a:p>
          <a:p>
            <a:r>
              <a:rPr lang="en-US" sz="2000" dirty="0" smtClean="0"/>
              <a:t>SDLC Phases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It refers to the ease with which the modifications can be made in a software system to extend its functionality, improve its performance, or correct errors</a:t>
            </a:r>
            <a:r>
              <a:rPr lang="en-US" sz="2400" dirty="0" smtClean="0">
                <a:solidFill>
                  <a:schemeClr val="tx1"/>
                </a:solidFill>
                <a:latin typeface="+mn-lt"/>
                <a:ea typeface="+mn-ea"/>
                <a:cs typeface="+mn-cs"/>
              </a:rPr>
              <a:t>.</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0" name="AutoShape 2"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2" name="AutoShape 4"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4" name="Picture 6" descr="https://media.geeksforgeeks.org/wp-content/uploads/20190321142611/Untitled-Diagram-71.png"/>
          <p:cNvPicPr>
            <a:picLocks noChangeAspect="1" noChangeArrowheads="1"/>
          </p:cNvPicPr>
          <p:nvPr/>
        </p:nvPicPr>
        <p:blipFill>
          <a:blip r:embed="rId2"/>
          <a:srcRect/>
          <a:stretch>
            <a:fillRect/>
          </a:stretch>
        </p:blipFill>
        <p:spPr bwMode="auto">
          <a:xfrm>
            <a:off x="1219200" y="3505200"/>
            <a:ext cx="6932590" cy="222885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Portability</a:t>
            </a:r>
            <a:endParaRPr lang="en-US" dirty="0"/>
          </a:p>
        </p:txBody>
      </p:sp>
      <p:sp>
        <p:nvSpPr>
          <p:cNvPr id="3" name="Content Placeholder 2"/>
          <p:cNvSpPr>
            <a:spLocks noGrp="1"/>
          </p:cNvSpPr>
          <p:nvPr>
            <p:ph idx="1"/>
          </p:nvPr>
        </p:nvSpPr>
        <p:spPr/>
        <p:txBody>
          <a:bodyPr/>
          <a:lstStyle/>
          <a:p>
            <a:pPr algn="just"/>
            <a:r>
              <a:rPr lang="en-US" sz="2400" dirty="0">
                <a:solidFill>
                  <a:schemeClr val="tx1"/>
                </a:solidFill>
                <a:latin typeface="+mn-lt"/>
                <a:ea typeface="+mn-ea"/>
                <a:cs typeface="+mn-cs"/>
              </a:rPr>
              <a:t>A set of attributes that bears on the ability of software to be transferred from one environment to another, without or minimum </a:t>
            </a:r>
            <a:r>
              <a:rPr lang="en-US" sz="2400" dirty="0" smtClean="0">
                <a:solidFill>
                  <a:schemeClr val="tx1"/>
                </a:solidFill>
                <a:latin typeface="+mn-lt"/>
                <a:ea typeface="+mn-ea"/>
                <a:cs typeface="+mn-cs"/>
              </a:rPr>
              <a:t>changes.</a:t>
            </a:r>
            <a:endParaRPr lang="en-US" sz="2400" dirty="0"/>
          </a:p>
        </p:txBody>
      </p:sp>
      <p:sp>
        <p:nvSpPr>
          <p:cNvPr id="67586" name="AutoShape 2" descr="https://media.geeksforgeeks.org/wp-content/uploads/20190321142138/Untitled-Diagram-6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0" name="AutoShape 2"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2" name="AutoShape 4" descr="https://media.geeksforgeeks.org/wp-content/uploads/20190321142611/Untitled-Diagram-7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34" name="Picture 2" descr="https://media.geeksforgeeks.org/wp-content/uploads/20190321143347/Untitled-Diagram-81.png"/>
          <p:cNvPicPr>
            <a:picLocks noChangeAspect="1" noChangeArrowheads="1"/>
          </p:cNvPicPr>
          <p:nvPr/>
        </p:nvPicPr>
        <p:blipFill>
          <a:blip r:embed="rId2"/>
          <a:srcRect/>
          <a:stretch>
            <a:fillRect/>
          </a:stretch>
        </p:blipFill>
        <p:spPr bwMode="auto">
          <a:xfrm>
            <a:off x="1066800" y="3276600"/>
            <a:ext cx="7561240" cy="238125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Software Applications</a:t>
            </a:r>
            <a:endParaRPr lang="en-US" dirty="0"/>
          </a:p>
        </p:txBody>
      </p:sp>
      <p:sp>
        <p:nvSpPr>
          <p:cNvPr id="11267" name="Rectangle 3"/>
          <p:cNvSpPr>
            <a:spLocks noGrp="1" noChangeArrowheads="1"/>
          </p:cNvSpPr>
          <p:nvPr>
            <p:ph type="body" idx="1"/>
          </p:nvPr>
        </p:nvSpPr>
        <p:spPr/>
        <p:txBody>
          <a:bodyPr/>
          <a:lstStyle/>
          <a:p>
            <a:pPr>
              <a:buSzPct val="50000"/>
            </a:pPr>
            <a:r>
              <a:rPr lang="en-US"/>
              <a:t>System software</a:t>
            </a:r>
          </a:p>
          <a:p>
            <a:pPr>
              <a:buSzPct val="50000"/>
            </a:pPr>
            <a:r>
              <a:rPr lang="en-US"/>
              <a:t>Application software</a:t>
            </a:r>
          </a:p>
          <a:p>
            <a:pPr>
              <a:buSzPct val="50000"/>
            </a:pPr>
            <a:r>
              <a:rPr lang="en-US"/>
              <a:t>Engineering/scientific software</a:t>
            </a:r>
          </a:p>
          <a:p>
            <a:pPr>
              <a:buSzPct val="50000"/>
            </a:pPr>
            <a:r>
              <a:rPr lang="en-US"/>
              <a:t>Embedded software</a:t>
            </a:r>
          </a:p>
          <a:p>
            <a:pPr>
              <a:buSzPct val="50000"/>
            </a:pPr>
            <a:r>
              <a:rPr lang="en-US"/>
              <a:t>Product line software</a:t>
            </a:r>
          </a:p>
          <a:p>
            <a:pPr>
              <a:buSzPct val="50000"/>
            </a:pPr>
            <a:r>
              <a:rPr lang="en-US"/>
              <a:t>Web applications</a:t>
            </a:r>
          </a:p>
          <a:p>
            <a:pPr>
              <a:buSzPct val="50000"/>
            </a:pPr>
            <a:r>
              <a:rPr lang="en-US"/>
              <a:t>Artificial intelligence software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6200" y="852488"/>
            <a:ext cx="9067800" cy="6019800"/>
          </a:xfrm>
        </p:spPr>
        <p:txBody>
          <a:bodyPr/>
          <a:lstStyle/>
          <a:p>
            <a:pPr>
              <a:buFont typeface="Wingdings" pitchFamily="2" charset="2"/>
              <a:buNone/>
            </a:pPr>
            <a:r>
              <a:rPr lang="en-US" sz="2400"/>
              <a:t>System Software:</a:t>
            </a:r>
          </a:p>
          <a:p>
            <a:r>
              <a:rPr lang="en-US" sz="1600"/>
              <a:t>System software is a collection of programs written to service other programs.</a:t>
            </a:r>
          </a:p>
          <a:p>
            <a:r>
              <a:rPr lang="en-US" sz="1600"/>
              <a:t>It is characterized by heavy interaction with computer hardware; heavy usage by multiple users; concurrent operation that requires scheduling, resource sharing, and sophisticated process management; complex data structures; and multiple external interfaces.</a:t>
            </a:r>
          </a:p>
          <a:p>
            <a:pPr>
              <a:buFont typeface="Wingdings" pitchFamily="2" charset="2"/>
              <a:buNone/>
            </a:pPr>
            <a:endParaRPr lang="en-US" sz="1600"/>
          </a:p>
          <a:p>
            <a:pPr>
              <a:buFont typeface="Wingdings" pitchFamily="2" charset="2"/>
              <a:buNone/>
            </a:pPr>
            <a:r>
              <a:rPr lang="en-US" sz="1600" b="1"/>
              <a:t>Ex</a:t>
            </a:r>
            <a:r>
              <a:rPr lang="en-US" sz="1600"/>
              <a:t>. Compilers, operating system, drivers etc.</a:t>
            </a:r>
          </a:p>
          <a:p>
            <a:pPr>
              <a:buFont typeface="Wingdings" pitchFamily="2" charset="2"/>
              <a:buNone/>
            </a:pPr>
            <a:r>
              <a:rPr lang="en-US" sz="2400"/>
              <a:t>Application Software :</a:t>
            </a:r>
          </a:p>
          <a:p>
            <a:r>
              <a:rPr lang="en-US" sz="1600"/>
              <a:t>Application software consists of standalone programs that solve a specific business need. </a:t>
            </a:r>
          </a:p>
          <a:p>
            <a:r>
              <a:rPr lang="en-US" sz="1600"/>
              <a:t>Application software is used to control the business function in real-time. </a:t>
            </a:r>
          </a:p>
          <a:p>
            <a:pPr>
              <a:buFont typeface="Wingdings" pitchFamily="2" charset="2"/>
              <a:buNone/>
            </a:pPr>
            <a:r>
              <a:rPr lang="en-US" sz="2400"/>
              <a:t>Engineering /Scientific software:</a:t>
            </a:r>
          </a:p>
          <a:p>
            <a:r>
              <a:rPr lang="en-US" sz="1600"/>
              <a:t>Characterized by "number crunching" algorithms.</a:t>
            </a:r>
          </a:p>
          <a:p>
            <a:r>
              <a:rPr lang="en-US" sz="1600"/>
              <a:t>Applications range from astronomy to volcano logy, from automotive stress analysis to space shuttle orbital dynamics, and from molecular biology to automated manufacturing.</a:t>
            </a:r>
          </a:p>
          <a:p>
            <a:pPr>
              <a:buFont typeface="Wingdings" pitchFamily="2" charset="2"/>
              <a:buNone/>
            </a:pPr>
            <a:endParaRPr lang="en-US" sz="1600" b="1"/>
          </a:p>
          <a:p>
            <a:pPr>
              <a:buFont typeface="Wingdings" pitchFamily="2" charset="2"/>
              <a:buNone/>
            </a:pPr>
            <a:r>
              <a:rPr lang="en-US" sz="1600" b="1"/>
              <a:t>Ex</a:t>
            </a:r>
            <a:r>
              <a:rPr lang="en-US" sz="1600"/>
              <a:t>. Computer Aided Design (CAD), system stimulation etc.</a:t>
            </a:r>
          </a:p>
          <a:p>
            <a:pPr>
              <a:buFont typeface="Wingdings" pitchFamily="2" charset="2"/>
              <a:buNone/>
            </a:pPr>
            <a:endParaRPr lang="en-US" sz="1600"/>
          </a:p>
          <a:p>
            <a:pPr>
              <a:buFont typeface="Wingdings" pitchFamily="2" charset="2"/>
              <a:buNone/>
            </a:pP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66738" y="152400"/>
            <a:ext cx="8001000" cy="6477000"/>
          </a:xfrm>
        </p:spPr>
        <p:txBody>
          <a:bodyPr/>
          <a:lstStyle/>
          <a:p>
            <a:pPr>
              <a:buFont typeface="Wingdings" pitchFamily="2" charset="2"/>
              <a:buNone/>
            </a:pPr>
            <a:r>
              <a:rPr lang="en-US" sz="1600" b="1"/>
              <a:t>Embedded Software:</a:t>
            </a:r>
          </a:p>
          <a:p>
            <a:r>
              <a:rPr lang="en-US" sz="1600"/>
              <a:t>It resides in read-only memory and is used to control products and systems</a:t>
            </a:r>
          </a:p>
          <a:p>
            <a:r>
              <a:rPr lang="en-US" sz="1600"/>
              <a:t>Embedded software  can perform limited and esoteric functions. </a:t>
            </a:r>
          </a:p>
          <a:p>
            <a:pPr>
              <a:buFont typeface="Wingdings" pitchFamily="2" charset="2"/>
              <a:buNone/>
            </a:pPr>
            <a:r>
              <a:rPr lang="en-US" sz="1600" b="1"/>
              <a:t>Ex</a:t>
            </a:r>
            <a:r>
              <a:rPr lang="en-US" sz="1600"/>
              <a:t>.  keypad control for a microwave oven.</a:t>
            </a:r>
          </a:p>
          <a:p>
            <a:pPr>
              <a:buFont typeface="Wingdings" pitchFamily="2" charset="2"/>
              <a:buNone/>
            </a:pPr>
            <a:endParaRPr lang="en-US" sz="1600"/>
          </a:p>
          <a:p>
            <a:pPr>
              <a:buFont typeface="Wingdings" pitchFamily="2" charset="2"/>
              <a:buNone/>
            </a:pPr>
            <a:r>
              <a:rPr lang="en-US" sz="1600" b="1"/>
              <a:t>Product line software:</a:t>
            </a:r>
          </a:p>
          <a:p>
            <a:r>
              <a:rPr lang="en-US" sz="1600"/>
              <a:t>Designed to provide a specific capability for use by many different customers, product line software can focus on a limited and esoteric marketplace.</a:t>
            </a:r>
          </a:p>
          <a:p>
            <a:pPr>
              <a:buFont typeface="Wingdings" pitchFamily="2" charset="2"/>
              <a:buNone/>
            </a:pPr>
            <a:r>
              <a:rPr lang="en-US" sz="1600" b="1"/>
              <a:t>Ex.</a:t>
            </a:r>
            <a:r>
              <a:rPr lang="en-US" sz="1600"/>
              <a:t> Word processing, spreadsheet, CG, multimedia, etc.</a:t>
            </a:r>
          </a:p>
          <a:p>
            <a:pPr>
              <a:buFont typeface="Wingdings" pitchFamily="2" charset="2"/>
              <a:buNone/>
            </a:pPr>
            <a:r>
              <a:rPr lang="en-US" sz="1600" b="1"/>
              <a:t>Web Applications:</a:t>
            </a:r>
          </a:p>
          <a:p>
            <a:r>
              <a:rPr lang="en-US" sz="1600"/>
              <a:t>Web apps can be little more than a set of linked hypertext files.</a:t>
            </a:r>
          </a:p>
          <a:p>
            <a:r>
              <a:rPr lang="en-US" sz="1600"/>
              <a:t>It evolving into sophisticated computing environments that not only provide standalone features, functions but also integrated with corporate database and business applications.</a:t>
            </a:r>
          </a:p>
          <a:p>
            <a:pPr>
              <a:buFont typeface="Wingdings" pitchFamily="2" charset="2"/>
              <a:buNone/>
            </a:pPr>
            <a:r>
              <a:rPr lang="en-US" sz="1600" b="1"/>
              <a:t>Artificial Intelligence software</a:t>
            </a:r>
          </a:p>
          <a:p>
            <a:r>
              <a:rPr lang="en-US" sz="1600"/>
              <a:t>AI software makes use of non-numerical algorithms to solve complex problems that are not amenable to computation or straightforward analysis</a:t>
            </a:r>
          </a:p>
          <a:p>
            <a:pPr>
              <a:buFont typeface="Wingdings" pitchFamily="2" charset="2"/>
              <a:buNone/>
            </a:pPr>
            <a:r>
              <a:rPr lang="en-US" sz="1600" b="1"/>
              <a:t>Ex</a:t>
            </a:r>
            <a:r>
              <a:rPr lang="en-US" sz="1600"/>
              <a:t>. Robotics, expert system, game playing, etc.</a:t>
            </a:r>
          </a:p>
          <a:p>
            <a:pPr>
              <a:buFont typeface="Wingdings" pitchFamily="2" charset="2"/>
              <a:buNone/>
            </a:pP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669727" y="120707"/>
            <a:ext cx="7804547" cy="1081367"/>
          </a:xfrm>
          <a:prstGeom prst="rect">
            <a:avLst/>
          </a:prstGeom>
        </p:spPr>
        <p:txBody>
          <a:bodyPr>
            <a:normAutofit/>
          </a:bodyPr>
          <a:lstStyle>
            <a:lvl1pPr defTabSz="344677">
              <a:defRPr sz="4719"/>
            </a:lvl1pPr>
          </a:lstStyle>
          <a:p>
            <a:r>
              <a:rPr lang="en-US" dirty="0" smtClean="0"/>
              <a:t>S</a:t>
            </a:r>
            <a:r>
              <a:rPr smtClean="0"/>
              <a:t>oftware </a:t>
            </a:r>
            <a:r>
              <a:rPr lang="en-US" dirty="0" smtClean="0"/>
              <a:t>C</a:t>
            </a:r>
            <a:r>
              <a:rPr smtClean="0"/>
              <a:t>risis</a:t>
            </a:r>
            <a:r>
              <a:rPr lang="en-US" dirty="0" smtClean="0"/>
              <a:t> Problem</a:t>
            </a:r>
            <a:endParaRPr/>
          </a:p>
        </p:txBody>
      </p:sp>
      <p:sp>
        <p:nvSpPr>
          <p:cNvPr id="227" name="Shape 227"/>
          <p:cNvSpPr>
            <a:spLocks noGrp="1"/>
          </p:cNvSpPr>
          <p:nvPr>
            <p:ph type="body" idx="1"/>
          </p:nvPr>
        </p:nvSpPr>
        <p:spPr>
          <a:xfrm>
            <a:off x="533400" y="1904999"/>
            <a:ext cx="8229600" cy="4267201"/>
          </a:xfrm>
          <a:prstGeom prst="rect">
            <a:avLst/>
          </a:prstGeom>
        </p:spPr>
        <p:txBody>
          <a:bodyPr>
            <a:normAutofit fontScale="55000" lnSpcReduction="20000"/>
          </a:bodyPr>
          <a:lstStyle/>
          <a:p>
            <a:pPr marL="311010" indent="-311010" defTabSz="332708">
              <a:spcBef>
                <a:spcPts val="2391"/>
              </a:spcBef>
              <a:buClr>
                <a:srgbClr val="000000"/>
              </a:buClr>
              <a:buFont typeface="Wingdings" pitchFamily="2" charset="2"/>
              <a:buChar char="q"/>
              <a:defRPr sz="4050"/>
            </a:pPr>
            <a:r>
              <a:t>Increasing cost of Computers</a:t>
            </a:r>
          </a:p>
          <a:p>
            <a:pPr marL="311010" indent="-311010" defTabSz="332708">
              <a:spcBef>
                <a:spcPts val="2391"/>
              </a:spcBef>
              <a:buClr>
                <a:srgbClr val="000000"/>
              </a:buClr>
              <a:buFont typeface="Wingdings" pitchFamily="2" charset="2"/>
              <a:buChar char="q"/>
              <a:defRPr sz="4050"/>
            </a:pPr>
            <a:r>
              <a:t>Increasing product complexity</a:t>
            </a:r>
          </a:p>
          <a:p>
            <a:pPr marL="311010" indent="-311010" defTabSz="332708">
              <a:spcBef>
                <a:spcPts val="2391"/>
              </a:spcBef>
              <a:buClr>
                <a:srgbClr val="000000"/>
              </a:buClr>
              <a:buFont typeface="Wingdings" pitchFamily="2" charset="2"/>
              <a:buChar char="q"/>
              <a:defRPr sz="4050"/>
            </a:pPr>
            <a:r>
              <a:t>Lack of programmers</a:t>
            </a:r>
          </a:p>
          <a:p>
            <a:pPr marL="311010" indent="-311010" defTabSz="332708">
              <a:spcBef>
                <a:spcPts val="2391"/>
              </a:spcBef>
              <a:buClr>
                <a:srgbClr val="000000"/>
              </a:buClr>
              <a:buFont typeface="Wingdings" pitchFamily="2" charset="2"/>
              <a:buChar char="q"/>
              <a:defRPr sz="4050"/>
            </a:pPr>
            <a:r>
              <a:t>Slow programmer’s productivity growth</a:t>
            </a:r>
          </a:p>
          <a:p>
            <a:pPr marL="311010" indent="-311010" defTabSz="332708">
              <a:spcBef>
                <a:spcPts val="2391"/>
              </a:spcBef>
              <a:buClr>
                <a:srgbClr val="000000"/>
              </a:buClr>
              <a:buFont typeface="Wingdings" pitchFamily="2" charset="2"/>
              <a:buChar char="q"/>
              <a:defRPr sz="4050"/>
            </a:pPr>
            <a:r>
              <a:t>Lack of funding for software engineering research</a:t>
            </a:r>
          </a:p>
          <a:p>
            <a:pPr marL="311010" indent="-311010" defTabSz="332708">
              <a:spcBef>
                <a:spcPts val="2391"/>
              </a:spcBef>
              <a:buClr>
                <a:srgbClr val="000000"/>
              </a:buClr>
              <a:buFont typeface="Wingdings" pitchFamily="2" charset="2"/>
              <a:buChar char="q"/>
              <a:defRPr sz="4050"/>
            </a:pPr>
            <a:r>
              <a:t>Rising demand for software</a:t>
            </a:r>
          </a:p>
          <a:p>
            <a:pPr marL="311010" indent="-311010" defTabSz="332708">
              <a:spcBef>
                <a:spcPts val="2391"/>
              </a:spcBef>
              <a:buClr>
                <a:srgbClr val="000000"/>
              </a:buClr>
              <a:buFont typeface="Wingdings" pitchFamily="2" charset="2"/>
              <a:buChar char="q"/>
              <a:defRPr sz="4050"/>
            </a:pPr>
            <a:r>
              <a:t>Lack of caffeine in software development organizations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669727" y="120707"/>
            <a:ext cx="7804547" cy="1081367"/>
          </a:xfrm>
          <a:prstGeom prst="rect">
            <a:avLst/>
          </a:prstGeom>
        </p:spPr>
        <p:txBody>
          <a:bodyPr>
            <a:normAutofit/>
          </a:bodyPr>
          <a:lstStyle>
            <a:lvl1pPr defTabSz="344677">
              <a:defRPr sz="4719"/>
            </a:lvl1pPr>
          </a:lstStyle>
          <a:p>
            <a:r>
              <a:rPr lang="en-US" dirty="0" smtClean="0"/>
              <a:t>S</a:t>
            </a:r>
            <a:r>
              <a:rPr smtClean="0"/>
              <a:t>oftware </a:t>
            </a:r>
            <a:r>
              <a:rPr lang="en-US" dirty="0" smtClean="0"/>
              <a:t>C</a:t>
            </a:r>
            <a:r>
              <a:rPr smtClean="0"/>
              <a:t>risis</a:t>
            </a:r>
            <a:r>
              <a:rPr lang="en-US" dirty="0" smtClean="0"/>
              <a:t> Problem</a:t>
            </a:r>
            <a:endParaRPr/>
          </a:p>
        </p:txBody>
      </p:sp>
      <p:sp>
        <p:nvSpPr>
          <p:cNvPr id="227" name="Shape 227"/>
          <p:cNvSpPr>
            <a:spLocks noGrp="1"/>
          </p:cNvSpPr>
          <p:nvPr>
            <p:ph type="body" idx="1"/>
          </p:nvPr>
        </p:nvSpPr>
        <p:spPr>
          <a:xfrm>
            <a:off x="533400" y="1904999"/>
            <a:ext cx="8229600" cy="4267201"/>
          </a:xfrm>
          <a:prstGeom prst="rect">
            <a:avLst/>
          </a:prstGeom>
        </p:spPr>
        <p:txBody>
          <a:bodyPr>
            <a:normAutofit fontScale="55000" lnSpcReduction="20000"/>
          </a:bodyPr>
          <a:lstStyle/>
          <a:p>
            <a:pPr marL="311010" indent="-311010" defTabSz="332708">
              <a:spcBef>
                <a:spcPts val="2391"/>
              </a:spcBef>
              <a:buClr>
                <a:srgbClr val="000000"/>
              </a:buClr>
              <a:buFont typeface="Wingdings" pitchFamily="2" charset="2"/>
              <a:buChar char="q"/>
              <a:defRPr sz="4050"/>
            </a:pPr>
            <a:r>
              <a:t>Increasing cost of Computers</a:t>
            </a:r>
          </a:p>
          <a:p>
            <a:pPr marL="311010" indent="-311010" defTabSz="332708">
              <a:spcBef>
                <a:spcPts val="2391"/>
              </a:spcBef>
              <a:buClr>
                <a:srgbClr val="000000"/>
              </a:buClr>
              <a:buFont typeface="Wingdings" pitchFamily="2" charset="2"/>
              <a:buChar char="q"/>
              <a:defRPr sz="4050"/>
            </a:pPr>
            <a:r>
              <a:rPr b="1"/>
              <a:t>Increasing product complexity</a:t>
            </a:r>
          </a:p>
          <a:p>
            <a:pPr marL="311010" indent="-311010" defTabSz="332708">
              <a:spcBef>
                <a:spcPts val="2391"/>
              </a:spcBef>
              <a:buClr>
                <a:srgbClr val="000000"/>
              </a:buClr>
              <a:buFont typeface="Wingdings" pitchFamily="2" charset="2"/>
              <a:buChar char="q"/>
              <a:defRPr sz="4050"/>
            </a:pPr>
            <a:r>
              <a:t>Lack of programmers</a:t>
            </a:r>
          </a:p>
          <a:p>
            <a:pPr marL="311010" indent="-311010" defTabSz="332708">
              <a:spcBef>
                <a:spcPts val="2391"/>
              </a:spcBef>
              <a:buClr>
                <a:srgbClr val="000000"/>
              </a:buClr>
              <a:buFont typeface="Wingdings" pitchFamily="2" charset="2"/>
              <a:buChar char="q"/>
              <a:defRPr sz="4050"/>
            </a:pPr>
            <a:r>
              <a:rPr b="1"/>
              <a:t>Slow programmer’s productivity growth</a:t>
            </a:r>
          </a:p>
          <a:p>
            <a:pPr marL="311010" indent="-311010" defTabSz="332708">
              <a:spcBef>
                <a:spcPts val="2391"/>
              </a:spcBef>
              <a:buClr>
                <a:srgbClr val="000000"/>
              </a:buClr>
              <a:buFont typeface="Wingdings" pitchFamily="2" charset="2"/>
              <a:buChar char="q"/>
              <a:defRPr sz="4050"/>
            </a:pPr>
            <a:r>
              <a:t>Lack of funding for software engineering research</a:t>
            </a:r>
          </a:p>
          <a:p>
            <a:pPr marL="311010" indent="-311010" defTabSz="332708">
              <a:spcBef>
                <a:spcPts val="2391"/>
              </a:spcBef>
              <a:buClr>
                <a:srgbClr val="000000"/>
              </a:buClr>
              <a:buFont typeface="Wingdings" pitchFamily="2" charset="2"/>
              <a:buChar char="q"/>
              <a:defRPr sz="4050"/>
            </a:pPr>
            <a:r>
              <a:rPr b="1"/>
              <a:t>Rising demand for software</a:t>
            </a:r>
          </a:p>
          <a:p>
            <a:pPr marL="311010" indent="-311010" defTabSz="332708">
              <a:spcBef>
                <a:spcPts val="2391"/>
              </a:spcBef>
              <a:buClr>
                <a:srgbClr val="000000"/>
              </a:buClr>
              <a:buFont typeface="Wingdings" pitchFamily="2" charset="2"/>
              <a:buChar char="q"/>
              <a:defRPr sz="4050"/>
            </a:pPr>
            <a:r>
              <a:t>Lack of caffeine in software development organizations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669727" y="80367"/>
            <a:ext cx="7804547" cy="1166043"/>
          </a:xfrm>
          <a:prstGeom prst="rect">
            <a:avLst/>
          </a:prstGeom>
        </p:spPr>
        <p:txBody>
          <a:bodyPr/>
          <a:lstStyle/>
          <a:p>
            <a:r>
              <a:t>Development Effort</a:t>
            </a:r>
          </a:p>
        </p:txBody>
      </p:sp>
      <p:graphicFrame>
        <p:nvGraphicFramePr>
          <p:cNvPr id="205" name="Table 205"/>
          <p:cNvGraphicFramePr/>
          <p:nvPr/>
        </p:nvGraphicFramePr>
        <p:xfrm>
          <a:off x="304800" y="1752600"/>
          <a:ext cx="4888348" cy="4320057"/>
        </p:xfrm>
        <a:graphic>
          <a:graphicData uri="http://schemas.openxmlformats.org/drawingml/2006/table">
            <a:tbl>
              <a:tblPr firstRow="1" firstCol="1" bandRow="1">
                <a:tableStyleId>{3C2FFA5D-87B4-456A-9821-1D502468CF0F}</a:tableStyleId>
              </a:tblPr>
              <a:tblGrid>
                <a:gridCol w="1618867">
                  <a:extLst>
                    <a:ext uri="{9D8B030D-6E8A-4147-A177-3AD203B41FA5}">
                      <a16:colId xmlns="" xmlns:a16="http://schemas.microsoft.com/office/drawing/2014/main" val="20000"/>
                    </a:ext>
                  </a:extLst>
                </a:gridCol>
                <a:gridCol w="3269481">
                  <a:extLst>
                    <a:ext uri="{9D8B030D-6E8A-4147-A177-3AD203B41FA5}">
                      <a16:colId xmlns="" xmlns:a16="http://schemas.microsoft.com/office/drawing/2014/main" val="20001"/>
                    </a:ext>
                  </a:extLst>
                </a:gridCol>
              </a:tblGrid>
              <a:tr h="617151">
                <a:tc>
                  <a:txBody>
                    <a:bodyPr/>
                    <a:lstStyle/>
                    <a:p>
                      <a:pPr defTabSz="914400">
                        <a:defRPr b="0">
                          <a:solidFill>
                            <a:srgbClr val="000000"/>
                          </a:solidFill>
                        </a:defRPr>
                      </a:pPr>
                      <a:r>
                        <a:rPr sz="1800">
                          <a:sym typeface="Helvetica"/>
                        </a:rPr>
                        <a:t>Size (LOC)</a:t>
                      </a:r>
                      <a:endParaRPr sz="1800" b="1">
                        <a:solidFill>
                          <a:srgbClr val="FFFFFF"/>
                        </a:solidFill>
                        <a:sym typeface="Helvetica"/>
                      </a:endParaRPr>
                    </a:p>
                  </a:txBody>
                  <a:tcPr marL="35719" marR="35719" marT="35719" marB="35719" anchor="ctr" horzOverflow="overflow"/>
                </a:tc>
                <a:tc>
                  <a:txBody>
                    <a:bodyPr/>
                    <a:lstStyle/>
                    <a:p>
                      <a:pPr defTabSz="914400">
                        <a:defRPr b="0">
                          <a:solidFill>
                            <a:srgbClr val="000000"/>
                          </a:solidFill>
                        </a:defRPr>
                      </a:pPr>
                      <a:r>
                        <a:rPr sz="1800">
                          <a:sym typeface="Helvetica"/>
                        </a:rPr>
                        <a:t>Example</a:t>
                      </a:r>
                      <a:endParaRPr sz="1800" b="1">
                        <a:solidFill>
                          <a:srgbClr val="FFFFFF"/>
                        </a:solidFill>
                        <a:sym typeface="Helvetica"/>
                      </a:endParaRPr>
                    </a:p>
                  </a:txBody>
                  <a:tcPr marL="35719" marR="35719" marT="35719" marB="35719" anchor="ctr" horzOverflow="overflow"/>
                </a:tc>
                <a:extLst>
                  <a:ext uri="{0D108BD9-81ED-4DB2-BD59-A6C34878D82A}">
                    <a16:rowId xmlns="" xmlns:a16="http://schemas.microsoft.com/office/drawing/2014/main" val="10000"/>
                  </a:ext>
                </a:extLst>
              </a:tr>
              <a:tr h="617151">
                <a:tc>
                  <a:txBody>
                    <a:bodyPr/>
                    <a:lstStyle/>
                    <a:p>
                      <a:pPr defTabSz="914400">
                        <a:defRPr b="0">
                          <a:solidFill>
                            <a:srgbClr val="000000"/>
                          </a:solidFill>
                        </a:defRPr>
                      </a:pPr>
                      <a:r>
                        <a:rPr sz="1800">
                          <a:sym typeface="Helvetica"/>
                        </a:rPr>
                        <a:t>10ˆ2</a:t>
                      </a:r>
                      <a:endParaRPr sz="1800" b="1">
                        <a:solidFill>
                          <a:srgbClr val="FFFFFF"/>
                        </a:solidFill>
                        <a:sym typeface="Helvetica"/>
                      </a:endParaRPr>
                    </a:p>
                  </a:txBody>
                  <a:tcPr marL="35719" marR="35719" marT="35719" marB="35719" anchor="ctr" horzOverflow="overflow"/>
                </a:tc>
                <a:tc>
                  <a:txBody>
                    <a:bodyPr/>
                    <a:lstStyle/>
                    <a:p>
                      <a:pPr defTabSz="914400"/>
                      <a:r>
                        <a:rPr sz="1800"/>
                        <a:t>Class exercise</a:t>
                      </a:r>
                    </a:p>
                  </a:txBody>
                  <a:tcPr marL="35719" marR="35719" marT="35719" marB="35719" anchor="ctr" horzOverflow="overflow"/>
                </a:tc>
                <a:extLst>
                  <a:ext uri="{0D108BD9-81ED-4DB2-BD59-A6C34878D82A}">
                    <a16:rowId xmlns="" xmlns:a16="http://schemas.microsoft.com/office/drawing/2014/main" val="10001"/>
                  </a:ext>
                </a:extLst>
              </a:tr>
              <a:tr h="617151">
                <a:tc>
                  <a:txBody>
                    <a:bodyPr/>
                    <a:lstStyle/>
                    <a:p>
                      <a:pPr defTabSz="914400">
                        <a:defRPr b="0">
                          <a:solidFill>
                            <a:srgbClr val="000000"/>
                          </a:solidFill>
                        </a:defRPr>
                      </a:pPr>
                      <a:r>
                        <a:rPr sz="1800">
                          <a:sym typeface="Helvetica"/>
                        </a:rPr>
                        <a:t>10ˆ3</a:t>
                      </a:r>
                      <a:endParaRPr sz="1800" b="1">
                        <a:solidFill>
                          <a:srgbClr val="FFFFFF"/>
                        </a:solidFill>
                        <a:sym typeface="Helvetica"/>
                      </a:endParaRPr>
                    </a:p>
                  </a:txBody>
                  <a:tcPr marL="35719" marR="35719" marT="35719" marB="35719" anchor="ctr" horzOverflow="overflow"/>
                </a:tc>
                <a:tc>
                  <a:txBody>
                    <a:bodyPr/>
                    <a:lstStyle/>
                    <a:p>
                      <a:pPr defTabSz="914400"/>
                      <a:r>
                        <a:rPr sz="1800"/>
                        <a:t>Small Project</a:t>
                      </a:r>
                    </a:p>
                  </a:txBody>
                  <a:tcPr marL="35719" marR="35719" marT="35719" marB="35719" anchor="ctr" horzOverflow="overflow"/>
                </a:tc>
                <a:extLst>
                  <a:ext uri="{0D108BD9-81ED-4DB2-BD59-A6C34878D82A}">
                    <a16:rowId xmlns="" xmlns:a16="http://schemas.microsoft.com/office/drawing/2014/main" val="10002"/>
                  </a:ext>
                </a:extLst>
              </a:tr>
              <a:tr h="617151">
                <a:tc>
                  <a:txBody>
                    <a:bodyPr/>
                    <a:lstStyle/>
                    <a:p>
                      <a:pPr defTabSz="914400">
                        <a:defRPr b="0">
                          <a:solidFill>
                            <a:srgbClr val="000000"/>
                          </a:solidFill>
                        </a:defRPr>
                      </a:pPr>
                      <a:r>
                        <a:rPr sz="1800">
                          <a:sym typeface="Helvetica"/>
                        </a:rPr>
                        <a:t>10ˆ4</a:t>
                      </a:r>
                      <a:endParaRPr sz="1800" b="1">
                        <a:solidFill>
                          <a:srgbClr val="FFFFFF"/>
                        </a:solidFill>
                        <a:sym typeface="Helvetica"/>
                      </a:endParaRPr>
                    </a:p>
                  </a:txBody>
                  <a:tcPr marL="35719" marR="35719" marT="35719" marB="35719" anchor="ctr" horzOverflow="overflow"/>
                </a:tc>
                <a:tc>
                  <a:txBody>
                    <a:bodyPr/>
                    <a:lstStyle/>
                    <a:p>
                      <a:pPr defTabSz="914400"/>
                      <a:r>
                        <a:rPr sz="1800"/>
                        <a:t>Term Project</a:t>
                      </a:r>
                    </a:p>
                  </a:txBody>
                  <a:tcPr marL="35719" marR="35719" marT="35719" marB="35719" anchor="ctr" horzOverflow="overflow"/>
                </a:tc>
                <a:extLst>
                  <a:ext uri="{0D108BD9-81ED-4DB2-BD59-A6C34878D82A}">
                    <a16:rowId xmlns="" xmlns:a16="http://schemas.microsoft.com/office/drawing/2014/main" val="10003"/>
                  </a:ext>
                </a:extLst>
              </a:tr>
              <a:tr h="617151">
                <a:tc>
                  <a:txBody>
                    <a:bodyPr/>
                    <a:lstStyle/>
                    <a:p>
                      <a:pPr defTabSz="914400">
                        <a:defRPr b="0">
                          <a:solidFill>
                            <a:srgbClr val="000000"/>
                          </a:solidFill>
                        </a:defRPr>
                      </a:pPr>
                      <a:r>
                        <a:rPr sz="1800">
                          <a:sym typeface="Helvetica"/>
                        </a:rPr>
                        <a:t>10ˆ5</a:t>
                      </a:r>
                      <a:endParaRPr sz="1800" b="1">
                        <a:solidFill>
                          <a:srgbClr val="FFFFFF"/>
                        </a:solidFill>
                        <a:sym typeface="Helvetica"/>
                      </a:endParaRPr>
                    </a:p>
                  </a:txBody>
                  <a:tcPr marL="35719" marR="35719" marT="35719" marB="35719" anchor="ctr" horzOverflow="overflow"/>
                </a:tc>
                <a:tc>
                  <a:txBody>
                    <a:bodyPr/>
                    <a:lstStyle/>
                    <a:p>
                      <a:pPr defTabSz="914400"/>
                      <a:r>
                        <a:rPr sz="1800"/>
                        <a:t>Word processor</a:t>
                      </a:r>
                    </a:p>
                  </a:txBody>
                  <a:tcPr marL="35719" marR="35719" marT="35719" marB="35719" anchor="ctr" horzOverflow="overflow"/>
                </a:tc>
                <a:extLst>
                  <a:ext uri="{0D108BD9-81ED-4DB2-BD59-A6C34878D82A}">
                    <a16:rowId xmlns="" xmlns:a16="http://schemas.microsoft.com/office/drawing/2014/main" val="10004"/>
                  </a:ext>
                </a:extLst>
              </a:tr>
              <a:tr h="617151">
                <a:tc>
                  <a:txBody>
                    <a:bodyPr/>
                    <a:lstStyle/>
                    <a:p>
                      <a:pPr defTabSz="914400">
                        <a:defRPr b="0">
                          <a:solidFill>
                            <a:srgbClr val="000000"/>
                          </a:solidFill>
                        </a:defRPr>
                      </a:pPr>
                      <a:r>
                        <a:rPr sz="1800">
                          <a:sym typeface="Helvetica"/>
                        </a:rPr>
                        <a:t>10ˆ6</a:t>
                      </a:r>
                      <a:endParaRPr sz="1800" b="1">
                        <a:solidFill>
                          <a:srgbClr val="FFFFFF"/>
                        </a:solidFill>
                        <a:sym typeface="Helvetica"/>
                      </a:endParaRPr>
                    </a:p>
                  </a:txBody>
                  <a:tcPr marL="35719" marR="35719" marT="35719" marB="35719" anchor="ctr" horzOverflow="overflow"/>
                </a:tc>
                <a:tc>
                  <a:txBody>
                    <a:bodyPr/>
                    <a:lstStyle/>
                    <a:p>
                      <a:pPr defTabSz="914400"/>
                      <a:r>
                        <a:rPr sz="1800"/>
                        <a:t>Operating System</a:t>
                      </a:r>
                    </a:p>
                  </a:txBody>
                  <a:tcPr marL="35719" marR="35719" marT="35719" marB="35719" anchor="ctr" horzOverflow="overflow"/>
                </a:tc>
                <a:extLst>
                  <a:ext uri="{0D108BD9-81ED-4DB2-BD59-A6C34878D82A}">
                    <a16:rowId xmlns="" xmlns:a16="http://schemas.microsoft.com/office/drawing/2014/main" val="10005"/>
                  </a:ext>
                </a:extLst>
              </a:tr>
              <a:tr h="617151">
                <a:tc>
                  <a:txBody>
                    <a:bodyPr/>
                    <a:lstStyle/>
                    <a:p>
                      <a:pPr defTabSz="914400">
                        <a:defRPr b="0">
                          <a:solidFill>
                            <a:srgbClr val="000000"/>
                          </a:solidFill>
                        </a:defRPr>
                      </a:pPr>
                      <a:r>
                        <a:rPr sz="1800">
                          <a:sym typeface="Helvetica"/>
                        </a:rPr>
                        <a:t>10ˆ7</a:t>
                      </a:r>
                      <a:endParaRPr sz="1800" b="1">
                        <a:solidFill>
                          <a:srgbClr val="FFFFFF"/>
                        </a:solidFill>
                        <a:sym typeface="Helvetica"/>
                      </a:endParaRPr>
                    </a:p>
                  </a:txBody>
                  <a:tcPr marL="35719" marR="35719" marT="35719" marB="35719" anchor="ctr" horzOverflow="overflow"/>
                </a:tc>
                <a:tc>
                  <a:txBody>
                    <a:bodyPr/>
                    <a:lstStyle/>
                    <a:p>
                      <a:pPr defTabSz="914400"/>
                      <a:r>
                        <a:rPr sz="1800"/>
                        <a:t>Distributed System</a:t>
                      </a:r>
                    </a:p>
                  </a:txBody>
                  <a:tcPr marL="35719" marR="35719" marT="35719" marB="35719" anchor="ctr" horzOverflow="overflow"/>
                </a:tc>
                <a:extLst>
                  <a:ext uri="{0D108BD9-81ED-4DB2-BD59-A6C34878D82A}">
                    <a16:rowId xmlns="" xmlns:a16="http://schemas.microsoft.com/office/drawing/2014/main" val="10006"/>
                  </a:ext>
                </a:extLst>
              </a:tr>
            </a:tbl>
          </a:graphicData>
        </a:graphic>
      </p:graphicFrame>
      <p:sp>
        <p:nvSpPr>
          <p:cNvPr id="206" name="Shape 206"/>
          <p:cNvSpPr/>
          <p:nvPr/>
        </p:nvSpPr>
        <p:spPr>
          <a:xfrm>
            <a:off x="5029200" y="1886744"/>
            <a:ext cx="1295399" cy="2380456"/>
          </a:xfrm>
          <a:prstGeom prst="rect">
            <a:avLst/>
          </a:prstGeom>
          <a:ln w="12700">
            <a:miter lim="400000"/>
          </a:ln>
          <a:extLst>
            <a:ext uri="{C572A759-6A51-4108-AA02-DFA0A04FC94B}">
              <ma14:wrappingTextBoxFlag xmlns:ma14="http://schemas.microsoft.com/office/mac/drawingml/2011/main" xmlns="" val="1"/>
            </a:ext>
          </a:extLst>
        </p:spPr>
        <p:txBody>
          <a:bodyPr wrap="square" lIns="35717" tIns="35717" rIns="35717" bIns="35717" anchor="ctr">
            <a:spAutoFit/>
          </a:bodyPr>
          <a:lstStyle>
            <a:lvl1pPr>
              <a:defRPr sz="20000"/>
            </a:lvl1pPr>
          </a:lstStyle>
          <a:p>
            <a:r>
              <a:rPr sz="15000"/>
              <a:t>}</a:t>
            </a:r>
          </a:p>
        </p:txBody>
      </p:sp>
      <p:sp>
        <p:nvSpPr>
          <p:cNvPr id="207" name="Shape 207"/>
          <p:cNvSpPr/>
          <p:nvPr/>
        </p:nvSpPr>
        <p:spPr>
          <a:xfrm>
            <a:off x="5029200" y="3791744"/>
            <a:ext cx="1293620" cy="238045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0000"/>
            </a:lvl1pPr>
          </a:lstStyle>
          <a:p>
            <a:r>
              <a:rPr sz="15000"/>
              <a:t>}</a:t>
            </a:r>
          </a:p>
        </p:txBody>
      </p:sp>
      <p:sp>
        <p:nvSpPr>
          <p:cNvPr id="208" name="Shape 208"/>
          <p:cNvSpPr/>
          <p:nvPr/>
        </p:nvSpPr>
        <p:spPr>
          <a:xfrm>
            <a:off x="6095927" y="2971800"/>
            <a:ext cx="2667073" cy="99546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algn="ctr"/>
            <a:r>
              <a:rPr smtClean="0"/>
              <a:t>Programming</a:t>
            </a:r>
            <a:endParaRPr lang="en-US" dirty="0" smtClean="0"/>
          </a:p>
          <a:p>
            <a:pPr algn="ctr"/>
            <a:r>
              <a:rPr smtClean="0"/>
              <a:t>effort</a:t>
            </a:r>
            <a:endParaRPr/>
          </a:p>
        </p:txBody>
      </p:sp>
      <p:sp>
        <p:nvSpPr>
          <p:cNvPr id="209" name="Shape 209"/>
          <p:cNvSpPr/>
          <p:nvPr/>
        </p:nvSpPr>
        <p:spPr>
          <a:xfrm>
            <a:off x="6172200" y="4419600"/>
            <a:ext cx="2495872" cy="145712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algn="ctr"/>
            <a:r>
              <a:rPr smtClean="0"/>
              <a:t>Software</a:t>
            </a:r>
            <a:endParaRPr lang="en-US" dirty="0" smtClean="0"/>
          </a:p>
          <a:p>
            <a:pPr algn="ctr"/>
            <a:r>
              <a:rPr smtClean="0"/>
              <a:t>Engineering </a:t>
            </a:r>
            <a:endParaRPr/>
          </a:p>
          <a:p>
            <a:pPr algn="ctr"/>
            <a:r>
              <a:t>effort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0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0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20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advAuto="0"/>
      <p:bldP spid="206" grpId="0" animBg="1" advAuto="0"/>
      <p:bldP spid="207" grpId="0" animBg="1" advAuto="0"/>
      <p:bldP spid="208" grpId="0" animBg="1" advAuto="0"/>
      <p:bldP spid="20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669727" y="405603"/>
            <a:ext cx="7804547" cy="1118397"/>
          </a:xfrm>
          <a:prstGeom prst="rect">
            <a:avLst/>
          </a:prstGeom>
        </p:spPr>
        <p:txBody>
          <a:bodyPr/>
          <a:lstStyle>
            <a:lvl1pPr defTabSz="443991">
              <a:defRPr sz="6080"/>
            </a:lvl1pPr>
          </a:lstStyle>
          <a:p>
            <a:r>
              <a:rPr sz="4800"/>
              <a:t>Developers Productivity Growth</a:t>
            </a:r>
          </a:p>
        </p:txBody>
      </p:sp>
      <p:sp>
        <p:nvSpPr>
          <p:cNvPr id="220" name="Shape 220"/>
          <p:cNvSpPr/>
          <p:nvPr/>
        </p:nvSpPr>
        <p:spPr>
          <a:xfrm>
            <a:off x="609600" y="2057400"/>
            <a:ext cx="7418784" cy="4027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1164"/>
                </a:lnTo>
              </a:path>
            </a:pathLst>
          </a:custGeom>
          <a:ln w="76200">
            <a:solidFill>
              <a:srgbClr val="000000"/>
            </a:solidFill>
            <a:miter lim="400000"/>
            <a:headEnd type="arrow"/>
            <a:tailEnd type="arrow"/>
          </a:ln>
        </p:spPr>
        <p:txBody>
          <a:bodyPr lIns="64291" tIns="32146" rIns="64291" bIns="32146"/>
          <a:lstStyle/>
          <a:p>
            <a:endParaRPr/>
          </a:p>
        </p:txBody>
      </p:sp>
      <p:sp>
        <p:nvSpPr>
          <p:cNvPr id="221" name="Shape 221"/>
          <p:cNvSpPr/>
          <p:nvPr/>
        </p:nvSpPr>
        <p:spPr>
          <a:xfrm>
            <a:off x="1240072" y="1752600"/>
            <a:ext cx="3484328" cy="3660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2875" y="18021"/>
                  <a:pt x="20075" y="10821"/>
                  <a:pt x="21600" y="0"/>
                </a:cubicBezTo>
              </a:path>
            </a:pathLst>
          </a:custGeom>
          <a:ln w="76200">
            <a:solidFill>
              <a:srgbClr val="000000"/>
            </a:solidFill>
            <a:miter lim="400000"/>
            <a:tailEnd type="triangle"/>
          </a:ln>
        </p:spPr>
        <p:txBody>
          <a:bodyPr lIns="64291" tIns="32146" rIns="64291" bIns="32146"/>
          <a:lstStyle/>
          <a:p>
            <a:r>
              <a:rPr lang="en-US" dirty="0" smtClean="0"/>
              <a:t>    </a:t>
            </a:r>
            <a:endParaRPr/>
          </a:p>
        </p:txBody>
      </p:sp>
      <p:sp>
        <p:nvSpPr>
          <p:cNvPr id="222" name="Shape 222"/>
          <p:cNvSpPr/>
          <p:nvPr/>
        </p:nvSpPr>
        <p:spPr>
          <a:xfrm>
            <a:off x="1219200" y="2746023"/>
            <a:ext cx="6296804" cy="30358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16" y="20563"/>
                  <a:pt x="16816" y="13363"/>
                  <a:pt x="21600" y="0"/>
                </a:cubicBezTo>
              </a:path>
            </a:pathLst>
          </a:custGeom>
          <a:ln w="88900">
            <a:solidFill>
              <a:srgbClr val="000000"/>
            </a:solidFill>
            <a:miter lim="400000"/>
            <a:tailEnd type="triangle"/>
          </a:ln>
        </p:spPr>
        <p:txBody>
          <a:bodyPr lIns="64291" tIns="32146" rIns="64291" bIns="32146"/>
          <a:lstStyle/>
          <a:p>
            <a:endParaRPr/>
          </a:p>
        </p:txBody>
      </p:sp>
      <p:sp>
        <p:nvSpPr>
          <p:cNvPr id="217" name="Shape 217"/>
          <p:cNvSpPr/>
          <p:nvPr/>
        </p:nvSpPr>
        <p:spPr>
          <a:xfrm flipV="1">
            <a:off x="4689893" y="2509841"/>
            <a:ext cx="1" cy="2387589"/>
          </a:xfrm>
          <a:prstGeom prst="line">
            <a:avLst/>
          </a:prstGeom>
          <a:ln w="101600">
            <a:solidFill>
              <a:srgbClr val="000000"/>
            </a:solidFill>
            <a:miter lim="400000"/>
            <a:headEnd type="triangle"/>
            <a:tailEnd type="triangle"/>
          </a:ln>
        </p:spPr>
        <p:txBody>
          <a:bodyPr lIns="35717" tIns="35717" rIns="35717" bIns="35717" anchor="ctr"/>
          <a:lstStyle/>
          <a:p>
            <a:pPr>
              <a:defRPr sz="2400"/>
            </a:pPr>
            <a:r>
              <a:rPr lang="en-US" dirty="0" smtClean="0"/>
              <a:t>             </a:t>
            </a:r>
            <a:endParaRPr/>
          </a:p>
        </p:txBody>
      </p:sp>
      <p:sp>
        <p:nvSpPr>
          <p:cNvPr id="218" name="Shape 218"/>
          <p:cNvSpPr/>
          <p:nvPr/>
        </p:nvSpPr>
        <p:spPr>
          <a:xfrm>
            <a:off x="4800600" y="1755423"/>
            <a:ext cx="4402548" cy="53379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r>
              <a:t>S/W </a:t>
            </a:r>
            <a:r>
              <a:rPr/>
              <a:t>size </a:t>
            </a:r>
            <a:r>
              <a:rPr lang="en-US" dirty="0" smtClean="0"/>
              <a:t>&amp;</a:t>
            </a:r>
            <a:r>
              <a:rPr smtClean="0"/>
              <a:t> </a:t>
            </a:r>
            <a:r>
              <a:t>complexity</a:t>
            </a:r>
          </a:p>
        </p:txBody>
      </p:sp>
      <p:sp>
        <p:nvSpPr>
          <p:cNvPr id="219" name="Shape 219"/>
          <p:cNvSpPr/>
          <p:nvPr/>
        </p:nvSpPr>
        <p:spPr>
          <a:xfrm>
            <a:off x="3810000" y="5413023"/>
            <a:ext cx="4746553" cy="53379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r>
              <a:t>Developer’s productivity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P spid="222" grpId="0" animBg="1" advAuto="0"/>
      <p:bldP spid="217" grpId="0" animBg="1" advAuto="0"/>
      <p:bldP spid="218" grpId="0" animBg="1" advAuto="0"/>
      <p:bldP spid="219"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69727" y="125016"/>
            <a:ext cx="8474273" cy="1518047"/>
          </a:xfrm>
          <a:prstGeom prst="rect">
            <a:avLst/>
          </a:prstGeom>
        </p:spPr>
        <p:txBody>
          <a:bodyPr/>
          <a:lstStyle>
            <a:lvl1pPr defTabSz="502412">
              <a:defRPr sz="6880"/>
            </a:lvl1pPr>
          </a:lstStyle>
          <a:p>
            <a:r>
              <a:rPr sz="4800"/>
              <a:t>Rising Demand </a:t>
            </a:r>
            <a:r>
              <a:rPr sz="4800" smtClean="0"/>
              <a:t>for</a:t>
            </a:r>
            <a:r>
              <a:rPr lang="en-US" sz="4800" dirty="0" smtClean="0"/>
              <a:t> </a:t>
            </a:r>
            <a:r>
              <a:rPr sz="4800" smtClean="0"/>
              <a:t>Software</a:t>
            </a:r>
            <a:endParaRPr sz="4800"/>
          </a:p>
        </p:txBody>
      </p:sp>
      <p:sp>
        <p:nvSpPr>
          <p:cNvPr id="193" name="Shape 193"/>
          <p:cNvSpPr>
            <a:spLocks noGrp="1"/>
          </p:cNvSpPr>
          <p:nvPr>
            <p:ph type="body" sz="quarter" idx="1"/>
          </p:nvPr>
        </p:nvSpPr>
        <p:spPr>
          <a:xfrm>
            <a:off x="549298" y="1759435"/>
            <a:ext cx="3946502" cy="983765"/>
          </a:xfrm>
          <a:prstGeom prst="rect">
            <a:avLst/>
          </a:prstGeom>
        </p:spPr>
        <p:txBody>
          <a:bodyPr/>
          <a:lstStyle>
            <a:lvl1pPr marL="0" indent="0">
              <a:buSzTx/>
              <a:buNone/>
              <a:defRPr sz="5200" b="1">
                <a:latin typeface="Helvetica"/>
                <a:ea typeface="Helvetica"/>
                <a:cs typeface="Helvetica"/>
                <a:sym typeface="Helvetica"/>
              </a:defRPr>
            </a:lvl1pPr>
          </a:lstStyle>
          <a:p>
            <a:r>
              <a:rPr sz="4000" b="0">
                <a:solidFill>
                  <a:srgbClr val="FF0000"/>
                </a:solidFill>
              </a:rPr>
              <a:t>HW =&gt; SW</a:t>
            </a:r>
          </a:p>
        </p:txBody>
      </p:sp>
      <p:sp>
        <p:nvSpPr>
          <p:cNvPr id="199" name="Shape 199"/>
          <p:cNvSpPr/>
          <p:nvPr/>
        </p:nvSpPr>
        <p:spPr>
          <a:xfrm>
            <a:off x="3505200" y="2667000"/>
            <a:ext cx="5403652" cy="30866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76200">
            <a:solidFill>
              <a:srgbClr val="000000"/>
            </a:solidFill>
            <a:miter lim="400000"/>
            <a:headEnd type="arrow"/>
            <a:tailEnd type="arrow"/>
          </a:ln>
        </p:spPr>
        <p:txBody>
          <a:bodyPr lIns="64291" tIns="32146" rIns="64291" bIns="32146"/>
          <a:lstStyle/>
          <a:p>
            <a:endParaRPr/>
          </a:p>
        </p:txBody>
      </p:sp>
      <p:sp>
        <p:nvSpPr>
          <p:cNvPr id="195" name="Shape 195"/>
          <p:cNvSpPr/>
          <p:nvPr/>
        </p:nvSpPr>
        <p:spPr>
          <a:xfrm>
            <a:off x="76200" y="4000438"/>
            <a:ext cx="3340590" cy="93390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r>
              <a:rPr sz="2800"/>
              <a:t>Growth in NASA’s </a:t>
            </a:r>
          </a:p>
          <a:p>
            <a:r>
              <a:rPr sz="2800"/>
              <a:t>Software Demand</a:t>
            </a:r>
          </a:p>
        </p:txBody>
      </p:sp>
      <p:sp>
        <p:nvSpPr>
          <p:cNvPr id="196" name="Shape 196"/>
          <p:cNvSpPr/>
          <p:nvPr/>
        </p:nvSpPr>
        <p:spPr>
          <a:xfrm>
            <a:off x="3124200" y="5714604"/>
            <a:ext cx="1053169" cy="53379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r>
              <a:t>1950</a:t>
            </a:r>
          </a:p>
        </p:txBody>
      </p:sp>
      <p:sp>
        <p:nvSpPr>
          <p:cNvPr id="197" name="Shape 197"/>
          <p:cNvSpPr/>
          <p:nvPr/>
        </p:nvSpPr>
        <p:spPr>
          <a:xfrm>
            <a:off x="7543800" y="5715000"/>
            <a:ext cx="1053169" cy="533796"/>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r>
              <a:t>1998</a:t>
            </a:r>
          </a:p>
        </p:txBody>
      </p:sp>
      <p:sp>
        <p:nvSpPr>
          <p:cNvPr id="200" name="Shape 200"/>
          <p:cNvSpPr/>
          <p:nvPr/>
        </p:nvSpPr>
        <p:spPr>
          <a:xfrm>
            <a:off x="3483676" y="2107684"/>
            <a:ext cx="4311167" cy="36213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498" y="18562"/>
                  <a:pt x="18698" y="11362"/>
                  <a:pt x="21600" y="0"/>
                </a:cubicBezTo>
              </a:path>
            </a:pathLst>
          </a:custGeom>
          <a:ln w="76200">
            <a:solidFill>
              <a:srgbClr val="000000"/>
            </a:solidFill>
            <a:miter lim="400000"/>
            <a:tailEnd type="triangle"/>
          </a:ln>
        </p:spPr>
        <p:txBody>
          <a:bodyPr lIns="64291" tIns="32146" rIns="64291" bIns="32146"/>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9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iterate>
                                    <p:tmAbs val="0"/>
                                  </p:iterate>
                                  <p:childTnLst>
                                    <p:set>
                                      <p:cBhvr>
                                        <p:cTn id="24" fill="hold"/>
                                        <p:tgtEl>
                                          <p:spTgt spid="200"/>
                                        </p:tgtEl>
                                        <p:attrNameLst>
                                          <p:attrName>style.visibility</p:attrName>
                                        </p:attrNameLst>
                                      </p:cBhvr>
                                      <p:to>
                                        <p:strVal val="visible"/>
                                      </p:to>
                                    </p:set>
                                    <p:animEffect transition="in" filter="box(out)">
                                      <p:cBhvr>
                                        <p:cTn id="25"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advAuto="0"/>
      <p:bldP spid="199" grpId="0" animBg="1" advAuto="0"/>
      <p:bldP spid="195" grpId="0" animBg="1" advAuto="0"/>
      <p:bldP spid="196" grpId="0" animBg="1" advAuto="0"/>
      <p:bldP spid="197" grpId="0" animBg="1" advAuto="0"/>
      <p:bldP spid="200"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4675" y="838200"/>
            <a:ext cx="8001000" cy="682625"/>
          </a:xfrm>
        </p:spPr>
        <p:txBody>
          <a:bodyPr/>
          <a:lstStyle/>
          <a:p>
            <a:r>
              <a:rPr lang="en-US"/>
              <a:t>Evolving Role of Software</a:t>
            </a:r>
          </a:p>
        </p:txBody>
      </p:sp>
      <p:sp>
        <p:nvSpPr>
          <p:cNvPr id="27652" name="Rectangle 4"/>
          <p:cNvSpPr>
            <a:spLocks noGrp="1" noChangeArrowheads="1"/>
          </p:cNvSpPr>
          <p:nvPr>
            <p:ph type="body" idx="1"/>
          </p:nvPr>
        </p:nvSpPr>
        <p:spPr>
          <a:noFill/>
          <a:ln/>
        </p:spPr>
        <p:txBody>
          <a:bodyPr/>
          <a:lstStyle/>
          <a:p>
            <a:pPr>
              <a:buFont typeface="Wingdings" pitchFamily="2" charset="2"/>
              <a:buNone/>
            </a:pPr>
            <a:r>
              <a:rPr lang="en-US" altLang="zh-CN" sz="2600">
                <a:solidFill>
                  <a:schemeClr val="accent2"/>
                </a:solidFill>
                <a:ea typeface="宋体" pitchFamily="2" charset="-122"/>
              </a:rPr>
              <a:t>Software is a product</a:t>
            </a:r>
          </a:p>
          <a:p>
            <a:r>
              <a:rPr lang="en-US" altLang="zh-CN" sz="2000">
                <a:ea typeface="宋体" pitchFamily="2" charset="-122"/>
              </a:rPr>
              <a:t>Transforms information - produces, manages, acquires, modifies, displays, or transmits information</a:t>
            </a:r>
          </a:p>
          <a:p>
            <a:r>
              <a:rPr lang="en-US" altLang="zh-CN" sz="2000">
                <a:ea typeface="宋体" pitchFamily="2" charset="-122"/>
              </a:rPr>
              <a:t>Delivers computing potential of hardware and networks</a:t>
            </a:r>
          </a:p>
          <a:p>
            <a:pPr>
              <a:buFont typeface="Wingdings" pitchFamily="2" charset="2"/>
              <a:buNone/>
            </a:pPr>
            <a:r>
              <a:rPr lang="en-US" altLang="zh-CN" sz="2600">
                <a:solidFill>
                  <a:schemeClr val="accent2"/>
                </a:solidFill>
                <a:ea typeface="宋体" pitchFamily="2" charset="-122"/>
              </a:rPr>
              <a:t>Software is a vehicle for delivering a product</a:t>
            </a:r>
          </a:p>
          <a:p>
            <a:r>
              <a:rPr lang="en-US" altLang="zh-CN" sz="2000">
                <a:ea typeface="宋体" pitchFamily="2" charset="-122"/>
              </a:rPr>
              <a:t>Controls other programs (operating system)</a:t>
            </a:r>
          </a:p>
          <a:p>
            <a:r>
              <a:rPr lang="en-US" altLang="zh-CN" sz="2000">
                <a:ea typeface="宋体" pitchFamily="2" charset="-122"/>
              </a:rPr>
              <a:t>Effects communications (networking software)</a:t>
            </a:r>
          </a:p>
          <a:p>
            <a:r>
              <a:rPr lang="en-US" altLang="zh-CN" sz="2000">
                <a:ea typeface="宋体" pitchFamily="2" charset="-122"/>
              </a:rPr>
              <a:t>Helps build other software (software tools &amp; environments)</a:t>
            </a:r>
          </a:p>
          <a:p>
            <a:endParaRPr lang="en-US" altLang="zh-CN" sz="20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609600"/>
            <a:ext cx="5280025" cy="762000"/>
          </a:xfrm>
        </p:spPr>
        <p:txBody>
          <a:bodyPr/>
          <a:lstStyle/>
          <a:p>
            <a:r>
              <a:rPr lang="en-US" altLang="zh-CN">
                <a:ea typeface="宋体" pitchFamily="2" charset="-122"/>
              </a:rPr>
              <a:t>Software Evolution</a:t>
            </a:r>
          </a:p>
        </p:txBody>
      </p:sp>
      <p:sp>
        <p:nvSpPr>
          <p:cNvPr id="31747" name="Rectangle 3"/>
          <p:cNvSpPr>
            <a:spLocks noGrp="1" noChangeArrowheads="1"/>
          </p:cNvSpPr>
          <p:nvPr>
            <p:ph type="body" idx="1"/>
          </p:nvPr>
        </p:nvSpPr>
        <p:spPr>
          <a:xfrm>
            <a:off x="381000" y="1905000"/>
            <a:ext cx="8207375" cy="4114800"/>
          </a:xfrm>
        </p:spPr>
        <p:txBody>
          <a:bodyPr/>
          <a:lstStyle/>
          <a:p>
            <a:pPr marL="285750" indent="-285750">
              <a:lnSpc>
                <a:spcPct val="90000"/>
              </a:lnSpc>
              <a:spcBef>
                <a:spcPts val="600"/>
              </a:spcBef>
            </a:pPr>
            <a:r>
              <a:rPr lang="en-US" altLang="zh-CN" sz="2100">
                <a:solidFill>
                  <a:schemeClr val="accent2"/>
                </a:solidFill>
                <a:ea typeface="宋体" pitchFamily="2" charset="-122"/>
              </a:rPr>
              <a:t>The Law of Continuing Change (1974):</a:t>
            </a:r>
            <a:r>
              <a:rPr lang="en-US" altLang="zh-CN" sz="2100">
                <a:ea typeface="宋体" pitchFamily="2" charset="-122"/>
              </a:rPr>
              <a:t>  E-type (Real world implemented) systems must be continually adapted else they become progressively less satisfactory.</a:t>
            </a:r>
          </a:p>
          <a:p>
            <a:pPr marL="285750" indent="-285750">
              <a:lnSpc>
                <a:spcPct val="90000"/>
              </a:lnSpc>
              <a:spcBef>
                <a:spcPts val="600"/>
              </a:spcBef>
            </a:pPr>
            <a:r>
              <a:rPr lang="en-US" altLang="zh-CN" sz="2100">
                <a:solidFill>
                  <a:schemeClr val="accent2"/>
                </a:solidFill>
                <a:ea typeface="宋体" pitchFamily="2" charset="-122"/>
              </a:rPr>
              <a:t>The Law of Increasing Complexity (1974):</a:t>
            </a:r>
            <a:r>
              <a:rPr lang="en-US" altLang="zh-CN" sz="2100">
                <a:ea typeface="宋体" pitchFamily="2" charset="-122"/>
              </a:rPr>
              <a:t>  As an E-type system evolves its complexity increases unless work is done to maintain or reduce it.</a:t>
            </a:r>
          </a:p>
          <a:p>
            <a:pPr marL="285750" indent="-285750">
              <a:lnSpc>
                <a:spcPct val="90000"/>
              </a:lnSpc>
              <a:spcBef>
                <a:spcPts val="600"/>
              </a:spcBef>
            </a:pPr>
            <a:r>
              <a:rPr lang="en-US" altLang="zh-CN" sz="2100">
                <a:solidFill>
                  <a:schemeClr val="accent2"/>
                </a:solidFill>
                <a:ea typeface="宋体" pitchFamily="2" charset="-122"/>
              </a:rPr>
              <a:t>The Law of Self Regulation (1974):</a:t>
            </a:r>
            <a:r>
              <a:rPr lang="en-US" altLang="zh-CN" sz="2100">
                <a:ea typeface="宋体" pitchFamily="2" charset="-122"/>
              </a:rPr>
              <a:t>  The E-type system evolution process is self-regulating with distribution of product and process measures close to normal.</a:t>
            </a:r>
          </a:p>
          <a:p>
            <a:pPr marL="285750" indent="-285750">
              <a:lnSpc>
                <a:spcPct val="90000"/>
              </a:lnSpc>
              <a:spcBef>
                <a:spcPts val="600"/>
              </a:spcBef>
            </a:pPr>
            <a:r>
              <a:rPr lang="en-US" altLang="zh-CN" sz="2100">
                <a:solidFill>
                  <a:schemeClr val="accent2"/>
                </a:solidFill>
                <a:ea typeface="宋体" pitchFamily="2" charset="-122"/>
              </a:rPr>
              <a:t>The Law of Conservation of Organizational Stability</a:t>
            </a:r>
            <a:r>
              <a:rPr lang="en-US" altLang="zh-CN" sz="2100">
                <a:solidFill>
                  <a:srgbClr val="FFE62D"/>
                </a:solidFill>
                <a:ea typeface="宋体" pitchFamily="2" charset="-122"/>
              </a:rPr>
              <a:t> </a:t>
            </a:r>
            <a:r>
              <a:rPr lang="en-US" altLang="zh-CN" sz="2100">
                <a:solidFill>
                  <a:schemeClr val="accent2"/>
                </a:solidFill>
                <a:ea typeface="宋体" pitchFamily="2" charset="-122"/>
              </a:rPr>
              <a:t>(1980):</a:t>
            </a:r>
            <a:r>
              <a:rPr lang="en-US" altLang="zh-CN" sz="2100">
                <a:ea typeface="宋体" pitchFamily="2" charset="-122"/>
              </a:rPr>
              <a:t>  The average effective global activity rate in an evolving E-type system is invariant over product lifetime.</a:t>
            </a:r>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685800"/>
            <a:ext cx="6781800" cy="762000"/>
          </a:xfrm>
        </p:spPr>
        <p:txBody>
          <a:bodyPr/>
          <a:lstStyle/>
          <a:p>
            <a:r>
              <a:rPr lang="en-US" altLang="zh-CN">
                <a:ea typeface="宋体" pitchFamily="2" charset="-122"/>
              </a:rPr>
              <a:t>Software Evolution</a:t>
            </a:r>
          </a:p>
        </p:txBody>
      </p:sp>
      <p:sp>
        <p:nvSpPr>
          <p:cNvPr id="32771" name="Rectangle 3"/>
          <p:cNvSpPr>
            <a:spLocks noGrp="1" noChangeArrowheads="1"/>
          </p:cNvSpPr>
          <p:nvPr>
            <p:ph type="body" idx="1"/>
          </p:nvPr>
        </p:nvSpPr>
        <p:spPr>
          <a:xfrm>
            <a:off x="533400" y="1828800"/>
            <a:ext cx="8207375" cy="4114800"/>
          </a:xfrm>
        </p:spPr>
        <p:txBody>
          <a:bodyPr/>
          <a:lstStyle/>
          <a:p>
            <a:pPr marL="285750" indent="-285750">
              <a:lnSpc>
                <a:spcPct val="90000"/>
              </a:lnSpc>
              <a:spcBef>
                <a:spcPts val="600"/>
              </a:spcBef>
            </a:pPr>
            <a:r>
              <a:rPr lang="en-US" altLang="zh-CN" sz="1900">
                <a:solidFill>
                  <a:schemeClr val="accent2"/>
                </a:solidFill>
                <a:ea typeface="宋体" pitchFamily="2" charset="-122"/>
              </a:rPr>
              <a:t>The Law of Conservation of Familiarity (1980):</a:t>
            </a:r>
            <a:r>
              <a:rPr lang="en-US" altLang="zh-CN" sz="1900">
                <a:ea typeface="宋体" pitchFamily="2" charset="-122"/>
              </a:rPr>
              <a:t> As an E-type system evolves all associated with it, developers, sales personnel, users, for example, must maintain mastery of its content and behavior to achieve satisfactory evolution. </a:t>
            </a:r>
          </a:p>
          <a:p>
            <a:pPr marL="285750" indent="-285750">
              <a:lnSpc>
                <a:spcPct val="90000"/>
              </a:lnSpc>
              <a:spcBef>
                <a:spcPts val="600"/>
              </a:spcBef>
            </a:pPr>
            <a:r>
              <a:rPr lang="en-US" altLang="zh-CN" sz="1900">
                <a:solidFill>
                  <a:schemeClr val="accent2"/>
                </a:solidFill>
                <a:ea typeface="宋体" pitchFamily="2" charset="-122"/>
              </a:rPr>
              <a:t>The Law of Continuing Growth (1980):</a:t>
            </a:r>
            <a:r>
              <a:rPr lang="en-US" altLang="zh-CN" sz="1900">
                <a:ea typeface="宋体" pitchFamily="2" charset="-122"/>
              </a:rPr>
              <a:t>  The functional content of E-type systems must be continually increased to maintain user satisfaction over their lifetime.</a:t>
            </a:r>
          </a:p>
          <a:p>
            <a:pPr marL="285750" indent="-285750">
              <a:lnSpc>
                <a:spcPct val="90000"/>
              </a:lnSpc>
              <a:spcBef>
                <a:spcPts val="600"/>
              </a:spcBef>
            </a:pPr>
            <a:r>
              <a:rPr lang="en-US" altLang="zh-CN" sz="1900">
                <a:solidFill>
                  <a:schemeClr val="accent2"/>
                </a:solidFill>
                <a:ea typeface="宋体" pitchFamily="2" charset="-122"/>
              </a:rPr>
              <a:t>The Law of Declining Quality (1996):</a:t>
            </a:r>
            <a:r>
              <a:rPr lang="en-US" altLang="zh-CN" sz="1900">
                <a:ea typeface="宋体" pitchFamily="2" charset="-122"/>
              </a:rPr>
              <a:t> The quality of E-type systems will appear to be declining unless they are rigorously maintained and adapted to operational environment changes.</a:t>
            </a:r>
          </a:p>
          <a:p>
            <a:pPr marL="285750" indent="-285750">
              <a:lnSpc>
                <a:spcPct val="90000"/>
              </a:lnSpc>
              <a:spcBef>
                <a:spcPts val="600"/>
              </a:spcBef>
            </a:pPr>
            <a:r>
              <a:rPr lang="en-US" altLang="zh-CN" sz="1900">
                <a:solidFill>
                  <a:schemeClr val="accent2"/>
                </a:solidFill>
                <a:ea typeface="宋体" pitchFamily="2" charset="-122"/>
              </a:rPr>
              <a:t>The Feedback System Law (1996):</a:t>
            </a:r>
            <a:r>
              <a:rPr lang="en-US" altLang="zh-CN" sz="1900">
                <a:ea typeface="宋体" pitchFamily="2" charset="-122"/>
              </a:rPr>
              <a:t>  E-type evolution processes constitute multi-level, multi-loop, multi-agent feedback systems and must be treated as such to achieve significant improvement over any reasonable base.</a:t>
            </a:r>
          </a:p>
          <a:p>
            <a:pPr marL="285750" indent="-285750">
              <a:lnSpc>
                <a:spcPct val="90000"/>
              </a:lnSpc>
            </a:pPr>
            <a:endParaRPr lang="en-US" altLang="zh-CN" sz="1900" b="1">
              <a:latin typeface="Arial" pitchFamily="34" charset="0"/>
              <a:ea typeface="宋体" pitchFamily="2" charset="-122"/>
            </a:endParaRPr>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0"/>
            <a:ext cx="8001000" cy="606425"/>
          </a:xfrm>
        </p:spPr>
        <p:txBody>
          <a:bodyPr/>
          <a:lstStyle/>
          <a:p>
            <a:r>
              <a:rPr lang="en-US" sz="3400"/>
              <a:t>Software Myths</a:t>
            </a:r>
          </a:p>
        </p:txBody>
      </p:sp>
      <p:sp>
        <p:nvSpPr>
          <p:cNvPr id="16387" name="Rectangle 3"/>
          <p:cNvSpPr>
            <a:spLocks noGrp="1" noChangeArrowheads="1"/>
          </p:cNvSpPr>
          <p:nvPr>
            <p:ph type="body" idx="1"/>
          </p:nvPr>
        </p:nvSpPr>
        <p:spPr>
          <a:xfrm>
            <a:off x="533400" y="1600200"/>
            <a:ext cx="8001000" cy="5257800"/>
          </a:xfrm>
        </p:spPr>
        <p:txBody>
          <a:bodyPr/>
          <a:lstStyle/>
          <a:p>
            <a:pPr marL="0" indent="0">
              <a:lnSpc>
                <a:spcPct val="90000"/>
              </a:lnSpc>
              <a:buFont typeface="Wingdings" pitchFamily="2" charset="2"/>
              <a:buNone/>
            </a:pPr>
            <a:r>
              <a:rPr lang="en-US" sz="2000" b="1"/>
              <a:t>Definition</a:t>
            </a:r>
            <a:r>
              <a:rPr lang="en-US" sz="1600"/>
              <a:t>: </a:t>
            </a:r>
            <a:r>
              <a:rPr lang="en-US" sz="1800"/>
              <a:t>Beliefs about software and the process used to build it. Myths have number of attributes that have made them insidious (i.e. dangerous).</a:t>
            </a:r>
          </a:p>
          <a:p>
            <a:pPr marL="0" indent="0">
              <a:lnSpc>
                <a:spcPct val="90000"/>
              </a:lnSpc>
            </a:pPr>
            <a:r>
              <a:rPr lang="en-US" sz="1800"/>
              <a:t> Misleading Attitudes - caused serious problem for managers and technical people.</a:t>
            </a:r>
          </a:p>
          <a:p>
            <a:pPr marL="0" indent="0">
              <a:lnSpc>
                <a:spcPct val="90000"/>
              </a:lnSpc>
              <a:buFont typeface="Wingdings" pitchFamily="2" charset="2"/>
              <a:buNone/>
            </a:pPr>
            <a:r>
              <a:rPr lang="en-US" sz="2400" b="1"/>
              <a:t>Management myths</a:t>
            </a:r>
          </a:p>
          <a:p>
            <a:pPr marL="0" indent="0">
              <a:lnSpc>
                <a:spcPct val="90000"/>
              </a:lnSpc>
              <a:buFont typeface="Wingdings" pitchFamily="2" charset="2"/>
              <a:buNone/>
            </a:pPr>
            <a:r>
              <a:rPr lang="en-US" sz="1800"/>
              <a:t>Managers in most disciplines, are often under pressure to maintain budgets, keep schedules on time, and improve quality.</a:t>
            </a:r>
          </a:p>
          <a:p>
            <a:pPr marL="0" indent="0">
              <a:lnSpc>
                <a:spcPct val="90000"/>
              </a:lnSpc>
              <a:buFont typeface="Wingdings" pitchFamily="2" charset="2"/>
              <a:buNone/>
            </a:pPr>
            <a:r>
              <a:rPr lang="en-US" sz="1800" b="1"/>
              <a:t>Myth1</a:t>
            </a:r>
            <a:r>
              <a:rPr lang="en-US" sz="1800"/>
              <a:t>: We already have a book that's full of standards and procedures for building</a:t>
            </a:r>
          </a:p>
          <a:p>
            <a:pPr marL="0" indent="0">
              <a:lnSpc>
                <a:spcPct val="90000"/>
              </a:lnSpc>
              <a:buFont typeface="Wingdings" pitchFamily="2" charset="2"/>
              <a:buNone/>
            </a:pPr>
            <a:r>
              <a:rPr lang="en-US" sz="1800"/>
              <a:t>software, won't that provide my people with everything they need to know? </a:t>
            </a:r>
          </a:p>
          <a:p>
            <a:pPr marL="0" indent="0">
              <a:lnSpc>
                <a:spcPct val="90000"/>
              </a:lnSpc>
              <a:buFont typeface="Wingdings" pitchFamily="2" charset="2"/>
              <a:buNone/>
            </a:pPr>
            <a:r>
              <a:rPr lang="en-US" sz="1800" b="1"/>
              <a:t>Reality</a:t>
            </a:r>
            <a:r>
              <a:rPr lang="en-US" sz="1800"/>
              <a:t> : </a:t>
            </a:r>
          </a:p>
          <a:p>
            <a:pPr marL="0" indent="0">
              <a:lnSpc>
                <a:spcPct val="90000"/>
              </a:lnSpc>
            </a:pPr>
            <a:r>
              <a:rPr lang="en-US" sz="1800"/>
              <a:t> Are software practitioners aware of existence standards?</a:t>
            </a:r>
          </a:p>
          <a:p>
            <a:pPr marL="0" indent="0">
              <a:lnSpc>
                <a:spcPct val="90000"/>
              </a:lnSpc>
            </a:pPr>
            <a:r>
              <a:rPr lang="en-US" sz="1800"/>
              <a:t> Does it reflect modern software engineering practice?</a:t>
            </a:r>
          </a:p>
          <a:p>
            <a:pPr marL="0" indent="0">
              <a:lnSpc>
                <a:spcPct val="90000"/>
              </a:lnSpc>
            </a:pPr>
            <a:r>
              <a:rPr lang="en-US" sz="1800"/>
              <a:t> Is it complete? Is it streamlined to improve time to delivery while still maintaining a focus on quality?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a:p>
        </p:txBody>
      </p:sp>
      <p:sp>
        <p:nvSpPr>
          <p:cNvPr id="40963" name="Rectangle 3"/>
          <p:cNvSpPr>
            <a:spLocks noGrp="1" noChangeArrowheads="1"/>
          </p:cNvSpPr>
          <p:nvPr>
            <p:ph type="body" idx="1"/>
          </p:nvPr>
        </p:nvSpPr>
        <p:spPr/>
        <p:txBody>
          <a:bodyPr/>
          <a:lstStyle/>
          <a:p>
            <a:pPr>
              <a:lnSpc>
                <a:spcPct val="90000"/>
              </a:lnSpc>
              <a:buFont typeface="Wingdings" pitchFamily="2" charset="2"/>
              <a:buNone/>
            </a:pPr>
            <a:r>
              <a:rPr lang="en-US" sz="1800" b="1"/>
              <a:t>Myth2</a:t>
            </a:r>
            <a:r>
              <a:rPr lang="en-US" sz="1800" b="1" i="1"/>
              <a:t>: </a:t>
            </a:r>
            <a:r>
              <a:rPr lang="en-US" sz="1800"/>
              <a:t>If we get behind schedule, we can add more programmers and catch up</a:t>
            </a:r>
          </a:p>
          <a:p>
            <a:pPr>
              <a:lnSpc>
                <a:spcPct val="90000"/>
              </a:lnSpc>
              <a:buFont typeface="Wingdings" pitchFamily="2" charset="2"/>
              <a:buNone/>
            </a:pPr>
            <a:r>
              <a:rPr lang="en-US" sz="1800" b="1"/>
              <a:t>Reality</a:t>
            </a:r>
            <a:r>
              <a:rPr lang="en-US" sz="1800" b="1" i="1"/>
              <a:t>: </a:t>
            </a:r>
            <a:r>
              <a:rPr lang="en-US" sz="1800"/>
              <a:t>Software development is not a mechanistic process like manufacturing. Adding people to a late software project makes it later. </a:t>
            </a:r>
          </a:p>
          <a:p>
            <a:pPr>
              <a:lnSpc>
                <a:spcPct val="90000"/>
              </a:lnSpc>
            </a:pPr>
            <a:r>
              <a:rPr lang="en-US" sz="1800"/>
              <a:t> People can be added but only in a planned and well-coordinated manner</a:t>
            </a:r>
          </a:p>
          <a:p>
            <a:pPr>
              <a:lnSpc>
                <a:spcPct val="90000"/>
              </a:lnSpc>
              <a:buFont typeface="Wingdings" pitchFamily="2" charset="2"/>
              <a:buNone/>
            </a:pPr>
            <a:r>
              <a:rPr lang="en-US" sz="1800" b="1"/>
              <a:t>Myth3</a:t>
            </a:r>
            <a:r>
              <a:rPr lang="en-US" sz="1800" b="1" i="1"/>
              <a:t>: </a:t>
            </a:r>
            <a:r>
              <a:rPr lang="en-US" sz="1800"/>
              <a:t>If I decide to outsource the software project to a third party, I can just relax and let that firm build it.</a:t>
            </a:r>
          </a:p>
          <a:p>
            <a:pPr>
              <a:lnSpc>
                <a:spcPct val="90000"/>
              </a:lnSpc>
              <a:buFont typeface="Wingdings" pitchFamily="2" charset="2"/>
              <a:buNone/>
            </a:pPr>
            <a:r>
              <a:rPr lang="en-US" sz="1800" b="1"/>
              <a:t>Reality</a:t>
            </a:r>
            <a:r>
              <a:rPr lang="en-US" sz="1800" i="1"/>
              <a:t>: </a:t>
            </a:r>
            <a:r>
              <a:rPr lang="en-US" sz="1800"/>
              <a:t>If an organization does not understand how to manage and control software projects internally, it will invariably struggle when it outsource software projects</a:t>
            </a:r>
          </a:p>
          <a:p>
            <a:pPr>
              <a:lnSpc>
                <a:spcPct val="90000"/>
              </a:lnSpc>
              <a:buFont typeface="Wingdings" pitchFamily="2" charset="2"/>
              <a:buNone/>
            </a:pP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33400" y="604838"/>
            <a:ext cx="8001000" cy="6019800"/>
          </a:xfrm>
        </p:spPr>
        <p:txBody>
          <a:bodyPr/>
          <a:lstStyle/>
          <a:p>
            <a:pPr marL="0" indent="0">
              <a:buFont typeface="Wingdings" pitchFamily="2" charset="2"/>
              <a:buNone/>
            </a:pPr>
            <a:r>
              <a:rPr lang="en-US" sz="1800" b="1"/>
              <a:t>Customer Myths</a:t>
            </a:r>
          </a:p>
          <a:p>
            <a:pPr marL="0" indent="0">
              <a:buFont typeface="Wingdings" pitchFamily="2" charset="2"/>
              <a:buNone/>
            </a:pPr>
            <a:r>
              <a:rPr lang="en-US" sz="1800"/>
              <a:t>Customer may be a person from inside or outside the company that has requested software under contract.</a:t>
            </a:r>
          </a:p>
          <a:p>
            <a:pPr marL="0" indent="0">
              <a:buFont typeface="Wingdings" pitchFamily="2" charset="2"/>
              <a:buNone/>
            </a:pPr>
            <a:endParaRPr lang="en-US" sz="1800" b="1" i="1"/>
          </a:p>
          <a:p>
            <a:pPr marL="0" indent="0">
              <a:buFont typeface="Wingdings" pitchFamily="2" charset="2"/>
              <a:buNone/>
            </a:pPr>
            <a:r>
              <a:rPr lang="en-US" sz="1800" b="1"/>
              <a:t>Myth</a:t>
            </a:r>
            <a:r>
              <a:rPr lang="en-US" sz="1800" b="1" i="1"/>
              <a:t>: </a:t>
            </a:r>
            <a:r>
              <a:rPr lang="en-US" sz="1800"/>
              <a:t>A general statement of objectives is sufficient to begin writing programs— we can fill in the details later.</a:t>
            </a:r>
          </a:p>
          <a:p>
            <a:pPr marL="0" indent="0">
              <a:buFont typeface="Wingdings" pitchFamily="2" charset="2"/>
              <a:buNone/>
            </a:pPr>
            <a:r>
              <a:rPr lang="en-US" sz="1800" b="1"/>
              <a:t>Reality</a:t>
            </a:r>
            <a:r>
              <a:rPr lang="en-US" sz="1800" b="1" i="1"/>
              <a:t>: </a:t>
            </a:r>
            <a:r>
              <a:rPr lang="en-US" sz="1800"/>
              <a:t>A poor up-front definition is the major cause of failed software efforts. A formal and detailed description of the information domain, function, behavior, performance, interfaces, design constraints, and validation criteria is essential. These characteristics can be determined only after thorough communication between customer and developer.</a:t>
            </a:r>
          </a:p>
          <a:p>
            <a:pPr marL="0" indent="0">
              <a:buFont typeface="Wingdings" pitchFamily="2" charset="2"/>
              <a:buNone/>
            </a:pPr>
            <a:r>
              <a:rPr lang="en-US" sz="1800" b="1"/>
              <a:t>Myth</a:t>
            </a:r>
            <a:r>
              <a:rPr lang="en-US" sz="1800" b="1" i="1"/>
              <a:t>: </a:t>
            </a:r>
            <a:r>
              <a:rPr lang="en-US" sz="1800"/>
              <a:t>Project requirements continually change, but change can be easily accommodated because software is flexible.</a:t>
            </a:r>
          </a:p>
          <a:p>
            <a:pPr marL="0" indent="0">
              <a:buFont typeface="Wingdings" pitchFamily="2" charset="2"/>
              <a:buNone/>
            </a:pPr>
            <a:r>
              <a:rPr lang="en-US" sz="1800" b="1"/>
              <a:t>Reality:</a:t>
            </a:r>
            <a:r>
              <a:rPr lang="en-US" sz="1800"/>
              <a:t> Customer can review requirements and recommend modifications with relatively little impact on cost. When changes are requested during software design, the cost impact grows rapidly. Below mentioned </a:t>
            </a:r>
            <a:r>
              <a:rPr lang="en-US" sz="1800" i="1"/>
              <a:t>figure</a:t>
            </a:r>
            <a:r>
              <a:rPr lang="en-US" sz="1800"/>
              <a:t> for reference.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srcRect/>
          <a:stretch>
            <a:fillRect/>
          </a:stretch>
        </p:blipFill>
        <p:spPr bwMode="auto">
          <a:xfrm>
            <a:off x="533400" y="304800"/>
            <a:ext cx="8077200" cy="577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066800"/>
            <a:ext cx="8382000" cy="5029200"/>
          </a:xfrm>
        </p:spPr>
        <p:txBody>
          <a:bodyPr/>
          <a:lstStyle/>
          <a:p>
            <a:pPr marL="0" indent="0">
              <a:lnSpc>
                <a:spcPct val="80000"/>
              </a:lnSpc>
              <a:buFont typeface="Wingdings" pitchFamily="2" charset="2"/>
              <a:buNone/>
            </a:pPr>
            <a:r>
              <a:rPr lang="en-US" sz="2000" b="1"/>
              <a:t>Practitioner's myths</a:t>
            </a:r>
          </a:p>
          <a:p>
            <a:pPr marL="0" indent="0">
              <a:lnSpc>
                <a:spcPct val="80000"/>
              </a:lnSpc>
              <a:buFont typeface="Wingdings" pitchFamily="2" charset="2"/>
              <a:buNone/>
            </a:pPr>
            <a:endParaRPr lang="en-US" sz="2000" b="1"/>
          </a:p>
          <a:p>
            <a:pPr marL="0" indent="0">
              <a:lnSpc>
                <a:spcPct val="80000"/>
              </a:lnSpc>
              <a:buFont typeface="Wingdings" pitchFamily="2" charset="2"/>
              <a:buNone/>
            </a:pPr>
            <a:r>
              <a:rPr lang="en-US" sz="2000" b="1"/>
              <a:t>Myth1</a:t>
            </a:r>
            <a:r>
              <a:rPr lang="en-US" sz="2000" b="1" i="1"/>
              <a:t>: </a:t>
            </a:r>
            <a:r>
              <a:rPr lang="en-US" sz="2000"/>
              <a:t>Once we write the program and get it to work, our job is done.</a:t>
            </a:r>
          </a:p>
          <a:p>
            <a:pPr marL="0" indent="0">
              <a:lnSpc>
                <a:spcPct val="80000"/>
              </a:lnSpc>
              <a:buFont typeface="Wingdings" pitchFamily="2" charset="2"/>
              <a:buNone/>
            </a:pPr>
            <a:r>
              <a:rPr lang="en-US" sz="2000" b="1"/>
              <a:t>Reality</a:t>
            </a:r>
            <a:r>
              <a:rPr lang="en-US" sz="2000" b="1" i="1">
                <a:latin typeface="Leawood-BoldItalic" charset="0"/>
              </a:rPr>
              <a:t>: </a:t>
            </a:r>
            <a:r>
              <a:rPr lang="en-US" sz="2000"/>
              <a:t>Someone once said that "the sooner you begin 'writing code', the longer it'll take you to get done." Industry data indicate that between 60 and 80 percent of all effort expended on software will be expended after it is delivered to the customer for the first time.</a:t>
            </a:r>
          </a:p>
          <a:p>
            <a:pPr marL="0" indent="0">
              <a:lnSpc>
                <a:spcPct val="80000"/>
              </a:lnSpc>
              <a:buFont typeface="Wingdings" pitchFamily="2" charset="2"/>
              <a:buNone/>
            </a:pPr>
            <a:r>
              <a:rPr lang="en-US" sz="2000" b="1"/>
              <a:t>Myth2</a:t>
            </a:r>
            <a:r>
              <a:rPr lang="en-US" sz="2000" b="1" i="1"/>
              <a:t>: </a:t>
            </a:r>
            <a:r>
              <a:rPr lang="en-US" sz="2000"/>
              <a:t>Until I get the program "running" I have no way of assessing its quality.</a:t>
            </a:r>
          </a:p>
          <a:p>
            <a:pPr marL="0" indent="0">
              <a:lnSpc>
                <a:spcPct val="80000"/>
              </a:lnSpc>
              <a:buFont typeface="Wingdings" pitchFamily="2" charset="2"/>
              <a:buNone/>
            </a:pPr>
            <a:r>
              <a:rPr lang="en-US" sz="2000" b="1"/>
              <a:t>Reality:</a:t>
            </a:r>
            <a:r>
              <a:rPr lang="en-US" sz="2000" b="1" i="1"/>
              <a:t> </a:t>
            </a:r>
            <a:r>
              <a:rPr lang="en-US" sz="2000"/>
              <a:t>One of the most effective software quality assurance mechanisms can be applied from the inception of a project—the </a:t>
            </a:r>
            <a:r>
              <a:rPr lang="en-US" sz="2000" i="1" u="sng"/>
              <a:t>formal technical review.</a:t>
            </a:r>
          </a:p>
          <a:p>
            <a:pPr marL="0" indent="0">
              <a:lnSpc>
                <a:spcPct val="80000"/>
              </a:lnSpc>
              <a:buFont typeface="Wingdings" pitchFamily="2" charset="2"/>
              <a:buNone/>
            </a:pPr>
            <a:r>
              <a:rPr lang="en-US" sz="2000" b="1"/>
              <a:t>Myth3:</a:t>
            </a:r>
            <a:r>
              <a:rPr lang="en-US" sz="2000" b="1" i="1"/>
              <a:t> </a:t>
            </a:r>
            <a:r>
              <a:rPr lang="en-US" sz="2000"/>
              <a:t>The only deliverable work product for a successful project is the working program.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a:p>
        </p:txBody>
      </p:sp>
      <p:sp>
        <p:nvSpPr>
          <p:cNvPr id="41987" name="Rectangle 3"/>
          <p:cNvSpPr>
            <a:spLocks noGrp="1" noChangeArrowheads="1"/>
          </p:cNvSpPr>
          <p:nvPr>
            <p:ph type="body" idx="1"/>
          </p:nvPr>
        </p:nvSpPr>
        <p:spPr/>
        <p:txBody>
          <a:bodyPr/>
          <a:lstStyle/>
          <a:p>
            <a:pPr>
              <a:lnSpc>
                <a:spcPct val="90000"/>
              </a:lnSpc>
              <a:buFont typeface="Wingdings" pitchFamily="2" charset="2"/>
              <a:buNone/>
            </a:pPr>
            <a:r>
              <a:rPr lang="en-US" sz="2000" b="1" dirty="0"/>
              <a:t>Reality</a:t>
            </a:r>
            <a:r>
              <a:rPr lang="en-US" sz="2000" b="1" i="1" dirty="0"/>
              <a:t>: </a:t>
            </a:r>
            <a:r>
              <a:rPr lang="en-US" sz="2400" dirty="0"/>
              <a:t>A working program is only one part of a </a:t>
            </a:r>
            <a:r>
              <a:rPr lang="en-US" sz="2400" i="1" u="sng" dirty="0"/>
              <a:t>software configuration</a:t>
            </a:r>
            <a:r>
              <a:rPr lang="en-US" sz="2400" i="1" dirty="0"/>
              <a:t> </a:t>
            </a:r>
            <a:r>
              <a:rPr lang="en-US" sz="2400" dirty="0"/>
              <a:t>that includes many elements. Documentation provides a foundation for successful engineering and, more important, guidance for software support.</a:t>
            </a:r>
          </a:p>
          <a:p>
            <a:pPr>
              <a:lnSpc>
                <a:spcPct val="90000"/>
              </a:lnSpc>
              <a:buFont typeface="Wingdings" pitchFamily="2" charset="2"/>
              <a:buNone/>
            </a:pPr>
            <a:r>
              <a:rPr lang="en-US" sz="2000" b="1" dirty="0"/>
              <a:t>Myth4 </a:t>
            </a:r>
            <a:r>
              <a:rPr lang="en-US" sz="2000" b="1" i="1" dirty="0">
                <a:latin typeface="Leawood-BoldItalic" charset="0"/>
              </a:rPr>
              <a:t>: </a:t>
            </a:r>
            <a:r>
              <a:rPr lang="en-US" sz="2400" dirty="0"/>
              <a:t>Software engineering will make us create voluminous and unnecessary documentation and will invariably slow us down.</a:t>
            </a:r>
          </a:p>
          <a:p>
            <a:pPr>
              <a:lnSpc>
                <a:spcPct val="90000"/>
              </a:lnSpc>
              <a:buFont typeface="Wingdings" pitchFamily="2" charset="2"/>
              <a:buNone/>
            </a:pPr>
            <a:r>
              <a:rPr lang="en-US" sz="2000" b="1" dirty="0"/>
              <a:t>Reality</a:t>
            </a:r>
            <a:r>
              <a:rPr lang="en-US" sz="2000" b="1" i="1" dirty="0">
                <a:latin typeface="Leawood-BoldItalic" charset="0"/>
              </a:rPr>
              <a:t>: </a:t>
            </a:r>
            <a:r>
              <a:rPr lang="en-US" sz="2400" dirty="0">
                <a:latin typeface="Leawood-Book" charset="0"/>
              </a:rPr>
              <a:t>Software engineering is not about creating documents. It is about </a:t>
            </a:r>
            <a:r>
              <a:rPr lang="en-US" sz="2400" dirty="0" smtClean="0">
                <a:latin typeface="Leawood-Book" charset="0"/>
              </a:rPr>
              <a:t>creating quality</a:t>
            </a:r>
            <a:r>
              <a:rPr lang="en-US" sz="2400" dirty="0">
                <a:latin typeface="Leawood-Book" charset="0"/>
              </a:rPr>
              <a:t>. Better quality leads to reduced rework. And reduced rework results in faster delivery times.</a:t>
            </a:r>
          </a:p>
          <a:p>
            <a:pPr>
              <a:lnSpc>
                <a:spcPct val="90000"/>
              </a:lnSpc>
            </a:pPr>
            <a:endParaRPr lang="en-US" sz="2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 (</a:t>
            </a:r>
            <a:r>
              <a:rPr lang="en-US" b="1" dirty="0" smtClean="0"/>
              <a:t>SDLC</a:t>
            </a:r>
            <a:r>
              <a:rPr lang="en-US" dirty="0" smtClean="0"/>
              <a:t>)</a:t>
            </a:r>
            <a:endParaRPr lang="en-US" dirty="0"/>
          </a:p>
        </p:txBody>
      </p:sp>
      <p:sp>
        <p:nvSpPr>
          <p:cNvPr id="3" name="Content Placeholder 2"/>
          <p:cNvSpPr>
            <a:spLocks noGrp="1"/>
          </p:cNvSpPr>
          <p:nvPr>
            <p:ph idx="1"/>
          </p:nvPr>
        </p:nvSpPr>
        <p:spPr/>
        <p:txBody>
          <a:bodyPr/>
          <a:lstStyle/>
          <a:p>
            <a:pPr algn="just"/>
            <a:r>
              <a:rPr lang="en-US" sz="2800" dirty="0" smtClean="0">
                <a:solidFill>
                  <a:schemeClr val="tx1"/>
                </a:solidFill>
                <a:latin typeface="+mn-lt"/>
                <a:ea typeface="+mn-ea"/>
                <a:cs typeface="+mn-cs"/>
              </a:rPr>
              <a:t>The </a:t>
            </a:r>
            <a:r>
              <a:rPr lang="en-US" sz="2800" dirty="0">
                <a:solidFill>
                  <a:schemeClr val="tx1"/>
                </a:solidFill>
                <a:latin typeface="+mn-lt"/>
                <a:ea typeface="+mn-ea"/>
                <a:cs typeface="+mn-cs"/>
              </a:rPr>
              <a:t>SDLC is a </a:t>
            </a:r>
            <a:r>
              <a:rPr lang="en-US" sz="2800" dirty="0">
                <a:solidFill>
                  <a:srgbClr val="FF0000"/>
                </a:solidFill>
                <a:latin typeface="+mn-lt"/>
                <a:ea typeface="+mn-ea"/>
                <a:cs typeface="+mn-cs"/>
              </a:rPr>
              <a:t>framework</a:t>
            </a:r>
            <a:r>
              <a:rPr lang="en-US" sz="2800" dirty="0">
                <a:solidFill>
                  <a:schemeClr val="tx1"/>
                </a:solidFill>
                <a:latin typeface="+mn-lt"/>
                <a:ea typeface="+mn-ea"/>
                <a:cs typeface="+mn-cs"/>
              </a:rPr>
              <a:t> that </a:t>
            </a:r>
            <a:r>
              <a:rPr lang="en-US" sz="2800" dirty="0" smtClean="0">
                <a:solidFill>
                  <a:schemeClr val="tx1"/>
                </a:solidFill>
                <a:latin typeface="+mn-lt"/>
                <a:ea typeface="+mn-ea"/>
                <a:cs typeface="+mn-cs"/>
              </a:rPr>
              <a:t>describes the </a:t>
            </a:r>
            <a:r>
              <a:rPr lang="en-US" sz="2800" dirty="0">
                <a:solidFill>
                  <a:schemeClr val="tx1"/>
                </a:solidFill>
                <a:latin typeface="+mn-lt"/>
                <a:ea typeface="+mn-ea"/>
                <a:cs typeface="+mn-cs"/>
              </a:rPr>
              <a:t>activities performed at each stage of </a:t>
            </a:r>
            <a:r>
              <a:rPr lang="en-US" sz="2800" dirty="0" smtClean="0">
                <a:solidFill>
                  <a:schemeClr val="tx1"/>
                </a:solidFill>
                <a:latin typeface="+mn-lt"/>
                <a:ea typeface="+mn-ea"/>
                <a:cs typeface="+mn-cs"/>
              </a:rPr>
              <a:t>a software </a:t>
            </a:r>
            <a:r>
              <a:rPr lang="en-US" sz="2800" dirty="0">
                <a:solidFill>
                  <a:schemeClr val="tx1"/>
                </a:solidFill>
                <a:latin typeface="+mn-lt"/>
                <a:ea typeface="+mn-ea"/>
                <a:cs typeface="+mn-cs"/>
              </a:rPr>
              <a:t>development project.</a:t>
            </a:r>
          </a:p>
          <a:p>
            <a:pPr algn="just"/>
            <a:r>
              <a:rPr lang="en-US" sz="2800" dirty="0" smtClean="0">
                <a:solidFill>
                  <a:schemeClr val="tx1"/>
                </a:solidFill>
                <a:latin typeface="+mn-lt"/>
                <a:ea typeface="+mn-ea"/>
                <a:cs typeface="+mn-cs"/>
              </a:rPr>
              <a:t>SDLC </a:t>
            </a:r>
            <a:r>
              <a:rPr lang="en-US" sz="2800" dirty="0">
                <a:solidFill>
                  <a:schemeClr val="tx1"/>
                </a:solidFill>
                <a:latin typeface="+mn-lt"/>
                <a:ea typeface="+mn-ea"/>
                <a:cs typeface="+mn-cs"/>
              </a:rPr>
              <a:t>process is used by the software </a:t>
            </a:r>
            <a:r>
              <a:rPr lang="en-US" sz="2800" dirty="0" smtClean="0">
                <a:solidFill>
                  <a:schemeClr val="tx1"/>
                </a:solidFill>
                <a:latin typeface="+mn-lt"/>
                <a:ea typeface="+mn-ea"/>
                <a:cs typeface="+mn-cs"/>
              </a:rPr>
              <a:t>industry to </a:t>
            </a:r>
            <a:r>
              <a:rPr lang="en-US" sz="2800" dirty="0">
                <a:solidFill>
                  <a:schemeClr val="tx1"/>
                </a:solidFill>
                <a:latin typeface="+mn-lt"/>
                <a:ea typeface="+mn-ea"/>
                <a:cs typeface="+mn-cs"/>
              </a:rPr>
              <a:t>design, develop and test high </a:t>
            </a:r>
            <a:r>
              <a:rPr lang="en-US" sz="2800" dirty="0" smtClean="0">
                <a:solidFill>
                  <a:schemeClr val="tx1"/>
                </a:solidFill>
                <a:latin typeface="+mn-lt"/>
                <a:ea typeface="+mn-ea"/>
                <a:cs typeface="+mn-cs"/>
              </a:rPr>
              <a:t>quality software</a:t>
            </a:r>
            <a:r>
              <a:rPr lang="en-US" sz="2800" dirty="0">
                <a:solidFill>
                  <a:schemeClr val="tx1"/>
                </a:solidFill>
                <a:latin typeface="+mn-lt"/>
                <a:ea typeface="+mn-ea"/>
                <a:cs typeface="+mn-cs"/>
              </a:rPr>
              <a:t>. It aims to produce </a:t>
            </a:r>
            <a:r>
              <a:rPr lang="en-US" sz="2800" dirty="0">
                <a:solidFill>
                  <a:srgbClr val="FF0000"/>
                </a:solidFill>
                <a:latin typeface="+mn-lt"/>
                <a:ea typeface="+mn-ea"/>
                <a:cs typeface="+mn-cs"/>
              </a:rPr>
              <a:t>the </a:t>
            </a:r>
            <a:r>
              <a:rPr lang="en-US" sz="2800" dirty="0" smtClean="0">
                <a:solidFill>
                  <a:srgbClr val="FF0000"/>
                </a:solidFill>
                <a:latin typeface="+mn-lt"/>
                <a:ea typeface="+mn-ea"/>
                <a:cs typeface="+mn-cs"/>
              </a:rPr>
              <a:t>quality software </a:t>
            </a:r>
            <a:r>
              <a:rPr lang="en-US" sz="2800" dirty="0">
                <a:solidFill>
                  <a:srgbClr val="FF0000"/>
                </a:solidFill>
                <a:latin typeface="+mn-lt"/>
                <a:ea typeface="+mn-ea"/>
                <a:cs typeface="+mn-cs"/>
              </a:rPr>
              <a:t>that meets or exceeds </a:t>
            </a:r>
            <a:r>
              <a:rPr lang="en-US" sz="2800" dirty="0" smtClean="0">
                <a:solidFill>
                  <a:srgbClr val="FF0000"/>
                </a:solidFill>
                <a:latin typeface="+mn-lt"/>
                <a:ea typeface="+mn-ea"/>
                <a:cs typeface="+mn-cs"/>
              </a:rPr>
              <a:t>customer expectations</a:t>
            </a:r>
            <a:r>
              <a:rPr lang="en-US" sz="2800" dirty="0">
                <a:solidFill>
                  <a:srgbClr val="FF0000"/>
                </a:solidFill>
                <a:latin typeface="+mn-lt"/>
                <a:ea typeface="+mn-ea"/>
                <a:cs typeface="+mn-cs"/>
              </a:rPr>
              <a:t>, reaches completion within </a:t>
            </a:r>
            <a:r>
              <a:rPr lang="en-US" sz="2800" dirty="0" smtClean="0">
                <a:solidFill>
                  <a:srgbClr val="FF0000"/>
                </a:solidFill>
                <a:latin typeface="+mn-lt"/>
                <a:ea typeface="+mn-ea"/>
                <a:cs typeface="+mn-cs"/>
              </a:rPr>
              <a:t>time and </a:t>
            </a:r>
            <a:r>
              <a:rPr lang="en-US" sz="2800" dirty="0">
                <a:solidFill>
                  <a:srgbClr val="FF0000"/>
                </a:solidFill>
                <a:latin typeface="+mn-lt"/>
                <a:ea typeface="+mn-ea"/>
                <a:cs typeface="+mn-cs"/>
              </a:rPr>
              <a:t>budget.</a:t>
            </a:r>
            <a:endParaRPr lang="en-US" sz="28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a:t>
            </a:r>
            <a:endParaRPr lang="en-US" dirty="0"/>
          </a:p>
        </p:txBody>
      </p:sp>
      <p:pic>
        <p:nvPicPr>
          <p:cNvPr id="6" name="Picture 5" descr="SDLC.png"/>
          <p:cNvPicPr>
            <a:picLocks noChangeAspect="1"/>
          </p:cNvPicPr>
          <p:nvPr/>
        </p:nvPicPr>
        <p:blipFill>
          <a:blip r:embed="rId2"/>
          <a:stretch>
            <a:fillRect/>
          </a:stretch>
        </p:blipFill>
        <p:spPr>
          <a:xfrm>
            <a:off x="2057400" y="1747499"/>
            <a:ext cx="5119343" cy="51105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What is Software ?</a:t>
            </a:r>
          </a:p>
        </p:txBody>
      </p:sp>
      <p:sp>
        <p:nvSpPr>
          <p:cNvPr id="9219" name="Rectangle 3"/>
          <p:cNvSpPr>
            <a:spLocks noGrp="1" noChangeArrowheads="1"/>
          </p:cNvSpPr>
          <p:nvPr>
            <p:ph type="body" idx="1"/>
          </p:nvPr>
        </p:nvSpPr>
        <p:spPr/>
        <p:txBody>
          <a:bodyPr/>
          <a:lstStyle/>
          <a:p>
            <a:pPr marL="0" indent="0">
              <a:buSzPct val="50000"/>
              <a:buFont typeface="Wingdings" pitchFamily="2" charset="2"/>
              <a:buNone/>
            </a:pPr>
            <a:r>
              <a:rPr lang="en-US" sz="1600"/>
              <a:t>Software can define as:</a:t>
            </a:r>
            <a:endParaRPr lang="en-US" sz="2000"/>
          </a:p>
          <a:p>
            <a:pPr marL="957263" lvl="1">
              <a:buSzPct val="50000"/>
              <a:buFont typeface="Wingdings" pitchFamily="2" charset="2"/>
              <a:buChar char="q"/>
            </a:pPr>
            <a:r>
              <a:rPr lang="en-US" sz="1600"/>
              <a:t>Instruction – executed provide desire features, function &amp; performance.</a:t>
            </a:r>
          </a:p>
          <a:p>
            <a:pPr marL="957263" lvl="1">
              <a:buSzPct val="50000"/>
              <a:buFont typeface="Wingdings" pitchFamily="2" charset="2"/>
              <a:buChar char="q"/>
            </a:pPr>
            <a:r>
              <a:rPr lang="en-US" sz="1600"/>
              <a:t>Data structure – to adequately manipulate operation.</a:t>
            </a:r>
          </a:p>
          <a:p>
            <a:pPr marL="957263" lvl="1">
              <a:buSzPct val="50000"/>
              <a:buFont typeface="Wingdings" pitchFamily="2" charset="2"/>
              <a:buChar char="q"/>
            </a:pPr>
            <a:r>
              <a:rPr lang="en-US" sz="1600"/>
              <a:t>Documents – operation and use of the program.</a:t>
            </a:r>
          </a:p>
          <a:p>
            <a:pPr marL="0" indent="0">
              <a:buSzPct val="50000"/>
              <a:buFont typeface="Wingdings" pitchFamily="2" charset="2"/>
              <a:buNone/>
            </a:pPr>
            <a:r>
              <a:rPr lang="en-US" sz="1600"/>
              <a:t>Software products may be developed for a particular customer or may be developed for a general market.</a:t>
            </a:r>
          </a:p>
          <a:p>
            <a:pPr marL="957263" lvl="1">
              <a:buSzPct val="50000"/>
              <a:buFont typeface="Wingdings" pitchFamily="2" charset="2"/>
              <a:buChar char="q"/>
            </a:pPr>
            <a:r>
              <a:rPr lang="en-US" sz="1600"/>
              <a:t>Software products may be</a:t>
            </a:r>
            <a:r>
              <a:rPr lang="en-US" sz="1800"/>
              <a:t> </a:t>
            </a:r>
          </a:p>
          <a:p>
            <a:pPr marL="1466850" lvl="2">
              <a:buSzPct val="50000"/>
              <a:buFont typeface="Wingdings" pitchFamily="2" charset="2"/>
              <a:buChar char="q"/>
            </a:pPr>
            <a:r>
              <a:rPr lang="en-US" sz="1600" b="1"/>
              <a:t>Generic</a:t>
            </a:r>
            <a:r>
              <a:rPr lang="en-US" sz="1600"/>
              <a:t> - developed to be sold to a range of different customers e.g. PC software such as Excel or Word.</a:t>
            </a:r>
          </a:p>
          <a:p>
            <a:pPr marL="1466850" lvl="2">
              <a:buSzPct val="50000"/>
              <a:buFont typeface="Wingdings" pitchFamily="2" charset="2"/>
              <a:buChar char="q"/>
            </a:pPr>
            <a:r>
              <a:rPr lang="en-US" sz="1600" b="1"/>
              <a:t>Bespoke</a:t>
            </a:r>
            <a:r>
              <a:rPr lang="en-US" sz="1600"/>
              <a:t> (</a:t>
            </a:r>
            <a:r>
              <a:rPr lang="en-US" sz="1600" b="1"/>
              <a:t>custom</a:t>
            </a:r>
            <a:r>
              <a:rPr lang="en-US" sz="1600"/>
              <a:t>) - developed for a single customer according to their specification</a:t>
            </a:r>
            <a:r>
              <a:rPr lang="en-US" sz="17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Planning and Requirements Analysis</a:t>
            </a:r>
          </a:p>
          <a:p>
            <a:pPr marL="514350" indent="-514350">
              <a:buFont typeface="+mj-lt"/>
              <a:buAutoNum type="arabicPeriod"/>
            </a:pPr>
            <a:r>
              <a:rPr lang="en-US" dirty="0" smtClean="0"/>
              <a:t>Defining Requirements</a:t>
            </a:r>
          </a:p>
          <a:p>
            <a:pPr marL="514350" indent="-514350">
              <a:buFont typeface="+mj-lt"/>
              <a:buAutoNum type="arabicPeriod"/>
            </a:pPr>
            <a:r>
              <a:rPr lang="en-US" dirty="0" smtClean="0"/>
              <a:t>Designing the Software</a:t>
            </a:r>
          </a:p>
          <a:p>
            <a:pPr marL="514350" indent="-514350">
              <a:buFont typeface="+mj-lt"/>
              <a:buAutoNum type="arabicPeriod"/>
            </a:pPr>
            <a:r>
              <a:rPr lang="en-US" dirty="0" smtClean="0"/>
              <a:t>Building or Developing the Software</a:t>
            </a:r>
          </a:p>
          <a:p>
            <a:pPr marL="514350" indent="-514350">
              <a:buFont typeface="+mj-lt"/>
              <a:buAutoNum type="arabicPeriod"/>
            </a:pPr>
            <a:r>
              <a:rPr lang="en-US" dirty="0" smtClean="0"/>
              <a:t>Testing the Software</a:t>
            </a:r>
          </a:p>
          <a:p>
            <a:pPr marL="514350" indent="-514350">
              <a:buFont typeface="+mj-lt"/>
              <a:buAutoNum type="arabicPeriod"/>
            </a:pPr>
            <a:r>
              <a:rPr lang="en-US" dirty="0" smtClean="0"/>
              <a:t>Deployment and Maintenance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Planning &amp; Requirement Analysis</a:t>
            </a:r>
            <a:endParaRPr lang="en-US" dirty="0"/>
          </a:p>
        </p:txBody>
      </p:sp>
      <p:sp>
        <p:nvSpPr>
          <p:cNvPr id="3" name="Content Placeholder 2"/>
          <p:cNvSpPr>
            <a:spLocks noGrp="1"/>
          </p:cNvSpPr>
          <p:nvPr>
            <p:ph idx="1"/>
          </p:nvPr>
        </p:nvSpPr>
        <p:spPr/>
        <p:txBody>
          <a:bodyPr/>
          <a:lstStyle/>
          <a:p>
            <a:pPr algn="just"/>
            <a:r>
              <a:rPr lang="en-US" sz="2600" dirty="0" smtClean="0"/>
              <a:t>Requirement analysis is the most important and fundamental stage in SDLC. </a:t>
            </a:r>
          </a:p>
          <a:p>
            <a:pPr algn="just"/>
            <a:r>
              <a:rPr lang="en-US" sz="2600" dirty="0" smtClean="0"/>
              <a:t>It is performed by the senior members of the team with inputs from all the </a:t>
            </a:r>
            <a:r>
              <a:rPr lang="en-US" sz="2600" dirty="0" smtClean="0">
                <a:solidFill>
                  <a:srgbClr val="FF0000"/>
                </a:solidFill>
              </a:rPr>
              <a:t>stakeholders</a:t>
            </a:r>
            <a:r>
              <a:rPr lang="en-US" sz="2600" dirty="0" smtClean="0"/>
              <a:t> and </a:t>
            </a:r>
            <a:r>
              <a:rPr lang="en-US" sz="2600" dirty="0" smtClean="0">
                <a:solidFill>
                  <a:srgbClr val="FF0000"/>
                </a:solidFill>
              </a:rPr>
              <a:t>domain experts</a:t>
            </a:r>
            <a:r>
              <a:rPr lang="en-US" sz="2600" dirty="0" smtClean="0"/>
              <a:t> or </a:t>
            </a:r>
            <a:r>
              <a:rPr lang="en-US" sz="2600" dirty="0" smtClean="0">
                <a:solidFill>
                  <a:srgbClr val="FF0000"/>
                </a:solidFill>
              </a:rPr>
              <a:t>SME</a:t>
            </a:r>
            <a:r>
              <a:rPr lang="en-US" sz="2600" dirty="0" smtClean="0"/>
              <a:t>s in the industry. </a:t>
            </a:r>
          </a:p>
          <a:p>
            <a:pPr algn="just"/>
            <a:r>
              <a:rPr lang="en-US" sz="2600" dirty="0" smtClean="0"/>
              <a:t>Planning for the </a:t>
            </a:r>
            <a:r>
              <a:rPr lang="en-US" sz="2600" dirty="0" smtClean="0">
                <a:solidFill>
                  <a:srgbClr val="FF0000"/>
                </a:solidFill>
              </a:rPr>
              <a:t>quality assurance requirements</a:t>
            </a:r>
            <a:r>
              <a:rPr lang="en-US" sz="2600" dirty="0" smtClean="0"/>
              <a:t> and </a:t>
            </a:r>
            <a:r>
              <a:rPr lang="en-US" sz="2600" dirty="0" smtClean="0">
                <a:solidFill>
                  <a:srgbClr val="FF0000"/>
                </a:solidFill>
              </a:rPr>
              <a:t>identification of the risks associated</a:t>
            </a:r>
            <a:r>
              <a:rPr lang="en-US" sz="2600" dirty="0" smtClean="0"/>
              <a:t> with the project is also done at this stage.</a:t>
            </a:r>
            <a:endParaRPr 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 (cont.)</a:t>
            </a:r>
            <a:endParaRPr lang="en-US" dirty="0"/>
          </a:p>
        </p:txBody>
      </p:sp>
      <p:sp>
        <p:nvSpPr>
          <p:cNvPr id="3" name="Content Placeholder 2"/>
          <p:cNvSpPr>
            <a:spLocks noGrp="1"/>
          </p:cNvSpPr>
          <p:nvPr>
            <p:ph idx="1"/>
          </p:nvPr>
        </p:nvSpPr>
        <p:spPr/>
        <p:txBody>
          <a:bodyPr/>
          <a:lstStyle/>
          <a:p>
            <a:r>
              <a:rPr lang="en-US" dirty="0" smtClean="0"/>
              <a:t>Business Requirements</a:t>
            </a:r>
          </a:p>
          <a:p>
            <a:r>
              <a:rPr lang="en-US" dirty="0" smtClean="0"/>
              <a:t>Stakeholder Requirements</a:t>
            </a:r>
          </a:p>
          <a:p>
            <a:r>
              <a:rPr lang="en-US" dirty="0" smtClean="0"/>
              <a:t>Solution Requirements</a:t>
            </a:r>
          </a:p>
          <a:p>
            <a:pPr lvl="1"/>
            <a:r>
              <a:rPr lang="en-US" dirty="0" smtClean="0"/>
              <a:t>Functional Requirements</a:t>
            </a:r>
          </a:p>
          <a:p>
            <a:pPr lvl="1"/>
            <a:r>
              <a:rPr lang="en-US" dirty="0" smtClean="0"/>
              <a:t>Non-functional Requirements</a:t>
            </a:r>
          </a:p>
          <a:p>
            <a:r>
              <a:rPr lang="en-US" dirty="0" smtClean="0"/>
              <a:t>Transition Requirements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Defining Requirements</a:t>
            </a:r>
            <a:endParaRPr lang="en-US" dirty="0"/>
          </a:p>
        </p:txBody>
      </p:sp>
      <p:sp>
        <p:nvSpPr>
          <p:cNvPr id="3" name="Content Placeholder 2"/>
          <p:cNvSpPr>
            <a:spLocks noGrp="1"/>
          </p:cNvSpPr>
          <p:nvPr>
            <p:ph idx="1"/>
          </p:nvPr>
        </p:nvSpPr>
        <p:spPr/>
        <p:txBody>
          <a:bodyPr/>
          <a:lstStyle/>
          <a:p>
            <a:pPr marL="0" algn="just">
              <a:buNone/>
            </a:pPr>
            <a:r>
              <a:rPr lang="en-US" sz="2800" dirty="0" smtClean="0"/>
              <a:t>Once the requirement analysis is done the next step is to clearly define and document the software requirements and get them approved from the project stakeholders.</a:t>
            </a:r>
          </a:p>
          <a:p>
            <a:pPr marL="0" algn="just">
              <a:buNone/>
            </a:pPr>
            <a:r>
              <a:rPr lang="en-US" sz="2800" dirty="0" smtClean="0"/>
              <a:t>This is done through ‘</a:t>
            </a:r>
            <a:r>
              <a:rPr lang="en-US" sz="2800" b="1" dirty="0" smtClean="0"/>
              <a:t>SRS</a:t>
            </a:r>
            <a:r>
              <a:rPr lang="en-US" sz="2800" dirty="0" smtClean="0"/>
              <a:t>’ – Software Requirement Specification document which consists of all the product requirements to be designed and developed during the project life cycle.</a:t>
            </a: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Requirements (cont.)</a:t>
            </a:r>
            <a:endParaRPr lang="en-US" dirty="0"/>
          </a:p>
        </p:txBody>
      </p:sp>
      <p:sp>
        <p:nvSpPr>
          <p:cNvPr id="3" name="Content Placeholder 2"/>
          <p:cNvSpPr>
            <a:spLocks noGrp="1"/>
          </p:cNvSpPr>
          <p:nvPr>
            <p:ph idx="1"/>
          </p:nvPr>
        </p:nvSpPr>
        <p:spPr/>
        <p:txBody>
          <a:bodyPr/>
          <a:lstStyle/>
          <a:p>
            <a:r>
              <a:rPr lang="en-US" dirty="0" smtClean="0"/>
              <a:t>Enterprise Analysis</a:t>
            </a:r>
          </a:p>
          <a:p>
            <a:r>
              <a:rPr lang="en-US" dirty="0" smtClean="0"/>
              <a:t>Business Analysis Planning &amp; Monitoring</a:t>
            </a:r>
          </a:p>
          <a:p>
            <a:r>
              <a:rPr lang="en-US" dirty="0" smtClean="0"/>
              <a:t>Elicitation</a:t>
            </a:r>
          </a:p>
          <a:p>
            <a:r>
              <a:rPr lang="en-US" dirty="0" smtClean="0"/>
              <a:t>Requirements Analysis</a:t>
            </a:r>
          </a:p>
          <a:p>
            <a:r>
              <a:rPr lang="en-US" dirty="0" smtClean="0"/>
              <a:t>Requirements Management &amp; Communication</a:t>
            </a:r>
          </a:p>
          <a:p>
            <a:r>
              <a:rPr lang="en-US" dirty="0" smtClean="0"/>
              <a:t>Solution Assessment &amp; Validation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Designing the Software</a:t>
            </a:r>
            <a:endParaRPr lang="en-US" dirty="0"/>
          </a:p>
        </p:txBody>
      </p:sp>
      <p:sp>
        <p:nvSpPr>
          <p:cNvPr id="3" name="Content Placeholder 2"/>
          <p:cNvSpPr>
            <a:spLocks noGrp="1"/>
          </p:cNvSpPr>
          <p:nvPr>
            <p:ph idx="1"/>
          </p:nvPr>
        </p:nvSpPr>
        <p:spPr>
          <a:xfrm>
            <a:off x="566738" y="1676400"/>
            <a:ext cx="8001000" cy="4267200"/>
          </a:xfrm>
        </p:spPr>
        <p:txBody>
          <a:bodyPr/>
          <a:lstStyle/>
          <a:p>
            <a:pPr algn="just"/>
            <a:r>
              <a:rPr lang="en-US" sz="2600" dirty="0" smtClean="0"/>
              <a:t>Based on the requirements specified in SRS, usually more than one design approach for the product architecture is proposed and documented in a DDS - Design Document Specification.</a:t>
            </a:r>
          </a:p>
          <a:p>
            <a:pPr algn="just"/>
            <a:r>
              <a:rPr lang="en-US" sz="2600" dirty="0" smtClean="0"/>
              <a:t>This DDS is reviewed by all the stakeholders and based on various parameters as risk assessment, design modularity , budget and time constraints , the best design approach is selected for the software.</a:t>
            </a:r>
            <a:endParaRPr lang="en-US"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Developing the Software</a:t>
            </a:r>
            <a:endParaRPr lang="en-US" dirty="0"/>
          </a:p>
        </p:txBody>
      </p:sp>
      <p:sp>
        <p:nvSpPr>
          <p:cNvPr id="3" name="Content Placeholder 2"/>
          <p:cNvSpPr>
            <a:spLocks noGrp="1"/>
          </p:cNvSpPr>
          <p:nvPr>
            <p:ph idx="1"/>
          </p:nvPr>
        </p:nvSpPr>
        <p:spPr/>
        <p:txBody>
          <a:bodyPr/>
          <a:lstStyle/>
          <a:p>
            <a:pPr algn="just"/>
            <a:r>
              <a:rPr lang="en-US" sz="2800" dirty="0" smtClean="0"/>
              <a:t>In this stage of SDLC the actual development starts and the product is built. The programming code is generated as per DDS during this stage.</a:t>
            </a:r>
          </a:p>
          <a:p>
            <a:pPr algn="just"/>
            <a:r>
              <a:rPr lang="en-US" sz="2800" dirty="0" smtClean="0"/>
              <a:t>Developers have to follow the coding guidelines defined by their organization and programming tools like compilers, interpreters, debuggers etc are used to generate and implement the code.</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Testing the Software</a:t>
            </a:r>
            <a:endParaRPr lang="en-US" dirty="0"/>
          </a:p>
        </p:txBody>
      </p:sp>
      <p:sp>
        <p:nvSpPr>
          <p:cNvPr id="3" name="Content Placeholder 2"/>
          <p:cNvSpPr>
            <a:spLocks noGrp="1"/>
          </p:cNvSpPr>
          <p:nvPr>
            <p:ph idx="1"/>
          </p:nvPr>
        </p:nvSpPr>
        <p:spPr/>
        <p:txBody>
          <a:bodyPr/>
          <a:lstStyle/>
          <a:p>
            <a:pPr algn="just"/>
            <a:r>
              <a:rPr lang="en-US" sz="2800" dirty="0" smtClean="0"/>
              <a:t>This stage is usually a subset of all the stages as in the modern SDLC models, the testing activities are mostly involved in all the stages of SDLC.</a:t>
            </a:r>
          </a:p>
          <a:p>
            <a:pPr algn="just"/>
            <a:r>
              <a:rPr lang="en-US" sz="2800" dirty="0" smtClean="0"/>
              <a:t>However this stage refers to the testing only that stage of the software where defects are reported, tracked, fixed and retested, until the software reaches the quality standards defined in the SRS.</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188326" cy="1216025"/>
          </a:xfrm>
        </p:spPr>
        <p:txBody>
          <a:bodyPr/>
          <a:lstStyle/>
          <a:p>
            <a:r>
              <a:rPr lang="en-US" dirty="0" smtClean="0"/>
              <a:t>6. Deployment and Maintenance</a:t>
            </a:r>
            <a:endParaRPr lang="en-US" dirty="0"/>
          </a:p>
        </p:txBody>
      </p:sp>
      <p:sp>
        <p:nvSpPr>
          <p:cNvPr id="3" name="Content Placeholder 2"/>
          <p:cNvSpPr>
            <a:spLocks noGrp="1"/>
          </p:cNvSpPr>
          <p:nvPr>
            <p:ph idx="1"/>
          </p:nvPr>
        </p:nvSpPr>
        <p:spPr/>
        <p:txBody>
          <a:bodyPr/>
          <a:lstStyle/>
          <a:p>
            <a:r>
              <a:rPr lang="en-US" dirty="0" smtClean="0"/>
              <a:t>Once the software is tested and no bugs or errors are reported then it is deployed.</a:t>
            </a:r>
          </a:p>
          <a:p>
            <a:r>
              <a:rPr lang="en-US" dirty="0" smtClean="0"/>
              <a:t>Then based on the feedback, the software may be released as it is or with suggested enhancements in the target segment.</a:t>
            </a:r>
          </a:p>
          <a:p>
            <a:r>
              <a:rPr lang="en-US" dirty="0" smtClean="0"/>
              <a:t>After the software is deployed then its maintenance starts.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2"/>
          <a:stretch>
            <a:fillRect/>
          </a:stretch>
        </p:blipFill>
        <p:spPr>
          <a:xfrm>
            <a:off x="76200" y="381000"/>
            <a:ext cx="8938698" cy="603158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ea typeface="宋体" pitchFamily="2" charset="-122"/>
              </a:rPr>
              <a:t>Hardware vs. Software</a:t>
            </a:r>
            <a:endParaRPr lang="en-US">
              <a:ea typeface="宋体" pitchFamily="2" charset="-122"/>
            </a:endParaRPr>
          </a:p>
        </p:txBody>
      </p:sp>
      <p:graphicFrame>
        <p:nvGraphicFramePr>
          <p:cNvPr id="33795" name="Group 3"/>
          <p:cNvGraphicFramePr>
            <a:graphicFrameLocks noGrp="1"/>
          </p:cNvGraphicFramePr>
          <p:nvPr>
            <p:ph idx="1"/>
          </p:nvPr>
        </p:nvGraphicFramePr>
        <p:xfrm>
          <a:off x="304800" y="1752600"/>
          <a:ext cx="8839200" cy="2760663"/>
        </p:xfrm>
        <a:graphic>
          <a:graphicData uri="http://schemas.openxmlformats.org/drawingml/2006/table">
            <a:tbl>
              <a:tblPr/>
              <a:tblGrid>
                <a:gridCol w="4421188"/>
                <a:gridCol w="4418012"/>
              </a:tblGrid>
              <a:tr h="6397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accent2"/>
                          </a:solidFill>
                          <a:effectLst/>
                          <a:latin typeface="Verdana" pitchFamily="34" charset="0"/>
                          <a:ea typeface="宋体" pitchFamily="2" charset="-122"/>
                        </a:rPr>
                        <a:t>Hardware</a:t>
                      </a:r>
                    </a:p>
                  </a:txBody>
                  <a:tcPr marL="457200" marR="457200" marT="228600" marB="22860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accent2"/>
                          </a:solidFill>
                          <a:effectLst/>
                          <a:latin typeface="Verdana" pitchFamily="34" charset="0"/>
                          <a:ea typeface="宋体" pitchFamily="2" charset="-122"/>
                        </a:rPr>
                        <a:t>Software</a:t>
                      </a:r>
                    </a:p>
                  </a:txBody>
                  <a:tcPr marL="457200" marR="457200" marT="228600" marB="228600" horzOverflow="overflow">
                    <a:lnL>
                      <a:noFill/>
                    </a:lnL>
                    <a:lnR cap="flat">
                      <a:noFill/>
                    </a:lnR>
                    <a:lnT cap="flat">
                      <a:noFill/>
                    </a:lnT>
                    <a:lnB>
                      <a:noFill/>
                    </a:lnB>
                    <a:lnTlToBr>
                      <a:noFill/>
                    </a:lnTlToBr>
                    <a:lnBlToTr>
                      <a:noFill/>
                    </a:lnBlToTr>
                    <a:noFill/>
                  </a:tcPr>
                </a:tc>
              </a:tr>
              <a:tr h="19986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 </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Manufactured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wear out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Built using components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Relatively simple</a:t>
                      </a:r>
                    </a:p>
                  </a:txBody>
                  <a:tcPr marL="457200" marR="457200" marT="228600" marB="2286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Developed/ engineered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deteriorate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Custom built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Char char="o"/>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 Complex</a:t>
                      </a:r>
                    </a:p>
                  </a:txBody>
                  <a:tcPr marL="457200" marR="457200" marT="228600" marB="22860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Stages &amp; Documents</a:t>
            </a:r>
            <a:endParaRPr lang="en-US" dirty="0"/>
          </a:p>
        </p:txBody>
      </p:sp>
      <p:pic>
        <p:nvPicPr>
          <p:cNvPr id="4" name="Content Placeholder 3" descr="Untitled1.jpg"/>
          <p:cNvPicPr>
            <a:picLocks noGrp="1" noChangeAspect="1"/>
          </p:cNvPicPr>
          <p:nvPr>
            <p:ph idx="1"/>
          </p:nvPr>
        </p:nvPicPr>
        <p:blipFill>
          <a:blip r:embed="rId3"/>
          <a:stretch>
            <a:fillRect/>
          </a:stretch>
        </p:blipFill>
        <p:spPr>
          <a:xfrm>
            <a:off x="566738" y="2193301"/>
            <a:ext cx="8001000" cy="338579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Manufacturing vs. Development</a:t>
            </a:r>
            <a:endParaRPr lang="en-US">
              <a:ea typeface="宋体" pitchFamily="2" charset="-122"/>
            </a:endParaRPr>
          </a:p>
        </p:txBody>
      </p:sp>
      <p:sp>
        <p:nvSpPr>
          <p:cNvPr id="34819" name="Rectangle 3"/>
          <p:cNvSpPr>
            <a:spLocks noGrp="1" noChangeArrowheads="1"/>
          </p:cNvSpPr>
          <p:nvPr>
            <p:ph type="body" idx="1"/>
          </p:nvPr>
        </p:nvSpPr>
        <p:spPr/>
        <p:txBody>
          <a:bodyPr/>
          <a:lstStyle/>
          <a:p>
            <a:pPr>
              <a:lnSpc>
                <a:spcPct val="90000"/>
              </a:lnSpc>
            </a:pPr>
            <a:r>
              <a:rPr lang="en-US" altLang="zh-CN" sz="2600">
                <a:ea typeface="宋体" pitchFamily="2" charset="-122"/>
              </a:rPr>
              <a:t>Once a hardware product has been manufactured, it is difficult or impossible to modify.  In contrast, software products are routinely modified and upgraded.</a:t>
            </a:r>
          </a:p>
          <a:p>
            <a:pPr>
              <a:lnSpc>
                <a:spcPct val="90000"/>
              </a:lnSpc>
            </a:pPr>
            <a:r>
              <a:rPr lang="en-US" altLang="zh-CN" sz="2600">
                <a:ea typeface="宋体" pitchFamily="2" charset="-122"/>
              </a:rPr>
              <a:t>In hardware, hiring more people allows you to accomplish more work, but the same does not necessarily hold true in software engineering.</a:t>
            </a:r>
          </a:p>
          <a:p>
            <a:pPr>
              <a:lnSpc>
                <a:spcPct val="90000"/>
              </a:lnSpc>
            </a:pPr>
            <a:r>
              <a:rPr lang="en-US" altLang="zh-CN" sz="2600">
                <a:ea typeface="宋体" pitchFamily="2" charset="-122"/>
              </a:rPr>
              <a:t>Unlike hardware, software costs are concentrated in design rather than production.</a:t>
            </a:r>
          </a:p>
          <a:p>
            <a:pPr>
              <a:lnSpc>
                <a:spcPct val="90000"/>
              </a:lnSpc>
            </a:pPr>
            <a:endParaRPr 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Failure curve for Hardware</a:t>
            </a:r>
          </a:p>
        </p:txBody>
      </p:sp>
      <p:pic>
        <p:nvPicPr>
          <p:cNvPr id="12296" name="Picture 8"/>
          <p:cNvPicPr>
            <a:picLocks noChangeAspect="1" noChangeArrowheads="1"/>
          </p:cNvPicPr>
          <p:nvPr/>
        </p:nvPicPr>
        <p:blipFill>
          <a:blip r:embed="rId2"/>
          <a:srcRect/>
          <a:stretch>
            <a:fillRect/>
          </a:stretch>
        </p:blipFill>
        <p:spPr bwMode="auto">
          <a:xfrm>
            <a:off x="0" y="1905000"/>
            <a:ext cx="9144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28600"/>
            <a:ext cx="8001000" cy="682625"/>
          </a:xfrm>
        </p:spPr>
        <p:txBody>
          <a:bodyPr/>
          <a:lstStyle/>
          <a:p>
            <a:r>
              <a:rPr lang="en-US"/>
              <a:t>Failure curve for Software</a:t>
            </a:r>
          </a:p>
        </p:txBody>
      </p:sp>
      <p:pic>
        <p:nvPicPr>
          <p:cNvPr id="13319" name="Picture 7"/>
          <p:cNvPicPr>
            <a:picLocks noChangeAspect="1" noChangeArrowheads="1"/>
          </p:cNvPicPr>
          <p:nvPr/>
        </p:nvPicPr>
        <p:blipFill>
          <a:blip r:embed="rId2"/>
          <a:srcRect/>
          <a:stretch>
            <a:fillRect/>
          </a:stretch>
        </p:blipFill>
        <p:spPr bwMode="auto">
          <a:xfrm>
            <a:off x="0" y="914400"/>
            <a:ext cx="9144000" cy="4114800"/>
          </a:xfrm>
          <a:prstGeom prst="rect">
            <a:avLst/>
          </a:prstGeom>
          <a:noFill/>
          <a:ln w="9525">
            <a:noFill/>
            <a:miter lim="800000"/>
            <a:headEnd/>
            <a:tailEnd/>
          </a:ln>
          <a:effectLst/>
        </p:spPr>
      </p:pic>
      <p:sp>
        <p:nvSpPr>
          <p:cNvPr id="13320" name="Text Box 8"/>
          <p:cNvSpPr txBox="1">
            <a:spLocks noChangeArrowheads="1"/>
          </p:cNvSpPr>
          <p:nvPr/>
        </p:nvSpPr>
        <p:spPr bwMode="auto">
          <a:xfrm>
            <a:off x="228600" y="5091113"/>
            <a:ext cx="8610600" cy="1660525"/>
          </a:xfrm>
          <a:prstGeom prst="rect">
            <a:avLst/>
          </a:prstGeom>
          <a:noFill/>
          <a:ln w="9525">
            <a:noFill/>
            <a:miter lim="800000"/>
            <a:headEnd/>
            <a:tailEnd/>
          </a:ln>
          <a:effectLst/>
        </p:spPr>
        <p:txBody>
          <a:bodyPr>
            <a:spAutoFit/>
          </a:bodyPr>
          <a:lstStyle/>
          <a:p>
            <a:pPr eaLnBrk="1" hangingPunct="1">
              <a:lnSpc>
                <a:spcPct val="90000"/>
              </a:lnSpc>
              <a:spcBef>
                <a:spcPct val="20000"/>
              </a:spcBef>
              <a:buClr>
                <a:schemeClr val="accent2"/>
              </a:buClr>
              <a:buSzPct val="50000"/>
              <a:buFont typeface="Wingdings" pitchFamily="2" charset="2"/>
              <a:buNone/>
            </a:pPr>
            <a:r>
              <a:rPr lang="en-US" sz="1800"/>
              <a:t>When a hardware component wears out, it is replaced by a spare part. </a:t>
            </a:r>
          </a:p>
          <a:p>
            <a:pPr eaLnBrk="1" hangingPunct="1">
              <a:lnSpc>
                <a:spcPct val="90000"/>
              </a:lnSpc>
              <a:spcBef>
                <a:spcPct val="20000"/>
              </a:spcBef>
              <a:buClr>
                <a:schemeClr val="accent2"/>
              </a:buClr>
              <a:buSzPct val="50000"/>
              <a:buFont typeface="Wingdings" pitchFamily="2" charset="2"/>
              <a:buNone/>
            </a:pPr>
            <a:r>
              <a:rPr lang="en-US" sz="1800"/>
              <a:t>There are no software spare parts. Every software failure indicates an error in design or in the process through which design was translated into machine executable code. Therefore, software maintenance involves considerably more complexity</a:t>
            </a:r>
          </a:p>
          <a:p>
            <a:endParaRPr 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4675" y="838200"/>
            <a:ext cx="8001000" cy="682625"/>
          </a:xfrm>
        </p:spPr>
        <p:txBody>
          <a:bodyPr/>
          <a:lstStyle/>
          <a:p>
            <a:r>
              <a:rPr lang="en-US" altLang="zh-CN" sz="3400">
                <a:ea typeface="宋体" pitchFamily="2" charset="-122"/>
              </a:rPr>
              <a:t>Component Based vs. Custom Built</a:t>
            </a:r>
            <a:endParaRPr lang="en-US" sz="3400">
              <a:ea typeface="宋体" pitchFamily="2" charset="-122"/>
            </a:endParaRPr>
          </a:p>
        </p:txBody>
      </p:sp>
      <p:sp>
        <p:nvSpPr>
          <p:cNvPr id="35843" name="Rectangle 3"/>
          <p:cNvSpPr>
            <a:spLocks noGrp="1" noChangeArrowheads="1"/>
          </p:cNvSpPr>
          <p:nvPr>
            <p:ph type="body" idx="1"/>
          </p:nvPr>
        </p:nvSpPr>
        <p:spPr/>
        <p:txBody>
          <a:bodyPr/>
          <a:lstStyle/>
          <a:p>
            <a:r>
              <a:rPr lang="en-US" altLang="zh-CN">
                <a:ea typeface="宋体" pitchFamily="2" charset="-122"/>
              </a:rPr>
              <a:t>Hardware products typically employ many standardized design components.</a:t>
            </a:r>
          </a:p>
          <a:p>
            <a:r>
              <a:rPr lang="en-US" altLang="zh-CN">
                <a:ea typeface="宋体" pitchFamily="2" charset="-122"/>
              </a:rPr>
              <a:t>Most software continues to be custom built.</a:t>
            </a:r>
          </a:p>
          <a:p>
            <a:r>
              <a:rPr lang="en-US" altLang="zh-CN">
                <a:ea typeface="宋体" pitchFamily="2" charset="-122"/>
              </a:rPr>
              <a:t>The software industry does seem to be moving (slowly) toward component-based construction.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630</TotalTime>
  <Words>3371</Words>
  <Application>Microsoft Office PowerPoint</Application>
  <PresentationFormat>On-screen Show (4:3)</PresentationFormat>
  <Paragraphs>368</Paragraphs>
  <Slides>50</Slides>
  <Notes>11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Profile</vt:lpstr>
      <vt:lpstr>Software Engineering</vt:lpstr>
      <vt:lpstr>Topic Covered </vt:lpstr>
      <vt:lpstr>Evolving Role of Software</vt:lpstr>
      <vt:lpstr>What is Software ?</vt:lpstr>
      <vt:lpstr>Hardware vs. Software</vt:lpstr>
      <vt:lpstr>Manufacturing vs. Development</vt:lpstr>
      <vt:lpstr>Failure curve for Hardware</vt:lpstr>
      <vt:lpstr>Failure curve for Software</vt:lpstr>
      <vt:lpstr>Component Based vs. Custom Built</vt:lpstr>
      <vt:lpstr>What is Software Engineering?</vt:lpstr>
      <vt:lpstr>Analysis of the Definition:</vt:lpstr>
      <vt:lpstr>Analysis of the Definition:</vt:lpstr>
      <vt:lpstr>Analysis of the Definition:</vt:lpstr>
      <vt:lpstr>Software characteristics</vt:lpstr>
      <vt:lpstr>Software Components</vt:lpstr>
      <vt:lpstr>Functionality</vt:lpstr>
      <vt:lpstr>Reliability</vt:lpstr>
      <vt:lpstr>Efficiency</vt:lpstr>
      <vt:lpstr>Usability</vt:lpstr>
      <vt:lpstr>Maintainability</vt:lpstr>
      <vt:lpstr>Portability</vt:lpstr>
      <vt:lpstr>Software Applications</vt:lpstr>
      <vt:lpstr>PowerPoint Presentation</vt:lpstr>
      <vt:lpstr>PowerPoint Presentation</vt:lpstr>
      <vt:lpstr>Software Crisis Problem</vt:lpstr>
      <vt:lpstr>Software Crisis Problem</vt:lpstr>
      <vt:lpstr>Development Effort</vt:lpstr>
      <vt:lpstr>Developers Productivity Growth</vt:lpstr>
      <vt:lpstr>Rising Demand for Software</vt:lpstr>
      <vt:lpstr>Software Evolution</vt:lpstr>
      <vt:lpstr>Software Evolution</vt:lpstr>
      <vt:lpstr>Software Myths</vt:lpstr>
      <vt:lpstr>PowerPoint Presentation</vt:lpstr>
      <vt:lpstr>PowerPoint Presentation</vt:lpstr>
      <vt:lpstr>PowerPoint Presentation</vt:lpstr>
      <vt:lpstr>PowerPoint Presentation</vt:lpstr>
      <vt:lpstr>PowerPoint Presentation</vt:lpstr>
      <vt:lpstr>Software Development Life Cycle (SDLC)</vt:lpstr>
      <vt:lpstr>SDLC Phases</vt:lpstr>
      <vt:lpstr>SDLC Phases</vt:lpstr>
      <vt:lpstr>1. Planning &amp; Requirement Analysis</vt:lpstr>
      <vt:lpstr>Requirements Analysis (cont.)</vt:lpstr>
      <vt:lpstr>2. Defining Requirements</vt:lpstr>
      <vt:lpstr>Defining Requirements (cont.)</vt:lpstr>
      <vt:lpstr>3. Designing the Software</vt:lpstr>
      <vt:lpstr>4. Developing the Software</vt:lpstr>
      <vt:lpstr>5. Testing the Software</vt:lpstr>
      <vt:lpstr>6. Deployment and Maintenance</vt:lpstr>
      <vt:lpstr>PowerPoint Presentation</vt:lpstr>
      <vt:lpstr>SDLC Stages &amp; Documents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 Software</dc:title>
  <dc:creator>Ashwin</dc:creator>
  <cp:lastModifiedBy>Windows User</cp:lastModifiedBy>
  <cp:revision>157</cp:revision>
  <dcterms:created xsi:type="dcterms:W3CDTF">2009-06-19T04:03:10Z</dcterms:created>
  <dcterms:modified xsi:type="dcterms:W3CDTF">2023-01-31T12:56:53Z</dcterms:modified>
</cp:coreProperties>
</file>