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00" r:id="rId2"/>
    <p:sldId id="258" r:id="rId3"/>
    <p:sldId id="259" r:id="rId4"/>
    <p:sldId id="261" r:id="rId5"/>
    <p:sldId id="262" r:id="rId6"/>
    <p:sldId id="302" r:id="rId7"/>
    <p:sldId id="303" r:id="rId8"/>
    <p:sldId id="304" r:id="rId9"/>
    <p:sldId id="306" r:id="rId10"/>
    <p:sldId id="307" r:id="rId11"/>
    <p:sldId id="301" r:id="rId12"/>
    <p:sldId id="309" r:id="rId13"/>
    <p:sldId id="310" r:id="rId14"/>
    <p:sldId id="263" r:id="rId15"/>
    <p:sldId id="264" r:id="rId16"/>
    <p:sldId id="265" r:id="rId17"/>
    <p:sldId id="266" r:id="rId18"/>
    <p:sldId id="272" r:id="rId19"/>
    <p:sldId id="296" r:id="rId20"/>
    <p:sldId id="297" r:id="rId21"/>
    <p:sldId id="273" r:id="rId22"/>
    <p:sldId id="274" r:id="rId23"/>
    <p:sldId id="298" r:id="rId24"/>
    <p:sldId id="299" r:id="rId25"/>
    <p:sldId id="275" r:id="rId26"/>
    <p:sldId id="276" r:id="rId27"/>
    <p:sldId id="277" r:id="rId28"/>
    <p:sldId id="267" r:id="rId29"/>
    <p:sldId id="268" r:id="rId30"/>
    <p:sldId id="269" r:id="rId31"/>
    <p:sldId id="283" r:id="rId32"/>
    <p:sldId id="284" r:id="rId33"/>
    <p:sldId id="285" r:id="rId34"/>
    <p:sldId id="292" r:id="rId35"/>
    <p:sldId id="293" r:id="rId36"/>
    <p:sldId id="270" r:id="rId37"/>
    <p:sldId id="308" r:id="rId38"/>
    <p:sldId id="294" r:id="rId39"/>
    <p:sldId id="295" r:id="rId40"/>
    <p:sldId id="311" r:id="rId41"/>
    <p:sldId id="27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24" autoAdjust="0"/>
  </p:normalViewPr>
  <p:slideViewPr>
    <p:cSldViewPr>
      <p:cViewPr>
        <p:scale>
          <a:sx n="87" d="100"/>
          <a:sy n="87" d="100"/>
        </p:scale>
        <p:origin x="-120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9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264D24-A1B3-43FE-B5CA-36728553E518}" type="datetimeFigureOut">
              <a:rPr lang="en-US"/>
              <a:pPr>
                <a:defRPr/>
              </a:pPr>
              <a:t>03-Feb-23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616FB9-37DD-4622-8588-9B2DB7CC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80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C3BD40-62F4-49B2-AABB-9EFD960353E5}" type="datetimeFigureOut">
              <a:rPr lang="en-US"/>
              <a:pPr>
                <a:defRPr/>
              </a:pPr>
              <a:t>03-Feb-23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72E383-F4D9-4449-95A6-C196951F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5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37CE2-C1C0-4B2A-BBFD-9444022D3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B3A5-864A-49B8-975A-A9EC1EF9C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5017-58B7-4D5F-908B-DF291431F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70468-6F60-47F0-BA3D-75F01ACB2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F756E-FCE1-4A1C-A842-132193D7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AA906-AD02-49B6-BDB4-DFF8ECBD8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C8CE-C2B4-4CE4-9520-D24B827E5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591E2-80FF-4547-BFA5-5B5EF95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48F1-7939-47EE-BD8E-D2F9C3D1E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79FD-12C6-49DC-9412-C2A81CBF0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C036-C7C1-4266-80E7-E43D9AD18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9EB8-F2A6-4D01-913E-13F760809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887BDA-CBE5-4EDF-8767-4DD9E6979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  <p:sldLayoutId id="214748378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7924800" cy="1371600"/>
          </a:xfrm>
        </p:spPr>
        <p:txBody>
          <a:bodyPr/>
          <a:lstStyle/>
          <a:p>
            <a:r>
              <a:rPr lang="en-US" dirty="0" smtClean="0"/>
              <a:t>Software Engineering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34290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chemeClr val="tx2"/>
                </a:solidFill>
              </a:rPr>
              <a:t>Lecture </a:t>
            </a:r>
            <a:r>
              <a:rPr lang="en-US" sz="4000" kern="0" dirty="0" smtClean="0">
                <a:solidFill>
                  <a:schemeClr val="tx2"/>
                </a:solidFill>
              </a:rPr>
              <a:t>03</a:t>
            </a:r>
            <a:endParaRPr lang="en-US" sz="4000" kern="0" dirty="0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 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Engineering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Metrics for specifying nonfunctional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609600" y="1754185"/>
          <a:ext cx="8001000" cy="4875215"/>
        </p:xfrm>
        <a:graphic>
          <a:graphicData uri="http://schemas.openxmlformats.org/drawingml/2006/table">
            <a:tbl>
              <a:tblPr/>
              <a:tblGrid>
                <a:gridCol w="3120390"/>
                <a:gridCol w="488061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Property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Measure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Speed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Screen refresh time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Size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ROM chips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Ease of use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help frames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29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Reliability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Mean time to failure  (MTTF)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Availability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Robustness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Time to restart after failure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(MTTR)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data corruption on failure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Portability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target systems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5390" name="AutoShape 55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00B1004A-936E-4684-BC21-380848E11C13}" type="slidenum">
              <a:rPr lang="en-US">
                <a:solidFill>
                  <a:srgbClr val="888888"/>
                </a:solidFill>
              </a:rPr>
              <a:pPr algn="r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53340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User requirements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Statements in natural language plus diagrams of the services the system provides and its operational constraints.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Written for customers.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System requirements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A </a:t>
            </a:r>
            <a:r>
              <a:rPr lang="en-US" sz="2200" dirty="0" smtClean="0"/>
              <a:t>structured</a:t>
            </a:r>
            <a:r>
              <a:rPr lang="en-US" sz="2200" b="0" dirty="0" smtClean="0"/>
              <a:t> document setting out </a:t>
            </a:r>
            <a:r>
              <a:rPr lang="en-US" sz="2200" dirty="0" smtClean="0"/>
              <a:t>detailed descriptions </a:t>
            </a:r>
            <a:r>
              <a:rPr lang="en-US" sz="2200" b="0" dirty="0" smtClean="0"/>
              <a:t>of the system’s </a:t>
            </a:r>
            <a:r>
              <a:rPr lang="en-US" sz="2200" dirty="0" smtClean="0"/>
              <a:t>functions</a:t>
            </a:r>
            <a:r>
              <a:rPr lang="en-US" sz="2200" b="0" dirty="0" smtClean="0"/>
              <a:t>, </a:t>
            </a:r>
            <a:r>
              <a:rPr lang="en-US" sz="2200" dirty="0" smtClean="0"/>
              <a:t>services</a:t>
            </a:r>
            <a:r>
              <a:rPr lang="en-US" sz="2200" b="0" dirty="0" smtClean="0"/>
              <a:t> and </a:t>
            </a:r>
            <a:r>
              <a:rPr lang="en-US" sz="2200" dirty="0" smtClean="0"/>
              <a:t>operational constraints</a:t>
            </a:r>
            <a:r>
              <a:rPr lang="en-US" sz="2200" b="0" dirty="0" smtClean="0"/>
              <a:t>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Defines what should be implemented so may be part of a contract between client and contractor.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Whom do you think these are written for?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These are higher level than functional and non-functional requirements, which these may subsume.  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F2A49222-CC4D-4B7C-90D9-9C4849BA2EF5}" type="slidenum">
              <a:rPr lang="en-US">
                <a:solidFill>
                  <a:srgbClr val="888888"/>
                </a:solidFill>
              </a:rPr>
              <a:pPr algn="r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GB" sz="3200"/>
              <a:t>Requirements engineering processes</a:t>
            </a: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r>
              <a:rPr lang="en-GB" dirty="0"/>
              <a:t>elicitation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Requirements validation</a:t>
            </a:r>
          </a:p>
          <a:p>
            <a:r>
              <a:rPr lang="en-GB" dirty="0"/>
              <a:t>Requirements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The requirements engineering process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0" y="1600200"/>
          <a:ext cx="876300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7171429" imgH="3619048" progId="PBrush">
                  <p:embed/>
                </p:oleObj>
              </mc:Choice>
              <mc:Fallback>
                <p:oleObj name="Bitmap Image" r:id="rId3" imgW="7171429" imgH="36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8763000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62000"/>
            <a:ext cx="8001000" cy="758825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Requirements Engineering Tasks</a:t>
            </a:r>
            <a:endParaRPr lang="en-US" sz="36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Inception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Establish a basic understanding of the problem and the nature of the solution. 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Elicitation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Draw out the requirements from stakeholders.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Elaboration (Highly structured)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Create an analysis model that represents information, functional, and behavioral aspects of the requirements.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Negotiation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Agree on a deliverable system that is realistic for developers and customers.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Specification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Describe the requirements formally or informally.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Validation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Review the requirement specification for errors, ambiguities, omissions, and conflicts. 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Requirements management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Manage changing requirements.</a:t>
            </a: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</p:txBody>
      </p:sp>
      <p:sp>
        <p:nvSpPr>
          <p:cNvPr id="10243" name="Rectangle 4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Inception—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Ask “context-free” questions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establish …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understanding of the problem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people who want a solution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nature of the solution that is desired, and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effectiveness of preliminary communication and collaboration between the customer and the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Elicitation 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Elicitation</a:t>
            </a:r>
            <a:r>
              <a:rPr lang="en-US" sz="2800" dirty="0" smtClean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elicit requirements from customers, users and others.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out from customers, users and others what the product objectives are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to be done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fits into business needs, and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is used on a day to day basis  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Why Requirement elicitation is difficult?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Problems of scope: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The boundary of the system is ill-defined.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Customers/users specify unnecessary technical detail that may confuse rather than clarify objectives.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ea typeface="宋体" pitchFamily="2" charset="-122"/>
              </a:rPr>
              <a:t>Problem of understanding: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are not completely sure of what is needed.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have a poor understanding of the capabilities and limitations of the computing environment.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don</a:t>
            </a:r>
            <a:r>
              <a:rPr lang="en-US" altLang="zh-CN" sz="1800" dirty="0" smtClean="0">
                <a:latin typeface="Palatino" charset="0"/>
                <a:ea typeface="宋体" pitchFamily="2" charset="-122"/>
              </a:rPr>
              <a:t>’</a:t>
            </a:r>
            <a:r>
              <a:rPr lang="en-US" altLang="zh-CN" sz="1800" dirty="0" smtClean="0">
                <a:ea typeface="宋体" pitchFamily="2" charset="-122"/>
              </a:rPr>
              <a:t>t have a full understanding of their problem domain.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have trouble communicating needs to the system engineer.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omit detail that is believed to be obvious.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specify requirements that conflict with other requirements.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specify requirements that are ambiguous or not able to test.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Problems of volatility: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Requirement change over time.</a:t>
            </a:r>
            <a:endParaRPr lang="en-US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Initiating Requirements Engineering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Identify stakeholders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Stakeholder can be “anyone who benefits in a direct or indirect way from the system which is being developed”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Ex. Business manager, project manager, marketing people, software engineer, support engineer, end-users, internal-external customers, consultants, maintenance engineer.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Each one of them has different view of the system.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Recognize multiple points of view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Marketing group concern about feature and function to excite potential market. To sell easily in the market.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Business manager concern about feature built within budget and will be ready to meet market.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End user – Easy to learn and use.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SE – product functioning at various infrastructure support.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Support engineer – Maintainability of software.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      </a:t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>Role of RE is to categorize all stakeholder information in a way that there could be no inconsistent or conflict requirement with one another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Work toward collaboration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RE identify areas of commonality (i.e. Agreed requirement) and areas of conflict or inconsistency.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It does not mean requirement defined by committee. It may happened they providing just view of their requirement.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Business manager or senior technologist may make final decision.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Asking the first questions</a:t>
            </a:r>
            <a:endParaRPr lang="en-US" sz="1800" b="1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Who is behind the request for this work?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Who will use the solution?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What will be the economic benefit of a successful solution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Is there another source for the solution that you need?</a:t>
            </a: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These questions will help – stakeholder interest in the software &amp; measurable benefit of successful implementation.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Initiating Requirements Engineering Process (cont.)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2"/>
                </a:solidFill>
              </a:rPr>
              <a:t>Requirement:</a:t>
            </a:r>
            <a:r>
              <a:rPr lang="en-US" sz="2200" dirty="0" smtClean="0"/>
              <a:t> A function, constraint or other property that the system must provide to fill the needs of the system’s intended user(s) 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Engineering:</a:t>
            </a:r>
            <a:r>
              <a:rPr lang="en-US" sz="2200" dirty="0" smtClean="0"/>
              <a:t> implies that systematic and repeatable techniques should be used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Requirement Engineering</a:t>
            </a:r>
            <a:r>
              <a:rPr lang="en-US" sz="2200" dirty="0" smtClean="0"/>
              <a:t> means that requirements for a product are defined, managed and tested systematically</a:t>
            </a:r>
          </a:p>
          <a:p>
            <a:pPr>
              <a:buFont typeface="Wingdings" pitchFamily="2" charset="2"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Asking the question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smtClean="0"/>
              <a:t>Next set of questions – better  understanding of the problem.</a:t>
            </a:r>
          </a:p>
          <a:p>
            <a:pPr marL="0" indent="0"/>
            <a:r>
              <a:rPr lang="en-US" sz="2000" smtClean="0"/>
              <a:t> What business problem (s) will this solution address?</a:t>
            </a:r>
          </a:p>
          <a:p>
            <a:pPr marL="0" indent="0"/>
            <a:r>
              <a:rPr lang="en-US" sz="2000" smtClean="0"/>
              <a:t> Describe business environment in which the solution will be used?</a:t>
            </a:r>
          </a:p>
          <a:p>
            <a:pPr marL="0" indent="0"/>
            <a:r>
              <a:rPr lang="en-US" sz="2000" smtClean="0"/>
              <a:t> will performance or productivity issues affect the solution is approached?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Final set of questions – Effectiveness of communication</a:t>
            </a:r>
          </a:p>
          <a:p>
            <a:pPr marL="0" indent="0"/>
            <a:r>
              <a:rPr lang="en-US" sz="2000" smtClean="0"/>
              <a:t> Are my questions relevant to the problem?</a:t>
            </a:r>
          </a:p>
          <a:p>
            <a:pPr marL="0" indent="0"/>
            <a:r>
              <a:rPr lang="en-US" sz="2000" smtClean="0"/>
              <a:t> Am I asking too many questions?</a:t>
            </a:r>
          </a:p>
          <a:p>
            <a:pPr marL="0" indent="0"/>
            <a:r>
              <a:rPr lang="en-US" sz="2000" smtClean="0"/>
              <a:t> Can anyone else provide additional information?</a:t>
            </a:r>
          </a:p>
          <a:p>
            <a:pPr marL="0" indent="0"/>
            <a:r>
              <a:rPr lang="en-US" sz="2000" smtClean="0"/>
              <a:t> should I be asking you anything else?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Eliciting Requirement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Approach for eliciting requirement:</a:t>
            </a:r>
          </a:p>
          <a:p>
            <a:r>
              <a:rPr lang="en-US" sz="2800" dirty="0" smtClean="0"/>
              <a:t>Collaborative Requirement Gathering</a:t>
            </a:r>
          </a:p>
          <a:p>
            <a:r>
              <a:rPr lang="en-US" sz="2800" dirty="0" smtClean="0"/>
              <a:t>Quality Function Deployment</a:t>
            </a:r>
          </a:p>
          <a:p>
            <a:r>
              <a:rPr lang="en-US" sz="2800" dirty="0" smtClean="0"/>
              <a:t>User Scenarios</a:t>
            </a:r>
          </a:p>
          <a:p>
            <a:r>
              <a:rPr lang="en-US" sz="2800" dirty="0" smtClean="0"/>
              <a:t>Elicitation Work Products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Collaborative Requirement Gathering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Meetings are attended by all interested stakeholders.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Rules established for preparation and participation.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Agenda should be formal enough to cover all important points, but informal enough to encourage the free flow of ideas.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facilitator controls the meeting.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definition mechanism (blackboard, flip charts, etc.) is used.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During the meeting: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The problem is identified.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Elements of the solution are proposed.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Different approaches are negotiated.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preliminary set of solution requirements are obtained.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The atmosphere is collaborative and non-threatening. </a:t>
            </a:r>
          </a:p>
          <a:p>
            <a:pPr>
              <a:lnSpc>
                <a:spcPct val="80000"/>
              </a:lnSpc>
            </a:pPr>
            <a:r>
              <a:rPr lang="en-US" sz="1900" smtClean="0"/>
              <a:t>Flow of event – Outline the sequence of events occurs 	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Requirement  gathering meeting ( initial meeting)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During meeting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Follow the meeting.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Collaborative requirement gathering (contd.)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In initial meeting, distribute “Product request” (defined by stakeholder) to all attendee.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Based on product request, each attendee is asked to make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objects (Internal or external system objects)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services( Processes or functions)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constraints ( cost, size, business rules) and performance criteria( speed, accuracy) are developed.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Collect lists from everyone and combined.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Combined list eliminates redundant entries, add new ideas , but does not delete anything.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Objective is to develop a consensus list in each topic area (objects, services, constraints and performance).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Based on lists, team is divided into smaller sub-teams : each works to develop mini-specification for one or more entries on each of the lists.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mtClean="0"/>
              <a:t>Each sub-team the presents its mini-specification to all attendees for discussion. Addition, deletion and further elaboration are made. </a:t>
            </a:r>
          </a:p>
          <a:p>
            <a:r>
              <a:rPr lang="en-US" sz="2200" smtClean="0"/>
              <a:t>Now each team makes a list of validation criteria for the product and present to team. </a:t>
            </a:r>
          </a:p>
          <a:p>
            <a:r>
              <a:rPr lang="en-US" sz="2200" smtClean="0"/>
              <a:t>Finally, one or more participants is assigned the task of writing a complete draft specification.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400" smtClean="0"/>
              <a:t>Collaborative requirement gathering (Contd.)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Quality Function Deployment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1600" smtClean="0"/>
              <a:t>It is a technique that translate the needs of the customer into technical requirement for software.</a:t>
            </a:r>
          </a:p>
          <a:p>
            <a:pPr marL="571500" indent="-571500">
              <a:lnSpc>
                <a:spcPct val="80000"/>
              </a:lnSpc>
            </a:pPr>
            <a:r>
              <a:rPr lang="en-US" sz="1600" smtClean="0"/>
              <a:t>Concentrates on maximizing customer satisfaction.</a:t>
            </a:r>
          </a:p>
          <a:p>
            <a:pPr marL="571500" indent="-571500">
              <a:lnSpc>
                <a:spcPct val="80000"/>
              </a:lnSpc>
            </a:pPr>
            <a:r>
              <a:rPr lang="en-US" sz="1600" smtClean="0"/>
              <a:t>QFD emphasizes – what is valuable to the customer and then deploys these values throughout the engineering process.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Three types of requirement: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Normal Requirements – reflect objectives and goals stated for product. If requirement are present in final products, customer is satisfied.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Expected Requirements –  customer does not explicitly state them. Customer assumes it is implicitly available with the system.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Exciting Requirements- Features that go beyond the customer’s expectation.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During meeting with customer –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Function deployment</a:t>
            </a:r>
            <a:r>
              <a:rPr lang="en-US" altLang="zh-CN" sz="1600" smtClean="0">
                <a:ea typeface="宋体" pitchFamily="2" charset="-122"/>
              </a:rPr>
              <a:t> determines the “value” of each function required of the system.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Information deployment</a:t>
            </a:r>
            <a:r>
              <a:rPr lang="en-US" altLang="zh-CN" sz="1600" smtClean="0">
                <a:ea typeface="宋体" pitchFamily="2" charset="-122"/>
              </a:rPr>
              <a:t> identifies data objects and events and also tied with functions.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Task</a:t>
            </a:r>
            <a:r>
              <a:rPr lang="en-US" altLang="zh-CN" sz="16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deployment</a:t>
            </a:r>
            <a:r>
              <a:rPr lang="en-US" altLang="zh-CN" sz="1600" smtClean="0">
                <a:ea typeface="宋体" pitchFamily="2" charset="-122"/>
              </a:rPr>
              <a:t> examines the behavior of the system.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Value</a:t>
            </a:r>
            <a:r>
              <a:rPr lang="en-US" altLang="zh-CN" sz="16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analysis</a:t>
            </a:r>
            <a:r>
              <a:rPr lang="en-US" altLang="zh-CN" sz="1600" smtClean="0">
                <a:ea typeface="宋体" pitchFamily="2" charset="-122"/>
              </a:rPr>
              <a:t> determines the priority of requirements during these 3 deployments.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User Scenario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It is difficult to move into more software engineering activities until s/w team understands how these functions and features will be used by diff. end-users.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Developers and users create a set of usage threads for the system to be constructed</a:t>
            </a:r>
            <a:endParaRPr lang="en-US" altLang="zh-CN" sz="20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 use-case scenario is a story about how someone or something external to the software (known as an 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actor</a:t>
            </a:r>
            <a:r>
              <a:rPr lang="en-US" altLang="zh-CN" sz="2000" smtClean="0">
                <a:ea typeface="宋体" pitchFamily="2" charset="-122"/>
              </a:rPr>
              <a:t>) interacts with the system.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smtClean="0">
                <a:cs typeface="Times New Roman" pitchFamily="18" charset="0"/>
              </a:rPr>
              <a:t>Describe how the system will be used </a:t>
            </a:r>
          </a:p>
          <a:p>
            <a:pPr>
              <a:lnSpc>
                <a:spcPct val="80000"/>
              </a:lnSpc>
            </a:pPr>
            <a:r>
              <a:rPr lang="en-US" sz="2100" smtClean="0">
                <a:latin typeface="Times New Roman" pitchFamily="18" charset="0"/>
                <a:cs typeface="Times New Roman" pitchFamily="18" charset="0"/>
              </a:rPr>
              <a:t>Each scenario is described from the point-of-view of an “actor”—a person or device that interacts with the software in some way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Elicitation Work Products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Elicitation work product will vary depending upon the size of the system or product to be built.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CN" sz="2000" dirty="0" smtClean="0">
                <a:ea typeface="宋体" pitchFamily="2" charset="-122"/>
              </a:rPr>
              <a:t>Statement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need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feasibility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Statement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scope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participants</a:t>
            </a:r>
            <a:r>
              <a:rPr lang="en-US" altLang="zh-CN" sz="2000" dirty="0" smtClean="0">
                <a:ea typeface="宋体" pitchFamily="2" charset="-122"/>
              </a:rPr>
              <a:t> in requirements elicitation.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Description of the system’s technical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environment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requirements</a:t>
            </a:r>
            <a:r>
              <a:rPr lang="en-US" altLang="zh-CN" sz="2000" dirty="0" smtClean="0">
                <a:ea typeface="宋体" pitchFamily="2" charset="-122"/>
              </a:rPr>
              <a:t> and associated domain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constraints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usage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scenarios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Any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prototypes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developed to refine requirements</a:t>
            </a:r>
            <a:r>
              <a:rPr lang="en-US" altLang="zh-CN" sz="2000" b="1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Elaboration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Focuses on developing a refined technical model of software functions, features, and constraints using the information obtained during inception and elicitation</a:t>
            </a:r>
          </a:p>
          <a:p>
            <a:r>
              <a:rPr lang="en-US" sz="2000" smtClean="0">
                <a:cs typeface="Times New Roman" pitchFamily="18" charset="0"/>
              </a:rPr>
              <a:t>Create an analysis model that identifies data, function and behavioral requirements.</a:t>
            </a:r>
          </a:p>
          <a:p>
            <a:r>
              <a:rPr lang="en-US" sz="2000" smtClean="0">
                <a:cs typeface="Times New Roman" pitchFamily="18" charset="0"/>
              </a:rPr>
              <a:t>It is driven by the creation and refinement of user scenarios that describe how the end-user will interact with the system.</a:t>
            </a:r>
          </a:p>
          <a:p>
            <a:r>
              <a:rPr lang="en-US" sz="2000" smtClean="0">
                <a:cs typeface="Times New Roman" pitchFamily="18" charset="0"/>
              </a:rPr>
              <a:t>Each event parsed into extracted.</a:t>
            </a:r>
          </a:p>
          <a:p>
            <a:r>
              <a:rPr lang="en-US" sz="2000" smtClean="0">
                <a:cs typeface="Times New Roman" pitchFamily="18" charset="0"/>
              </a:rPr>
              <a:t>End result defines informational, functional and behavioral domain of the problem </a:t>
            </a:r>
          </a:p>
          <a:p>
            <a:endParaRPr 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Negotiation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 </a:t>
            </a:r>
            <a:r>
              <a:rPr lang="en-US" sz="2400" smtClean="0">
                <a:solidFill>
                  <a:schemeClr val="accent2"/>
                </a:solidFill>
                <a:cs typeface="Times New Roman" pitchFamily="18" charset="0"/>
              </a:rPr>
              <a:t>Negotiation</a:t>
            </a:r>
            <a:r>
              <a:rPr lang="en-US" sz="2400" smtClean="0">
                <a:solidFill>
                  <a:srgbClr val="F3FF07"/>
                </a:solidFill>
                <a:cs typeface="Times New Roman" pitchFamily="18" charset="0"/>
              </a:rPr>
              <a:t> - </a:t>
            </a:r>
            <a:r>
              <a:rPr lang="en-US" sz="2400" smtClean="0">
                <a:cs typeface="Times New Roman" pitchFamily="18" charset="0"/>
              </a:rPr>
              <a:t>agree on a deliverable system that is realistic for developers and customers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are categorized and organized into subsets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Relations among requirements identified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reviewed for correctness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prioritized based on customer needs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Negotiation about requirements, project cost and project timeline.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There should be no winner and no loser in effective negotiation.   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sz="2200" dirty="0" smtClean="0">
                <a:cs typeface="Times New Roman" pitchFamily="18" charset="0"/>
              </a:rPr>
              <a:t>It is essential that the software engineering team understand the requirements of a problem before the team tries to solve the problem.</a:t>
            </a:r>
          </a:p>
          <a:p>
            <a:r>
              <a:rPr lang="en-US" sz="2200" dirty="0" smtClean="0">
                <a:cs typeface="Times New Roman" pitchFamily="18" charset="0"/>
              </a:rPr>
              <a:t>In some cases requirements engineering may be abbreviated, but it is never abandoned.</a:t>
            </a:r>
          </a:p>
          <a:p>
            <a:r>
              <a:rPr lang="en-US" sz="2200" dirty="0" smtClean="0">
                <a:cs typeface="Times New Roman" pitchFamily="18" charset="0"/>
              </a:rPr>
              <a:t>RE is software engineering actions that start with communication activity and continues into the modeling activity.</a:t>
            </a:r>
          </a:p>
          <a:p>
            <a:r>
              <a:rPr lang="en-US" sz="2200" dirty="0" smtClean="0">
                <a:cs typeface="Times New Roman" pitchFamily="18" charset="0"/>
              </a:rPr>
              <a:t>RE establishes a solid base for design and construction. Without it, resulting software has a high probability of not meeting customer needs.</a:t>
            </a:r>
          </a:p>
        </p:txBody>
      </p:sp>
      <p:sp>
        <p:nvSpPr>
          <p:cNvPr id="614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4"/>
            <a:ext cx="8229600" cy="1279525"/>
          </a:xfrm>
          <a:noFill/>
        </p:spPr>
        <p:txBody>
          <a:bodyPr anchor="b"/>
          <a:lstStyle/>
          <a:p>
            <a:r>
              <a:rPr lang="en-US" sz="3600" dirty="0" smtClean="0"/>
              <a:t>Requirements Engineering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Specification – Different things to different people.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It can be –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Written Document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set of graphical models,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formal mathematical models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Collection of usage scenario.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prototype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Combination of above.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Formality and format of a specification varies with the size and the complexity of the software to be built.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large systems, written document, language descriptions, and graphical models may be the best approach.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small systems or products, usage scenarios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 Principles </a:t>
            </a:r>
            <a:r>
              <a:rPr lang="en-US" sz="3600" b="1" dirty="0" smtClean="0"/>
              <a:t>	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May be viewed as representation process.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Separate functionality from implementation.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Develop a model of the desired behavior of a system.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Establish the context in which software operates by specifying the manner.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Define the environment in which the system operates and indicate how.</a:t>
            </a:r>
          </a:p>
          <a:p>
            <a:pPr>
              <a:buFont typeface="Verdana" pitchFamily="34" charset="0"/>
              <a:buAutoNum type="arabicPeriod"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74675" y="685800"/>
            <a:ext cx="8001000" cy="8350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Specification Principles (cont.)</a:t>
            </a:r>
            <a:endParaRPr lang="en-US" sz="36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Create a cognitive model rather than a design or implementation model. The cognitive model describes a system as perceived by its user community.</a:t>
            </a:r>
          </a:p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The specifications must be tolerant of incompleteness and augmentable. </a:t>
            </a:r>
          </a:p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Establish the content and structure of a specification in a way that will enable it to be amenable to change.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 Representation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2000" b="1" smtClean="0"/>
              <a:t>Representation format and content should be relevant to the problem.</a:t>
            </a:r>
          </a:p>
          <a:p>
            <a:pPr marL="912813" lvl="1" indent="-285750"/>
            <a:r>
              <a:rPr lang="en-US" sz="1600" smtClean="0"/>
              <a:t>For example, a specification for a manufacturing automation system might use different symbology, diagrams and language than the specification for a programming language compiler.</a:t>
            </a:r>
            <a:endParaRPr lang="en-US" sz="1000" b="1" smtClean="0"/>
          </a:p>
          <a:p>
            <a:pPr marL="0" indent="0"/>
            <a:r>
              <a:rPr lang="en-US" sz="2000" b="1" smtClean="0"/>
              <a:t>Information contained within the specification should be nested (layered).</a:t>
            </a:r>
          </a:p>
          <a:p>
            <a:pPr marL="912813" lvl="1" indent="-285750"/>
            <a:r>
              <a:rPr lang="en-US" sz="1600" smtClean="0"/>
              <a:t>Paragraph and diagram numbering schemes should indicate the level of detail that is being presented.</a:t>
            </a:r>
          </a:p>
          <a:p>
            <a:pPr marL="912813" lvl="1" indent="-285750"/>
            <a:r>
              <a:rPr lang="en-US" sz="1600" smtClean="0"/>
              <a:t>It is sometimes worthwhile to present the same information at different levels of abstraction to aid in understanding.</a:t>
            </a:r>
          </a:p>
          <a:p>
            <a:pPr marL="0" indent="0"/>
            <a:r>
              <a:rPr lang="en-US" sz="2000" b="1" smtClean="0"/>
              <a:t>Diagrams and other notational forms should be restricted in number and consistent in use</a:t>
            </a:r>
            <a:r>
              <a:rPr lang="en-US" sz="2000" i="1" smtClean="0"/>
              <a:t>.</a:t>
            </a:r>
          </a:p>
          <a:p>
            <a:pPr marL="912813" lvl="1" indent="-285750"/>
            <a:r>
              <a:rPr lang="en-US" sz="1600" smtClean="0"/>
              <a:t>Confusing or inconsistent notation, whether graphical or symbolic, degrades understanding and fosters errors.</a:t>
            </a:r>
          </a:p>
          <a:p>
            <a:pPr marL="0" indent="0"/>
            <a:r>
              <a:rPr lang="en-US" sz="2000" b="1" smtClean="0"/>
              <a:t>Representations should be revisable.</a:t>
            </a:r>
          </a:p>
          <a:p>
            <a:pPr marL="0" indent="0"/>
            <a:endParaRPr lang="en-US" sz="2000" b="1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Software Requirements Specification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It contains a complete information description, a detailed functional description, a representation of system behavior, an indication of performance requirements and design constraints, appropriate validation criteria, and other information pertinent to requirements.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smtClean="0"/>
              <a:t>Format of SRS: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Introduction</a:t>
            </a:r>
            <a:r>
              <a:rPr lang="en-US" sz="1800" i="1" smtClean="0"/>
              <a:t> </a:t>
            </a:r>
            <a:r>
              <a:rPr lang="en-US" sz="1600" smtClean="0"/>
              <a:t>of the software requirements specification states the goals and objectives of the software, describing it in the context of the computer-based system.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Information </a:t>
            </a:r>
            <a:r>
              <a:rPr lang="en-US" sz="1600" smtClean="0"/>
              <a:t>content, flow, and structure are documented. Hardware, software, and human interfaces are described for external system elements and internal software functions.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Functional Description</a:t>
            </a:r>
            <a:r>
              <a:rPr lang="en-US" sz="1600" smtClean="0"/>
              <a:t> A processing narrative is provided for each function, design constraints are stated and justified &amp; performance characteristics are stated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Behavioral Description</a:t>
            </a:r>
            <a:r>
              <a:rPr lang="en-US" sz="2600" i="1" smtClean="0"/>
              <a:t> </a:t>
            </a:r>
            <a:r>
              <a:rPr lang="en-US" sz="1600" smtClean="0"/>
              <a:t>operation of the software as a consequence of external events and internally generated control characteristics.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Software Requirements Specification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i="1" smtClean="0"/>
              <a:t>Validation Criteria</a:t>
            </a:r>
            <a:r>
              <a:rPr lang="en-US" sz="1800" i="1" smtClean="0"/>
              <a:t> </a:t>
            </a:r>
            <a:r>
              <a:rPr lang="en-US" sz="1800" smtClean="0"/>
              <a:t>is probably the most important and, ironically, the most often neglected section of the </a:t>
            </a:r>
            <a:r>
              <a:rPr lang="en-US" sz="1800" i="1" smtClean="0"/>
              <a:t>Software Requirements Specification (SRS). Testing or validating each user-scenario. </a:t>
            </a:r>
          </a:p>
          <a:p>
            <a:pPr>
              <a:buFont typeface="Wingdings" pitchFamily="2" charset="2"/>
              <a:buNone/>
            </a:pPr>
            <a:endParaRPr lang="en-US" sz="1800" i="1" smtClean="0"/>
          </a:p>
          <a:p>
            <a:pPr>
              <a:buFont typeface="Wingdings" pitchFamily="2" charset="2"/>
              <a:buNone/>
            </a:pPr>
            <a:r>
              <a:rPr lang="en-US" sz="1800" smtClean="0"/>
              <a:t>Finally, the specification includes a </a:t>
            </a:r>
            <a:r>
              <a:rPr lang="en-US" sz="1800" b="1" i="1" smtClean="0"/>
              <a:t>Bibliography and Appendix</a:t>
            </a:r>
            <a:r>
              <a:rPr lang="en-US" sz="1800" i="1" smtClean="0"/>
              <a:t>. </a:t>
            </a:r>
            <a:r>
              <a:rPr lang="en-US" sz="1800" smtClean="0"/>
              <a:t>The </a:t>
            </a:r>
            <a:r>
              <a:rPr lang="en-US" sz="1800" i="1" smtClean="0"/>
              <a:t>bibliography</a:t>
            </a:r>
            <a:r>
              <a:rPr lang="en-US" sz="1800" smtClean="0"/>
              <a:t> contains references to all documents that relate to the software. The </a:t>
            </a:r>
            <a:r>
              <a:rPr lang="en-US" sz="1800" i="1" smtClean="0"/>
              <a:t>appendix</a:t>
            </a:r>
            <a:r>
              <a:rPr lang="en-US" sz="1800" smtClean="0"/>
              <a:t> contains information that supplements the specifications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Requirements Validation -</a:t>
            </a:r>
            <a:r>
              <a:rPr lang="en-US" smtClean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formal technical review mechanism that looks for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Errors in content or interpretation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Areas where clarification may be required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Missing information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Inconsistencies (a major problem when large products or systems are engineered)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Conflicting or unrealistic (unachievable) requirements. </a:t>
            </a:r>
          </a:p>
          <a:p>
            <a:pPr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GB" sz="3600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4419600"/>
          </a:xfrm>
        </p:spPr>
        <p:txBody>
          <a:bodyPr/>
          <a:lstStyle/>
          <a:p>
            <a:r>
              <a:rPr lang="en-GB" sz="2400" dirty="0"/>
              <a:t>Requirements reviews</a:t>
            </a:r>
          </a:p>
          <a:p>
            <a:pPr lvl="1"/>
            <a:r>
              <a:rPr lang="en-GB" sz="2400" dirty="0"/>
              <a:t>Systematic manual analysis of the requirements</a:t>
            </a:r>
          </a:p>
          <a:p>
            <a:r>
              <a:rPr lang="en-GB" sz="2400" dirty="0"/>
              <a:t>Prototyping</a:t>
            </a:r>
          </a:p>
          <a:p>
            <a:pPr lvl="1"/>
            <a:r>
              <a:rPr lang="en-GB" sz="2400" dirty="0"/>
              <a:t>Using an executable model of the system to check requirements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Test-case generation</a:t>
            </a:r>
          </a:p>
          <a:p>
            <a:pPr lvl="1"/>
            <a:r>
              <a:rPr lang="en-GB" sz="2400" dirty="0"/>
              <a:t>Developing tests for requirements to check testability</a:t>
            </a:r>
          </a:p>
          <a:p>
            <a:r>
              <a:rPr lang="en-GB" sz="2400" dirty="0"/>
              <a:t>Automated consistency analysis	</a:t>
            </a:r>
          </a:p>
          <a:p>
            <a:pPr lvl="1"/>
            <a:r>
              <a:rPr lang="en-GB" sz="2400" dirty="0"/>
              <a:t>Checking the consistency of a structured requirements description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Requirements</a:t>
            </a:r>
            <a:r>
              <a:rPr lang="en-US" sz="3600" dirty="0" smtClean="0"/>
              <a:t> 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 review of the </a:t>
            </a:r>
            <a:r>
              <a:rPr lang="en-US" sz="2000" i="1" smtClean="0"/>
              <a:t>SRS </a:t>
            </a:r>
            <a:r>
              <a:rPr lang="en-US" sz="2000" smtClean="0"/>
              <a:t>(and/or prototype) is conducted by both the software developer and the customer.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Conducted at a macroscopic level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Ensure that specification is complete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Consistent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Accurate (Information, functional and behavioral domain considered).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Review becomes more detailed while examining Information, functional and behavioral domain.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Examining not only broad descriptions but the way in which requirement worded.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E.g. Terms like “Vague ” (some, sometimes, often, usually) should be flag by reviewer for further clarification.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Requirements </a:t>
            </a:r>
            <a:r>
              <a:rPr lang="en-US" sz="3600" dirty="0" smtClean="0"/>
              <a:t>Review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smtClean="0"/>
              <a:t>Once review is complete – SRS “signed off” by both customer and developer. ( “contract” for software development)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Requests for changes in requirements after the specification is finalized will not be eliminated.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Change is an extension of software scope and therefore can increase cost and/or delivery of product.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During the review, changes to the specification may be recommended.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It can be extremely difficult to assess the global impact of a change; that is, how a change in one function affects requirements for other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Characteristics of a Good Requirement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Clear and Unambiguous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standard structure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has only one possible interpretation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Not more than one requirement in one sentence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Correct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requirement contributes to a real need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Understandable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reader can easily understand the meaning of the requirement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Verifiable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requirement can be tested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Complete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Consistent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Traceable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Automated consistency checking</a:t>
            </a:r>
          </a:p>
        </p:txBody>
      </p:sp>
      <p:graphicFrame>
        <p:nvGraphicFramePr>
          <p:cNvPr id="80896" name="Object 0"/>
          <p:cNvGraphicFramePr>
            <a:graphicFrameLocks noChangeAspect="1"/>
          </p:cNvGraphicFramePr>
          <p:nvPr/>
        </p:nvGraphicFramePr>
        <p:xfrm>
          <a:off x="76200" y="1828800"/>
          <a:ext cx="876300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6733333" imgH="2933333" progId="PBrush">
                  <p:embed/>
                </p:oleObj>
              </mc:Choice>
              <mc:Fallback>
                <p:oleObj name="Bitmap Image" r:id="rId3" imgW="6733333" imgH="293333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828800"/>
                        <a:ext cx="8763000" cy="381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85800"/>
            <a:ext cx="8001000" cy="835025"/>
          </a:xfrm>
        </p:spPr>
        <p:txBody>
          <a:bodyPr/>
          <a:lstStyle/>
          <a:p>
            <a:r>
              <a:rPr lang="en-US" sz="3600" dirty="0" smtClean="0"/>
              <a:t>Requirement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 Set of activities that help project team to identify, control, and track requirements and changes as project proceeds 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Requirements begin with identification. Each requirement is assigned a unique identifier. Once requirement have been identified, traceability table are developed.  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700" b="1" smtClean="0">
                <a:cs typeface="Times New Roman" pitchFamily="18" charset="0"/>
              </a:rPr>
              <a:t>Traceability Table</a:t>
            </a:r>
            <a:r>
              <a:rPr lang="en-US" sz="1700" smtClean="0">
                <a:cs typeface="Times New Roman" pitchFamily="18" charset="0"/>
              </a:rPr>
              <a:t>: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 </a:t>
            </a:r>
            <a:r>
              <a:rPr lang="en-US" sz="1700" b="1" smtClean="0">
                <a:cs typeface="Times New Roman" pitchFamily="18" charset="0"/>
              </a:rPr>
              <a:t>Features traceability table</a:t>
            </a:r>
            <a:r>
              <a:rPr lang="en-US" sz="1700" smtClean="0">
                <a:cs typeface="Times New Roman" pitchFamily="18" charset="0"/>
              </a:rPr>
              <a:t> - shows how requirements relate to customer observable features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Source traceability table</a:t>
            </a:r>
            <a:r>
              <a:rPr lang="en-US" sz="1700" smtClean="0">
                <a:cs typeface="Times New Roman" pitchFamily="18" charset="0"/>
              </a:rPr>
              <a:t> - identifies source of each requirement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Dependency traceability table</a:t>
            </a:r>
            <a:r>
              <a:rPr lang="en-US" sz="1700" smtClean="0">
                <a:cs typeface="Times New Roman" pitchFamily="18" charset="0"/>
              </a:rPr>
              <a:t> - indicate relations among requirements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Subsystem traceability table</a:t>
            </a:r>
            <a:r>
              <a:rPr lang="en-US" sz="1700" smtClean="0">
                <a:cs typeface="Times New Roman" pitchFamily="18" charset="0"/>
              </a:rPr>
              <a:t> - requirements categorized by subsystem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Interface traceability table</a:t>
            </a:r>
            <a:r>
              <a:rPr lang="en-US" sz="1700" smtClean="0">
                <a:cs typeface="Times New Roman" pitchFamily="18" charset="0"/>
              </a:rPr>
              <a:t> - shows requirement relations to internal and external interfaces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700" smtClean="0">
                <a:cs typeface="Times New Roman" pitchFamily="18" charset="0"/>
              </a:rPr>
              <a:t>It will help to track, if change in one requirement will affect different aspects 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Why is Getting Good Requirements Hard?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200" dirty="0" smtClean="0"/>
              <a:t>Stakeholders don’t know what they really want.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Stakeholders express requirements in their own terms.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Different stakeholders may have conflicting requirements.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Organisational and political factors may influence the system requirements.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The requirements change during the RE process. New stakeholders may emerge and the business environment change.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Types of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8732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Functional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Statements of </a:t>
            </a:r>
            <a:r>
              <a:rPr lang="en-US" sz="2200" dirty="0" smtClean="0"/>
              <a:t>services</a:t>
            </a:r>
            <a:r>
              <a:rPr lang="en-US" sz="2200" b="0" dirty="0" smtClean="0"/>
              <a:t> the system should provide, how the system should react to particular inputs and how the system should behave in particular situations.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May state what the system </a:t>
            </a:r>
            <a:r>
              <a:rPr lang="en-US" sz="2200" dirty="0" smtClean="0"/>
              <a:t>should not do</a:t>
            </a:r>
            <a:r>
              <a:rPr lang="en-US" sz="2200" b="0" dirty="0" smtClean="0"/>
              <a:t>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Non-functional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Constraints</a:t>
            </a:r>
            <a:r>
              <a:rPr lang="en-US" sz="2200" b="0" dirty="0" smtClean="0"/>
              <a:t> on the services or functions offered by the system such as timing constraints, constraints on the development process, standards, etc.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Often apply to the </a:t>
            </a:r>
            <a:r>
              <a:rPr lang="en-US" sz="2200" dirty="0" smtClean="0"/>
              <a:t>system as a whole </a:t>
            </a:r>
            <a:r>
              <a:rPr lang="en-US" sz="2200" b="0" dirty="0" smtClean="0"/>
              <a:t>rather than individual features or services.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Domain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Constraints on the system from the domain of operation</a:t>
            </a:r>
            <a:endParaRPr lang="en-US" sz="2200" dirty="0" smtClean="0"/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A2BC9F3B-6EEA-48BD-A52F-77ABC8AD06CE}" type="slidenum">
              <a:rPr lang="en-US">
                <a:solidFill>
                  <a:srgbClr val="888888"/>
                </a:solidFill>
              </a:rPr>
              <a:pPr algn="r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7208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Describe functionality or system services.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Depend on the type of software, expected users and the type of system where the software is used.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Functional user requirements may be high-level statements of what the system should do.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Functional system requirements should describe the system services in detail.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Essentially, these are the ‘</a:t>
            </a:r>
            <a:r>
              <a:rPr lang="en-US" sz="2200" b="0" dirty="0" err="1" smtClean="0"/>
              <a:t>whats</a:t>
            </a:r>
            <a:r>
              <a:rPr lang="en-US" sz="2200" b="0" dirty="0" smtClean="0"/>
              <a:t>’ of the system that we often refer to.  These are not ‘all that there is,’ but these should describe the overall functionality of the system.</a:t>
            </a:r>
            <a:endParaRPr lang="en-US" sz="2200" dirty="0" smtClean="0"/>
          </a:p>
        </p:txBody>
      </p:sp>
      <p:sp>
        <p:nvSpPr>
          <p:cNvPr id="11269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2C1287B3-177B-4848-9F1D-135B8CBE878D}" type="slidenum">
              <a:rPr lang="en-US">
                <a:solidFill>
                  <a:srgbClr val="888888"/>
                </a:solidFill>
              </a:rPr>
              <a:pPr algn="r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Non-functional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7208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These define system properties and constraints e.g. reliability, response time, maintainability, scalability, portability, and storage requirements. 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Constraints are I/O device capability, system representations, etc.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Process requirements may also be specified mandating a particular IDE, programming language or development method.  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(Often internal to an organization or required for fit / compatibility with other comparable systems.)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Non-functional requirements </a:t>
            </a:r>
            <a:r>
              <a:rPr lang="en-US" sz="2200" dirty="0" smtClean="0"/>
              <a:t>may be more critical </a:t>
            </a:r>
            <a:r>
              <a:rPr lang="en-US" sz="2200" b="0" dirty="0" smtClean="0"/>
              <a:t>than functional requirements. If these are not met, the system may be useless.</a:t>
            </a:r>
            <a:endParaRPr lang="en-US" sz="2200" dirty="0" smtClean="0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12CE669A-2E31-4B48-9DD9-87BE7B0C3656}" type="slidenum">
              <a:rPr lang="en-US">
                <a:solidFill>
                  <a:srgbClr val="888888"/>
                </a:solidFill>
              </a:rPr>
              <a:pPr algn="r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Non-functional Requirements Implementation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Non-functional requirements may affect the </a:t>
            </a:r>
            <a:r>
              <a:rPr lang="en-US" sz="2200" dirty="0" smtClean="0"/>
              <a:t>overall architecture of a system</a:t>
            </a:r>
            <a:r>
              <a:rPr lang="en-US" sz="2200" b="0" dirty="0" smtClean="0"/>
              <a:t> rather than the individual components.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For example, to ensure that performance requirements are met, you may have to organize the system to minimize communications between components.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A single non-functional requirement, such as a security requirement, may generate a </a:t>
            </a:r>
            <a:r>
              <a:rPr lang="en-US" sz="2200" dirty="0" smtClean="0"/>
              <a:t>number</a:t>
            </a:r>
            <a:r>
              <a:rPr lang="en-US" sz="2200" b="0" dirty="0" smtClean="0"/>
              <a:t> of related functional requirements that define system services that are required.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It may also generate requirements that </a:t>
            </a:r>
            <a:r>
              <a:rPr lang="en-US" sz="2200" dirty="0" smtClean="0"/>
              <a:t>restrict</a:t>
            </a:r>
            <a:r>
              <a:rPr lang="en-US" sz="2200" b="0" dirty="0" smtClean="0"/>
              <a:t> existing requirements. </a:t>
            </a:r>
            <a:endParaRPr lang="en-US" sz="2200" dirty="0" smtClean="0"/>
          </a:p>
        </p:txBody>
      </p:sp>
      <p:sp>
        <p:nvSpPr>
          <p:cNvPr id="14341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C35286BC-7DED-4763-902C-1C155F487B47}" type="slidenum">
              <a:rPr lang="en-US">
                <a:solidFill>
                  <a:srgbClr val="888888"/>
                </a:solidFill>
              </a:rPr>
              <a:pPr algn="r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2624</TotalTime>
  <Words>3140</Words>
  <Application>Microsoft Office PowerPoint</Application>
  <PresentationFormat>On-screen Show (4:3)</PresentationFormat>
  <Paragraphs>333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Profile</vt:lpstr>
      <vt:lpstr>Bitmap Image</vt:lpstr>
      <vt:lpstr>Software Engineering</vt:lpstr>
      <vt:lpstr>Requirements Engineering</vt:lpstr>
      <vt:lpstr>Requirements Engineering </vt:lpstr>
      <vt:lpstr>Characteristics of a Good Requirement</vt:lpstr>
      <vt:lpstr>Why is Getting Good Requirements Hard?</vt:lpstr>
      <vt:lpstr>Types of Requirements</vt:lpstr>
      <vt:lpstr>Functional Requirements</vt:lpstr>
      <vt:lpstr>Non-functional Requirements</vt:lpstr>
      <vt:lpstr>Non-functional Requirements Implementation</vt:lpstr>
      <vt:lpstr>Metrics for specifying nonfunctional requirements</vt:lpstr>
      <vt:lpstr>PowerPoint Presentation</vt:lpstr>
      <vt:lpstr>Requirements engineering processes</vt:lpstr>
      <vt:lpstr>The requirements engineering process</vt:lpstr>
      <vt:lpstr>Requirements Engineering Tasks</vt:lpstr>
      <vt:lpstr>Inception</vt:lpstr>
      <vt:lpstr>Elicitation </vt:lpstr>
      <vt:lpstr>Why Requirement elicitation is difficult?</vt:lpstr>
      <vt:lpstr>Initiating Requirements Engineering Process</vt:lpstr>
      <vt:lpstr>Initiating Requirements Engineering Process (cont.)</vt:lpstr>
      <vt:lpstr>Asking the question</vt:lpstr>
      <vt:lpstr>Eliciting Requirement</vt:lpstr>
      <vt:lpstr>Collaborative Requirement Gathering</vt:lpstr>
      <vt:lpstr>Collaborative requirement gathering (contd.)</vt:lpstr>
      <vt:lpstr>Collaborative requirement gathering (Contd.)</vt:lpstr>
      <vt:lpstr>Quality Function Deployment</vt:lpstr>
      <vt:lpstr>User Scenario</vt:lpstr>
      <vt:lpstr>Elicitation Work Products</vt:lpstr>
      <vt:lpstr>Elaboration </vt:lpstr>
      <vt:lpstr>Negotiation</vt:lpstr>
      <vt:lpstr>Specification</vt:lpstr>
      <vt:lpstr>Specification Principles  </vt:lpstr>
      <vt:lpstr>Specification Principles (cont.)</vt:lpstr>
      <vt:lpstr>Specification Representation</vt:lpstr>
      <vt:lpstr>Software Requirements Specification</vt:lpstr>
      <vt:lpstr>Software Requirements Specification (Cont.)</vt:lpstr>
      <vt:lpstr>Validation</vt:lpstr>
      <vt:lpstr>Requirements validation techniques</vt:lpstr>
      <vt:lpstr>Requirements Review</vt:lpstr>
      <vt:lpstr>Requirements Review (cont.)</vt:lpstr>
      <vt:lpstr>Automated consistency checking</vt:lpstr>
      <vt:lpstr>Requirement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Software Process</dc:title>
  <dc:creator>Ashwin</dc:creator>
  <cp:lastModifiedBy>Windows User</cp:lastModifiedBy>
  <cp:revision>528</cp:revision>
  <dcterms:created xsi:type="dcterms:W3CDTF">2009-06-22T04:17:35Z</dcterms:created>
  <dcterms:modified xsi:type="dcterms:W3CDTF">2023-02-03T17:28:40Z</dcterms:modified>
</cp:coreProperties>
</file>