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0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48" r:id="rId23"/>
    <p:sldId id="324" r:id="rId24"/>
    <p:sldId id="325" r:id="rId25"/>
    <p:sldId id="326" r:id="rId26"/>
    <p:sldId id="327" r:id="rId27"/>
    <p:sldId id="352" r:id="rId28"/>
    <p:sldId id="328" r:id="rId29"/>
    <p:sldId id="329" r:id="rId30"/>
    <p:sldId id="330" r:id="rId31"/>
    <p:sldId id="331" r:id="rId32"/>
    <p:sldId id="332" r:id="rId33"/>
    <p:sldId id="333" r:id="rId34"/>
    <p:sldId id="349" r:id="rId35"/>
    <p:sldId id="334" r:id="rId36"/>
    <p:sldId id="335" r:id="rId37"/>
    <p:sldId id="336" r:id="rId38"/>
    <p:sldId id="337" r:id="rId39"/>
    <p:sldId id="351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50" r:id="rId50"/>
    <p:sldId id="347" r:id="rId51"/>
    <p:sldId id="30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9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264D24-A1B3-43FE-B5CA-36728553E518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616FB9-37DD-4622-8588-9B2DB7CC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C3BD40-62F4-49B2-AABB-9EFD960353E5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72E383-F4D9-4449-95A6-C196951F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an example of low cohesion, consider a module that performs error processing for an engineering analysis package. The module is called when computed data exceed prespecified bounds. It performs the following tasks: (1) computes supplementary data based on original computed data, (2) produces an error report (with graphical content) on the user's workstation, (3) performs follow-up calculations requested by the user, (4) updates a database, and (5) enables menu selection for subsequent processing. Although the preceding tasks are loosely related, each is an independent functional entity that might best be performed as a separate module. Combining the functions into a single module can serve only to increase the likelihood of error propagation when a modification is made to one of its processing tasks.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Modules </a:t>
            </a:r>
            <a:r>
              <a:rPr lang="en-US" i="1"/>
              <a:t>a </a:t>
            </a:r>
            <a:r>
              <a:rPr lang="en-US"/>
              <a:t>and </a:t>
            </a:r>
            <a:r>
              <a:rPr lang="en-US" i="1"/>
              <a:t>d </a:t>
            </a:r>
            <a:r>
              <a:rPr lang="en-US"/>
              <a:t>are subordinate to different modules. Each is unrelated and therefore no direct coupling occurs. Module </a:t>
            </a:r>
            <a:r>
              <a:rPr lang="en-US" i="1"/>
              <a:t>c </a:t>
            </a:r>
            <a:r>
              <a:rPr lang="en-US"/>
              <a:t>is subordinate to module </a:t>
            </a:r>
            <a:r>
              <a:rPr lang="en-US" i="1"/>
              <a:t>a </a:t>
            </a:r>
            <a:r>
              <a:rPr lang="en-US"/>
              <a:t>and is accessed via a conventional argument list, through which data are passed. As long as a simple argument list is present (i.e., simple data are passed; a one-to-one correspondence of items exists), low coupling (called </a:t>
            </a:r>
            <a:r>
              <a:rPr lang="en-US" i="1"/>
              <a:t>data coupling</a:t>
            </a:r>
            <a:r>
              <a:rPr lang="en-US"/>
              <a:t>) is exhibited in this portion of structure. A</a:t>
            </a:r>
          </a:p>
          <a:p>
            <a:r>
              <a:rPr lang="en-US"/>
              <a:t>variation of data coupling, called </a:t>
            </a:r>
            <a:r>
              <a:rPr lang="en-US" i="1"/>
              <a:t>stamp coupling, </a:t>
            </a:r>
            <a:r>
              <a:rPr lang="en-US"/>
              <a:t>is found when a portion of a data structure (rather than simple arguments) is passed via a module interface. This occurs between modules </a:t>
            </a:r>
            <a:r>
              <a:rPr lang="en-US" i="1"/>
              <a:t>b </a:t>
            </a:r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Common coupling</a:t>
            </a:r>
            <a:r>
              <a:rPr lang="en-US"/>
              <a:t> --Module </a:t>
            </a:r>
            <a:r>
              <a:rPr lang="en-US" i="1"/>
              <a:t>c </a:t>
            </a:r>
            <a:r>
              <a:rPr lang="en-US"/>
              <a:t>initializes the item. Later module </a:t>
            </a:r>
            <a:r>
              <a:rPr lang="en-US" i="1"/>
              <a:t>g  </a:t>
            </a:r>
            <a:r>
              <a:rPr lang="en-US"/>
              <a:t>recomputed and updates the item. Let's assume that an error</a:t>
            </a:r>
          </a:p>
          <a:p>
            <a:r>
              <a:rPr lang="en-US"/>
              <a:t>occurs and </a:t>
            </a:r>
            <a:r>
              <a:rPr lang="en-US" i="1"/>
              <a:t>g </a:t>
            </a:r>
            <a:r>
              <a:rPr lang="en-US"/>
              <a:t>updates the item incorrectly. Much later in processing module, </a:t>
            </a:r>
            <a:r>
              <a:rPr lang="en-US" i="1"/>
              <a:t>k </a:t>
            </a:r>
            <a:r>
              <a:rPr lang="en-US"/>
              <a:t>reads the item, attempts to process it, and fails, causing the software to abort. The apparent cause of abort is module </a:t>
            </a:r>
            <a:r>
              <a:rPr lang="en-US" i="1"/>
              <a:t>k</a:t>
            </a:r>
            <a:r>
              <a:rPr lang="en-US"/>
              <a:t>; the actual cause, module </a:t>
            </a:r>
            <a:r>
              <a:rPr lang="en-US" i="1"/>
              <a:t>g. </a:t>
            </a:r>
            <a:r>
              <a:rPr lang="en-US"/>
              <a:t>Diagnosing problems in structures with considerable common coupling is time consuming and difficult.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37CE2-C1C0-4B2A-BBFD-9444022D3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B3A5-864A-49B8-975A-A9EC1EF9C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5017-58B7-4D5F-908B-DF291431F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70468-6F60-47F0-BA3D-75F01ACB2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F756E-FCE1-4A1C-A842-132193D7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AA906-AD02-49B6-BDB4-DFF8ECBD8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C8CE-C2B4-4CE4-9520-D24B827E5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591E2-80FF-4547-BFA5-5B5EF95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48F1-7939-47EE-BD8E-D2F9C3D1E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79FD-12C6-49DC-9412-C2A81CBF0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C036-C7C1-4266-80E7-E43D9AD18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9EB8-F2A6-4D01-913E-13F760809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887BDA-CBE5-4EDF-8767-4DD9E6979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  <p:sldLayoutId id="214748378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7924800" cy="1371600"/>
          </a:xfrm>
        </p:spPr>
        <p:txBody>
          <a:bodyPr/>
          <a:lstStyle/>
          <a:p>
            <a:r>
              <a:rPr lang="en-US" dirty="0" smtClean="0"/>
              <a:t>Software Engineering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34290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chemeClr val="tx2"/>
                </a:solidFill>
              </a:rPr>
              <a:t>Lecture </a:t>
            </a:r>
            <a:r>
              <a:rPr lang="en-US" sz="4000" kern="0" dirty="0" smtClean="0">
                <a:solidFill>
                  <a:schemeClr val="tx2"/>
                </a:solidFill>
              </a:rPr>
              <a:t>04</a:t>
            </a:r>
            <a:endParaRPr lang="en-US" sz="4000" kern="0" dirty="0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Guidelines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Characteristics of good design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design should exhibit an architecture that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 been created using recognizable architectural styles or patterns,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composed of components that exhibit good design characteristics and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implemented in an evolutionary fashion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design should be modular; that is, the software should be logically partitioned into elements or subsystems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design should contain distinct representations of data, architecture, interfaces, and components.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design should lead to data structures that are appropriate for the classes to be implemented and are drawn from recognizable data patterns.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design should lead to components that exhibit independent functional characteristics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Guidelines (contd.)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design should lead to interfaces that reduce the complexity of connections between components and with the external environment.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design should be derived using a repeatable method that is driven by information obtained during software requirements analysis.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design should be represented using a notation that effectively communicates its meaning.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S/W design is both a process and a model.</a:t>
            </a:r>
          </a:p>
          <a:p>
            <a:r>
              <a:rPr lang="en-US" sz="2600" i="1" dirty="0">
                <a:latin typeface="Arial" pitchFamily="34" charset="0"/>
                <a:cs typeface="Arial" pitchFamily="34" charset="0"/>
              </a:rPr>
              <a:t>Design process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- sequence of steps that enable the designer to describe all aspects of the software to be built.</a:t>
            </a:r>
          </a:p>
          <a:p>
            <a:r>
              <a:rPr lang="en-US" sz="2600" i="1" dirty="0">
                <a:latin typeface="Arial" pitchFamily="34" charset="0"/>
                <a:cs typeface="Arial" pitchFamily="34" charset="0"/>
              </a:rPr>
              <a:t>Design model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- created for software provides a variety of different views of the computer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(cont.)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design process should not suffer from ‘tunnel vision.’  -  Designer should consider alternative approaches.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design should be traceable to the analysis model - a single element of the design model often traces to multiple requirements, it is necessary to have a means for tracking how requirements have been satisfied by the design model.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design should not reinvent the wheel-  use already exists design pattern because time is short and resource are limited.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design should “minimize the intellectual distance” between the software and the problem as it exists in the real world. – design should be self-explanatory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(cont.)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design should exhibit uniformity and integration – before design work begins rules of styles and format should be defined for a design team.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design should be structured to accommodate change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design should be structured to degrade gently, even when unusual data, events, or operating conditions are encountered.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Design is not coding, coding is not design.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design should be assessed for quality as it is being created, not after the fact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design should be reviewed to minimize conceptual (semantic) errors.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concepts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Design concepts provide the necessary framework for “to get the thing on right way”.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Abstraction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Refinement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Modularity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Architecture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Control Hierarchy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Structural Partitioning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 Structure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Software Procedure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Information Hiding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At the highest level of abstraction – a solution is stated in broad terms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At lower level of abstraction – a more detailed description of the solution is provided.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Two types of abstraction: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Procedural abstraction: Sequence of instructions that have a specific and limited function.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Ex. Open a door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open implies long sequence of activities (e.g. walk to the door, grasp knob, turn knob and pull the door, etc).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Data abstraction: collection of data that describes a data object.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Ex. Open a door. –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door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is data object.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Data abstraction for </a:t>
            </a:r>
            <a:r>
              <a:rPr lang="en-US" sz="2200" b="1" u="sng" dirty="0">
                <a:latin typeface="Arial" pitchFamily="34" charset="0"/>
                <a:cs typeface="Arial" pitchFamily="34" charset="0"/>
              </a:rPr>
              <a:t>door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would encompass a set of attributes that describe the door. (E.g. door type, swing direction, opening mechanism, etc.)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Refinement is actually a process of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elaboration.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begin with a statement of function (or description of information) that is defined at a high level of abstraction.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That is, the statement describes function or information conceptually but provides no information about the internal workings of the function or the internal structure of the information.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Refinement causes the designer to elaborate on the original statement, providing more and more detail as each successive refinement (elaboration) occurs.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Abstraction and refinement are complementary concepts. Abstraction enables a designer to specify procedure and data and yet suppress low-level details.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Refinement helps the designer to expose low-level details as design progresses.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Architecture and design pattern embody modularity.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Software is divided into separately named and addressable components, sometimes called modules, which are integrated to satisfy problem requirement.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modularity is the single attribute of software that allows a program to be intellectually manageable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It leads to a “divide and conquer” strategy. – it is easier to solve a complex problem when you break into a manageable pieces.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Refer fig. that state that effort (cost) to develop an individual software module does decrease if total number of modules increase.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However as the no. of modules grows, the effort (cost) associated with integrating the modules also grows.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Modularity and software cost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/>
              <a:t>Design Engineering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It covers the set of principles, concepts, and practices that lead to the development of a high quality system or product.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Goal of design engineering is to produce a model or representation that depict: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Firmness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program should not have any bug that inhibits its functions.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Commodity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suitable to its intended use.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Deligh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-  pleasurable to use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design model provides detail about software data structures, architecture, interfaces, and components that are necessary to implement the system.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Under-modularity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over-modularity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should be avoided. But how do we know the vicinity of M?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modularize a design so that development can be more easily planned.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Software increments can be defined and delivered.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Changes can be more easily accommodated.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Testing and debugging can be conducted more efficiently and long-term maintained can be conducted without serious side effects.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Software architecture suggest “ the overall structure of the software and the ways in which that structure provides conceptual integrity for a system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Representation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Structural Model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represent architecture as an organized collection of components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Framework model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Increase level of design abstraction by identifying repeatable architectural design framework.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model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address behavior of the program architecture and indicating how system or structure configuration may change as a function.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 Model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focus on design of the business or technical process that the system must accommodate.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Functional models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used to represent the functional hierarchy of a system.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Hierarchy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Control hierarchy,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represents the organization of program components (modules) and implies a hierarchy of control.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Different notations are used to represent control hierarchy for those architectural styles that are amenable to this representation.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most common is the treelike diagram that represents hierarchical control for call and return architectures.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Hierarchy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752600"/>
            <a:ext cx="8686800" cy="42672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In fig.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depth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width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provide an indication of the number of levels of control and overall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span of control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Fan-out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a measure of the number of modules that are directly controlled by another module.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Fan-in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indicates how many modules directly control a given module.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 module that controls another module is said to be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super-ordinate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it, and conversely, a module controlled by another is said to be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sub-ordinate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the controller.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Ex. Module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M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super-ordinate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modules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a, b,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     Module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subordinate to module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e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1775"/>
            <a:ext cx="8001000" cy="835025"/>
          </a:xfrm>
        </p:spPr>
        <p:txBody>
          <a:bodyPr/>
          <a:lstStyle/>
          <a:p>
            <a:r>
              <a:rPr lang="en-US"/>
              <a:t>Structural Partitioning 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066800"/>
            <a:ext cx="8262938" cy="5486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0588"/>
            <a:ext cx="8229600" cy="685800"/>
          </a:xfrm>
        </p:spPr>
        <p:txBody>
          <a:bodyPr/>
          <a:lstStyle/>
          <a:p>
            <a:r>
              <a:rPr lang="en-US" sz="4000"/>
              <a:t>Structure partitioning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676400"/>
            <a:ext cx="835025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Two types of Structure partitioning: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Horizontal Partitioning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Vertical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Partitioning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0588"/>
            <a:ext cx="8229600" cy="685800"/>
          </a:xfrm>
        </p:spPr>
        <p:txBody>
          <a:bodyPr/>
          <a:lstStyle/>
          <a:p>
            <a:r>
              <a:rPr lang="en-US" sz="4000" dirty="0" smtClean="0"/>
              <a:t>Horizontal partitioning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828800"/>
            <a:ext cx="835025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i="1" u="sng" dirty="0" smtClean="0">
                <a:latin typeface="Arial" pitchFamily="34" charset="0"/>
                <a:cs typeface="Arial" pitchFamily="34" charset="0"/>
              </a:rPr>
              <a:t>Horizontal partitioning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defines separate branches of the modular hierarchy for each major program function.</a:t>
            </a:r>
          </a:p>
          <a:p>
            <a:pPr>
              <a:lnSpc>
                <a:spcPct val="80000"/>
              </a:lnSpc>
            </a:pP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Control modules,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represented in a darker shade are used to coordinate communication &amp; execution between its functions.</a:t>
            </a:r>
          </a:p>
          <a:p>
            <a:pPr>
              <a:lnSpc>
                <a:spcPct val="80000"/>
              </a:lnSpc>
            </a:pPr>
            <a:r>
              <a:rPr lang="en-US" sz="2400" i="1" u="sng" dirty="0" smtClean="0">
                <a:latin typeface="Arial" pitchFamily="34" charset="0"/>
                <a:cs typeface="Arial" pitchFamily="34" charset="0"/>
              </a:rPr>
              <a:t>Horizontal partitioning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defines three partitions—input, data transformation (often called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processing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and output.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Benefits of Horizontal partitioning: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that is easier to test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that is easier to maintain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propagation of fewer side effects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that is easier to extend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 the negative side (Drawback), horizontal partitioning often causes more data to be passed across module interfaces and can complicate the overall control of program flow.</a:t>
            </a:r>
            <a:endParaRPr lang="en-US" sz="2400" b="1" i="1" u="sn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Vertical partitioning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often called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factoring,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suggests that control (decision making) and work should be distributed top-down in the program structure.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Top-level modules should perform control functions and do little actual processing work.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Modules that reside low in the structure should be the workers, performing all input, computation, and output tasks.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0588"/>
            <a:ext cx="8229600" cy="685800"/>
          </a:xfrm>
        </p:spPr>
        <p:txBody>
          <a:bodyPr/>
          <a:lstStyle/>
          <a:p>
            <a:r>
              <a:rPr lang="en-US" sz="4000" dirty="0" smtClean="0"/>
              <a:t>Vertical partitioning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Software design model consists of 4 designs: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Data/class Design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Architectural Design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Interface Design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Component Design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partitioning (cont.)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A change in a control module (high in the structure) will have a higher probability of propagating side effects to modules that are subordinate to it.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A change to a worker module, given its low level in the structure, is less likely to cause the propagation of side effects.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For this reason vertically partitioned structures are less likely to be susceptible to side effects when changes are made and will therefore be more maintainable.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Data structure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representation of the logical relationship among individual elements of data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scalar item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the simplest of all data structures. It represents a single element of information that may be addressed by an identifier.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scalar items are organized as a list or contiguous group, a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sequential vector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formed.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the sequential vector is extended to two, three, and ultimately, an arbitrary number of dimensions, an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n-dimensional space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created. Most common n-dimensional space is the two-dimensional matrix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linked list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data structure that organizes contiguous scalar items, vectors, or spaces in a manner (called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nodes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that enables them to be processed as a list.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hierarchical data structure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implemented using multilinked lists that contain scalar items, vectors, and possibly,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-dimensional spaces.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Procedure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Software procedure focuses on the processing details of each module individually.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Procedure must provide a precise specification of processing, including sequence of events, exact decision points, repetitive operations, and even data organization and structure.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principle of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information hiding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suggests that modules be "characterized by design decisions that (each) hides from all others modules.“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other words, modules should be specified and designed so that information (algorithm and data) contained within a module is inaccessible to other modules that have no need for such information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intent of information hiding is to hide the details of data structure and procedural processing behind a module interface.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gives benefits when modifications are required during testing and maintenance because data and procedure are hiding from other parts of software, unintentional errors introduced during modification are less.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Effective Modular Design</a:t>
            </a:r>
            <a:endParaRPr lang="en-US" sz="40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Effective modular design consist of three things: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Functional Independence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Cohesion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Coupling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Independence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Functional independence is achieved by developing modules with "single-minded“ function and an "aversion" to excessive interaction with other modules.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other words - each module addresses a specific sub-function of requirements and has a simple interface when viewed from other parts of the program structure.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Independence is important –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Easier to develop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Easier to Test and maintain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Error propagation is reduced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Reusable module.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Independence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summarize, functional independence is a key to good design, and design is the key to software quality.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measure independence, have two qualitative criteria: cohesion and coupling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Cohesion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a measure of the relative functional strength of a module.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Coupling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a measure of the relative interdependence among modules.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38862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always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strive for high cohesion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although the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mid-range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the spectrum is often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acceptable.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Low-end cohesiveness is much "worse" than middle range, which is nearly as "good" as high-end cohesion.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So. designer should avoid low levels of cohesion when modules are designed.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38862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Cohesion is a natural extension of the information hiding concept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cohesive module performs a single task within a software procedure, requiring little interaction with procedures being performed in other parts of a program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Simply state, a cohesive module should (ideally) do just one thing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4" descr="Analysis_Design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524000"/>
            <a:ext cx="8610600" cy="5181600"/>
          </a:xfr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>
                <a:latin typeface="Arial" charset="0"/>
              </a:rPr>
              <a:t>Translating Analysis </a:t>
            </a:r>
            <a:r>
              <a:rPr lang="en-US" sz="4400">
                <a:latin typeface="Arial" charset="0"/>
                <a:sym typeface="Wingdings" pitchFamily="2" charset="2"/>
              </a:rPr>
              <a:t> Design</a:t>
            </a:r>
            <a:endParaRPr lang="en-US" sz="4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When processing elements of a module are related and must be executed in a specific order,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procedural cohesion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exists.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When all processing elements concentrate on one area of a data structure,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communicational cohesion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present.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High cohesion is characterized by a module that performs one distinct procedural task.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cohesion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module that performs tasks that are related logically is </a:t>
            </a:r>
            <a:r>
              <a:rPr lang="en-US" sz="2400" i="1" u="sng" dirty="0">
                <a:latin typeface="Arial" pitchFamily="34" charset="0"/>
                <a:cs typeface="Arial" pitchFamily="34" charset="0"/>
              </a:rPr>
              <a:t>logically cohesive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When a module contains tasks that are related by the fact that all must be executed with the same span of time, the module exhibits </a:t>
            </a:r>
            <a:r>
              <a:rPr lang="en-US" sz="2400" i="1" u="sng" dirty="0">
                <a:latin typeface="Arial" pitchFamily="34" charset="0"/>
                <a:cs typeface="Arial" pitchFamily="34" charset="0"/>
              </a:rPr>
              <a:t>temporal cohesion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At the low-end of the spectrum, a module that performs a set of tasks that relate to each other loosely, called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coincidentally cohesive.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Coupling depends on the interface complexity between modules, the point at which entry or reference is made to a module, and what data pass across the interface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software design, we strive for lowest possible coupling. Simple connectivity among modules results in software that is easier to understand and less prone to a "ripple effect" caused when errors occur at one location and propagate through a system.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occur because of design decisions made when structure was developed.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981200"/>
            <a:ext cx="8686800" cy="46482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120062" cy="42672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Coupling is characterized by passage of control between modules.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“Control flag” (a variable that controls decisions in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sub-ordinate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super-ordinate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module) is passed between modules d and e (called control coupling).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Relatively high levels of coupling occur when modules are communicate with external to software.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External coupling is essential, but should be limited to a small number of modules with a structure.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High coupling also occurs when a number of modules reference a global data area.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Common coupling, no. of modules access a data item in a global data area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So it does not mean “use of global data is bad”. It does mean that a software designer must be take care of this thing.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Software Design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Early design work concentrated on criteria for the development of modular programs and methods for refining software structures in a top-down manner.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Later work proposed methods for the translation of data flow or data structure into a design definition.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Today, the emphasis in software design has been on software architecture and the design patterns that can be used to implement software architectures.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/>
          <a:lstStyle/>
          <a:p>
            <a:r>
              <a:rPr lang="en-US" sz="3600" dirty="0"/>
              <a:t>Characteristics are common to all design methods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mechanism for the translation of analysis model into a design representation,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notation for representing functional components and their interfaces.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Heuristics for refinement and partitioning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Guidelines for quality assessment.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quality attributes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Acronym FURPS – 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Functionality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Usability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Reliability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Performance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Supportability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Functionality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is assessed by evaluating the feature set and capabilities of the program.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Functions that are delivered and security of the overall system.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Usability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assessed by considering human factors, consistency &amp; documentation.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Reliability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evaluated by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measuring the frequency and severity of failure.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Accuracy of output results.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Ability to recover from failure and predictability of the program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Data/class design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Created by transforming the analysis model class-based elements into classes and data structures required to implement the software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Architectural design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defines the relationships among the major structural elements of the software, it is derived from the class-based elements and flow-oriented elements of the analysis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Performance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 measured by processing speed, response time, resource consumption, efficiency.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Supportability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combines the ability to extend the program (extensibility), adaptability and serviceability.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Interface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describes how the software elements, hardware elements, and end-users communicate with one another, it is derived from the analysis model scenario-based elements, flow-oriented elements, and behavioral elements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Component-level design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created by transforming the structural elements defined by the software architecture into a procedural description of the software components using information obtained from the analysis model class-based elements, flow-oriented elements, and behavioral 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design is so important?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is place where quality is fostered.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provides us with representation of software that can be assessed for quality.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Only way that can accurately translate a customer’s requirements into a finished software product.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serves as foundation for all software engineering activities.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Without design difficult to assess: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Risk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Test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Design Process and Design Quality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S/w design is an iterative process through which requirements are translated into a “blueprint” for constructing the s/w.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As design iteration occur, subsequent refinement leads to design representation at much lower levels of abstraction.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design process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design must implement all of the explicit requirements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contained in the analysis model, and it must accommodate all of the implicit requirements desired by the customer.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design must be a readable, understandable guide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for those who generate code and for those who test and subsequently support the software.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design should provide a complete picture of the software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, addressing the data, functional, and behavioral domains from an implementation perspective.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2536</TotalTime>
  <Words>3352</Words>
  <Application>Microsoft Office PowerPoint</Application>
  <PresentationFormat>On-screen Show (4:3)</PresentationFormat>
  <Paragraphs>242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Profile</vt:lpstr>
      <vt:lpstr>Software Engineering</vt:lpstr>
      <vt:lpstr>Design Engineering</vt:lpstr>
      <vt:lpstr>Software Design</vt:lpstr>
      <vt:lpstr>Slide 4</vt:lpstr>
      <vt:lpstr>Slide 5</vt:lpstr>
      <vt:lpstr>Slide 6</vt:lpstr>
      <vt:lpstr>Why design is so important?</vt:lpstr>
      <vt:lpstr>Design Process and Design Quality</vt:lpstr>
      <vt:lpstr>Goal of design process</vt:lpstr>
      <vt:lpstr>Quality Guidelines</vt:lpstr>
      <vt:lpstr>Quality Guidelines (contd.)</vt:lpstr>
      <vt:lpstr>Design Principles</vt:lpstr>
      <vt:lpstr>Design Principles (cont.)</vt:lpstr>
      <vt:lpstr>Design Principles (cont.)</vt:lpstr>
      <vt:lpstr>Design concepts</vt:lpstr>
      <vt:lpstr>Abstraction</vt:lpstr>
      <vt:lpstr>Refinement</vt:lpstr>
      <vt:lpstr>Modularity</vt:lpstr>
      <vt:lpstr>Modularity and software cost</vt:lpstr>
      <vt:lpstr>Slide 20</vt:lpstr>
      <vt:lpstr>Architecture</vt:lpstr>
      <vt:lpstr>Architecture Representation</vt:lpstr>
      <vt:lpstr>Control Hierarchy</vt:lpstr>
      <vt:lpstr>Control Hierarchy</vt:lpstr>
      <vt:lpstr>Slide 25</vt:lpstr>
      <vt:lpstr>Structural Partitioning </vt:lpstr>
      <vt:lpstr>Structure partitioning</vt:lpstr>
      <vt:lpstr>Horizontal partitioning</vt:lpstr>
      <vt:lpstr>Vertical partitioning</vt:lpstr>
      <vt:lpstr>Vertical partitioning (cont.)</vt:lpstr>
      <vt:lpstr>Data Structure</vt:lpstr>
      <vt:lpstr>Software Procedure</vt:lpstr>
      <vt:lpstr>Information Hiding</vt:lpstr>
      <vt:lpstr>Information Hiding</vt:lpstr>
      <vt:lpstr>Effective Modular Design</vt:lpstr>
      <vt:lpstr>Functional Independence</vt:lpstr>
      <vt:lpstr>Functional Independence</vt:lpstr>
      <vt:lpstr>Cohesion</vt:lpstr>
      <vt:lpstr>Cohesion</vt:lpstr>
      <vt:lpstr>Cohesion</vt:lpstr>
      <vt:lpstr>Types of cohesion</vt:lpstr>
      <vt:lpstr>Coupling </vt:lpstr>
      <vt:lpstr>Coupling</vt:lpstr>
      <vt:lpstr>Coupling</vt:lpstr>
      <vt:lpstr>Slide 45</vt:lpstr>
      <vt:lpstr>Evolution of Software Design</vt:lpstr>
      <vt:lpstr>Characteristics are common to all design methods</vt:lpstr>
      <vt:lpstr>Design quality attributes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Software Process</dc:title>
  <dc:creator>Ashwin</dc:creator>
  <cp:lastModifiedBy>DELL</cp:lastModifiedBy>
  <cp:revision>550</cp:revision>
  <dcterms:created xsi:type="dcterms:W3CDTF">2009-06-22T04:17:35Z</dcterms:created>
  <dcterms:modified xsi:type="dcterms:W3CDTF">2021-12-29T06:23:55Z</dcterms:modified>
</cp:coreProperties>
</file>