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300"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7" r:id="rId23"/>
    <p:sldId id="322" r:id="rId24"/>
    <p:sldId id="323" r:id="rId25"/>
    <p:sldId id="324" r:id="rId26"/>
    <p:sldId id="325" r:id="rId27"/>
    <p:sldId id="326"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765" autoAdjust="0"/>
    <p:restoredTop sz="94624" autoAdjust="0"/>
  </p:normalViewPr>
  <p:slideViewPr>
    <p:cSldViewPr>
      <p:cViewPr varScale="1">
        <p:scale>
          <a:sx n="69" d="100"/>
          <a:sy n="69" d="100"/>
        </p:scale>
        <p:origin x="-1368" y="-102"/>
      </p:cViewPr>
      <p:guideLst>
        <p:guide orient="horz" pos="2160"/>
        <p:guide pos="2880"/>
      </p:guideLst>
    </p:cSldViewPr>
  </p:slideViewPr>
  <p:outlineViewPr>
    <p:cViewPr>
      <p:scale>
        <a:sx n="33" d="100"/>
        <a:sy n="33" d="100"/>
      </p:scale>
      <p:origin x="18" y="2970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5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A264D24-A1B3-43FE-B5CA-36728553E518}" type="datetimeFigureOut">
              <a:rPr lang="en-US"/>
              <a:pPr>
                <a:defRPr/>
              </a:pPr>
              <a:t>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0616FB9-37DD-4622-8588-9B2DB7CC904F}"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8C3BD40-62F4-49B2-AABB-9EFD960353E5}" type="datetimeFigureOut">
              <a:rPr lang="en-US"/>
              <a:pPr>
                <a:defRPr/>
              </a:pPr>
              <a:t>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B72E383-F4D9-4449-95A6-C196951FC4FF}"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3. A data dictionary explicitly represents the relationships among data objects and the constraints on the elements of a data structure. Algorithms</a:t>
            </a:r>
          </a:p>
          <a:p>
            <a:r>
              <a:rPr lang="en-US"/>
              <a:t>that must take advantage of specific relationships can be more easily defined if a dictionary like data specification exists.</a:t>
            </a:r>
          </a:p>
          <a:p>
            <a:r>
              <a:rPr lang="en-US"/>
              <a:t>4. A process of stepwise refinement may be used for the design of data. That is, overall data organization may be defined during requirements analysis, refined during data design work, and specified in detail during component level design.</a:t>
            </a:r>
          </a:p>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t>5. Information hiding and coupling provide important insight into the quality of software. </a:t>
            </a:r>
          </a:p>
          <a:p>
            <a:r>
              <a:rPr lang="en-US"/>
              <a:t>6. Data structures can be designed for reusability. A library of data structure templates (abstract data types) can</a:t>
            </a:r>
          </a:p>
          <a:p>
            <a:r>
              <a:rPr lang="en-US"/>
              <a:t>reduce both specification and design effort for data.</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defRPr/>
            </a:pPr>
            <a:endParaRPr lang="en-US" sz="2400">
              <a:latin typeface="Times New Roman" pitchFamily="18" charset="0"/>
            </a:endParaRPr>
          </a:p>
        </p:txBody>
      </p:sp>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95B37CE2-C1C0-4B2A-BBFD-9444022D394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DE8B3A5-864A-49B8-975A-A9EC1EF9C70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DCAE5017-58B7-4D5F-908B-DF291431F13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66738" y="1752600"/>
            <a:ext cx="8001000" cy="42672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EFF70468-6F60-47F0-BA3D-75F01ACB2B6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E5EF756E-FCE1-4A1C-A842-132193D759B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0AAA906-AD02-49B6-BDB4-DFF8ECBD864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CBCC8CE-C2B4-4CE4-9520-D24B827E526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DCF591E2-80FF-4547-BFA5-5B5EF9521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6DA448F1-7939-47EE-BD8E-D2F9C3D1E1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FF8179FD-12C6-49DC-9412-C2A81CBF0A3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5B7DC036-C7C1-4266-80E7-E43D9AD18CF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D1169EB8-F2A6-4D01-913E-13F760809C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defRPr/>
            </a:pPr>
            <a:endParaRPr lang="en-US" sz="2400">
              <a:latin typeface="Times New Roman" pitchFamily="18" charset="0"/>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8887BDA-CBE5-4EDF-8767-4DD9E6979F6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90" r:id="rId2"/>
    <p:sldLayoutId id="2147483789" r:id="rId3"/>
    <p:sldLayoutId id="2147483788" r:id="rId4"/>
    <p:sldLayoutId id="2147483787" r:id="rId5"/>
    <p:sldLayoutId id="2147483786" r:id="rId6"/>
    <p:sldLayoutId id="2147483785" r:id="rId7"/>
    <p:sldLayoutId id="2147483784" r:id="rId8"/>
    <p:sldLayoutId id="2147483783" r:id="rId9"/>
    <p:sldLayoutId id="2147483782" r:id="rId10"/>
    <p:sldLayoutId id="2147483781" r:id="rId11"/>
    <p:sldLayoutId id="2147483780"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33400" y="990600"/>
            <a:ext cx="7924800" cy="1371600"/>
          </a:xfrm>
        </p:spPr>
        <p:txBody>
          <a:bodyPr/>
          <a:lstStyle/>
          <a:p>
            <a:r>
              <a:rPr lang="en-US" dirty="0" smtClean="0"/>
              <a:t>Software Engineering</a:t>
            </a:r>
          </a:p>
        </p:txBody>
      </p:sp>
      <p:sp>
        <p:nvSpPr>
          <p:cNvPr id="4" name="Rectangle 2"/>
          <p:cNvSpPr txBox="1">
            <a:spLocks noChangeArrowheads="1"/>
          </p:cNvSpPr>
          <p:nvPr/>
        </p:nvSpPr>
        <p:spPr bwMode="auto">
          <a:xfrm>
            <a:off x="0" y="3429000"/>
            <a:ext cx="9144000" cy="1371600"/>
          </a:xfrm>
          <a:prstGeom prst="rect">
            <a:avLst/>
          </a:prstGeom>
          <a:noFill/>
          <a:ln w="9525">
            <a:noFill/>
            <a:miter lim="800000"/>
            <a:headEnd/>
            <a:tailEnd/>
          </a:ln>
        </p:spPr>
        <p:txBody>
          <a:bodyPr anchor="b"/>
          <a:lstStyle/>
          <a:p>
            <a:pPr algn="ctr" eaLnBrk="1" hangingPunct="1">
              <a:defRPr/>
            </a:pPr>
            <a:r>
              <a:rPr lang="en-US" sz="4000" kern="0" dirty="0">
                <a:solidFill>
                  <a:schemeClr val="tx2"/>
                </a:solidFill>
              </a:rPr>
              <a:t>Lecture </a:t>
            </a:r>
            <a:r>
              <a:rPr lang="en-US" sz="4000" kern="0" dirty="0" smtClean="0">
                <a:solidFill>
                  <a:schemeClr val="tx2"/>
                </a:solidFill>
              </a:rPr>
              <a:t>06</a:t>
            </a:r>
            <a:endParaRPr lang="en-US" sz="4000" kern="0" dirty="0">
              <a:solidFill>
                <a:schemeClr val="tx2"/>
              </a:solidFill>
            </a:endParaRPr>
          </a:p>
          <a:p>
            <a:pPr algn="ctr" eaLnBrk="1" hangingPunct="1">
              <a:defRPr/>
            </a:pPr>
            <a:r>
              <a:rPr lang="en-US" sz="3200" b="1" kern="0" dirty="0" smtClean="0">
                <a:solidFill>
                  <a:schemeClr val="tx2"/>
                </a:solidFill>
                <a:latin typeface="+mj-lt"/>
                <a:ea typeface="+mj-ea"/>
                <a:cs typeface="+mj-cs"/>
              </a:rPr>
              <a:t>Architecture &amp; User Interface Design</a:t>
            </a:r>
            <a:endParaRPr lang="en-US" sz="3200" b="1"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Data-centered architecture</a:t>
            </a:r>
          </a:p>
        </p:txBody>
      </p:sp>
      <p:pic>
        <p:nvPicPr>
          <p:cNvPr id="109571"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Data-centered architecture</a:t>
            </a:r>
          </a:p>
        </p:txBody>
      </p:sp>
      <p:sp>
        <p:nvSpPr>
          <p:cNvPr id="110595" name="Rectangle 3"/>
          <p:cNvSpPr>
            <a:spLocks noGrp="1" noChangeArrowheads="1"/>
          </p:cNvSpPr>
          <p:nvPr>
            <p:ph type="body" idx="1"/>
          </p:nvPr>
        </p:nvSpPr>
        <p:spPr>
          <a:xfrm>
            <a:off x="457200" y="1676400"/>
            <a:ext cx="8534400" cy="5105400"/>
          </a:xfrm>
        </p:spPr>
        <p:txBody>
          <a:bodyPr/>
          <a:lstStyle/>
          <a:p>
            <a:pPr>
              <a:lnSpc>
                <a:spcPct val="80000"/>
              </a:lnSpc>
            </a:pPr>
            <a:r>
              <a:rPr lang="en-US" sz="2100" dirty="0">
                <a:latin typeface="Arial" pitchFamily="34" charset="0"/>
                <a:cs typeface="Arial" pitchFamily="34" charset="0"/>
              </a:rPr>
              <a:t>A data store (e.g., a file or database) resides at the center of this architecture and is accessed frequently by other components that update, add, delete, or otherwise modify data within the store.</a:t>
            </a:r>
          </a:p>
          <a:p>
            <a:pPr>
              <a:lnSpc>
                <a:spcPct val="80000"/>
              </a:lnSpc>
            </a:pPr>
            <a:r>
              <a:rPr lang="en-US" sz="2100" dirty="0">
                <a:latin typeface="Arial" pitchFamily="34" charset="0"/>
                <a:cs typeface="Arial" pitchFamily="34" charset="0"/>
              </a:rPr>
              <a:t>Client software accesses a central repository which is in passive state (in some cases).</a:t>
            </a:r>
          </a:p>
          <a:p>
            <a:pPr>
              <a:lnSpc>
                <a:spcPct val="80000"/>
              </a:lnSpc>
            </a:pPr>
            <a:r>
              <a:rPr lang="en-US" sz="2100" dirty="0">
                <a:latin typeface="Arial" pitchFamily="34" charset="0"/>
                <a:cs typeface="Arial" pitchFamily="34" charset="0"/>
              </a:rPr>
              <a:t>client software accesses the data independent of any changes to the data or the actions of other client software.</a:t>
            </a:r>
          </a:p>
          <a:p>
            <a:pPr>
              <a:lnSpc>
                <a:spcPct val="80000"/>
              </a:lnSpc>
            </a:pPr>
            <a:r>
              <a:rPr lang="en-US" sz="2100" dirty="0">
                <a:latin typeface="Arial" pitchFamily="34" charset="0"/>
                <a:cs typeface="Arial" pitchFamily="34" charset="0"/>
              </a:rPr>
              <a:t>So, in this case transform the repository into a “Blackboard”.  </a:t>
            </a:r>
          </a:p>
          <a:p>
            <a:pPr>
              <a:lnSpc>
                <a:spcPct val="80000"/>
              </a:lnSpc>
            </a:pPr>
            <a:r>
              <a:rPr lang="en-GB" sz="2100" dirty="0">
                <a:latin typeface="Arial" pitchFamily="34" charset="0"/>
                <a:cs typeface="Arial" pitchFamily="34" charset="0"/>
              </a:rPr>
              <a:t>A blackboard sends notification to subscribers when data of interest changes, and is thus active. </a:t>
            </a:r>
          </a:p>
          <a:p>
            <a:pPr>
              <a:lnSpc>
                <a:spcPct val="80000"/>
              </a:lnSpc>
            </a:pPr>
            <a:r>
              <a:rPr lang="en-US" sz="2100" dirty="0">
                <a:latin typeface="Arial" pitchFamily="34" charset="0"/>
                <a:cs typeface="Arial" pitchFamily="34" charset="0"/>
              </a:rPr>
              <a:t>Data-centered architectures promote </a:t>
            </a:r>
            <a:r>
              <a:rPr lang="en-US" sz="2100" i="1" dirty="0" err="1">
                <a:latin typeface="Arial" pitchFamily="34" charset="0"/>
                <a:cs typeface="Arial" pitchFamily="34" charset="0"/>
              </a:rPr>
              <a:t>integrability</a:t>
            </a:r>
            <a:r>
              <a:rPr lang="en-US" sz="2100" i="1" dirty="0">
                <a:latin typeface="Arial" pitchFamily="34" charset="0"/>
                <a:cs typeface="Arial" pitchFamily="34" charset="0"/>
              </a:rPr>
              <a:t>.</a:t>
            </a:r>
          </a:p>
          <a:p>
            <a:pPr>
              <a:lnSpc>
                <a:spcPct val="80000"/>
              </a:lnSpc>
            </a:pPr>
            <a:r>
              <a:rPr lang="en-US" sz="2100" dirty="0">
                <a:latin typeface="Arial" pitchFamily="34" charset="0"/>
                <a:cs typeface="Arial" pitchFamily="34" charset="0"/>
              </a:rPr>
              <a:t>Existing components can be changed and new client components can be added to the architecture without concern about other clients.</a:t>
            </a:r>
          </a:p>
          <a:p>
            <a:pPr>
              <a:lnSpc>
                <a:spcPct val="80000"/>
              </a:lnSpc>
            </a:pPr>
            <a:r>
              <a:rPr lang="en-US" sz="2100" dirty="0">
                <a:latin typeface="Arial" pitchFamily="34" charset="0"/>
                <a:cs typeface="Arial" pitchFamily="34" charset="0"/>
              </a:rPr>
              <a:t>Data can be passed among clients using the blackboard mechanism. So Client components independently execute processes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457200"/>
            <a:ext cx="8229600" cy="838200"/>
          </a:xfrm>
        </p:spPr>
        <p:txBody>
          <a:bodyPr/>
          <a:lstStyle/>
          <a:p>
            <a:r>
              <a:rPr lang="en-US"/>
              <a:t>Data Flow architecture</a:t>
            </a:r>
          </a:p>
        </p:txBody>
      </p:sp>
      <p:pic>
        <p:nvPicPr>
          <p:cNvPr id="111619" name="Picture 3"/>
          <p:cNvPicPr>
            <a:picLocks noGrp="1" noChangeAspect="1" noChangeArrowheads="1"/>
          </p:cNvPicPr>
          <p:nvPr>
            <p:ph type="body" idx="1"/>
          </p:nvPr>
        </p:nvPicPr>
        <p:blipFill>
          <a:blip r:embed="rId2"/>
          <a:srcRect/>
          <a:stretch>
            <a:fillRect/>
          </a:stretch>
        </p:blipFill>
        <p:spPr>
          <a:xfrm>
            <a:off x="381000" y="1371600"/>
            <a:ext cx="8229600" cy="3352800"/>
          </a:xfrm>
        </p:spPr>
      </p:pic>
      <p:pic>
        <p:nvPicPr>
          <p:cNvPr id="111620" name="Picture 4"/>
          <p:cNvPicPr>
            <a:picLocks noChangeAspect="1" noChangeArrowheads="1"/>
          </p:cNvPicPr>
          <p:nvPr/>
        </p:nvPicPr>
        <p:blipFill>
          <a:blip r:embed="rId3"/>
          <a:srcRect/>
          <a:stretch>
            <a:fillRect/>
          </a:stretch>
        </p:blipFill>
        <p:spPr bwMode="auto">
          <a:xfrm>
            <a:off x="304800" y="5257800"/>
            <a:ext cx="8534400" cy="942975"/>
          </a:xfrm>
          <a:prstGeom prst="rect">
            <a:avLst/>
          </a:prstGeom>
          <a:noFill/>
          <a:ln w="9525">
            <a:noFill/>
            <a:miter lim="800000"/>
            <a:headEnd/>
            <a:tailEnd/>
          </a:ln>
          <a:effectLst/>
        </p:spPr>
      </p:pic>
      <p:sp>
        <p:nvSpPr>
          <p:cNvPr id="111621" name="Text Box 5"/>
          <p:cNvSpPr txBox="1">
            <a:spLocks noChangeArrowheads="1"/>
          </p:cNvSpPr>
          <p:nvPr/>
        </p:nvSpPr>
        <p:spPr bwMode="auto">
          <a:xfrm>
            <a:off x="2895600" y="4724400"/>
            <a:ext cx="2895600" cy="366713"/>
          </a:xfrm>
          <a:prstGeom prst="rect">
            <a:avLst/>
          </a:prstGeom>
          <a:noFill/>
          <a:ln w="9525">
            <a:noFill/>
            <a:miter lim="800000"/>
            <a:headEnd/>
            <a:tailEnd/>
          </a:ln>
          <a:effectLst/>
        </p:spPr>
        <p:txBody>
          <a:bodyPr>
            <a:spAutoFit/>
          </a:bodyPr>
          <a:lstStyle/>
          <a:p>
            <a:pPr>
              <a:spcBef>
                <a:spcPct val="50000"/>
              </a:spcBef>
            </a:pPr>
            <a:r>
              <a:rPr lang="en-US"/>
              <a:t>Pipes and filters</a:t>
            </a:r>
          </a:p>
        </p:txBody>
      </p:sp>
      <p:sp>
        <p:nvSpPr>
          <p:cNvPr id="111622" name="Text Box 6"/>
          <p:cNvSpPr txBox="1">
            <a:spLocks noChangeArrowheads="1"/>
          </p:cNvSpPr>
          <p:nvPr/>
        </p:nvSpPr>
        <p:spPr bwMode="auto">
          <a:xfrm>
            <a:off x="3200400" y="6172200"/>
            <a:ext cx="2895600" cy="366713"/>
          </a:xfrm>
          <a:prstGeom prst="rect">
            <a:avLst/>
          </a:prstGeom>
          <a:noFill/>
          <a:ln w="9525">
            <a:noFill/>
            <a:miter lim="800000"/>
            <a:headEnd/>
            <a:tailEnd/>
          </a:ln>
          <a:effectLst/>
        </p:spPr>
        <p:txBody>
          <a:bodyPr>
            <a:spAutoFit/>
          </a:bodyPr>
          <a:lstStyle/>
          <a:p>
            <a:pPr>
              <a:spcBef>
                <a:spcPct val="50000"/>
              </a:spcBef>
            </a:pPr>
            <a:r>
              <a:rPr lang="en-US"/>
              <a:t>Batch Sequential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Data Flow architecture</a:t>
            </a:r>
          </a:p>
        </p:txBody>
      </p:sp>
      <p:sp>
        <p:nvSpPr>
          <p:cNvPr id="112643" name="Rectangle 3"/>
          <p:cNvSpPr>
            <a:spLocks noGrp="1" noChangeArrowheads="1"/>
          </p:cNvSpPr>
          <p:nvPr>
            <p:ph type="body" idx="1"/>
          </p:nvPr>
        </p:nvSpPr>
        <p:spPr>
          <a:xfrm>
            <a:off x="457200" y="1676400"/>
            <a:ext cx="8229600" cy="4419600"/>
          </a:xfrm>
        </p:spPr>
        <p:txBody>
          <a:bodyPr/>
          <a:lstStyle/>
          <a:p>
            <a:pPr>
              <a:lnSpc>
                <a:spcPct val="80000"/>
              </a:lnSpc>
            </a:pPr>
            <a:r>
              <a:rPr lang="en-US" sz="2400" dirty="0">
                <a:latin typeface="Arial" pitchFamily="34" charset="0"/>
                <a:cs typeface="Arial" pitchFamily="34" charset="0"/>
              </a:rPr>
              <a:t>This architecture is applied when input data are to be transformed through a series of computational or manipulative components into output data.</a:t>
            </a:r>
          </a:p>
          <a:p>
            <a:pPr>
              <a:lnSpc>
                <a:spcPct val="80000"/>
              </a:lnSpc>
            </a:pPr>
            <a:r>
              <a:rPr lang="en-US" sz="2400" dirty="0">
                <a:latin typeface="Arial" pitchFamily="34" charset="0"/>
                <a:cs typeface="Arial" pitchFamily="34" charset="0"/>
              </a:rPr>
              <a:t>A </a:t>
            </a:r>
            <a:r>
              <a:rPr lang="en-US" sz="2400" i="1" dirty="0">
                <a:latin typeface="Arial" pitchFamily="34" charset="0"/>
                <a:cs typeface="Arial" pitchFamily="34" charset="0"/>
              </a:rPr>
              <a:t>pipe and filter pattern (Fig .1) </a:t>
            </a:r>
            <a:r>
              <a:rPr lang="en-US" sz="2400" dirty="0">
                <a:latin typeface="Arial" pitchFamily="34" charset="0"/>
                <a:cs typeface="Arial" pitchFamily="34" charset="0"/>
              </a:rPr>
              <a:t>has a set of components, called </a:t>
            </a:r>
            <a:r>
              <a:rPr lang="en-US" sz="2400" i="1" dirty="0">
                <a:latin typeface="Arial" pitchFamily="34" charset="0"/>
                <a:cs typeface="Arial" pitchFamily="34" charset="0"/>
              </a:rPr>
              <a:t>filters, </a:t>
            </a:r>
            <a:r>
              <a:rPr lang="en-US" sz="2400" dirty="0">
                <a:latin typeface="Arial" pitchFamily="34" charset="0"/>
                <a:cs typeface="Arial" pitchFamily="34" charset="0"/>
              </a:rPr>
              <a:t>connected by pipes that transmit data from one component to the next.</a:t>
            </a:r>
          </a:p>
          <a:p>
            <a:pPr>
              <a:lnSpc>
                <a:spcPct val="80000"/>
              </a:lnSpc>
            </a:pPr>
            <a:r>
              <a:rPr lang="en-US" sz="2400" dirty="0">
                <a:latin typeface="Arial" pitchFamily="34" charset="0"/>
                <a:cs typeface="Arial" pitchFamily="34" charset="0"/>
              </a:rPr>
              <a:t>Each filter works independently (i.e. upstream, downstream) and is designed to expect data input of a certain form, and produces data output (to the next filter) of a specified form.</a:t>
            </a:r>
          </a:p>
          <a:p>
            <a:pPr>
              <a:lnSpc>
                <a:spcPct val="80000"/>
              </a:lnSpc>
            </a:pPr>
            <a:r>
              <a:rPr lang="en-US" sz="2400" dirty="0">
                <a:latin typeface="Arial" pitchFamily="34" charset="0"/>
                <a:cs typeface="Arial" pitchFamily="34" charset="0"/>
              </a:rPr>
              <a:t>the filter does not require knowledge of the working of its neighboring filters.</a:t>
            </a:r>
          </a:p>
          <a:p>
            <a:pPr>
              <a:lnSpc>
                <a:spcPct val="80000"/>
              </a:lnSpc>
            </a:pPr>
            <a:r>
              <a:rPr lang="en-US" sz="2400" dirty="0">
                <a:latin typeface="Arial" pitchFamily="34" charset="0"/>
                <a:cs typeface="Arial" pitchFamily="34" charset="0"/>
              </a:rPr>
              <a:t>If the data flow degenerates into a single line of transforms, it is termed </a:t>
            </a:r>
            <a:r>
              <a:rPr lang="en-US" sz="2400" i="1" dirty="0">
                <a:latin typeface="Arial" pitchFamily="34" charset="0"/>
                <a:cs typeface="Arial" pitchFamily="34" charset="0"/>
              </a:rPr>
              <a:t>batch sequential.</a:t>
            </a:r>
            <a:endParaRPr lang="en-US" sz="2400"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457200"/>
            <a:ext cx="8229600" cy="1066800"/>
          </a:xfrm>
        </p:spPr>
        <p:txBody>
          <a:bodyPr/>
          <a:lstStyle/>
          <a:p>
            <a:r>
              <a:rPr lang="en-US"/>
              <a:t>Call and return architecture</a:t>
            </a:r>
          </a:p>
        </p:txBody>
      </p:sp>
      <p:pic>
        <p:nvPicPr>
          <p:cNvPr id="113667" name="Picture 3" descr="call_return_arch"/>
          <p:cNvPicPr>
            <a:picLocks noChangeAspect="1" noChangeArrowheads="1"/>
          </p:cNvPicPr>
          <p:nvPr/>
        </p:nvPicPr>
        <p:blipFill>
          <a:blip r:embed="rId2"/>
          <a:srcRect/>
          <a:stretch>
            <a:fillRect/>
          </a:stretch>
        </p:blipFill>
        <p:spPr bwMode="auto">
          <a:xfrm>
            <a:off x="381000" y="1600200"/>
            <a:ext cx="8077200" cy="4648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457200"/>
            <a:ext cx="8229600" cy="762000"/>
          </a:xfrm>
        </p:spPr>
        <p:txBody>
          <a:bodyPr/>
          <a:lstStyle/>
          <a:p>
            <a:r>
              <a:rPr lang="en-US"/>
              <a:t>Call and return architecture</a:t>
            </a:r>
          </a:p>
        </p:txBody>
      </p:sp>
      <p:sp>
        <p:nvSpPr>
          <p:cNvPr id="114691" name="Rectangle 3"/>
          <p:cNvSpPr>
            <a:spLocks noGrp="1" noChangeArrowheads="1"/>
          </p:cNvSpPr>
          <p:nvPr>
            <p:ph type="body" idx="1"/>
          </p:nvPr>
        </p:nvSpPr>
        <p:spPr>
          <a:xfrm>
            <a:off x="457200" y="1676400"/>
            <a:ext cx="8229600" cy="4724400"/>
          </a:xfrm>
        </p:spPr>
        <p:txBody>
          <a:bodyPr/>
          <a:lstStyle/>
          <a:p>
            <a:pPr marL="609600" indent="-609600">
              <a:lnSpc>
                <a:spcPct val="80000"/>
              </a:lnSpc>
            </a:pPr>
            <a:r>
              <a:rPr lang="en-US" sz="2600" dirty="0">
                <a:latin typeface="Arial" pitchFamily="34" charset="0"/>
                <a:cs typeface="Arial" pitchFamily="34" charset="0"/>
              </a:rPr>
              <a:t>Architecture style enables a software designer (system architect) to achieve a program structure that is relatively easy to modify and scale.</a:t>
            </a:r>
          </a:p>
          <a:p>
            <a:pPr marL="609600" indent="-609600">
              <a:lnSpc>
                <a:spcPct val="80000"/>
              </a:lnSpc>
            </a:pPr>
            <a:r>
              <a:rPr lang="en-US" sz="2600" dirty="0">
                <a:latin typeface="Arial" pitchFamily="34" charset="0"/>
                <a:cs typeface="Arial" pitchFamily="34" charset="0"/>
              </a:rPr>
              <a:t>Two sub-styles exist within this category:</a:t>
            </a:r>
          </a:p>
          <a:p>
            <a:pPr marL="609600" indent="-609600">
              <a:lnSpc>
                <a:spcPct val="80000"/>
              </a:lnSpc>
              <a:buFont typeface="Wingdings" pitchFamily="2" charset="2"/>
              <a:buAutoNum type="arabicPeriod"/>
            </a:pPr>
            <a:r>
              <a:rPr lang="en-US" sz="2600" i="1" dirty="0">
                <a:latin typeface="Arial" pitchFamily="34" charset="0"/>
                <a:cs typeface="Arial" pitchFamily="34" charset="0"/>
              </a:rPr>
              <a:t>Main/sub program architecture:</a:t>
            </a:r>
          </a:p>
          <a:p>
            <a:pPr marL="609600" indent="-609600">
              <a:lnSpc>
                <a:spcPct val="80000"/>
              </a:lnSpc>
            </a:pPr>
            <a:r>
              <a:rPr lang="en-US" sz="2600" dirty="0">
                <a:latin typeface="Arial" pitchFamily="34" charset="0"/>
                <a:cs typeface="Arial" pitchFamily="34" charset="0"/>
              </a:rPr>
              <a:t>Program structure decomposes function into a control hierarchy where a “main” program invokes a number of program components, which in turn may invoke still other components.</a:t>
            </a:r>
          </a:p>
          <a:p>
            <a:pPr marL="609600" indent="-609600">
              <a:lnSpc>
                <a:spcPct val="80000"/>
              </a:lnSpc>
              <a:buFont typeface="Wingdings" pitchFamily="2" charset="2"/>
              <a:buAutoNum type="arabicPeriod" startAt="2"/>
            </a:pPr>
            <a:r>
              <a:rPr lang="en-US" sz="2600" i="1" dirty="0">
                <a:latin typeface="Arial" pitchFamily="34" charset="0"/>
                <a:cs typeface="Arial" pitchFamily="34" charset="0"/>
              </a:rPr>
              <a:t>Remote procedure Call architecture:</a:t>
            </a:r>
          </a:p>
          <a:p>
            <a:pPr marL="609600" indent="-609600">
              <a:lnSpc>
                <a:spcPct val="80000"/>
              </a:lnSpc>
            </a:pPr>
            <a:r>
              <a:rPr lang="en-US" sz="2600" dirty="0">
                <a:latin typeface="Arial" pitchFamily="34" charset="0"/>
                <a:cs typeface="Arial" pitchFamily="34" charset="0"/>
              </a:rPr>
              <a:t>The components of a main program/subprogram architecture are distributed across multiple computers on a network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Object-oriented architecture</a:t>
            </a:r>
          </a:p>
        </p:txBody>
      </p:sp>
      <p:grpSp>
        <p:nvGrpSpPr>
          <p:cNvPr id="2" name="Group 3"/>
          <p:cNvGrpSpPr>
            <a:grpSpLocks/>
          </p:cNvGrpSpPr>
          <p:nvPr/>
        </p:nvGrpSpPr>
        <p:grpSpPr bwMode="auto">
          <a:xfrm>
            <a:off x="1219200" y="1828800"/>
            <a:ext cx="6248400" cy="4038600"/>
            <a:chOff x="960" y="1056"/>
            <a:chExt cx="3936" cy="2544"/>
          </a:xfrm>
        </p:grpSpPr>
        <p:pic>
          <p:nvPicPr>
            <p:cNvPr id="115716" name="Picture 4" descr="swp5_3e"/>
            <p:cNvPicPr>
              <a:picLocks noChangeAspect="1" noChangeArrowheads="1"/>
            </p:cNvPicPr>
            <p:nvPr/>
          </p:nvPicPr>
          <p:blipFill>
            <a:blip r:embed="rId2"/>
            <a:srcRect/>
            <a:stretch>
              <a:fillRect/>
            </a:stretch>
          </p:blipFill>
          <p:spPr bwMode="auto">
            <a:xfrm>
              <a:off x="960" y="1056"/>
              <a:ext cx="3936" cy="2544"/>
            </a:xfrm>
            <a:prstGeom prst="rect">
              <a:avLst/>
            </a:prstGeom>
            <a:noFill/>
            <a:ln>
              <a:noFill/>
            </a:ln>
            <a:effectLst/>
          </p:spPr>
        </p:pic>
        <p:sp>
          <p:nvSpPr>
            <p:cNvPr id="115717" name="Rectangle 5"/>
            <p:cNvSpPr>
              <a:spLocks noChangeArrowheads="1"/>
            </p:cNvSpPr>
            <p:nvPr/>
          </p:nvSpPr>
          <p:spPr bwMode="auto">
            <a:xfrm>
              <a:off x="3024" y="1296"/>
              <a:ext cx="1728" cy="576"/>
            </a:xfrm>
            <a:prstGeom prst="rect">
              <a:avLst/>
            </a:prstGeom>
            <a:solidFill>
              <a:schemeClr val="bg1"/>
            </a:solidFill>
            <a:ln w="9525">
              <a:noFill/>
              <a:miter lim="800000"/>
              <a:headEnd/>
              <a:tailEnd/>
            </a:ln>
            <a:effectLst/>
          </p:spPr>
          <p:txBody>
            <a:bodyPr wrap="none" anchor="ct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Object-oriented architecture</a:t>
            </a:r>
          </a:p>
        </p:txBody>
      </p:sp>
      <p:sp>
        <p:nvSpPr>
          <p:cNvPr id="116739" name="Rectangle 3"/>
          <p:cNvSpPr>
            <a:spLocks noGrp="1" noChangeArrowheads="1"/>
          </p:cNvSpPr>
          <p:nvPr>
            <p:ph type="body" idx="1"/>
          </p:nvPr>
        </p:nvSpPr>
        <p:spPr/>
        <p:txBody>
          <a:bodyPr/>
          <a:lstStyle/>
          <a:p>
            <a:r>
              <a:rPr lang="en-GB" sz="2400" dirty="0">
                <a:latin typeface="Arial" pitchFamily="34" charset="0"/>
                <a:cs typeface="Arial" pitchFamily="34" charset="0"/>
              </a:rPr>
              <a:t>The object-oriented paradigm, like the abstract data type paradigm from which it evolved, emphasizes the bundling of data and methods to manipulate and access that data (Public Interface).</a:t>
            </a:r>
            <a:endParaRPr lang="en-US" sz="2400" dirty="0">
              <a:latin typeface="Arial" pitchFamily="34" charset="0"/>
              <a:cs typeface="Arial" pitchFamily="34" charset="0"/>
            </a:endParaRPr>
          </a:p>
          <a:p>
            <a:r>
              <a:rPr lang="en-US" sz="2400" dirty="0">
                <a:latin typeface="Arial" pitchFamily="34" charset="0"/>
                <a:cs typeface="Arial" pitchFamily="34" charset="0"/>
              </a:rPr>
              <a:t>Components of a system summarize data and the operations that must be applied to manipulate the data. </a:t>
            </a:r>
          </a:p>
          <a:p>
            <a:r>
              <a:rPr lang="en-US" sz="2400" dirty="0">
                <a:latin typeface="Arial" pitchFamily="34" charset="0"/>
                <a:cs typeface="Arial" pitchFamily="34" charset="0"/>
              </a:rPr>
              <a:t>Communication and coordination between components is accomplished via message passing.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457200"/>
            <a:ext cx="8229600" cy="990600"/>
          </a:xfrm>
        </p:spPr>
        <p:txBody>
          <a:bodyPr/>
          <a:lstStyle/>
          <a:p>
            <a:r>
              <a:rPr lang="en-US"/>
              <a:t>Layered Architecture</a:t>
            </a:r>
          </a:p>
        </p:txBody>
      </p:sp>
      <p:pic>
        <p:nvPicPr>
          <p:cNvPr id="117763" name="Picture 3" descr="layered_arch"/>
          <p:cNvPicPr>
            <a:picLocks noGrp="1" noChangeAspect="1" noChangeArrowheads="1"/>
          </p:cNvPicPr>
          <p:nvPr>
            <p:ph type="body" idx="1"/>
          </p:nvPr>
        </p:nvPicPr>
        <p:blipFill>
          <a:blip r:embed="rId2"/>
          <a:srcRect/>
          <a:stretch>
            <a:fillRect/>
          </a:stretch>
        </p:blipFill>
        <p:spPr>
          <a:xfrm>
            <a:off x="1295400" y="1676400"/>
            <a:ext cx="6629400" cy="4724400"/>
          </a:xfrm>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457200" y="1676400"/>
            <a:ext cx="8229600" cy="4191000"/>
          </a:xfrm>
        </p:spPr>
        <p:txBody>
          <a:bodyPr/>
          <a:lstStyle/>
          <a:p>
            <a:r>
              <a:rPr lang="en-US" sz="2400" dirty="0">
                <a:latin typeface="Arial" pitchFamily="34" charset="0"/>
                <a:cs typeface="Arial" pitchFamily="34" charset="0"/>
              </a:rPr>
              <a:t>A number of different layers are defined, each accomplishing operations that progressively become closer to the machine instruction set.</a:t>
            </a:r>
          </a:p>
          <a:p>
            <a:r>
              <a:rPr lang="en-US" sz="2400" dirty="0">
                <a:latin typeface="Arial" pitchFamily="34" charset="0"/>
                <a:cs typeface="Arial" pitchFamily="34" charset="0"/>
              </a:rPr>
              <a:t>At the outer layer, components examine user interface operations.</a:t>
            </a:r>
          </a:p>
          <a:p>
            <a:r>
              <a:rPr lang="en-US" sz="2400" dirty="0">
                <a:latin typeface="Arial" pitchFamily="34" charset="0"/>
                <a:cs typeface="Arial" pitchFamily="34" charset="0"/>
              </a:rPr>
              <a:t>At the inner layer, components examine operating system interfacing.</a:t>
            </a:r>
          </a:p>
          <a:p>
            <a:r>
              <a:rPr lang="en-US" sz="2400" dirty="0">
                <a:latin typeface="Arial" pitchFamily="34" charset="0"/>
                <a:cs typeface="Arial" pitchFamily="34" charset="0"/>
              </a:rPr>
              <a:t>Intermediate layers provide utility services and application software functions.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a:xfrm>
            <a:off x="457200" y="533400"/>
            <a:ext cx="8229600" cy="990600"/>
          </a:xfrm>
        </p:spPr>
        <p:txBody>
          <a:bodyPr anchor="b"/>
          <a:lstStyle/>
          <a:p>
            <a:r>
              <a:rPr lang="en-US"/>
              <a:t>Software Architecture </a:t>
            </a:r>
          </a:p>
        </p:txBody>
      </p:sp>
      <p:sp>
        <p:nvSpPr>
          <p:cNvPr id="4099" name="Content Placeholder 2"/>
          <p:cNvSpPr>
            <a:spLocks noGrp="1"/>
          </p:cNvSpPr>
          <p:nvPr>
            <p:ph idx="4294967295"/>
          </p:nvPr>
        </p:nvSpPr>
        <p:spPr>
          <a:xfrm>
            <a:off x="457200" y="1676400"/>
            <a:ext cx="8229600" cy="3886200"/>
          </a:xfrm>
        </p:spPr>
        <p:txBody>
          <a:bodyPr/>
          <a:lstStyle/>
          <a:p>
            <a:pPr marL="609600" indent="-609600">
              <a:spcBef>
                <a:spcPts val="0"/>
              </a:spcBef>
            </a:pPr>
            <a:r>
              <a:rPr lang="en-US" sz="2200" dirty="0">
                <a:latin typeface="Arial" pitchFamily="34" charset="0"/>
                <a:cs typeface="Arial" pitchFamily="34" charset="0"/>
              </a:rPr>
              <a:t>“The software architecture of a program or computing system is the structure or structures of the system, which comprise the software components, the externally visible properties of those components, and the relationships among them.”</a:t>
            </a:r>
          </a:p>
          <a:p>
            <a:pPr marL="609600" indent="-609600">
              <a:spcBef>
                <a:spcPts val="0"/>
              </a:spcBef>
            </a:pPr>
            <a:r>
              <a:rPr lang="en-US" sz="2200" dirty="0">
                <a:latin typeface="Arial" pitchFamily="34" charset="0"/>
                <a:cs typeface="Arial" pitchFamily="34" charset="0"/>
              </a:rPr>
              <a:t>It is not operational software but it is representation that enables software engineer to </a:t>
            </a:r>
          </a:p>
          <a:p>
            <a:pPr marL="990600" lvl="1" indent="-533400">
              <a:spcBef>
                <a:spcPts val="0"/>
              </a:spcBef>
            </a:pPr>
            <a:r>
              <a:rPr lang="en-US" sz="2200" dirty="0">
                <a:latin typeface="Arial" pitchFamily="34" charset="0"/>
                <a:cs typeface="Arial" pitchFamily="34" charset="0"/>
              </a:rPr>
              <a:t>Analyze the effectiveness of design in meeting its stated requirement.</a:t>
            </a:r>
          </a:p>
          <a:p>
            <a:pPr marL="990600" lvl="1" indent="-533400">
              <a:spcBef>
                <a:spcPts val="0"/>
              </a:spcBef>
            </a:pPr>
            <a:r>
              <a:rPr lang="en-US" sz="2200" dirty="0">
                <a:latin typeface="Arial" pitchFamily="34" charset="0"/>
                <a:cs typeface="Arial" pitchFamily="34" charset="0"/>
              </a:rPr>
              <a:t>consider architectural alternatives at a stage when making design changes is still relatively easy,</a:t>
            </a:r>
          </a:p>
          <a:p>
            <a:pPr marL="990600" lvl="1" indent="-533400">
              <a:spcBef>
                <a:spcPts val="0"/>
              </a:spcBef>
            </a:pPr>
            <a:r>
              <a:rPr lang="en-US" sz="2200" dirty="0">
                <a:latin typeface="Arial" pitchFamily="34" charset="0"/>
                <a:cs typeface="Arial" pitchFamily="34" charset="0"/>
              </a:rPr>
              <a:t>reduce the risks associated with the construction of the software.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User Interface Design</a:t>
            </a:r>
          </a:p>
        </p:txBody>
      </p:sp>
      <p:sp>
        <p:nvSpPr>
          <p:cNvPr id="91139" name="Rectangle 3"/>
          <p:cNvSpPr>
            <a:spLocks noGrp="1" noChangeArrowheads="1"/>
          </p:cNvSpPr>
          <p:nvPr>
            <p:ph type="body" idx="1"/>
          </p:nvPr>
        </p:nvSpPr>
        <p:spPr/>
        <p:txBody>
          <a:bodyPr/>
          <a:lstStyle/>
          <a:p>
            <a:pPr>
              <a:lnSpc>
                <a:spcPct val="90000"/>
              </a:lnSpc>
            </a:pPr>
            <a:r>
              <a:rPr lang="en-US" sz="2400" dirty="0">
                <a:latin typeface="Arial" pitchFamily="34" charset="0"/>
                <a:cs typeface="Arial" pitchFamily="34" charset="0"/>
              </a:rPr>
              <a:t>User interface design creates an effective communication medium between a human and a computer. </a:t>
            </a:r>
          </a:p>
          <a:p>
            <a:pPr>
              <a:lnSpc>
                <a:spcPct val="90000"/>
              </a:lnSpc>
            </a:pPr>
            <a:r>
              <a:rPr lang="en-US" sz="2400" dirty="0">
                <a:latin typeface="Arial" pitchFamily="34" charset="0"/>
                <a:cs typeface="Arial" pitchFamily="34" charset="0"/>
              </a:rPr>
              <a:t>Following a set of interface design principles, design identifies interface objects and actions and then creates a screen layout that forms the basis for a user interface prototype.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28600"/>
            <a:ext cx="8229600" cy="914400"/>
          </a:xfrm>
        </p:spPr>
        <p:txBody>
          <a:bodyPr/>
          <a:lstStyle/>
          <a:p>
            <a:r>
              <a:rPr lang="en-US"/>
              <a:t>Design Evaluation</a:t>
            </a:r>
          </a:p>
        </p:txBody>
      </p:sp>
      <p:pic>
        <p:nvPicPr>
          <p:cNvPr id="90117" name="Picture 5"/>
          <p:cNvPicPr>
            <a:picLocks noGrp="1" noChangeAspect="1" noChangeArrowheads="1"/>
          </p:cNvPicPr>
          <p:nvPr>
            <p:ph type="body" idx="1"/>
          </p:nvPr>
        </p:nvPicPr>
        <p:blipFill>
          <a:blip r:embed="rId2"/>
          <a:srcRect/>
          <a:stretch>
            <a:fillRect/>
          </a:stretch>
        </p:blipFill>
        <p:spPr>
          <a:xfrm>
            <a:off x="457200" y="1219200"/>
            <a:ext cx="8229600" cy="4800600"/>
          </a:xfrm>
        </p:spPr>
      </p:pic>
      <p:sp>
        <p:nvSpPr>
          <p:cNvPr id="90118" name="Text Box 6"/>
          <p:cNvSpPr txBox="1">
            <a:spLocks noChangeArrowheads="1"/>
          </p:cNvSpPr>
          <p:nvPr/>
        </p:nvSpPr>
        <p:spPr bwMode="auto">
          <a:xfrm>
            <a:off x="1887538" y="6186488"/>
            <a:ext cx="4132262" cy="366712"/>
          </a:xfrm>
          <a:prstGeom prst="rect">
            <a:avLst/>
          </a:prstGeom>
          <a:noFill/>
          <a:ln w="9525">
            <a:noFill/>
            <a:miter lim="800000"/>
            <a:headEnd/>
            <a:tailEnd/>
          </a:ln>
          <a:effectLst/>
        </p:spPr>
        <p:txBody>
          <a:bodyPr wrap="none">
            <a:spAutoFit/>
          </a:bodyPr>
          <a:lstStyle/>
          <a:p>
            <a:r>
              <a:rPr lang="en-US" b="1" u="sng"/>
              <a:t>user interface evaluation cycle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457200" y="1676400"/>
            <a:ext cx="8382000" cy="4876800"/>
          </a:xfrm>
        </p:spPr>
        <p:txBody>
          <a:bodyPr/>
          <a:lstStyle/>
          <a:p>
            <a:pPr>
              <a:lnSpc>
                <a:spcPct val="80000"/>
              </a:lnSpc>
            </a:pPr>
            <a:r>
              <a:rPr lang="en-US" sz="2600" dirty="0">
                <a:latin typeface="Arial" pitchFamily="34" charset="0"/>
                <a:cs typeface="Arial" pitchFamily="34" charset="0"/>
              </a:rPr>
              <a:t>After the design model has been completed, a first-level prototype is created.</a:t>
            </a:r>
          </a:p>
          <a:p>
            <a:pPr>
              <a:lnSpc>
                <a:spcPct val="80000"/>
              </a:lnSpc>
            </a:pPr>
            <a:r>
              <a:rPr lang="en-US" sz="2600" dirty="0">
                <a:latin typeface="Arial" pitchFamily="34" charset="0"/>
                <a:cs typeface="Arial" pitchFamily="34" charset="0"/>
              </a:rPr>
              <a:t>The prototype is evaluated by the user, who provides the designer with direct comments about the efficiency of the interface.</a:t>
            </a:r>
          </a:p>
          <a:p>
            <a:pPr>
              <a:lnSpc>
                <a:spcPct val="80000"/>
              </a:lnSpc>
            </a:pPr>
            <a:r>
              <a:rPr lang="en-US" sz="2600" dirty="0">
                <a:latin typeface="Arial" pitchFamily="34" charset="0"/>
                <a:cs typeface="Arial" pitchFamily="34" charset="0"/>
              </a:rPr>
              <a:t>In addition, if formal evaluation techniques are used (e.g., questionnaires, rating sheets), the designer may extract information from these data.</a:t>
            </a:r>
          </a:p>
          <a:p>
            <a:pPr>
              <a:lnSpc>
                <a:spcPct val="80000"/>
              </a:lnSpc>
            </a:pPr>
            <a:r>
              <a:rPr lang="en-US" sz="2600" dirty="0">
                <a:latin typeface="Arial" pitchFamily="34" charset="0"/>
                <a:cs typeface="Arial" pitchFamily="34" charset="0"/>
              </a:rPr>
              <a:t>Design modifications are made based on user input and the next level prototype is created</a:t>
            </a:r>
            <a:r>
              <a:rPr lang="en-US" sz="2600" dirty="0" smtClean="0">
                <a:latin typeface="Arial" pitchFamily="34" charset="0"/>
                <a:cs typeface="Arial" pitchFamily="34" charset="0"/>
              </a:rPr>
              <a:t>.</a:t>
            </a:r>
            <a:endParaRPr lang="en-US" sz="2600" dirty="0">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457200" y="1676400"/>
            <a:ext cx="8382000" cy="4876800"/>
          </a:xfrm>
        </p:spPr>
        <p:txBody>
          <a:bodyPr/>
          <a:lstStyle/>
          <a:p>
            <a:pPr>
              <a:lnSpc>
                <a:spcPct val="80000"/>
              </a:lnSpc>
            </a:pPr>
            <a:r>
              <a:rPr lang="en-US" sz="2400" dirty="0" smtClean="0">
                <a:latin typeface="Arial" pitchFamily="34" charset="0"/>
                <a:cs typeface="Arial" pitchFamily="34" charset="0"/>
              </a:rPr>
              <a:t>The </a:t>
            </a:r>
            <a:r>
              <a:rPr lang="en-US" sz="2400" dirty="0">
                <a:latin typeface="Arial" pitchFamily="34" charset="0"/>
                <a:cs typeface="Arial" pitchFamily="34" charset="0"/>
              </a:rPr>
              <a:t>evaluation cycle continues until no further </a:t>
            </a:r>
            <a:r>
              <a:rPr lang="en-US" sz="2600" dirty="0">
                <a:latin typeface="Arial" pitchFamily="34" charset="0"/>
                <a:cs typeface="Arial" pitchFamily="34" charset="0"/>
              </a:rPr>
              <a:t>modifications</a:t>
            </a:r>
            <a:r>
              <a:rPr lang="en-US" sz="2400" dirty="0">
                <a:latin typeface="Arial" pitchFamily="34" charset="0"/>
                <a:cs typeface="Arial" pitchFamily="34" charset="0"/>
              </a:rPr>
              <a:t> to the interface design are necessary.</a:t>
            </a:r>
          </a:p>
          <a:p>
            <a:pPr>
              <a:lnSpc>
                <a:spcPct val="80000"/>
              </a:lnSpc>
            </a:pPr>
            <a:r>
              <a:rPr lang="en-US" sz="2400" dirty="0">
                <a:latin typeface="Arial" pitchFamily="34" charset="0"/>
                <a:cs typeface="Arial" pitchFamily="34" charset="0"/>
              </a:rPr>
              <a:t>The prototyping approach is effective, but is it possible to evaluate the quality of a user interface before a prototype is built?</a:t>
            </a:r>
          </a:p>
          <a:p>
            <a:pPr>
              <a:lnSpc>
                <a:spcPct val="80000"/>
              </a:lnSpc>
            </a:pPr>
            <a:r>
              <a:rPr lang="en-US" sz="2400" dirty="0">
                <a:latin typeface="Arial" pitchFamily="34" charset="0"/>
                <a:cs typeface="Arial" pitchFamily="34" charset="0"/>
              </a:rPr>
              <a:t>If potential problems uncovered and corrected early, the number of loops through the evaluation cycle will be reduced and development time will shorten.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228600" y="914400"/>
            <a:ext cx="8686800" cy="5562600"/>
          </a:xfrm>
        </p:spPr>
        <p:txBody>
          <a:bodyPr/>
          <a:lstStyle/>
          <a:p>
            <a:pPr marL="609600" indent="-609600">
              <a:lnSpc>
                <a:spcPct val="90000"/>
              </a:lnSpc>
            </a:pPr>
            <a:r>
              <a:rPr lang="en-US" sz="2400" dirty="0">
                <a:latin typeface="Arial" pitchFamily="34" charset="0"/>
                <a:cs typeface="Arial" pitchFamily="34" charset="0"/>
              </a:rPr>
              <a:t>Evaluation criteria can be applied during early design reviews:</a:t>
            </a:r>
          </a:p>
          <a:p>
            <a:pPr marL="609600" indent="-609600">
              <a:lnSpc>
                <a:spcPct val="90000"/>
              </a:lnSpc>
              <a:buFont typeface="Wingdings" pitchFamily="2" charset="2"/>
              <a:buAutoNum type="arabicPeriod"/>
            </a:pPr>
            <a:r>
              <a:rPr lang="en-US" sz="2400" dirty="0">
                <a:latin typeface="Arial" pitchFamily="34" charset="0"/>
                <a:cs typeface="Arial" pitchFamily="34" charset="0"/>
              </a:rPr>
              <a:t>The length and complexity of the written specification of the system and its interface provide an indication of the amount of learning required by users of the system.</a:t>
            </a:r>
          </a:p>
          <a:p>
            <a:pPr marL="609600" indent="-609600">
              <a:lnSpc>
                <a:spcPct val="90000"/>
              </a:lnSpc>
              <a:buFont typeface="Wingdings" pitchFamily="2" charset="2"/>
              <a:buAutoNum type="arabicPeriod"/>
            </a:pPr>
            <a:r>
              <a:rPr lang="en-US" sz="2400" dirty="0">
                <a:latin typeface="Arial" pitchFamily="34" charset="0"/>
                <a:cs typeface="Arial" pitchFamily="34" charset="0"/>
              </a:rPr>
              <a:t>The number of user tasks specified and the average number of actions per task provide an indication of interaction time and the overall efficiency of the system.</a:t>
            </a:r>
          </a:p>
          <a:p>
            <a:pPr marL="609600" indent="-609600">
              <a:lnSpc>
                <a:spcPct val="90000"/>
              </a:lnSpc>
              <a:buFont typeface="Wingdings" pitchFamily="2" charset="2"/>
              <a:buAutoNum type="arabicPeriod"/>
            </a:pPr>
            <a:r>
              <a:rPr lang="en-US" sz="2400" dirty="0">
                <a:latin typeface="Arial" pitchFamily="34" charset="0"/>
                <a:cs typeface="Arial" pitchFamily="34" charset="0"/>
              </a:rPr>
              <a:t>The number of actions, tasks, and system states indicated by the design model imply the memory load on users of the system</a:t>
            </a:r>
            <a:r>
              <a:rPr lang="en-US" sz="2400" dirty="0" smtClean="0">
                <a:latin typeface="Arial" pitchFamily="34" charset="0"/>
                <a:cs typeface="Arial" pitchFamily="34" charset="0"/>
              </a:rPr>
              <a:t>.</a:t>
            </a:r>
          </a:p>
          <a:p>
            <a:pPr marL="609600" indent="-609600">
              <a:lnSpc>
                <a:spcPct val="90000"/>
              </a:lnSpc>
              <a:buFont typeface="Wingdings" pitchFamily="2" charset="2"/>
              <a:buAutoNum type="arabicPeriod"/>
            </a:pPr>
            <a:r>
              <a:rPr lang="en-US" sz="2400" dirty="0" smtClean="0">
                <a:latin typeface="Arial" pitchFamily="34" charset="0"/>
                <a:cs typeface="Arial" pitchFamily="34" charset="0"/>
              </a:rPr>
              <a:t>Interface style, help facilities, and error handling protocol provide a general indication of the complexity of the interface and the degree to which it will be accepted by the user.</a:t>
            </a:r>
            <a:endParaRPr lang="en-US" sz="2400" dirty="0">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457200" y="1676400"/>
            <a:ext cx="8686800" cy="4953000"/>
          </a:xfrm>
        </p:spPr>
        <p:txBody>
          <a:bodyPr/>
          <a:lstStyle/>
          <a:p>
            <a:pPr>
              <a:spcBef>
                <a:spcPts val="0"/>
              </a:spcBef>
            </a:pPr>
            <a:r>
              <a:rPr lang="en-US" sz="2400" dirty="0">
                <a:latin typeface="Arial" pitchFamily="34" charset="0"/>
                <a:cs typeface="Arial" pitchFamily="34" charset="0"/>
              </a:rPr>
              <a:t>Once the first prototype is built, the designer can collect a variety of qualitative and quantitative data that will assist in evaluating the interface.</a:t>
            </a:r>
          </a:p>
          <a:p>
            <a:pPr>
              <a:spcBef>
                <a:spcPts val="0"/>
              </a:spcBef>
            </a:pPr>
            <a:r>
              <a:rPr lang="en-US" sz="2400" dirty="0">
                <a:latin typeface="Arial" pitchFamily="34" charset="0"/>
                <a:cs typeface="Arial" pitchFamily="34" charset="0"/>
              </a:rPr>
              <a:t>To collect qualitative data, questionnaires can be distributed to users of the prototype.</a:t>
            </a:r>
          </a:p>
          <a:p>
            <a:pPr>
              <a:spcBef>
                <a:spcPts val="0"/>
              </a:spcBef>
            </a:pPr>
            <a:r>
              <a:rPr lang="en-US" sz="2400" dirty="0">
                <a:latin typeface="Arial" pitchFamily="34" charset="0"/>
                <a:cs typeface="Arial" pitchFamily="34" charset="0"/>
              </a:rPr>
              <a:t>Questions can be all </a:t>
            </a:r>
          </a:p>
          <a:p>
            <a:pPr lvl="1">
              <a:spcBef>
                <a:spcPts val="0"/>
              </a:spcBef>
            </a:pPr>
            <a:r>
              <a:rPr lang="en-US" sz="2400" dirty="0">
                <a:latin typeface="Arial" pitchFamily="34" charset="0"/>
                <a:cs typeface="Arial" pitchFamily="34" charset="0"/>
              </a:rPr>
              <a:t>simple yes/no response, </a:t>
            </a:r>
          </a:p>
          <a:p>
            <a:pPr lvl="1">
              <a:spcBef>
                <a:spcPts val="0"/>
              </a:spcBef>
            </a:pPr>
            <a:r>
              <a:rPr lang="en-US" sz="2400" dirty="0">
                <a:latin typeface="Arial" pitchFamily="34" charset="0"/>
                <a:cs typeface="Arial" pitchFamily="34" charset="0"/>
              </a:rPr>
              <a:t>numeric response, </a:t>
            </a:r>
          </a:p>
          <a:p>
            <a:pPr lvl="1">
              <a:spcBef>
                <a:spcPts val="0"/>
              </a:spcBef>
            </a:pPr>
            <a:r>
              <a:rPr lang="en-US" sz="2400" dirty="0">
                <a:latin typeface="Arial" pitchFamily="34" charset="0"/>
                <a:cs typeface="Arial" pitchFamily="34" charset="0"/>
              </a:rPr>
              <a:t>scaled (subjective) response, </a:t>
            </a:r>
          </a:p>
          <a:p>
            <a:pPr lvl="1">
              <a:spcBef>
                <a:spcPts val="0"/>
              </a:spcBef>
            </a:pPr>
            <a:r>
              <a:rPr lang="en-US" sz="2400" dirty="0">
                <a:latin typeface="Arial" pitchFamily="34" charset="0"/>
                <a:cs typeface="Arial" pitchFamily="34" charset="0"/>
              </a:rPr>
              <a:t>percentage (subjective) response.</a:t>
            </a:r>
          </a:p>
          <a:p>
            <a:pPr lvl="1">
              <a:spcBef>
                <a:spcPts val="0"/>
              </a:spcBef>
            </a:pPr>
            <a:r>
              <a:rPr lang="en-US" sz="2400" dirty="0" err="1">
                <a:latin typeface="Arial" pitchFamily="34" charset="0"/>
                <a:cs typeface="Arial" pitchFamily="34" charset="0"/>
              </a:rPr>
              <a:t>Likert</a:t>
            </a:r>
            <a:r>
              <a:rPr lang="en-US" sz="2400" dirty="0">
                <a:latin typeface="Arial" pitchFamily="34" charset="0"/>
                <a:cs typeface="Arial" pitchFamily="34" charset="0"/>
              </a:rPr>
              <a:t> scale (e.g. strongly disagree, somewhat agree).</a:t>
            </a:r>
          </a:p>
          <a:p>
            <a:pPr lvl="1">
              <a:spcBef>
                <a:spcPts val="0"/>
              </a:spcBef>
            </a:pPr>
            <a:r>
              <a:rPr lang="en-US" sz="2400" dirty="0">
                <a:latin typeface="Arial" pitchFamily="34" charset="0"/>
                <a:cs typeface="Arial" pitchFamily="34" charset="0"/>
              </a:rPr>
              <a:t>Open-minded.</a:t>
            </a:r>
            <a:endParaRPr lang="en-US" sz="2000" dirty="0">
              <a:latin typeface="Arial" pitchFamily="34" charset="0"/>
              <a:cs typeface="Arial" pitchFamily="34" charset="0"/>
            </a:endParaRPr>
          </a:p>
          <a:p>
            <a:pPr>
              <a:spcBef>
                <a:spcPts val="0"/>
              </a:spcBef>
            </a:pPr>
            <a:endParaRPr lang="en-US" sz="2400"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Example </a:t>
            </a:r>
          </a:p>
        </p:txBody>
      </p:sp>
      <p:pic>
        <p:nvPicPr>
          <p:cNvPr id="95235" name="Picture 3"/>
          <p:cNvPicPr>
            <a:picLocks noGrp="1" noChangeAspect="1" noChangeArrowheads="1"/>
          </p:cNvPicPr>
          <p:nvPr>
            <p:ph type="body" idx="1"/>
          </p:nvPr>
        </p:nvPicPr>
        <p:blipFill>
          <a:blip r:embed="rId2"/>
          <a:srcRect/>
          <a:stretch>
            <a:fillRect/>
          </a:stretch>
        </p:blipFill>
        <p:spPr>
          <a:xfrm>
            <a:off x="457200" y="1676400"/>
            <a:ext cx="8229600" cy="48006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533400" y="1676400"/>
            <a:ext cx="8229600" cy="4724400"/>
          </a:xfrm>
        </p:spPr>
        <p:txBody>
          <a:bodyPr/>
          <a:lstStyle/>
          <a:p>
            <a:pPr>
              <a:lnSpc>
                <a:spcPct val="90000"/>
              </a:lnSpc>
            </a:pPr>
            <a:r>
              <a:rPr lang="en-US" sz="2400" dirty="0"/>
              <a:t>If quantitative data desired, a form of time study analysis can be conducted.</a:t>
            </a:r>
          </a:p>
          <a:p>
            <a:pPr>
              <a:lnSpc>
                <a:spcPct val="90000"/>
              </a:lnSpc>
            </a:pPr>
            <a:r>
              <a:rPr lang="en-US" sz="2400" dirty="0"/>
              <a:t>Users are observed during interaction, and data such as </a:t>
            </a:r>
          </a:p>
          <a:p>
            <a:pPr lvl="1">
              <a:lnSpc>
                <a:spcPct val="90000"/>
              </a:lnSpc>
            </a:pPr>
            <a:r>
              <a:rPr lang="en-US" sz="2400" dirty="0"/>
              <a:t>number of tasks correctly completed over a standard time period, </a:t>
            </a:r>
          </a:p>
          <a:p>
            <a:pPr lvl="1">
              <a:lnSpc>
                <a:spcPct val="90000"/>
              </a:lnSpc>
            </a:pPr>
            <a:r>
              <a:rPr lang="en-US" sz="2400" dirty="0"/>
              <a:t>frequency &amp; sequence of actions,</a:t>
            </a:r>
          </a:p>
          <a:p>
            <a:pPr lvl="1">
              <a:lnSpc>
                <a:spcPct val="90000"/>
              </a:lnSpc>
            </a:pPr>
            <a:r>
              <a:rPr lang="en-US" sz="2400" dirty="0"/>
              <a:t>time spent "looking" at the display, </a:t>
            </a:r>
          </a:p>
          <a:p>
            <a:pPr lvl="1">
              <a:lnSpc>
                <a:spcPct val="90000"/>
              </a:lnSpc>
            </a:pPr>
            <a:r>
              <a:rPr lang="en-US" sz="2400" dirty="0"/>
              <a:t>number and types of errors, </a:t>
            </a:r>
          </a:p>
          <a:p>
            <a:pPr lvl="1">
              <a:lnSpc>
                <a:spcPct val="90000"/>
              </a:lnSpc>
            </a:pPr>
            <a:r>
              <a:rPr lang="en-US" sz="2400" dirty="0"/>
              <a:t>error recovery time,</a:t>
            </a:r>
          </a:p>
          <a:p>
            <a:pPr lvl="1">
              <a:lnSpc>
                <a:spcPct val="90000"/>
              </a:lnSpc>
            </a:pPr>
            <a:r>
              <a:rPr lang="en-US" sz="2400" dirty="0"/>
              <a:t>time spent using help, and number of help references per standard time period.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z="3600"/>
              <a:t>Importance of Software Architecture</a:t>
            </a:r>
          </a:p>
        </p:txBody>
      </p:sp>
      <p:sp>
        <p:nvSpPr>
          <p:cNvPr id="81923" name="Rectangle 3"/>
          <p:cNvSpPr>
            <a:spLocks noGrp="1" noChangeArrowheads="1"/>
          </p:cNvSpPr>
          <p:nvPr>
            <p:ph type="body" idx="1"/>
          </p:nvPr>
        </p:nvSpPr>
        <p:spPr/>
        <p:txBody>
          <a:bodyPr/>
          <a:lstStyle/>
          <a:p>
            <a:pPr>
              <a:lnSpc>
                <a:spcPct val="80000"/>
              </a:lnSpc>
            </a:pPr>
            <a:r>
              <a:rPr lang="en-US" sz="2400" dirty="0">
                <a:latin typeface="Arial" pitchFamily="34" charset="0"/>
                <a:cs typeface="Arial" pitchFamily="34" charset="0"/>
              </a:rPr>
              <a:t>Representations of software architecture are an enabler for communication between all parties (stakeholders) interested in the development </a:t>
            </a:r>
          </a:p>
          <a:p>
            <a:pPr>
              <a:lnSpc>
                <a:spcPct val="80000"/>
              </a:lnSpc>
            </a:pPr>
            <a:r>
              <a:rPr lang="en-US" sz="2400" dirty="0">
                <a:latin typeface="Arial" pitchFamily="34" charset="0"/>
                <a:cs typeface="Arial" pitchFamily="34" charset="0"/>
              </a:rPr>
              <a:t>Architecture highlights early design decisions that will have a profound impact on all software engineering work that follows.</a:t>
            </a:r>
          </a:p>
          <a:p>
            <a:pPr>
              <a:lnSpc>
                <a:spcPct val="80000"/>
              </a:lnSpc>
            </a:pPr>
            <a:r>
              <a:rPr lang="en-US" sz="2400" dirty="0">
                <a:latin typeface="Arial" pitchFamily="34" charset="0"/>
                <a:cs typeface="Arial" pitchFamily="34" charset="0"/>
              </a:rPr>
              <a:t>Architecture “constitutes a relatively small, intellectually graspable model of how the system is structured and how its components work together”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Data Design</a:t>
            </a:r>
          </a:p>
        </p:txBody>
      </p:sp>
      <p:sp>
        <p:nvSpPr>
          <p:cNvPr id="82947" name="Rectangle 3"/>
          <p:cNvSpPr>
            <a:spLocks noGrp="1" noChangeArrowheads="1"/>
          </p:cNvSpPr>
          <p:nvPr>
            <p:ph type="body" idx="1"/>
          </p:nvPr>
        </p:nvSpPr>
        <p:spPr/>
        <p:txBody>
          <a:bodyPr/>
          <a:lstStyle/>
          <a:p>
            <a:pPr>
              <a:lnSpc>
                <a:spcPct val="90000"/>
              </a:lnSpc>
            </a:pPr>
            <a:r>
              <a:rPr lang="en-US" sz="2400" dirty="0">
                <a:latin typeface="Arial" pitchFamily="34" charset="0"/>
                <a:cs typeface="Arial" pitchFamily="34" charset="0"/>
              </a:rPr>
              <a:t>The structure of data has always been an important part of software design.</a:t>
            </a:r>
          </a:p>
          <a:p>
            <a:pPr>
              <a:lnSpc>
                <a:spcPct val="90000"/>
              </a:lnSpc>
            </a:pPr>
            <a:r>
              <a:rPr lang="en-US" sz="2400" i="1" u="sng" dirty="0">
                <a:latin typeface="Arial" pitchFamily="34" charset="0"/>
                <a:cs typeface="Arial" pitchFamily="34" charset="0"/>
              </a:rPr>
              <a:t>Component level</a:t>
            </a:r>
            <a:r>
              <a:rPr lang="en-US" sz="2400" dirty="0">
                <a:latin typeface="Arial" pitchFamily="34" charset="0"/>
                <a:cs typeface="Arial" pitchFamily="34" charset="0"/>
              </a:rPr>
              <a:t> – the design of </a:t>
            </a:r>
            <a:r>
              <a:rPr lang="en-US" sz="2400" i="1" u="sng" dirty="0">
                <a:latin typeface="Arial" pitchFamily="34" charset="0"/>
                <a:cs typeface="Arial" pitchFamily="34" charset="0"/>
              </a:rPr>
              <a:t>data structures</a:t>
            </a:r>
            <a:r>
              <a:rPr lang="en-US" sz="2400" dirty="0">
                <a:latin typeface="Arial" pitchFamily="34" charset="0"/>
                <a:cs typeface="Arial" pitchFamily="34" charset="0"/>
              </a:rPr>
              <a:t> and the associated algorithms required to manipulate them is essential to the creation of high-quality applications.</a:t>
            </a:r>
          </a:p>
          <a:p>
            <a:pPr>
              <a:lnSpc>
                <a:spcPct val="90000"/>
              </a:lnSpc>
            </a:pPr>
            <a:r>
              <a:rPr lang="en-US" sz="2400" i="1" u="sng" dirty="0">
                <a:latin typeface="Arial" pitchFamily="34" charset="0"/>
                <a:cs typeface="Arial" pitchFamily="34" charset="0"/>
              </a:rPr>
              <a:t>Application level</a:t>
            </a:r>
            <a:r>
              <a:rPr lang="en-US" sz="2400" dirty="0">
                <a:latin typeface="Arial" pitchFamily="34" charset="0"/>
                <a:cs typeface="Arial" pitchFamily="34" charset="0"/>
              </a:rPr>
              <a:t> – the translation of a data model into a </a:t>
            </a:r>
            <a:r>
              <a:rPr lang="en-US" sz="2400" i="1" u="sng" dirty="0">
                <a:latin typeface="Arial" pitchFamily="34" charset="0"/>
                <a:cs typeface="Arial" pitchFamily="34" charset="0"/>
              </a:rPr>
              <a:t>database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z="4000"/>
              <a:t>Data Design at architectural design </a:t>
            </a:r>
          </a:p>
        </p:txBody>
      </p:sp>
      <p:sp>
        <p:nvSpPr>
          <p:cNvPr id="83971" name="Rectangle 3"/>
          <p:cNvSpPr>
            <a:spLocks noGrp="1" noChangeArrowheads="1"/>
          </p:cNvSpPr>
          <p:nvPr>
            <p:ph type="body" idx="1"/>
          </p:nvPr>
        </p:nvSpPr>
        <p:spPr>
          <a:xfrm>
            <a:off x="457200" y="1676400"/>
            <a:ext cx="8229600" cy="4800600"/>
          </a:xfrm>
        </p:spPr>
        <p:txBody>
          <a:bodyPr/>
          <a:lstStyle/>
          <a:p>
            <a:pPr>
              <a:lnSpc>
                <a:spcPct val="80000"/>
              </a:lnSpc>
            </a:pPr>
            <a:r>
              <a:rPr lang="en-US" sz="2200" dirty="0">
                <a:latin typeface="Arial" pitchFamily="34" charset="0"/>
                <a:cs typeface="Arial" pitchFamily="34" charset="0"/>
              </a:rPr>
              <a:t>Today, business (i.e. irrespective of its size large or small) have dozens of database serving many applications encompassing hundreds of gigabytes of data.</a:t>
            </a:r>
          </a:p>
          <a:p>
            <a:pPr>
              <a:lnSpc>
                <a:spcPct val="80000"/>
              </a:lnSpc>
            </a:pPr>
            <a:r>
              <a:rPr lang="en-US" sz="2200" dirty="0">
                <a:latin typeface="Arial" pitchFamily="34" charset="0"/>
                <a:cs typeface="Arial" pitchFamily="34" charset="0"/>
              </a:rPr>
              <a:t> Challenge is to extract useful information from its data environment, particularly when the information desired is cross-functional.</a:t>
            </a:r>
          </a:p>
          <a:p>
            <a:pPr>
              <a:lnSpc>
                <a:spcPct val="80000"/>
              </a:lnSpc>
            </a:pPr>
            <a:r>
              <a:rPr lang="en-US" sz="2200" dirty="0">
                <a:latin typeface="Arial" pitchFamily="34" charset="0"/>
                <a:cs typeface="Arial" pitchFamily="34" charset="0"/>
              </a:rPr>
              <a:t>To solve this challenge, developed technique called </a:t>
            </a:r>
          </a:p>
          <a:p>
            <a:pPr lvl="1">
              <a:lnSpc>
                <a:spcPct val="80000"/>
              </a:lnSpc>
            </a:pPr>
            <a:r>
              <a:rPr lang="en-US" sz="2200" dirty="0">
                <a:latin typeface="Arial" pitchFamily="34" charset="0"/>
                <a:cs typeface="Arial" pitchFamily="34" charset="0"/>
              </a:rPr>
              <a:t>Data Mining (also called </a:t>
            </a:r>
            <a:r>
              <a:rPr lang="en-US" sz="2200" i="1" dirty="0">
                <a:latin typeface="Arial" pitchFamily="34" charset="0"/>
                <a:cs typeface="Arial" pitchFamily="34" charset="0"/>
              </a:rPr>
              <a:t>knowledge discovery in databases </a:t>
            </a:r>
            <a:r>
              <a:rPr lang="en-US" sz="2200" dirty="0">
                <a:latin typeface="Arial" pitchFamily="34" charset="0"/>
                <a:cs typeface="Arial" pitchFamily="34" charset="0"/>
              </a:rPr>
              <a:t>(KDD)),</a:t>
            </a:r>
          </a:p>
          <a:p>
            <a:pPr lvl="1">
              <a:lnSpc>
                <a:spcPct val="80000"/>
              </a:lnSpc>
            </a:pPr>
            <a:r>
              <a:rPr lang="en-US" sz="2200" dirty="0">
                <a:latin typeface="Arial" pitchFamily="34" charset="0"/>
                <a:cs typeface="Arial" pitchFamily="34" charset="0"/>
              </a:rPr>
              <a:t>Data Warehouse</a:t>
            </a:r>
          </a:p>
          <a:p>
            <a:pPr>
              <a:lnSpc>
                <a:spcPct val="80000"/>
              </a:lnSpc>
            </a:pPr>
            <a:r>
              <a:rPr lang="en-US" sz="2200" i="1" u="sng" dirty="0">
                <a:latin typeface="Arial" pitchFamily="34" charset="0"/>
                <a:cs typeface="Arial" pitchFamily="34" charset="0"/>
              </a:rPr>
              <a:t>Data mining</a:t>
            </a:r>
            <a:r>
              <a:rPr lang="en-US" sz="2200" dirty="0">
                <a:latin typeface="Arial" pitchFamily="34" charset="0"/>
                <a:cs typeface="Arial" pitchFamily="34" charset="0"/>
              </a:rPr>
              <a:t> that navigate through existing databases in an attempt to extract appropriate business-level 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457200" y="1600200"/>
            <a:ext cx="8229600" cy="3886200"/>
          </a:xfrm>
        </p:spPr>
        <p:txBody>
          <a:bodyPr/>
          <a:lstStyle/>
          <a:p>
            <a:pPr>
              <a:lnSpc>
                <a:spcPct val="90000"/>
              </a:lnSpc>
            </a:pPr>
            <a:r>
              <a:rPr lang="en-US" sz="2400" dirty="0">
                <a:latin typeface="Arial" pitchFamily="34" charset="0"/>
                <a:cs typeface="Arial" pitchFamily="34" charset="0"/>
              </a:rPr>
              <a:t>However, the existence of multiple databases, their different structures, the degree of detail contained with the databases, and many other factors make data mining difficult within an existing database environment.</a:t>
            </a:r>
          </a:p>
          <a:p>
            <a:pPr>
              <a:lnSpc>
                <a:spcPct val="90000"/>
              </a:lnSpc>
            </a:pPr>
            <a:r>
              <a:rPr lang="en-US" sz="2400" dirty="0">
                <a:latin typeface="Arial" pitchFamily="34" charset="0"/>
                <a:cs typeface="Arial" pitchFamily="34" charset="0"/>
              </a:rPr>
              <a:t>A </a:t>
            </a:r>
            <a:r>
              <a:rPr lang="en-US" sz="2400" i="1" u="sng" dirty="0">
                <a:latin typeface="Arial" pitchFamily="34" charset="0"/>
                <a:cs typeface="Arial" pitchFamily="34" charset="0"/>
              </a:rPr>
              <a:t>data warehouse</a:t>
            </a:r>
            <a:r>
              <a:rPr lang="en-US" sz="2400" dirty="0">
                <a:latin typeface="Arial" pitchFamily="34" charset="0"/>
                <a:cs typeface="Arial" pitchFamily="34" charset="0"/>
              </a:rPr>
              <a:t> is a separate data environment that is not directly integrated with day-to-day applications but encompasses all data used by a business</a:t>
            </a:r>
          </a:p>
          <a:p>
            <a:pPr>
              <a:lnSpc>
                <a:spcPct val="90000"/>
              </a:lnSpc>
            </a:pPr>
            <a:r>
              <a:rPr lang="en-US" sz="2400" dirty="0">
                <a:latin typeface="Arial" pitchFamily="34" charset="0"/>
                <a:cs typeface="Arial" pitchFamily="34" charset="0"/>
              </a:rPr>
              <a:t>A data warehouse is a large, independent database that encompasses some, but not all, of the data that are stored in databases that serve the set of applications required by a business.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z="4000"/>
              <a:t>Data design at the component level</a:t>
            </a:r>
          </a:p>
        </p:txBody>
      </p:sp>
      <p:sp>
        <p:nvSpPr>
          <p:cNvPr id="86019" name="Rectangle 3"/>
          <p:cNvSpPr>
            <a:spLocks noGrp="1" noChangeArrowheads="1"/>
          </p:cNvSpPr>
          <p:nvPr>
            <p:ph type="body" idx="1"/>
          </p:nvPr>
        </p:nvSpPr>
        <p:spPr/>
        <p:txBody>
          <a:bodyPr/>
          <a:lstStyle/>
          <a:p>
            <a:pPr marL="533400" indent="-533400"/>
            <a:r>
              <a:rPr lang="en-US" sz="2200" dirty="0">
                <a:latin typeface="Arial" pitchFamily="34" charset="0"/>
                <a:cs typeface="Arial" pitchFamily="34" charset="0"/>
              </a:rPr>
              <a:t>Component level focuses on the representation of data structures that are directly accessed by one or more software components.</a:t>
            </a:r>
          </a:p>
          <a:p>
            <a:pPr marL="533400" indent="-533400">
              <a:buFont typeface="Wingdings" pitchFamily="2" charset="2"/>
              <a:buNone/>
            </a:pPr>
            <a:r>
              <a:rPr lang="en-US" sz="2200" b="1" dirty="0">
                <a:latin typeface="Arial" pitchFamily="34" charset="0"/>
                <a:cs typeface="Arial" pitchFamily="34" charset="0"/>
              </a:rPr>
              <a:t>Principles are applicable to data design</a:t>
            </a:r>
          </a:p>
          <a:p>
            <a:pPr marL="533400" indent="-533400">
              <a:buFont typeface="Wingdings" pitchFamily="2" charset="2"/>
              <a:buAutoNum type="arabicPeriod"/>
            </a:pPr>
            <a:r>
              <a:rPr lang="en-US" sz="2200" i="1" dirty="0">
                <a:latin typeface="Arial" pitchFamily="34" charset="0"/>
                <a:cs typeface="Arial" pitchFamily="34" charset="0"/>
              </a:rPr>
              <a:t>The systematic analysis principles applied to function and behavior should also be applied to data.</a:t>
            </a:r>
            <a:endParaRPr lang="en-US" sz="2200" dirty="0">
              <a:latin typeface="Arial" pitchFamily="34" charset="0"/>
              <a:cs typeface="Arial" pitchFamily="34" charset="0"/>
            </a:endParaRPr>
          </a:p>
          <a:p>
            <a:pPr marL="533400" indent="-533400">
              <a:buFont typeface="Wingdings" pitchFamily="2" charset="2"/>
              <a:buAutoNum type="arabicPeriod"/>
            </a:pPr>
            <a:r>
              <a:rPr lang="en-US" sz="2200" i="1" dirty="0">
                <a:latin typeface="Arial" pitchFamily="34" charset="0"/>
                <a:cs typeface="Arial" pitchFamily="34" charset="0"/>
              </a:rPr>
              <a:t>All data structures and the operations to be performed on each should be identified.</a:t>
            </a:r>
            <a:endParaRPr lang="en-US" sz="2200" dirty="0">
              <a:latin typeface="Arial" pitchFamily="34" charset="0"/>
              <a:cs typeface="Arial" pitchFamily="34" charset="0"/>
            </a:endParaRPr>
          </a:p>
          <a:p>
            <a:pPr marL="533400" indent="-533400">
              <a:buFont typeface="Wingdings" pitchFamily="2" charset="2"/>
              <a:buAutoNum type="arabicPeriod"/>
            </a:pPr>
            <a:r>
              <a:rPr lang="en-US" sz="2200" i="1" dirty="0">
                <a:latin typeface="Arial" pitchFamily="34" charset="0"/>
                <a:cs typeface="Arial" pitchFamily="34" charset="0"/>
              </a:rPr>
              <a:t>A data dictionary should be established and used to define both data and program design (operations)</a:t>
            </a:r>
          </a:p>
          <a:p>
            <a:pPr marL="533400" indent="-533400">
              <a:buFont typeface="Wingdings" pitchFamily="2" charset="2"/>
              <a:buAutoNum type="arabicPeriod"/>
            </a:pPr>
            <a:r>
              <a:rPr lang="en-US" sz="2200" i="1" dirty="0">
                <a:latin typeface="Arial" pitchFamily="34" charset="0"/>
                <a:cs typeface="Arial" pitchFamily="34" charset="0"/>
              </a:rPr>
              <a:t>Low-level data design decisions should be deferred until late in the design process.</a:t>
            </a:r>
            <a:endParaRPr lang="en-US" sz="2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endParaRPr lang="en-US"/>
          </a:p>
        </p:txBody>
      </p:sp>
      <p:sp>
        <p:nvSpPr>
          <p:cNvPr id="87043" name="Rectangle 3"/>
          <p:cNvSpPr>
            <a:spLocks noGrp="1" noChangeArrowheads="1"/>
          </p:cNvSpPr>
          <p:nvPr>
            <p:ph type="body" idx="1"/>
          </p:nvPr>
        </p:nvSpPr>
        <p:spPr/>
        <p:txBody>
          <a:bodyPr/>
          <a:lstStyle/>
          <a:p>
            <a:pPr marL="609600" indent="-609600">
              <a:buFont typeface="Wingdings" pitchFamily="2" charset="2"/>
              <a:buAutoNum type="arabicPeriod" startAt="5"/>
            </a:pPr>
            <a:r>
              <a:rPr lang="en-US" sz="2400" i="1" dirty="0">
                <a:latin typeface="Arial" pitchFamily="34" charset="0"/>
                <a:cs typeface="Arial" pitchFamily="34" charset="0"/>
              </a:rPr>
              <a:t>The representation of data structure should be known only to those modules that must make direct use of the data contained within the structure.</a:t>
            </a:r>
          </a:p>
          <a:p>
            <a:pPr marL="609600" indent="-609600">
              <a:buFont typeface="Wingdings" pitchFamily="2" charset="2"/>
              <a:buAutoNum type="arabicPeriod" startAt="6"/>
            </a:pPr>
            <a:r>
              <a:rPr lang="en-US" sz="2400" i="1" dirty="0">
                <a:latin typeface="Arial" pitchFamily="34" charset="0"/>
                <a:cs typeface="Arial" pitchFamily="34" charset="0"/>
              </a:rPr>
              <a:t>A library of useful data structures and the operations that may be applied to them should be developed.</a:t>
            </a:r>
          </a:p>
          <a:p>
            <a:pPr marL="609600" indent="-609600">
              <a:buFont typeface="Wingdings" pitchFamily="2" charset="2"/>
              <a:buAutoNum type="arabicPeriod" startAt="7"/>
            </a:pPr>
            <a:r>
              <a:rPr lang="en-US" sz="2400" i="1" dirty="0">
                <a:latin typeface="Arial" pitchFamily="34" charset="0"/>
                <a:cs typeface="Arial" pitchFamily="34" charset="0"/>
              </a:rPr>
              <a:t>A software design and programming language should support the specification and realization of abstract data types.</a:t>
            </a:r>
            <a:endParaRPr lang="en-US" sz="24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533400"/>
            <a:ext cx="8229600" cy="914400"/>
          </a:xfrm>
        </p:spPr>
        <p:txBody>
          <a:bodyPr/>
          <a:lstStyle/>
          <a:p>
            <a:r>
              <a:rPr lang="en-US"/>
              <a:t>Architectural Style</a:t>
            </a:r>
          </a:p>
        </p:txBody>
      </p:sp>
      <p:sp>
        <p:nvSpPr>
          <p:cNvPr id="108547" name="Rectangle 3"/>
          <p:cNvSpPr>
            <a:spLocks noGrp="1" noChangeArrowheads="1"/>
          </p:cNvSpPr>
          <p:nvPr>
            <p:ph type="body" idx="1"/>
          </p:nvPr>
        </p:nvSpPr>
        <p:spPr>
          <a:xfrm>
            <a:off x="457200" y="1676400"/>
            <a:ext cx="8229600" cy="4876800"/>
          </a:xfrm>
        </p:spPr>
        <p:txBody>
          <a:bodyPr/>
          <a:lstStyle/>
          <a:p>
            <a:pPr marL="457200" indent="-457200">
              <a:lnSpc>
                <a:spcPct val="80000"/>
              </a:lnSpc>
            </a:pPr>
            <a:r>
              <a:rPr lang="en-US" sz="2200" dirty="0">
                <a:latin typeface="Arial" pitchFamily="34" charset="0"/>
                <a:cs typeface="Arial" pitchFamily="34" charset="0"/>
              </a:rPr>
              <a:t>Style describes a system category that encompasses</a:t>
            </a:r>
          </a:p>
          <a:p>
            <a:pPr marL="457200" indent="-457200">
              <a:lnSpc>
                <a:spcPct val="80000"/>
              </a:lnSpc>
              <a:buFont typeface="Wingdings" pitchFamily="2" charset="2"/>
              <a:buAutoNum type="arabicPeriod"/>
            </a:pPr>
            <a:r>
              <a:rPr lang="en-US" sz="2200" dirty="0">
                <a:latin typeface="Arial" pitchFamily="34" charset="0"/>
                <a:cs typeface="Arial" pitchFamily="34" charset="0"/>
              </a:rPr>
              <a:t>A set of </a:t>
            </a:r>
            <a:r>
              <a:rPr lang="en-US" sz="2200" i="1" dirty="0">
                <a:latin typeface="Arial" pitchFamily="34" charset="0"/>
                <a:cs typeface="Arial" pitchFamily="34" charset="0"/>
              </a:rPr>
              <a:t>components </a:t>
            </a:r>
            <a:r>
              <a:rPr lang="en-US" sz="2200" dirty="0">
                <a:latin typeface="Arial" pitchFamily="34" charset="0"/>
                <a:cs typeface="Arial" pitchFamily="34" charset="0"/>
              </a:rPr>
              <a:t>(e.g., a database, computational modules) that perform a function required by a system;</a:t>
            </a:r>
          </a:p>
          <a:p>
            <a:pPr marL="457200" indent="-457200">
              <a:lnSpc>
                <a:spcPct val="80000"/>
              </a:lnSpc>
              <a:buFont typeface="Wingdings" pitchFamily="2" charset="2"/>
              <a:buAutoNum type="arabicPeriod"/>
            </a:pPr>
            <a:r>
              <a:rPr lang="en-US" sz="2200" dirty="0">
                <a:latin typeface="Arial" pitchFamily="34" charset="0"/>
                <a:cs typeface="Arial" pitchFamily="34" charset="0"/>
              </a:rPr>
              <a:t>a set of </a:t>
            </a:r>
            <a:r>
              <a:rPr lang="en-US" sz="2200" i="1" dirty="0">
                <a:latin typeface="Arial" pitchFamily="34" charset="0"/>
                <a:cs typeface="Arial" pitchFamily="34" charset="0"/>
              </a:rPr>
              <a:t>connectors </a:t>
            </a:r>
            <a:r>
              <a:rPr lang="en-US" sz="2200" dirty="0">
                <a:latin typeface="Arial" pitchFamily="34" charset="0"/>
                <a:cs typeface="Arial" pitchFamily="34" charset="0"/>
              </a:rPr>
              <a:t>that enable “communication, co-ordinations and cooperation” among components;</a:t>
            </a:r>
          </a:p>
          <a:p>
            <a:pPr marL="457200" indent="-457200">
              <a:lnSpc>
                <a:spcPct val="80000"/>
              </a:lnSpc>
              <a:buFont typeface="Wingdings" pitchFamily="2" charset="2"/>
              <a:buAutoNum type="arabicPeriod"/>
            </a:pPr>
            <a:r>
              <a:rPr lang="en-US" sz="2200" i="1" dirty="0">
                <a:latin typeface="Arial" pitchFamily="34" charset="0"/>
                <a:cs typeface="Arial" pitchFamily="34" charset="0"/>
              </a:rPr>
              <a:t>constraints </a:t>
            </a:r>
            <a:r>
              <a:rPr lang="en-US" sz="2200" dirty="0">
                <a:latin typeface="Arial" pitchFamily="34" charset="0"/>
                <a:cs typeface="Arial" pitchFamily="34" charset="0"/>
              </a:rPr>
              <a:t>that define how components can be integrated to form the system</a:t>
            </a:r>
          </a:p>
          <a:p>
            <a:pPr marL="457200" indent="-457200">
              <a:lnSpc>
                <a:spcPct val="80000"/>
              </a:lnSpc>
              <a:buFont typeface="Wingdings" pitchFamily="2" charset="2"/>
              <a:buAutoNum type="arabicPeriod"/>
            </a:pPr>
            <a:r>
              <a:rPr lang="en-US" sz="2200" i="1" dirty="0">
                <a:latin typeface="Arial" pitchFamily="34" charset="0"/>
                <a:cs typeface="Arial" pitchFamily="34" charset="0"/>
              </a:rPr>
              <a:t>semantic models </a:t>
            </a:r>
            <a:r>
              <a:rPr lang="en-US" sz="2200" dirty="0">
                <a:latin typeface="Arial" pitchFamily="34" charset="0"/>
                <a:cs typeface="Arial" pitchFamily="34" charset="0"/>
              </a:rPr>
              <a:t>that enable a designer to understand the overall properties of a system</a:t>
            </a:r>
          </a:p>
          <a:p>
            <a:pPr marL="457200" indent="-457200">
              <a:lnSpc>
                <a:spcPct val="80000"/>
              </a:lnSpc>
              <a:buFont typeface="Wingdings" pitchFamily="2" charset="2"/>
              <a:buNone/>
            </a:pPr>
            <a:r>
              <a:rPr lang="en-US" sz="2200" dirty="0">
                <a:latin typeface="Arial" pitchFamily="34" charset="0"/>
                <a:cs typeface="Arial" pitchFamily="34" charset="0"/>
              </a:rPr>
              <a:t>It can be represent by </a:t>
            </a:r>
          </a:p>
          <a:p>
            <a:pPr marL="838200" lvl="1" indent="-381000">
              <a:lnSpc>
                <a:spcPct val="80000"/>
              </a:lnSpc>
            </a:pPr>
            <a:r>
              <a:rPr lang="en-US" sz="2200" dirty="0">
                <a:latin typeface="Arial" pitchFamily="34" charset="0"/>
                <a:cs typeface="Arial" pitchFamily="34" charset="0"/>
              </a:rPr>
              <a:t>Data-centered architecture</a:t>
            </a:r>
          </a:p>
          <a:p>
            <a:pPr marL="838200" lvl="1" indent="-381000">
              <a:lnSpc>
                <a:spcPct val="80000"/>
              </a:lnSpc>
            </a:pPr>
            <a:r>
              <a:rPr lang="en-US" sz="2200" dirty="0">
                <a:latin typeface="Arial" pitchFamily="34" charset="0"/>
                <a:cs typeface="Arial" pitchFamily="34" charset="0"/>
              </a:rPr>
              <a:t>Data flow architecture</a:t>
            </a:r>
          </a:p>
          <a:p>
            <a:pPr marL="838200" lvl="1" indent="-381000">
              <a:lnSpc>
                <a:spcPct val="80000"/>
              </a:lnSpc>
            </a:pPr>
            <a:r>
              <a:rPr lang="en-US" sz="2200" dirty="0">
                <a:latin typeface="Arial" pitchFamily="34" charset="0"/>
                <a:cs typeface="Arial" pitchFamily="34" charset="0"/>
              </a:rPr>
              <a:t>Call and return architecture</a:t>
            </a:r>
          </a:p>
          <a:p>
            <a:pPr marL="838200" lvl="1" indent="-381000">
              <a:lnSpc>
                <a:spcPct val="80000"/>
              </a:lnSpc>
            </a:pPr>
            <a:r>
              <a:rPr lang="en-US" sz="2200" dirty="0">
                <a:latin typeface="Arial" pitchFamily="34" charset="0"/>
                <a:cs typeface="Arial" pitchFamily="34" charset="0"/>
              </a:rPr>
              <a:t>Object oriented architecture</a:t>
            </a:r>
          </a:p>
          <a:p>
            <a:pPr marL="838200" lvl="1" indent="-381000">
              <a:lnSpc>
                <a:spcPct val="80000"/>
              </a:lnSpc>
            </a:pPr>
            <a:r>
              <a:rPr lang="en-US" sz="2200" dirty="0">
                <a:latin typeface="Arial" pitchFamily="34" charset="0"/>
                <a:cs typeface="Arial" pitchFamily="34" charset="0"/>
              </a:rPr>
              <a:t>Layered architecture.</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2470</TotalTime>
  <Words>1765</Words>
  <Application>Microsoft Office PowerPoint</Application>
  <PresentationFormat>On-screen Show (4:3)</PresentationFormat>
  <Paragraphs>127</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Profile</vt:lpstr>
      <vt:lpstr>Software Engineering</vt:lpstr>
      <vt:lpstr>Software Architecture </vt:lpstr>
      <vt:lpstr>Importance of Software Architecture</vt:lpstr>
      <vt:lpstr>Data Design</vt:lpstr>
      <vt:lpstr>Data Design at architectural design </vt:lpstr>
      <vt:lpstr>Slide 6</vt:lpstr>
      <vt:lpstr>Data design at the component level</vt:lpstr>
      <vt:lpstr>Slide 8</vt:lpstr>
      <vt:lpstr>Architectural Style</vt:lpstr>
      <vt:lpstr>Data-centered architecture</vt:lpstr>
      <vt:lpstr>Data-centered architecture</vt:lpstr>
      <vt:lpstr>Data Flow architecture</vt:lpstr>
      <vt:lpstr>Data Flow architecture</vt:lpstr>
      <vt:lpstr>Call and return architecture</vt:lpstr>
      <vt:lpstr>Call and return architecture</vt:lpstr>
      <vt:lpstr>Object-oriented architecture</vt:lpstr>
      <vt:lpstr>Object-oriented architecture</vt:lpstr>
      <vt:lpstr>Layered Architecture</vt:lpstr>
      <vt:lpstr>Slide 19</vt:lpstr>
      <vt:lpstr>User Interface Design</vt:lpstr>
      <vt:lpstr>Design Evaluation</vt:lpstr>
      <vt:lpstr>Slide 22</vt:lpstr>
      <vt:lpstr>Slide 23</vt:lpstr>
      <vt:lpstr>Slide 24</vt:lpstr>
      <vt:lpstr>Slide 25</vt:lpstr>
      <vt:lpstr>Example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Software Process</dc:title>
  <dc:creator>Ashwin</dc:creator>
  <cp:lastModifiedBy>DELL</cp:lastModifiedBy>
  <cp:revision>536</cp:revision>
  <dcterms:created xsi:type="dcterms:W3CDTF">2009-06-22T04:17:35Z</dcterms:created>
  <dcterms:modified xsi:type="dcterms:W3CDTF">2022-01-03T05:59:28Z</dcterms:modified>
</cp:coreProperties>
</file>