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5"/>
  </p:notesMasterIdLst>
  <p:handoutMasterIdLst>
    <p:handoutMasterId r:id="rId26"/>
  </p:handoutMasterIdLst>
  <p:sldIdLst>
    <p:sldId id="282" r:id="rId2"/>
    <p:sldId id="258" r:id="rId3"/>
    <p:sldId id="260" r:id="rId4"/>
    <p:sldId id="259" r:id="rId5"/>
    <p:sldId id="261" r:id="rId6"/>
    <p:sldId id="262" r:id="rId7"/>
    <p:sldId id="264" r:id="rId8"/>
    <p:sldId id="263" r:id="rId9"/>
    <p:sldId id="265" r:id="rId10"/>
    <p:sldId id="266" r:id="rId11"/>
    <p:sldId id="267" r:id="rId12"/>
    <p:sldId id="268" r:id="rId13"/>
    <p:sldId id="269" r:id="rId14"/>
    <p:sldId id="274" r:id="rId15"/>
    <p:sldId id="270" r:id="rId16"/>
    <p:sldId id="271" r:id="rId17"/>
    <p:sldId id="272"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04E335E-566B-4A11-97C0-75E347984B65}" type="datetimeFigureOut">
              <a:rPr lang="en-US"/>
              <a:pPr>
                <a:defRPr/>
              </a:pPr>
              <a:t>1/13/2022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6324045-A419-4899-8904-013E47BC8909}"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1B578F6-7F78-484B-B7B9-2D9B3C8CBDE9}" type="datetimeFigureOut">
              <a:rPr lang="en-US"/>
              <a:pPr>
                <a:defRPr/>
              </a:pPr>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185D1BC-DC5B-4800-AD69-6CA768D52ACF}"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Ref. Software engineering processes II.doc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E6FFE5F-2190-43E4-9FA4-D502CFC4B70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ectangle 9"/>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 name="Rectangle 10"/>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2" name="Rectangle 11"/>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FC9A034-7F01-47D8-9D3F-AA886BAEE5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800">
          <a:solidFill>
            <a:schemeClr val="tx2"/>
          </a:solidFill>
          <a:latin typeface="Arial" charset="0"/>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Arial" charset="0"/>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Arial" charset="0"/>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Arial" charset="0"/>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Arial" charset="0"/>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Arial"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3400" y="990600"/>
            <a:ext cx="7924800" cy="1371600"/>
          </a:xfrm>
        </p:spPr>
        <p:txBody>
          <a:bodyPr/>
          <a:lstStyle/>
          <a:p>
            <a:r>
              <a:rPr lang="en-US" dirty="0" smtClean="0"/>
              <a:t>Software Engineering</a:t>
            </a:r>
          </a:p>
        </p:txBody>
      </p:sp>
      <p:sp>
        <p:nvSpPr>
          <p:cNvPr id="4" name="Rectangle 2"/>
          <p:cNvSpPr txBox="1">
            <a:spLocks noChangeArrowheads="1"/>
          </p:cNvSpPr>
          <p:nvPr/>
        </p:nvSpPr>
        <p:spPr bwMode="auto">
          <a:xfrm>
            <a:off x="0" y="3429000"/>
            <a:ext cx="9144000" cy="1371600"/>
          </a:xfrm>
          <a:prstGeom prst="rect">
            <a:avLst/>
          </a:prstGeom>
          <a:noFill/>
          <a:ln w="9525">
            <a:noFill/>
            <a:miter lim="800000"/>
            <a:headEnd/>
            <a:tailEnd/>
          </a:ln>
        </p:spPr>
        <p:txBody>
          <a:bodyPr anchor="b"/>
          <a:lstStyle/>
          <a:p>
            <a:pPr algn="ctr" eaLnBrk="1" hangingPunct="1">
              <a:defRPr/>
            </a:pPr>
            <a:r>
              <a:rPr lang="en-US" sz="4000" kern="0" dirty="0">
                <a:solidFill>
                  <a:schemeClr val="tx2"/>
                </a:solidFill>
              </a:rPr>
              <a:t>Lecture </a:t>
            </a:r>
            <a:r>
              <a:rPr lang="en-US" sz="4000" kern="0" dirty="0" smtClean="0">
                <a:solidFill>
                  <a:schemeClr val="tx2"/>
                </a:solidFill>
              </a:rPr>
              <a:t>07</a:t>
            </a:r>
            <a:endParaRPr lang="en-US" sz="4000" kern="0" dirty="0">
              <a:solidFill>
                <a:schemeClr val="tx2"/>
              </a:solidFill>
            </a:endParaRPr>
          </a:p>
          <a:p>
            <a:pPr algn="ctr" eaLnBrk="1" hangingPunct="1">
              <a:defRPr/>
            </a:pPr>
            <a:r>
              <a:rPr lang="en-US" sz="3200" b="1" kern="0" dirty="0">
                <a:solidFill>
                  <a:schemeClr val="tx2"/>
                </a:solidFill>
                <a:latin typeface="+mj-lt"/>
                <a:ea typeface="+mj-ea"/>
                <a:cs typeface="+mj-cs"/>
              </a:rPr>
              <a:t>Project Management Concept</a:t>
            </a:r>
            <a:endParaRPr lang="en-US" sz="3200" b="1"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zh-CN" smtClean="0">
                <a:latin typeface="Verdana" pitchFamily="34" charset="0"/>
                <a:ea typeface="宋体" pitchFamily="2" charset="-122"/>
              </a:rPr>
              <a:t>Organizational Paradigms</a:t>
            </a:r>
            <a:endParaRPr lang="en-US" smtClean="0">
              <a:latin typeface="Verdana" pitchFamily="34" charset="0"/>
            </a:endParaRPr>
          </a:p>
        </p:txBody>
      </p:sp>
      <p:sp>
        <p:nvSpPr>
          <p:cNvPr id="13315" name="Rectangle 3"/>
          <p:cNvSpPr>
            <a:spLocks noGrp="1" noChangeArrowheads="1"/>
          </p:cNvSpPr>
          <p:nvPr>
            <p:ph type="body" idx="4294967295"/>
          </p:nvPr>
        </p:nvSpPr>
        <p:spPr>
          <a:xfrm>
            <a:off x="566738" y="1524000"/>
            <a:ext cx="8001000" cy="4267200"/>
          </a:xfrm>
        </p:spPr>
        <p:txBody>
          <a:bodyPr/>
          <a:lstStyle/>
          <a:p>
            <a:pPr>
              <a:lnSpc>
                <a:spcPct val="90000"/>
              </a:lnSpc>
            </a:pPr>
            <a:r>
              <a:rPr lang="en-US" altLang="zh-CN" sz="2100" smtClean="0">
                <a:latin typeface="Verdana" pitchFamily="34" charset="0"/>
                <a:ea typeface="宋体" pitchFamily="2" charset="-122"/>
              </a:rPr>
              <a:t>Closed paradigm— </a:t>
            </a:r>
            <a:r>
              <a:rPr lang="en-US" altLang="zh-CN" sz="1800" smtClean="0">
                <a:latin typeface="Verdana" pitchFamily="34" charset="0"/>
                <a:ea typeface="宋体" pitchFamily="2" charset="-122"/>
              </a:rPr>
              <a:t>structures a team along  a traditional hierarchy of authority. </a:t>
            </a:r>
            <a:r>
              <a:rPr lang="en-US" altLang="zh-CN" sz="1800" u="sng" smtClean="0">
                <a:latin typeface="Verdana" pitchFamily="34" charset="0"/>
                <a:ea typeface="宋体" pitchFamily="2" charset="-122"/>
              </a:rPr>
              <a:t>Less likely to be innovative</a:t>
            </a:r>
            <a:r>
              <a:rPr lang="en-US" altLang="zh-CN" sz="1800" smtClean="0">
                <a:latin typeface="Verdana" pitchFamily="34" charset="0"/>
                <a:ea typeface="宋体" pitchFamily="2" charset="-122"/>
              </a:rPr>
              <a:t> when working within the closed paradigm</a:t>
            </a:r>
            <a:r>
              <a:rPr lang="en-US" altLang="zh-CN" sz="2100" smtClean="0">
                <a:latin typeface="Verdana" pitchFamily="34" charset="0"/>
                <a:ea typeface="宋体" pitchFamily="2" charset="-122"/>
              </a:rPr>
              <a:t>.</a:t>
            </a:r>
          </a:p>
          <a:p>
            <a:pPr>
              <a:lnSpc>
                <a:spcPct val="90000"/>
              </a:lnSpc>
            </a:pPr>
            <a:r>
              <a:rPr lang="en-US" altLang="zh-CN" sz="2100" smtClean="0">
                <a:latin typeface="Verdana" pitchFamily="34" charset="0"/>
                <a:ea typeface="宋体" pitchFamily="2" charset="-122"/>
              </a:rPr>
              <a:t>Random paradigm— </a:t>
            </a:r>
            <a:r>
              <a:rPr lang="en-US" altLang="zh-CN" sz="1800" smtClean="0">
                <a:latin typeface="Verdana" pitchFamily="34" charset="0"/>
                <a:ea typeface="宋体" pitchFamily="2" charset="-122"/>
              </a:rPr>
              <a:t>structures a team loosely and depends on </a:t>
            </a:r>
            <a:r>
              <a:rPr lang="en-US" altLang="zh-CN" sz="1800" u="sng" smtClean="0">
                <a:latin typeface="Verdana" pitchFamily="34" charset="0"/>
                <a:ea typeface="宋体" pitchFamily="2" charset="-122"/>
              </a:rPr>
              <a:t>individual initiative of the team</a:t>
            </a:r>
            <a:r>
              <a:rPr lang="en-US" altLang="zh-CN" sz="1800" smtClean="0">
                <a:latin typeface="Verdana" pitchFamily="34" charset="0"/>
                <a:ea typeface="宋体" pitchFamily="2" charset="-122"/>
              </a:rPr>
              <a:t> members. It </a:t>
            </a:r>
            <a:r>
              <a:rPr lang="en-US" altLang="zh-CN" sz="1800" u="sng" smtClean="0">
                <a:latin typeface="Verdana" pitchFamily="34" charset="0"/>
                <a:ea typeface="宋体" pitchFamily="2" charset="-122"/>
              </a:rPr>
              <a:t>struggles</a:t>
            </a:r>
            <a:r>
              <a:rPr lang="en-US" altLang="zh-CN" sz="1800" smtClean="0">
                <a:latin typeface="Verdana" pitchFamily="34" charset="0"/>
                <a:ea typeface="宋体" pitchFamily="2" charset="-122"/>
              </a:rPr>
              <a:t> when “</a:t>
            </a:r>
            <a:r>
              <a:rPr lang="en-US" altLang="zh-CN" sz="1800" u="sng" smtClean="0">
                <a:latin typeface="Verdana" pitchFamily="34" charset="0"/>
                <a:ea typeface="宋体" pitchFamily="2" charset="-122"/>
              </a:rPr>
              <a:t>orderly performance</a:t>
            </a:r>
            <a:r>
              <a:rPr lang="en-US" altLang="zh-CN" sz="1800" smtClean="0">
                <a:latin typeface="Verdana" pitchFamily="34" charset="0"/>
                <a:ea typeface="宋体" pitchFamily="2" charset="-122"/>
              </a:rPr>
              <a:t>” is required.</a:t>
            </a:r>
            <a:r>
              <a:rPr lang="en-US" altLang="zh-CN" sz="2100" smtClean="0">
                <a:latin typeface="Verdana" pitchFamily="34" charset="0"/>
                <a:ea typeface="宋体" pitchFamily="2" charset="-122"/>
              </a:rPr>
              <a:t> </a:t>
            </a:r>
          </a:p>
          <a:p>
            <a:pPr>
              <a:lnSpc>
                <a:spcPct val="90000"/>
              </a:lnSpc>
            </a:pPr>
            <a:r>
              <a:rPr lang="en-US" altLang="zh-CN" sz="2100" smtClean="0">
                <a:latin typeface="Verdana" pitchFamily="34" charset="0"/>
                <a:ea typeface="宋体" pitchFamily="2" charset="-122"/>
              </a:rPr>
              <a:t>Open paradigm— </a:t>
            </a:r>
            <a:r>
              <a:rPr lang="en-US" altLang="zh-CN" sz="1800" smtClean="0">
                <a:latin typeface="Verdana" pitchFamily="34" charset="0"/>
                <a:ea typeface="宋体" pitchFamily="2" charset="-122"/>
              </a:rPr>
              <a:t>attempts to structure a team in a manner that achieves some of the </a:t>
            </a:r>
            <a:r>
              <a:rPr lang="en-US" altLang="zh-CN" sz="1800" u="sng" smtClean="0">
                <a:latin typeface="Verdana" pitchFamily="34" charset="0"/>
                <a:ea typeface="宋体" pitchFamily="2" charset="-122"/>
              </a:rPr>
              <a:t>controls associated</a:t>
            </a:r>
            <a:r>
              <a:rPr lang="en-US" altLang="zh-CN" sz="1800" smtClean="0">
                <a:latin typeface="Verdana" pitchFamily="34" charset="0"/>
                <a:ea typeface="宋体" pitchFamily="2" charset="-122"/>
              </a:rPr>
              <a:t> with the closed paradigm but also </a:t>
            </a:r>
            <a:r>
              <a:rPr lang="en-US" altLang="zh-CN" sz="1800" u="sng" smtClean="0">
                <a:latin typeface="Verdana" pitchFamily="34" charset="0"/>
                <a:ea typeface="宋体" pitchFamily="2" charset="-122"/>
              </a:rPr>
              <a:t>much of the innovation</a:t>
            </a:r>
            <a:r>
              <a:rPr lang="en-US" altLang="zh-CN" sz="1800" smtClean="0">
                <a:latin typeface="Verdana" pitchFamily="34" charset="0"/>
                <a:ea typeface="宋体" pitchFamily="2" charset="-122"/>
              </a:rPr>
              <a:t> that occurs when using the random paradigm</a:t>
            </a:r>
          </a:p>
          <a:p>
            <a:pPr>
              <a:lnSpc>
                <a:spcPct val="90000"/>
              </a:lnSpc>
            </a:pPr>
            <a:r>
              <a:rPr lang="en-US" altLang="zh-CN" sz="2100" smtClean="0">
                <a:latin typeface="Verdana" pitchFamily="34" charset="0"/>
                <a:ea typeface="宋体" pitchFamily="2" charset="-122"/>
              </a:rPr>
              <a:t>Synchronous paradigm— </a:t>
            </a:r>
            <a:r>
              <a:rPr lang="en-US" altLang="zh-CN" sz="1800" smtClean="0">
                <a:latin typeface="Verdana" pitchFamily="34" charset="0"/>
                <a:ea typeface="宋体" pitchFamily="2" charset="-122"/>
              </a:rPr>
              <a:t>relies on the natural compartmentalization of a problem and organizes team members to </a:t>
            </a:r>
            <a:r>
              <a:rPr lang="en-US" altLang="zh-CN" sz="1800" u="sng" smtClean="0">
                <a:latin typeface="Verdana" pitchFamily="34" charset="0"/>
                <a:ea typeface="宋体" pitchFamily="2" charset="-122"/>
              </a:rPr>
              <a:t>work on pieces of the problem</a:t>
            </a:r>
            <a:r>
              <a:rPr lang="en-US" altLang="zh-CN" sz="1800" smtClean="0">
                <a:latin typeface="Verdana" pitchFamily="34" charset="0"/>
                <a:ea typeface="宋体" pitchFamily="2" charset="-122"/>
              </a:rPr>
              <a:t> with little active communication among themselves</a:t>
            </a:r>
            <a:endParaRPr lang="en-US" sz="1800" smtClean="0">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en-US" smtClean="0">
                <a:latin typeface="Verdana" pitchFamily="34" charset="0"/>
              </a:rPr>
              <a:t>Agile Team</a:t>
            </a:r>
          </a:p>
        </p:txBody>
      </p:sp>
      <p:sp>
        <p:nvSpPr>
          <p:cNvPr id="14339" name="Rectangle 4"/>
          <p:cNvSpPr>
            <a:spLocks noGrp="1" noRot="1" noChangeArrowheads="1"/>
          </p:cNvSpPr>
          <p:nvPr>
            <p:ph type="body" idx="4294967295"/>
          </p:nvPr>
        </p:nvSpPr>
        <p:spPr>
          <a:xfrm>
            <a:off x="457200" y="1639888"/>
            <a:ext cx="8229600" cy="3998912"/>
          </a:xfrm>
          <a:noFill/>
        </p:spPr>
        <p:txBody>
          <a:bodyPr/>
          <a:lstStyle/>
          <a:p>
            <a:pPr>
              <a:buFont typeface="Wingdings" pitchFamily="2" charset="2"/>
              <a:buNone/>
            </a:pPr>
            <a:r>
              <a:rPr lang="en-US" sz="1800" smtClean="0">
                <a:latin typeface="Verdana" pitchFamily="34" charset="0"/>
              </a:rPr>
              <a:t>Small, Highly motivated project team also called Agile Team, adopts many of the characteristics of successful software projects.</a:t>
            </a:r>
          </a:p>
          <a:p>
            <a:pPr>
              <a:buFont typeface="Wingdings" pitchFamily="2" charset="2"/>
              <a:buNone/>
            </a:pPr>
            <a:r>
              <a:rPr lang="en-US" sz="1800" smtClean="0">
                <a:latin typeface="Verdana" pitchFamily="34" charset="0"/>
              </a:rPr>
              <a:t> </a:t>
            </a:r>
          </a:p>
          <a:p>
            <a:r>
              <a:rPr lang="en-US" sz="1800" smtClean="0">
                <a:latin typeface="Verdana" pitchFamily="34" charset="0"/>
              </a:rPr>
              <a:t>Team members must have trust in one another. </a:t>
            </a:r>
          </a:p>
          <a:p>
            <a:r>
              <a:rPr lang="en-US" sz="1800" smtClean="0">
                <a:latin typeface="Verdana" pitchFamily="34" charset="0"/>
              </a:rPr>
              <a:t>The distribution of skills must be appropriate to the problem. </a:t>
            </a:r>
          </a:p>
          <a:p>
            <a:r>
              <a:rPr lang="en-US" sz="1800" smtClean="0">
                <a:latin typeface="Verdana" pitchFamily="34" charset="0"/>
              </a:rPr>
              <a:t>Unconventional person may have to be excluded from the team, if team organized  is to be maintained.</a:t>
            </a:r>
          </a:p>
          <a:p>
            <a:r>
              <a:rPr lang="en-US" sz="1800" smtClean="0">
                <a:latin typeface="Verdana" pitchFamily="34" charset="0"/>
              </a:rPr>
              <a:t>Team is “self-organizing”</a:t>
            </a:r>
          </a:p>
          <a:p>
            <a:pPr lvl="1"/>
            <a:r>
              <a:rPr lang="en-US" sz="1800" smtClean="0">
                <a:latin typeface="Verdana" pitchFamily="34" charset="0"/>
              </a:rPr>
              <a:t>An adaptive team structure</a:t>
            </a:r>
          </a:p>
          <a:p>
            <a:pPr lvl="1"/>
            <a:r>
              <a:rPr lang="en-US" sz="1800" smtClean="0">
                <a:latin typeface="Verdana" pitchFamily="34" charset="0"/>
              </a:rPr>
              <a:t>Uses elements of organizational paradigm’s random, open, and synchronous paradigms</a:t>
            </a:r>
          </a:p>
          <a:p>
            <a:pPr lvl="1"/>
            <a:r>
              <a:rPr lang="en-US" sz="1800" smtClean="0">
                <a:latin typeface="Verdana" pitchFamily="34" charset="0"/>
              </a:rPr>
              <a:t>Significant autonomy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a:xfrm>
            <a:off x="685800" y="541338"/>
            <a:ext cx="7772400" cy="1016000"/>
          </a:xfrm>
          <a:noFill/>
        </p:spPr>
        <p:txBody>
          <a:bodyPr anchor="ctr"/>
          <a:lstStyle/>
          <a:p>
            <a:r>
              <a:rPr lang="en-US" altLang="zh-CN" sz="3100" smtClean="0">
                <a:latin typeface="Verdana" pitchFamily="34" charset="0"/>
                <a:ea typeface="宋体" pitchFamily="2" charset="-122"/>
              </a:rPr>
              <a:t>Team Coordination &amp; Communication</a:t>
            </a:r>
          </a:p>
        </p:txBody>
      </p:sp>
      <p:sp>
        <p:nvSpPr>
          <p:cNvPr id="15363" name="Rectangle 5"/>
          <p:cNvSpPr>
            <a:spLocks noGrp="1" noRot="1" noChangeArrowheads="1"/>
          </p:cNvSpPr>
          <p:nvPr>
            <p:ph type="body" idx="4294967295"/>
          </p:nvPr>
        </p:nvSpPr>
        <p:spPr>
          <a:noFill/>
        </p:spPr>
        <p:txBody>
          <a:bodyPr/>
          <a:lstStyle/>
          <a:p>
            <a:pPr lvl="1"/>
            <a:r>
              <a:rPr lang="en-US" sz="2200" i="1" smtClean="0">
                <a:latin typeface="Verdana" pitchFamily="34" charset="0"/>
              </a:rPr>
              <a:t>Formal, impersonal approaches</a:t>
            </a:r>
            <a:r>
              <a:rPr lang="en-US" sz="2200" smtClean="0">
                <a:latin typeface="Verdana" pitchFamily="34" charset="0"/>
              </a:rPr>
              <a:t> </a:t>
            </a:r>
          </a:p>
          <a:p>
            <a:pPr lvl="2"/>
            <a:r>
              <a:rPr lang="en-US" sz="2100" smtClean="0">
                <a:latin typeface="Verdana" pitchFamily="34" charset="0"/>
              </a:rPr>
              <a:t>include software engineering documents and work products (including source code), technical memos, project milestones, schedules, and project control tools, change requests and related documentation, error tracking reports, and repository data. </a:t>
            </a:r>
          </a:p>
          <a:p>
            <a:pPr lvl="1"/>
            <a:r>
              <a:rPr lang="en-US" sz="2200" i="1" smtClean="0">
                <a:latin typeface="Verdana" pitchFamily="34" charset="0"/>
              </a:rPr>
              <a:t>Formal, interpersonal procedures</a:t>
            </a:r>
            <a:r>
              <a:rPr lang="en-US" sz="2200" smtClean="0">
                <a:latin typeface="Verdana" pitchFamily="34" charset="0"/>
              </a:rPr>
              <a:t> </a:t>
            </a:r>
          </a:p>
          <a:p>
            <a:pPr lvl="2"/>
            <a:r>
              <a:rPr lang="en-US" sz="2100" smtClean="0">
                <a:latin typeface="Verdana" pitchFamily="34" charset="0"/>
              </a:rPr>
              <a:t>focus on quality assurance activities applied to software engineering work products. These include status review meetings and design and code inspections.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altLang="zh-CN" sz="3100" smtClean="0">
                <a:latin typeface="Verdana" pitchFamily="34" charset="0"/>
                <a:ea typeface="宋体" pitchFamily="2" charset="-122"/>
              </a:rPr>
              <a:t>Team Coordination &amp; Communication</a:t>
            </a:r>
            <a:endParaRPr lang="en-US" sz="3100" smtClean="0">
              <a:latin typeface="Verdana" pitchFamily="34" charset="0"/>
            </a:endParaRPr>
          </a:p>
        </p:txBody>
      </p:sp>
      <p:sp>
        <p:nvSpPr>
          <p:cNvPr id="16387" name="Rectangle 4"/>
          <p:cNvSpPr>
            <a:spLocks noGrp="1" noRot="1" noChangeArrowheads="1"/>
          </p:cNvSpPr>
          <p:nvPr>
            <p:ph type="body" idx="4294967295"/>
          </p:nvPr>
        </p:nvSpPr>
        <p:spPr>
          <a:noFill/>
        </p:spPr>
        <p:txBody>
          <a:bodyPr/>
          <a:lstStyle/>
          <a:p>
            <a:pPr lvl="1">
              <a:lnSpc>
                <a:spcPct val="80000"/>
              </a:lnSpc>
            </a:pPr>
            <a:r>
              <a:rPr lang="en-US" sz="2200" i="1" smtClean="0">
                <a:latin typeface="Verdana" pitchFamily="34" charset="0"/>
              </a:rPr>
              <a:t>Informal, interpersonal procedures</a:t>
            </a:r>
            <a:r>
              <a:rPr lang="en-US" sz="2200" smtClean="0">
                <a:latin typeface="Verdana" pitchFamily="34" charset="0"/>
              </a:rPr>
              <a:t> </a:t>
            </a:r>
          </a:p>
          <a:p>
            <a:pPr lvl="2">
              <a:lnSpc>
                <a:spcPct val="80000"/>
              </a:lnSpc>
            </a:pPr>
            <a:r>
              <a:rPr lang="en-US" sz="2100" smtClean="0">
                <a:latin typeface="Verdana" pitchFamily="34" charset="0"/>
              </a:rPr>
              <a:t>include group meetings for information dissemination and problem solving and “collocation of requirements and development staff.” </a:t>
            </a:r>
          </a:p>
          <a:p>
            <a:pPr lvl="1">
              <a:lnSpc>
                <a:spcPct val="80000"/>
              </a:lnSpc>
            </a:pPr>
            <a:r>
              <a:rPr lang="en-US" sz="2200" i="1" smtClean="0">
                <a:latin typeface="Verdana" pitchFamily="34" charset="0"/>
              </a:rPr>
              <a:t>Electronic communication</a:t>
            </a:r>
            <a:r>
              <a:rPr lang="en-US" sz="2200" smtClean="0">
                <a:latin typeface="Verdana" pitchFamily="34" charset="0"/>
              </a:rPr>
              <a:t> </a:t>
            </a:r>
          </a:p>
          <a:p>
            <a:pPr lvl="2">
              <a:lnSpc>
                <a:spcPct val="80000"/>
              </a:lnSpc>
            </a:pPr>
            <a:r>
              <a:rPr lang="en-US" sz="2100" smtClean="0">
                <a:latin typeface="Verdana" pitchFamily="34" charset="0"/>
              </a:rPr>
              <a:t>encompasses electronic mail, electronic bulletin boards, and by extension, video-based conferencing systems.</a:t>
            </a:r>
          </a:p>
          <a:p>
            <a:pPr lvl="1">
              <a:lnSpc>
                <a:spcPct val="80000"/>
              </a:lnSpc>
            </a:pPr>
            <a:r>
              <a:rPr lang="en-US" sz="2200" i="1" smtClean="0">
                <a:latin typeface="Verdana" pitchFamily="34" charset="0"/>
              </a:rPr>
              <a:t>Interpersonal networking</a:t>
            </a:r>
            <a:r>
              <a:rPr lang="en-US" sz="2200" smtClean="0">
                <a:latin typeface="Verdana" pitchFamily="34" charset="0"/>
              </a:rPr>
              <a:t> </a:t>
            </a:r>
          </a:p>
          <a:p>
            <a:pPr lvl="2">
              <a:lnSpc>
                <a:spcPct val="80000"/>
              </a:lnSpc>
            </a:pPr>
            <a:r>
              <a:rPr lang="en-US" sz="2100" smtClean="0">
                <a:latin typeface="Verdana" pitchFamily="34" charset="0"/>
              </a:rPr>
              <a:t>includes informal discussions with team members and those outside the project who may have experience or insight that can assist team members.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srcRect/>
          <a:stretch>
            <a:fillRect/>
          </a:stretch>
        </p:blipFill>
        <p:spPr bwMode="auto">
          <a:xfrm>
            <a:off x="0" y="762000"/>
            <a:ext cx="9144000" cy="60960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74675" y="76200"/>
            <a:ext cx="8001000" cy="758825"/>
          </a:xfrm>
        </p:spPr>
        <p:txBody>
          <a:bodyPr/>
          <a:lstStyle/>
          <a:p>
            <a:r>
              <a:rPr lang="en-US" smtClean="0">
                <a:latin typeface="Verdana" pitchFamily="34" charset="0"/>
              </a:rPr>
              <a:t>Product Scope</a:t>
            </a:r>
          </a:p>
        </p:txBody>
      </p:sp>
      <p:sp>
        <p:nvSpPr>
          <p:cNvPr id="18435" name="Rectangle 3"/>
          <p:cNvSpPr>
            <a:spLocks noGrp="1" noChangeArrowheads="1"/>
          </p:cNvSpPr>
          <p:nvPr>
            <p:ph type="body" idx="4294967295"/>
          </p:nvPr>
        </p:nvSpPr>
        <p:spPr>
          <a:xfrm>
            <a:off x="566738" y="1066800"/>
            <a:ext cx="8001000" cy="4267200"/>
          </a:xfrm>
        </p:spPr>
        <p:txBody>
          <a:bodyPr/>
          <a:lstStyle/>
          <a:p>
            <a:pPr>
              <a:lnSpc>
                <a:spcPct val="80000"/>
              </a:lnSpc>
            </a:pPr>
            <a:r>
              <a:rPr lang="en-US" altLang="zh-CN" sz="2000" b="1" smtClean="0">
                <a:latin typeface="Verdana" pitchFamily="34" charset="0"/>
                <a:ea typeface="宋体" pitchFamily="2" charset="-122"/>
              </a:rPr>
              <a:t>Software Scope</a:t>
            </a:r>
            <a:r>
              <a:rPr lang="en-US" altLang="zh-CN" sz="2000" smtClean="0">
                <a:latin typeface="Verdana" pitchFamily="34" charset="0"/>
                <a:ea typeface="宋体" pitchFamily="2" charset="-122"/>
              </a:rPr>
              <a:t>:</a:t>
            </a:r>
          </a:p>
          <a:p>
            <a:pPr lvl="2">
              <a:lnSpc>
                <a:spcPct val="80000"/>
              </a:lnSpc>
            </a:pPr>
            <a:r>
              <a:rPr lang="en-US" altLang="zh-CN" sz="2100" smtClean="0">
                <a:solidFill>
                  <a:schemeClr val="accent2"/>
                </a:solidFill>
                <a:latin typeface="Verdana" pitchFamily="34" charset="0"/>
                <a:ea typeface="宋体" pitchFamily="2" charset="-122"/>
              </a:rPr>
              <a:t>Context</a:t>
            </a:r>
            <a:r>
              <a:rPr lang="en-US" altLang="zh-CN" sz="2100" smtClean="0">
                <a:latin typeface="Verdana" pitchFamily="34" charset="0"/>
                <a:ea typeface="宋体" pitchFamily="2" charset="-122"/>
              </a:rPr>
              <a:t> How does the software to be built fit into a larger system, product, or business context and what constraints are imposed as a result of the context?</a:t>
            </a:r>
          </a:p>
          <a:p>
            <a:pPr lvl="2">
              <a:lnSpc>
                <a:spcPct val="80000"/>
              </a:lnSpc>
            </a:pPr>
            <a:r>
              <a:rPr lang="en-US" altLang="zh-CN" sz="2100" smtClean="0">
                <a:solidFill>
                  <a:schemeClr val="accent2"/>
                </a:solidFill>
                <a:latin typeface="Verdana" pitchFamily="34" charset="0"/>
                <a:ea typeface="宋体" pitchFamily="2" charset="-122"/>
              </a:rPr>
              <a:t>Information objectives</a:t>
            </a:r>
            <a:r>
              <a:rPr lang="en-US" altLang="zh-CN" sz="2100" smtClean="0">
                <a:latin typeface="Verdana" pitchFamily="34" charset="0"/>
                <a:ea typeface="宋体" pitchFamily="2" charset="-122"/>
              </a:rPr>
              <a:t> What customer-visible data objects are produced as output from the software? What data objects are required for input?</a:t>
            </a:r>
          </a:p>
          <a:p>
            <a:pPr lvl="2">
              <a:lnSpc>
                <a:spcPct val="80000"/>
              </a:lnSpc>
            </a:pPr>
            <a:r>
              <a:rPr lang="en-US" altLang="zh-CN" sz="2100" smtClean="0">
                <a:solidFill>
                  <a:schemeClr val="accent2"/>
                </a:solidFill>
                <a:latin typeface="Verdana" pitchFamily="34" charset="0"/>
                <a:ea typeface="宋体" pitchFamily="2" charset="-122"/>
              </a:rPr>
              <a:t>Function and performance</a:t>
            </a:r>
            <a:r>
              <a:rPr lang="en-US" altLang="zh-CN" sz="2100" smtClean="0">
                <a:latin typeface="Verdana" pitchFamily="34" charset="0"/>
                <a:ea typeface="宋体" pitchFamily="2" charset="-122"/>
              </a:rPr>
              <a:t>  What function does the software perform to transform input data into output? Are any special performance characteristics to be addressed?</a:t>
            </a:r>
          </a:p>
          <a:p>
            <a:pPr>
              <a:lnSpc>
                <a:spcPct val="80000"/>
              </a:lnSpc>
            </a:pPr>
            <a:r>
              <a:rPr lang="en-US" altLang="zh-CN" sz="2000" smtClean="0">
                <a:latin typeface="Verdana" pitchFamily="34" charset="0"/>
                <a:ea typeface="宋体" pitchFamily="2" charset="-122"/>
              </a:rPr>
              <a:t>Software project scope must be unambiguous and understandable at the management and technical levels.</a:t>
            </a:r>
            <a:endParaRPr lang="en-US" sz="2600" smtClean="0">
              <a:latin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smtClean="0">
                <a:latin typeface="Verdana" pitchFamily="34" charset="0"/>
              </a:rPr>
              <a:t>Problem Decomposition</a:t>
            </a:r>
          </a:p>
        </p:txBody>
      </p:sp>
      <p:sp>
        <p:nvSpPr>
          <p:cNvPr id="19459" name="Rectangle 3"/>
          <p:cNvSpPr>
            <a:spLocks noGrp="1" noChangeArrowheads="1"/>
          </p:cNvSpPr>
          <p:nvPr>
            <p:ph type="body" idx="4294967295"/>
          </p:nvPr>
        </p:nvSpPr>
        <p:spPr/>
        <p:txBody>
          <a:bodyPr/>
          <a:lstStyle/>
          <a:p>
            <a:pPr>
              <a:lnSpc>
                <a:spcPct val="90000"/>
              </a:lnSpc>
            </a:pPr>
            <a:r>
              <a:rPr lang="en-US" sz="2100" smtClean="0">
                <a:latin typeface="Verdana" pitchFamily="34" charset="0"/>
              </a:rPr>
              <a:t>Sometimes called partitioning or problem elaboration</a:t>
            </a:r>
          </a:p>
          <a:p>
            <a:pPr>
              <a:lnSpc>
                <a:spcPct val="90000"/>
              </a:lnSpc>
            </a:pPr>
            <a:r>
              <a:rPr lang="en-US" sz="2100" smtClean="0">
                <a:latin typeface="Verdana" pitchFamily="34" charset="0"/>
              </a:rPr>
              <a:t>Decomposition is applied in 2 major areas</a:t>
            </a:r>
          </a:p>
          <a:p>
            <a:pPr lvl="1">
              <a:lnSpc>
                <a:spcPct val="90000"/>
              </a:lnSpc>
            </a:pPr>
            <a:r>
              <a:rPr lang="en-US" sz="2000" smtClean="0">
                <a:latin typeface="Verdana" pitchFamily="34" charset="0"/>
              </a:rPr>
              <a:t>Functionality that must be delivered. </a:t>
            </a:r>
          </a:p>
          <a:p>
            <a:pPr lvl="1">
              <a:lnSpc>
                <a:spcPct val="90000"/>
              </a:lnSpc>
            </a:pPr>
            <a:r>
              <a:rPr lang="en-US" sz="2000" smtClean="0">
                <a:latin typeface="Verdana" pitchFamily="34" charset="0"/>
              </a:rPr>
              <a:t>Process that will be used to deliver it. </a:t>
            </a:r>
          </a:p>
          <a:p>
            <a:pPr>
              <a:lnSpc>
                <a:spcPct val="90000"/>
              </a:lnSpc>
            </a:pPr>
            <a:r>
              <a:rPr lang="en-US" altLang="zh-CN" sz="2100" smtClean="0">
                <a:latin typeface="Verdana" pitchFamily="34" charset="0"/>
                <a:ea typeface="宋体" pitchFamily="2" charset="-122"/>
              </a:rPr>
              <a:t>Once scope is defined …</a:t>
            </a:r>
          </a:p>
          <a:p>
            <a:pPr lvl="1">
              <a:lnSpc>
                <a:spcPct val="90000"/>
              </a:lnSpc>
            </a:pPr>
            <a:r>
              <a:rPr lang="en-US" altLang="zh-CN" sz="1800" smtClean="0">
                <a:latin typeface="Verdana" pitchFamily="34" charset="0"/>
                <a:ea typeface="宋体" pitchFamily="2" charset="-122"/>
              </a:rPr>
              <a:t>It is decomposed into constituent functions</a:t>
            </a:r>
          </a:p>
          <a:p>
            <a:pPr lvl="1">
              <a:lnSpc>
                <a:spcPct val="90000"/>
              </a:lnSpc>
            </a:pPr>
            <a:r>
              <a:rPr lang="en-US" altLang="zh-CN" sz="1800" smtClean="0">
                <a:latin typeface="Verdana" pitchFamily="34" charset="0"/>
                <a:ea typeface="宋体" pitchFamily="2" charset="-122"/>
              </a:rPr>
              <a:t>It is decomposed into user-visible data objects</a:t>
            </a:r>
          </a:p>
          <a:p>
            <a:pPr lvl="1">
              <a:lnSpc>
                <a:spcPct val="90000"/>
              </a:lnSpc>
              <a:buFont typeface="Wingdings" pitchFamily="2" charset="2"/>
              <a:buNone/>
            </a:pPr>
            <a:r>
              <a:rPr lang="en-US" altLang="zh-CN" sz="2400" smtClean="0">
                <a:latin typeface="Verdana" pitchFamily="34" charset="0"/>
                <a:ea typeface="宋体" pitchFamily="2" charset="-122"/>
              </a:rPr>
              <a:t>or</a:t>
            </a:r>
          </a:p>
          <a:p>
            <a:pPr lvl="1">
              <a:lnSpc>
                <a:spcPct val="90000"/>
              </a:lnSpc>
            </a:pPr>
            <a:r>
              <a:rPr lang="en-US" altLang="zh-CN" sz="1800" smtClean="0">
                <a:latin typeface="Verdana" pitchFamily="34" charset="0"/>
                <a:ea typeface="宋体" pitchFamily="2" charset="-122"/>
              </a:rPr>
              <a:t>It is decomposed into a set of problem classes</a:t>
            </a:r>
          </a:p>
          <a:p>
            <a:pPr>
              <a:lnSpc>
                <a:spcPct val="90000"/>
              </a:lnSpc>
              <a:spcAft>
                <a:spcPct val="20000"/>
              </a:spcAft>
            </a:pPr>
            <a:r>
              <a:rPr lang="en-US" sz="2100" smtClean="0">
                <a:latin typeface="Verdana" pitchFamily="34" charset="0"/>
                <a:cs typeface="Times New Roman" pitchFamily="18" charset="0"/>
              </a:rPr>
              <a:t>Decomposition process continues until all functions or problem classes have been defined</a:t>
            </a:r>
          </a:p>
          <a:p>
            <a:pPr>
              <a:lnSpc>
                <a:spcPct val="90000"/>
              </a:lnSpc>
              <a:spcAft>
                <a:spcPct val="20000"/>
              </a:spcAft>
            </a:pPr>
            <a:r>
              <a:rPr lang="en-US" sz="2100" smtClean="0">
                <a:latin typeface="Verdana" pitchFamily="34" charset="0"/>
              </a:rPr>
              <a:t>Decomposition will make planning easier.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smtClean="0">
                <a:latin typeface="Verdana" pitchFamily="34" charset="0"/>
              </a:rPr>
              <a:t>The Process</a:t>
            </a:r>
          </a:p>
        </p:txBody>
      </p:sp>
      <p:sp>
        <p:nvSpPr>
          <p:cNvPr id="20483" name="Rectangle 3"/>
          <p:cNvSpPr>
            <a:spLocks noGrp="1" noChangeArrowheads="1"/>
          </p:cNvSpPr>
          <p:nvPr>
            <p:ph type="body" idx="4294967295"/>
          </p:nvPr>
        </p:nvSpPr>
        <p:spPr>
          <a:xfrm>
            <a:off x="566738" y="1371600"/>
            <a:ext cx="8001000" cy="4267200"/>
          </a:xfrm>
        </p:spPr>
        <p:txBody>
          <a:bodyPr/>
          <a:lstStyle/>
          <a:p>
            <a:pPr>
              <a:lnSpc>
                <a:spcPct val="80000"/>
              </a:lnSpc>
              <a:spcAft>
                <a:spcPct val="20000"/>
              </a:spcAft>
            </a:pPr>
            <a:r>
              <a:rPr lang="en-US" sz="2000" smtClean="0">
                <a:latin typeface="Verdana" pitchFamily="34" charset="0"/>
              </a:rPr>
              <a:t>Process model chosen must be appropriate for the: </a:t>
            </a:r>
          </a:p>
          <a:p>
            <a:pPr lvl="2">
              <a:lnSpc>
                <a:spcPct val="80000"/>
              </a:lnSpc>
              <a:spcAft>
                <a:spcPct val="20000"/>
              </a:spcAft>
            </a:pPr>
            <a:r>
              <a:rPr lang="en-US" sz="2000" smtClean="0">
                <a:latin typeface="Verdana" pitchFamily="34" charset="0"/>
              </a:rPr>
              <a:t>Customers and developers, </a:t>
            </a:r>
          </a:p>
          <a:p>
            <a:pPr lvl="2">
              <a:lnSpc>
                <a:spcPct val="80000"/>
              </a:lnSpc>
              <a:spcAft>
                <a:spcPct val="20000"/>
              </a:spcAft>
            </a:pPr>
            <a:r>
              <a:rPr lang="en-US" sz="2000" smtClean="0">
                <a:latin typeface="Verdana" pitchFamily="34" charset="0"/>
              </a:rPr>
              <a:t>Characteristics of the product, and </a:t>
            </a:r>
          </a:p>
          <a:p>
            <a:pPr lvl="2">
              <a:lnSpc>
                <a:spcPct val="80000"/>
              </a:lnSpc>
              <a:spcAft>
                <a:spcPct val="20000"/>
              </a:spcAft>
            </a:pPr>
            <a:r>
              <a:rPr lang="en-US" sz="2000" smtClean="0">
                <a:latin typeface="Verdana" pitchFamily="34" charset="0"/>
              </a:rPr>
              <a:t>Project development environment </a:t>
            </a:r>
          </a:p>
          <a:p>
            <a:pPr>
              <a:lnSpc>
                <a:spcPct val="80000"/>
              </a:lnSpc>
            </a:pPr>
            <a:r>
              <a:rPr lang="en-US" altLang="zh-CN" sz="2000" smtClean="0">
                <a:latin typeface="Verdana" pitchFamily="34" charset="0"/>
                <a:ea typeface="宋体" pitchFamily="2" charset="-122"/>
              </a:rPr>
              <a:t>Once a process framework has been established</a:t>
            </a:r>
            <a:endParaRPr lang="en-US" altLang="zh-CN" sz="2100" smtClean="0">
              <a:latin typeface="Verdana" pitchFamily="34" charset="0"/>
              <a:ea typeface="宋体" pitchFamily="2" charset="-122"/>
            </a:endParaRPr>
          </a:p>
          <a:p>
            <a:pPr lvl="1">
              <a:lnSpc>
                <a:spcPct val="80000"/>
              </a:lnSpc>
            </a:pPr>
            <a:r>
              <a:rPr lang="en-US" altLang="zh-CN" sz="2000" smtClean="0">
                <a:latin typeface="Verdana" pitchFamily="34" charset="0"/>
                <a:ea typeface="宋体" pitchFamily="2" charset="-122"/>
              </a:rPr>
              <a:t>Consider project characteristics</a:t>
            </a:r>
          </a:p>
          <a:p>
            <a:pPr lvl="1">
              <a:lnSpc>
                <a:spcPct val="80000"/>
              </a:lnSpc>
            </a:pPr>
            <a:r>
              <a:rPr lang="en-US" altLang="zh-CN" sz="2000" smtClean="0">
                <a:latin typeface="Verdana" pitchFamily="34" charset="0"/>
                <a:ea typeface="宋体" pitchFamily="2" charset="-122"/>
              </a:rPr>
              <a:t>Determine the degree of thoroughness required</a:t>
            </a:r>
          </a:p>
          <a:p>
            <a:pPr lvl="1">
              <a:lnSpc>
                <a:spcPct val="80000"/>
              </a:lnSpc>
            </a:pPr>
            <a:r>
              <a:rPr lang="en-US" altLang="zh-CN" sz="2000" smtClean="0">
                <a:latin typeface="Verdana" pitchFamily="34" charset="0"/>
                <a:ea typeface="宋体" pitchFamily="2" charset="-122"/>
              </a:rPr>
              <a:t>Define a task set for each software engineering activity</a:t>
            </a:r>
          </a:p>
          <a:p>
            <a:pPr lvl="2">
              <a:lnSpc>
                <a:spcPct val="80000"/>
              </a:lnSpc>
            </a:pPr>
            <a:r>
              <a:rPr lang="en-US" altLang="zh-CN" sz="2000" smtClean="0">
                <a:latin typeface="Verdana" pitchFamily="34" charset="0"/>
                <a:ea typeface="宋体" pitchFamily="2" charset="-122"/>
              </a:rPr>
              <a:t>Task set =</a:t>
            </a:r>
          </a:p>
          <a:p>
            <a:pPr lvl="3">
              <a:lnSpc>
                <a:spcPct val="80000"/>
              </a:lnSpc>
            </a:pPr>
            <a:r>
              <a:rPr lang="en-US" altLang="zh-CN" smtClean="0">
                <a:latin typeface="Verdana" pitchFamily="34" charset="0"/>
                <a:ea typeface="宋体" pitchFamily="2" charset="-122"/>
              </a:rPr>
              <a:t>Software engineering tasks</a:t>
            </a:r>
          </a:p>
          <a:p>
            <a:pPr lvl="3">
              <a:lnSpc>
                <a:spcPct val="80000"/>
              </a:lnSpc>
            </a:pPr>
            <a:r>
              <a:rPr lang="en-US" altLang="zh-CN" smtClean="0">
                <a:latin typeface="Verdana" pitchFamily="34" charset="0"/>
                <a:ea typeface="宋体" pitchFamily="2" charset="-122"/>
              </a:rPr>
              <a:t>Work products</a:t>
            </a:r>
          </a:p>
          <a:p>
            <a:pPr lvl="3">
              <a:lnSpc>
                <a:spcPct val="80000"/>
              </a:lnSpc>
            </a:pPr>
            <a:r>
              <a:rPr lang="en-US" altLang="zh-CN" smtClean="0">
                <a:latin typeface="Verdana" pitchFamily="34" charset="0"/>
                <a:ea typeface="宋体" pitchFamily="2" charset="-122"/>
              </a:rPr>
              <a:t>Quality assurance points</a:t>
            </a:r>
          </a:p>
          <a:p>
            <a:pPr lvl="3">
              <a:lnSpc>
                <a:spcPct val="80000"/>
              </a:lnSpc>
            </a:pPr>
            <a:r>
              <a:rPr lang="en-US" altLang="zh-CN" smtClean="0">
                <a:latin typeface="Verdana" pitchFamily="34" charset="0"/>
                <a:ea typeface="宋体" pitchFamily="2" charset="-122"/>
              </a:rPr>
              <a:t>Milestones</a:t>
            </a:r>
          </a:p>
          <a:p>
            <a:pPr>
              <a:lnSpc>
                <a:spcPct val="80000"/>
              </a:lnSpc>
              <a:spcAft>
                <a:spcPct val="20000"/>
              </a:spcAft>
            </a:pPr>
            <a:endParaRPr lang="en-US" sz="2000" smtClean="0">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sz="3400" smtClean="0">
                <a:latin typeface="Verdana" pitchFamily="34" charset="0"/>
              </a:rPr>
              <a:t>Melding the product and process</a:t>
            </a:r>
          </a:p>
        </p:txBody>
      </p:sp>
      <p:pic>
        <p:nvPicPr>
          <p:cNvPr id="21507" name="Picture 4"/>
          <p:cNvPicPr>
            <a:picLocks noChangeAspect="1" noChangeArrowheads="1"/>
          </p:cNvPicPr>
          <p:nvPr>
            <p:ph type="body" idx="4294967295"/>
          </p:nvPr>
        </p:nvPicPr>
        <p:blipFill>
          <a:blip r:embed="rId2"/>
          <a:srcRect/>
          <a:stretch>
            <a:fillRect/>
          </a:stretch>
        </p:blipFill>
        <p:spPr>
          <a:xfrm>
            <a:off x="228600" y="1905000"/>
            <a:ext cx="8686800" cy="47244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sz="3400" smtClean="0">
                <a:latin typeface="Verdana" pitchFamily="34" charset="0"/>
              </a:rPr>
              <a:t>Melding the Product and Process</a:t>
            </a:r>
          </a:p>
        </p:txBody>
      </p:sp>
      <p:sp>
        <p:nvSpPr>
          <p:cNvPr id="22531" name="Rectangle 3"/>
          <p:cNvSpPr>
            <a:spLocks noGrp="1" noChangeArrowheads="1"/>
          </p:cNvSpPr>
          <p:nvPr>
            <p:ph type="body" idx="4294967295"/>
          </p:nvPr>
        </p:nvSpPr>
        <p:spPr>
          <a:xfrm>
            <a:off x="566738" y="1676400"/>
            <a:ext cx="8001000" cy="4267200"/>
          </a:xfrm>
        </p:spPr>
        <p:txBody>
          <a:bodyPr/>
          <a:lstStyle/>
          <a:p>
            <a:r>
              <a:rPr lang="en-US" sz="2200" smtClean="0">
                <a:latin typeface="Verdana" pitchFamily="34" charset="0"/>
              </a:rPr>
              <a:t>Project planning begins with melding the product and the process</a:t>
            </a:r>
          </a:p>
          <a:p>
            <a:r>
              <a:rPr lang="en-US" sz="2200" smtClean="0">
                <a:latin typeface="Verdana" pitchFamily="34" charset="0"/>
              </a:rPr>
              <a:t>Each function to be engineered must pass through the set of framework activities defined for a software organization</a:t>
            </a:r>
          </a:p>
          <a:p>
            <a:r>
              <a:rPr lang="en-US" sz="2200" smtClean="0">
                <a:latin typeface="Verdana" pitchFamily="34" charset="0"/>
              </a:rPr>
              <a:t>The job of the project manager is to estimate the resources required to move each function through the framework activities to produce each work product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en-US" smtClean="0">
                <a:latin typeface="Verdana" pitchFamily="34" charset="0"/>
              </a:rPr>
              <a:t>Project management concerns</a:t>
            </a:r>
          </a:p>
        </p:txBody>
      </p:sp>
      <p:sp>
        <p:nvSpPr>
          <p:cNvPr id="5123" name="Rectangle 3"/>
          <p:cNvSpPr>
            <a:spLocks noGrp="1" noChangeArrowheads="1"/>
          </p:cNvSpPr>
          <p:nvPr>
            <p:ph type="body" idx="4294967295"/>
          </p:nvPr>
        </p:nvSpPr>
        <p:spPr>
          <a:xfrm>
            <a:off x="566738" y="1676400"/>
            <a:ext cx="8001000" cy="4267200"/>
          </a:xfrm>
        </p:spPr>
        <p:txBody>
          <a:bodyPr/>
          <a:lstStyle/>
          <a:p>
            <a:pPr>
              <a:lnSpc>
                <a:spcPct val="80000"/>
              </a:lnSpc>
              <a:buFont typeface="Wingdings" pitchFamily="2" charset="2"/>
              <a:buNone/>
            </a:pPr>
            <a:r>
              <a:rPr lang="en-US" sz="2600" smtClean="0">
                <a:latin typeface="Verdana" pitchFamily="34" charset="0"/>
              </a:rPr>
              <a:t>Manager concerns about following issues:</a:t>
            </a:r>
          </a:p>
          <a:p>
            <a:pPr>
              <a:lnSpc>
                <a:spcPct val="80000"/>
              </a:lnSpc>
            </a:pPr>
            <a:r>
              <a:rPr lang="en-US" sz="2600" smtClean="0">
                <a:latin typeface="Verdana" pitchFamily="34" charset="0"/>
              </a:rPr>
              <a:t>Product quality</a:t>
            </a:r>
          </a:p>
          <a:p>
            <a:pPr>
              <a:lnSpc>
                <a:spcPct val="80000"/>
              </a:lnSpc>
            </a:pPr>
            <a:r>
              <a:rPr lang="en-US" sz="2600" smtClean="0">
                <a:latin typeface="Verdana" pitchFamily="34" charset="0"/>
              </a:rPr>
              <a:t>Risk Assessment</a:t>
            </a:r>
          </a:p>
          <a:p>
            <a:pPr>
              <a:lnSpc>
                <a:spcPct val="80000"/>
              </a:lnSpc>
            </a:pPr>
            <a:r>
              <a:rPr lang="en-US" sz="2600" smtClean="0">
                <a:latin typeface="Verdana" pitchFamily="34" charset="0"/>
              </a:rPr>
              <a:t>Measurement </a:t>
            </a:r>
          </a:p>
          <a:p>
            <a:pPr>
              <a:lnSpc>
                <a:spcPct val="80000"/>
              </a:lnSpc>
            </a:pPr>
            <a:r>
              <a:rPr lang="en-US" sz="2600" smtClean="0">
                <a:latin typeface="Verdana" pitchFamily="34" charset="0"/>
              </a:rPr>
              <a:t>Cost Estimation</a:t>
            </a:r>
          </a:p>
          <a:p>
            <a:pPr>
              <a:lnSpc>
                <a:spcPct val="80000"/>
              </a:lnSpc>
            </a:pPr>
            <a:r>
              <a:rPr lang="en-US" sz="2600" smtClean="0">
                <a:latin typeface="Verdana" pitchFamily="34" charset="0"/>
              </a:rPr>
              <a:t>Project Schedule</a:t>
            </a:r>
          </a:p>
          <a:p>
            <a:pPr>
              <a:lnSpc>
                <a:spcPct val="80000"/>
              </a:lnSpc>
            </a:pPr>
            <a:r>
              <a:rPr lang="en-US" sz="2600" smtClean="0">
                <a:latin typeface="Verdana" pitchFamily="34" charset="0"/>
              </a:rPr>
              <a:t>Customer Communication</a:t>
            </a:r>
          </a:p>
          <a:p>
            <a:pPr>
              <a:lnSpc>
                <a:spcPct val="80000"/>
              </a:lnSpc>
            </a:pPr>
            <a:r>
              <a:rPr lang="en-US" sz="2600" smtClean="0">
                <a:latin typeface="Verdana" pitchFamily="34" charset="0"/>
              </a:rPr>
              <a:t>Staffing</a:t>
            </a:r>
          </a:p>
          <a:p>
            <a:pPr>
              <a:lnSpc>
                <a:spcPct val="80000"/>
              </a:lnSpc>
            </a:pPr>
            <a:r>
              <a:rPr lang="en-US" sz="2600" smtClean="0">
                <a:latin typeface="Verdana" pitchFamily="34" charset="0"/>
              </a:rPr>
              <a:t>Other Resources</a:t>
            </a:r>
          </a:p>
          <a:p>
            <a:pPr>
              <a:lnSpc>
                <a:spcPct val="80000"/>
              </a:lnSpc>
            </a:pPr>
            <a:r>
              <a:rPr lang="en-US" sz="2600" smtClean="0">
                <a:latin typeface="Verdana" pitchFamily="34" charset="0"/>
              </a:rPr>
              <a:t>Project Monitoring</a:t>
            </a:r>
          </a:p>
          <a:p>
            <a:pPr>
              <a:lnSpc>
                <a:spcPct val="80000"/>
              </a:lnSpc>
            </a:pPr>
            <a:endParaRPr lang="en-US" sz="2600" smtClean="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smtClean="0">
                <a:latin typeface="Verdana" pitchFamily="34" charset="0"/>
              </a:rPr>
              <a:t>Process decomposition</a:t>
            </a:r>
          </a:p>
        </p:txBody>
      </p:sp>
      <p:sp>
        <p:nvSpPr>
          <p:cNvPr id="23555" name="Rectangle 3"/>
          <p:cNvSpPr>
            <a:spLocks noGrp="1" noChangeArrowheads="1"/>
          </p:cNvSpPr>
          <p:nvPr>
            <p:ph type="body" idx="4294967295"/>
          </p:nvPr>
        </p:nvSpPr>
        <p:spPr/>
        <p:txBody>
          <a:bodyPr/>
          <a:lstStyle/>
          <a:p>
            <a:pPr marL="571500" indent="-571500">
              <a:lnSpc>
                <a:spcPct val="90000"/>
              </a:lnSpc>
              <a:spcAft>
                <a:spcPct val="20000"/>
              </a:spcAft>
              <a:buFont typeface="Wingdings" pitchFamily="2" charset="2"/>
              <a:buNone/>
            </a:pPr>
            <a:r>
              <a:rPr lang="en-US" sz="2000" smtClean="0">
                <a:latin typeface="Verdana" pitchFamily="34" charset="0"/>
              </a:rPr>
              <a:t>Process decomposition begins when the project manager tries to determine how to accomplish each activity.</a:t>
            </a:r>
          </a:p>
          <a:p>
            <a:pPr marL="571500" indent="-571500">
              <a:lnSpc>
                <a:spcPct val="90000"/>
              </a:lnSpc>
              <a:spcAft>
                <a:spcPct val="20000"/>
              </a:spcAft>
              <a:buFont typeface="Wingdings" pitchFamily="2" charset="2"/>
              <a:buNone/>
            </a:pPr>
            <a:r>
              <a:rPr lang="en-US" sz="2000" smtClean="0">
                <a:latin typeface="Verdana" pitchFamily="34" charset="0"/>
              </a:rPr>
              <a:t>E.g. A small, relatively simple project might require the following work tasks for the communication activity:</a:t>
            </a:r>
          </a:p>
          <a:p>
            <a:pPr marL="571500" indent="-571500">
              <a:lnSpc>
                <a:spcPct val="90000"/>
              </a:lnSpc>
              <a:spcAft>
                <a:spcPct val="20000"/>
              </a:spcAft>
              <a:buFont typeface="Wingdings" pitchFamily="2" charset="2"/>
              <a:buAutoNum type="arabicPeriod"/>
            </a:pPr>
            <a:r>
              <a:rPr lang="en-US" sz="2000" smtClean="0">
                <a:latin typeface="Verdana" pitchFamily="34" charset="0"/>
              </a:rPr>
              <a:t>Develop list of clarification issues.</a:t>
            </a:r>
          </a:p>
          <a:p>
            <a:pPr marL="571500" indent="-571500">
              <a:lnSpc>
                <a:spcPct val="90000"/>
              </a:lnSpc>
              <a:spcAft>
                <a:spcPct val="20000"/>
              </a:spcAft>
              <a:buFont typeface="Wingdings" pitchFamily="2" charset="2"/>
              <a:buAutoNum type="arabicPeriod"/>
            </a:pPr>
            <a:r>
              <a:rPr lang="en-US" sz="2000" smtClean="0">
                <a:latin typeface="Verdana" pitchFamily="34" charset="0"/>
              </a:rPr>
              <a:t>Meet the customer to address clarification issues.</a:t>
            </a:r>
          </a:p>
          <a:p>
            <a:pPr marL="571500" indent="-571500">
              <a:lnSpc>
                <a:spcPct val="90000"/>
              </a:lnSpc>
              <a:spcAft>
                <a:spcPct val="20000"/>
              </a:spcAft>
              <a:buFont typeface="Wingdings" pitchFamily="2" charset="2"/>
              <a:buAutoNum type="arabicPeriod"/>
            </a:pPr>
            <a:r>
              <a:rPr lang="en-US" sz="2000" smtClean="0">
                <a:latin typeface="Verdana" pitchFamily="34" charset="0"/>
              </a:rPr>
              <a:t>Jointly develop a statement of scope.</a:t>
            </a:r>
          </a:p>
          <a:p>
            <a:pPr marL="571500" indent="-571500">
              <a:lnSpc>
                <a:spcPct val="90000"/>
              </a:lnSpc>
              <a:spcAft>
                <a:spcPct val="20000"/>
              </a:spcAft>
              <a:buFont typeface="Wingdings" pitchFamily="2" charset="2"/>
              <a:buAutoNum type="arabicPeriod"/>
            </a:pPr>
            <a:r>
              <a:rPr lang="en-US" sz="2000" smtClean="0">
                <a:latin typeface="Verdana" pitchFamily="34" charset="0"/>
              </a:rPr>
              <a:t>Review the statement of scope with all concerned.</a:t>
            </a:r>
          </a:p>
          <a:p>
            <a:pPr marL="571500" indent="-571500">
              <a:lnSpc>
                <a:spcPct val="90000"/>
              </a:lnSpc>
              <a:spcAft>
                <a:spcPct val="20000"/>
              </a:spcAft>
              <a:buFont typeface="Wingdings" pitchFamily="2" charset="2"/>
              <a:buAutoNum type="arabicPeriod"/>
            </a:pPr>
            <a:r>
              <a:rPr lang="en-US" sz="2000" smtClean="0">
                <a:latin typeface="Verdana" pitchFamily="34" charset="0"/>
              </a:rPr>
              <a:t>Modify the statement of scope as required.</a:t>
            </a:r>
            <a:endParaRPr lang="en-US" sz="2100" smtClean="0">
              <a:latin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smtClean="0">
                <a:latin typeface="Verdana" pitchFamily="34" charset="0"/>
              </a:rPr>
              <a:t>The Project</a:t>
            </a:r>
          </a:p>
        </p:txBody>
      </p:sp>
      <p:sp>
        <p:nvSpPr>
          <p:cNvPr id="24579" name="Rectangle 3"/>
          <p:cNvSpPr>
            <a:spLocks noGrp="1" noChangeArrowheads="1"/>
          </p:cNvSpPr>
          <p:nvPr>
            <p:ph type="body" idx="4294967295"/>
          </p:nvPr>
        </p:nvSpPr>
        <p:spPr>
          <a:xfrm>
            <a:off x="533400" y="1600200"/>
            <a:ext cx="8001000" cy="4267200"/>
          </a:xfrm>
        </p:spPr>
        <p:txBody>
          <a:bodyPr/>
          <a:lstStyle/>
          <a:p>
            <a:pPr>
              <a:lnSpc>
                <a:spcPct val="80000"/>
              </a:lnSpc>
            </a:pPr>
            <a:r>
              <a:rPr lang="en-US" sz="2100" smtClean="0">
                <a:latin typeface="Verdana" pitchFamily="34" charset="0"/>
              </a:rPr>
              <a:t>Projects get into jeopardy when …</a:t>
            </a:r>
          </a:p>
          <a:p>
            <a:pPr lvl="1">
              <a:lnSpc>
                <a:spcPct val="80000"/>
              </a:lnSpc>
              <a:spcBef>
                <a:spcPts val="600"/>
              </a:spcBef>
            </a:pPr>
            <a:r>
              <a:rPr lang="en-US" sz="2000" smtClean="0">
                <a:latin typeface="Verdana" pitchFamily="34" charset="0"/>
              </a:rPr>
              <a:t>Software people don’t understand their customer’s needs.</a:t>
            </a:r>
          </a:p>
          <a:p>
            <a:pPr lvl="1">
              <a:lnSpc>
                <a:spcPct val="80000"/>
              </a:lnSpc>
              <a:spcBef>
                <a:spcPts val="300"/>
              </a:spcBef>
            </a:pPr>
            <a:r>
              <a:rPr lang="en-US" sz="2000" smtClean="0">
                <a:latin typeface="Verdana" pitchFamily="34" charset="0"/>
              </a:rPr>
              <a:t>The product scope is poorly defined.</a:t>
            </a:r>
          </a:p>
          <a:p>
            <a:pPr lvl="1">
              <a:lnSpc>
                <a:spcPct val="80000"/>
              </a:lnSpc>
            </a:pPr>
            <a:r>
              <a:rPr lang="en-US" sz="2000" smtClean="0">
                <a:latin typeface="Verdana" pitchFamily="34" charset="0"/>
              </a:rPr>
              <a:t>Changes are managed poorly.</a:t>
            </a:r>
          </a:p>
          <a:p>
            <a:pPr lvl="1">
              <a:lnSpc>
                <a:spcPct val="80000"/>
              </a:lnSpc>
            </a:pPr>
            <a:r>
              <a:rPr lang="en-US" sz="2000" smtClean="0">
                <a:latin typeface="Verdana" pitchFamily="34" charset="0"/>
              </a:rPr>
              <a:t>The chosen technology changes.</a:t>
            </a:r>
          </a:p>
          <a:p>
            <a:pPr lvl="1">
              <a:lnSpc>
                <a:spcPct val="80000"/>
              </a:lnSpc>
            </a:pPr>
            <a:r>
              <a:rPr lang="en-US" sz="2000" smtClean="0">
                <a:latin typeface="Verdana" pitchFamily="34" charset="0"/>
              </a:rPr>
              <a:t>Business needs change [or are ill-defined].</a:t>
            </a:r>
            <a:r>
              <a:rPr lang="en-US" sz="2000" smtClean="0">
                <a:latin typeface="Times" charset="0"/>
              </a:rPr>
              <a:t> </a:t>
            </a:r>
            <a:endParaRPr lang="en-US" sz="2000" smtClean="0">
              <a:latin typeface="Verdana" pitchFamily="34" charset="0"/>
            </a:endParaRPr>
          </a:p>
          <a:p>
            <a:pPr lvl="1">
              <a:lnSpc>
                <a:spcPct val="80000"/>
              </a:lnSpc>
            </a:pPr>
            <a:r>
              <a:rPr lang="en-US" sz="2000" smtClean="0">
                <a:latin typeface="Verdana" pitchFamily="34" charset="0"/>
              </a:rPr>
              <a:t>Deadlines are unrealistic.</a:t>
            </a:r>
          </a:p>
          <a:p>
            <a:pPr lvl="1">
              <a:lnSpc>
                <a:spcPct val="80000"/>
              </a:lnSpc>
            </a:pPr>
            <a:r>
              <a:rPr lang="en-US" sz="2000" smtClean="0">
                <a:latin typeface="Verdana" pitchFamily="34" charset="0"/>
              </a:rPr>
              <a:t>Users are resistant.</a:t>
            </a:r>
          </a:p>
          <a:p>
            <a:pPr lvl="1">
              <a:lnSpc>
                <a:spcPct val="80000"/>
              </a:lnSpc>
            </a:pPr>
            <a:r>
              <a:rPr lang="en-US" sz="2000" smtClean="0">
                <a:latin typeface="Verdana" pitchFamily="34" charset="0"/>
              </a:rPr>
              <a:t>Sponsorship is lost [or was never properly obtained].</a:t>
            </a:r>
          </a:p>
          <a:p>
            <a:pPr lvl="1">
              <a:lnSpc>
                <a:spcPct val="80000"/>
              </a:lnSpc>
            </a:pPr>
            <a:r>
              <a:rPr lang="en-US" sz="2000" smtClean="0">
                <a:latin typeface="Verdana" pitchFamily="34" charset="0"/>
              </a:rPr>
              <a:t>The project team lacks people with appropriate skills.</a:t>
            </a:r>
          </a:p>
          <a:p>
            <a:pPr lvl="1">
              <a:lnSpc>
                <a:spcPct val="80000"/>
              </a:lnSpc>
            </a:pPr>
            <a:r>
              <a:rPr lang="en-US" sz="2000" smtClean="0">
                <a:latin typeface="Verdana" pitchFamily="34" charset="0"/>
              </a:rPr>
              <a:t>Managers [and practitioners] avoid best practices and lessons learned.</a:t>
            </a:r>
          </a:p>
          <a:p>
            <a:pPr>
              <a:lnSpc>
                <a:spcPct val="80000"/>
              </a:lnSpc>
            </a:pPr>
            <a:endParaRPr lang="en-US" sz="2100" smtClean="0">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smtClean="0">
                <a:latin typeface="Verdana" pitchFamily="34" charset="0"/>
              </a:rPr>
              <a:t>Common-Sense Approach</a:t>
            </a:r>
          </a:p>
        </p:txBody>
      </p:sp>
      <p:sp>
        <p:nvSpPr>
          <p:cNvPr id="25603" name="Rectangle 3"/>
          <p:cNvSpPr>
            <a:spLocks noGrp="1" noChangeArrowheads="1"/>
          </p:cNvSpPr>
          <p:nvPr>
            <p:ph type="body" idx="4294967295"/>
          </p:nvPr>
        </p:nvSpPr>
        <p:spPr>
          <a:xfrm>
            <a:off x="566738" y="1676400"/>
            <a:ext cx="8043862" cy="4572000"/>
          </a:xfrm>
        </p:spPr>
        <p:txBody>
          <a:bodyPr/>
          <a:lstStyle/>
          <a:p>
            <a:pPr>
              <a:lnSpc>
                <a:spcPct val="80000"/>
              </a:lnSpc>
              <a:spcBef>
                <a:spcPts val="600"/>
              </a:spcBef>
              <a:spcAft>
                <a:spcPct val="20000"/>
              </a:spcAft>
            </a:pPr>
            <a:r>
              <a:rPr lang="en-US" sz="1800" b="1" i="1" smtClean="0">
                <a:solidFill>
                  <a:schemeClr val="accent2"/>
                </a:solidFill>
                <a:latin typeface="Verdana" pitchFamily="34" charset="0"/>
                <a:cs typeface="Times New Roman" pitchFamily="18" charset="0"/>
              </a:rPr>
              <a:t>Start on the right foot.</a:t>
            </a:r>
            <a:r>
              <a:rPr lang="en-US" sz="1800" i="1" smtClean="0">
                <a:latin typeface="Verdana" pitchFamily="34" charset="0"/>
                <a:cs typeface="Times New Roman" pitchFamily="18" charset="0"/>
              </a:rPr>
              <a:t> </a:t>
            </a:r>
            <a:r>
              <a:rPr lang="en-US" sz="1800" smtClean="0">
                <a:latin typeface="Verdana" pitchFamily="34" charset="0"/>
                <a:cs typeface="Times New Roman" pitchFamily="18" charset="0"/>
              </a:rPr>
              <a:t> This is accomplished by working hard (very hard) to understand the problem that is to be solved and then setting realistic objectives and expectations.   </a:t>
            </a:r>
          </a:p>
          <a:p>
            <a:pPr>
              <a:lnSpc>
                <a:spcPct val="80000"/>
              </a:lnSpc>
              <a:spcBef>
                <a:spcPts val="300"/>
              </a:spcBef>
              <a:spcAft>
                <a:spcPct val="20000"/>
              </a:spcAft>
            </a:pPr>
            <a:r>
              <a:rPr lang="en-US" sz="1800" b="1" i="1" smtClean="0">
                <a:solidFill>
                  <a:schemeClr val="accent2"/>
                </a:solidFill>
                <a:latin typeface="Verdana" pitchFamily="34" charset="0"/>
                <a:cs typeface="Times New Roman" pitchFamily="18" charset="0"/>
              </a:rPr>
              <a:t>Maintain momentum.</a:t>
            </a:r>
            <a:r>
              <a:rPr lang="en-US" sz="1800" i="1" smtClean="0">
                <a:latin typeface="Verdana" pitchFamily="34" charset="0"/>
                <a:cs typeface="Times New Roman" pitchFamily="18" charset="0"/>
              </a:rPr>
              <a:t> The </a:t>
            </a:r>
            <a:r>
              <a:rPr lang="en-US" sz="1800" smtClean="0">
                <a:latin typeface="Verdana" pitchFamily="34" charset="0"/>
                <a:cs typeface="Times New Roman" pitchFamily="18" charset="0"/>
              </a:rPr>
              <a:t>project manager must provide incentives to keep turnover of personnel to an absolute minimum, the team should emphasize quality in every task it performs, and senior management should do everything possible to stay out of the team’s way.</a:t>
            </a:r>
          </a:p>
          <a:p>
            <a:pPr>
              <a:lnSpc>
                <a:spcPct val="80000"/>
              </a:lnSpc>
              <a:spcAft>
                <a:spcPct val="20000"/>
              </a:spcAft>
            </a:pPr>
            <a:r>
              <a:rPr lang="en-US" sz="1800" b="1" i="1" smtClean="0">
                <a:solidFill>
                  <a:schemeClr val="accent2"/>
                </a:solidFill>
                <a:latin typeface="Verdana" pitchFamily="34" charset="0"/>
                <a:cs typeface="Times New Roman" pitchFamily="18" charset="0"/>
              </a:rPr>
              <a:t>Track progress</a:t>
            </a:r>
            <a:r>
              <a:rPr lang="en-US" sz="1800" i="1" smtClean="0">
                <a:solidFill>
                  <a:schemeClr val="accent2"/>
                </a:solidFill>
                <a:latin typeface="Verdana" pitchFamily="34" charset="0"/>
                <a:cs typeface="Times New Roman" pitchFamily="18" charset="0"/>
              </a:rPr>
              <a:t>.</a:t>
            </a:r>
            <a:r>
              <a:rPr lang="en-US" sz="1800" i="1" smtClean="0">
                <a:latin typeface="Verdana" pitchFamily="34" charset="0"/>
                <a:cs typeface="Times New Roman" pitchFamily="18" charset="0"/>
              </a:rPr>
              <a:t> </a:t>
            </a:r>
            <a:r>
              <a:rPr lang="en-US" sz="1800" smtClean="0">
                <a:latin typeface="Verdana" pitchFamily="34" charset="0"/>
                <a:cs typeface="Times New Roman" pitchFamily="18" charset="0"/>
              </a:rPr>
              <a:t> For a software project, progress is tracked as work products  (e.g., models, source code, sets of test cases) are produced and approved (using formal technical reviews) as part of a quality assurance activity. </a:t>
            </a:r>
          </a:p>
          <a:p>
            <a:pPr>
              <a:lnSpc>
                <a:spcPct val="80000"/>
              </a:lnSpc>
              <a:spcAft>
                <a:spcPct val="20000"/>
              </a:spcAft>
            </a:pPr>
            <a:r>
              <a:rPr lang="en-US" sz="1800" b="1" i="1" smtClean="0">
                <a:solidFill>
                  <a:schemeClr val="accent2"/>
                </a:solidFill>
                <a:latin typeface="Verdana" pitchFamily="34" charset="0"/>
                <a:cs typeface="Times New Roman" pitchFamily="18" charset="0"/>
              </a:rPr>
              <a:t>Make smart decisions</a:t>
            </a:r>
            <a:r>
              <a:rPr lang="en-US" sz="1800" i="1" smtClean="0">
                <a:solidFill>
                  <a:schemeClr val="accent2"/>
                </a:solidFill>
                <a:latin typeface="Verdana" pitchFamily="34" charset="0"/>
                <a:cs typeface="Times New Roman" pitchFamily="18" charset="0"/>
              </a:rPr>
              <a:t>.</a:t>
            </a:r>
            <a:r>
              <a:rPr lang="en-US" sz="1800" i="1" smtClean="0">
                <a:latin typeface="Verdana" pitchFamily="34" charset="0"/>
                <a:cs typeface="Times New Roman" pitchFamily="18" charset="0"/>
              </a:rPr>
              <a:t> </a:t>
            </a:r>
            <a:r>
              <a:rPr lang="en-US" sz="1800" smtClean="0">
                <a:latin typeface="Verdana" pitchFamily="34" charset="0"/>
                <a:cs typeface="Times New Roman" pitchFamily="18" charset="0"/>
              </a:rPr>
              <a:t>  In essence, the decisions of the project manager and the software team should be to “keep it simple.” </a:t>
            </a:r>
          </a:p>
          <a:p>
            <a:pPr>
              <a:lnSpc>
                <a:spcPct val="80000"/>
              </a:lnSpc>
              <a:spcAft>
                <a:spcPct val="20000"/>
              </a:spcAft>
            </a:pPr>
            <a:r>
              <a:rPr lang="en-US" sz="1800" b="1" i="1" smtClean="0">
                <a:solidFill>
                  <a:schemeClr val="accent2"/>
                </a:solidFill>
                <a:latin typeface="Verdana" pitchFamily="34" charset="0"/>
                <a:cs typeface="Times New Roman" pitchFamily="18" charset="0"/>
              </a:rPr>
              <a:t>Conduct a postmortem analysis</a:t>
            </a:r>
            <a:r>
              <a:rPr lang="en-US" sz="1800" i="1" smtClean="0">
                <a:solidFill>
                  <a:srgbClr val="F3FF07"/>
                </a:solidFill>
                <a:latin typeface="Verdana" pitchFamily="34" charset="0"/>
                <a:cs typeface="Times New Roman" pitchFamily="18" charset="0"/>
              </a:rPr>
              <a:t>.</a:t>
            </a:r>
            <a:r>
              <a:rPr lang="en-US" sz="1800" smtClean="0">
                <a:latin typeface="Verdana" pitchFamily="34" charset="0"/>
                <a:cs typeface="Times New Roman" pitchFamily="18" charset="0"/>
              </a:rPr>
              <a:t>  Establish a consistent mechanism for extracting lessons learned for each project. Evaluate plan, schedule, analysis of project, customer feedback, etc in written form.</a:t>
            </a:r>
            <a:endParaRPr lang="en-US" sz="1800" smtClean="0">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sz="3400" smtClean="0">
                <a:latin typeface="Verdana" pitchFamily="34" charset="0"/>
                <a:cs typeface="Times New Roman" pitchFamily="18" charset="0"/>
              </a:rPr>
              <a:t>To Get to the Essence of a Project</a:t>
            </a:r>
            <a:r>
              <a:rPr lang="en-US" sz="3400" smtClean="0">
                <a:latin typeface="Verdana" pitchFamily="34" charset="0"/>
              </a:rPr>
              <a:t> - W</a:t>
            </a:r>
            <a:r>
              <a:rPr lang="en-US" sz="3400" baseline="30000" smtClean="0">
                <a:latin typeface="Verdana" pitchFamily="34" charset="0"/>
              </a:rPr>
              <a:t>5</a:t>
            </a:r>
            <a:r>
              <a:rPr lang="en-US" sz="3400" smtClean="0">
                <a:latin typeface="Verdana" pitchFamily="34" charset="0"/>
              </a:rPr>
              <a:t>HH Approach </a:t>
            </a:r>
          </a:p>
        </p:txBody>
      </p:sp>
      <p:sp>
        <p:nvSpPr>
          <p:cNvPr id="26627" name="Rectangle 3"/>
          <p:cNvSpPr>
            <a:spLocks noGrp="1" noChangeArrowheads="1"/>
          </p:cNvSpPr>
          <p:nvPr>
            <p:ph type="body" idx="4294967295"/>
          </p:nvPr>
        </p:nvSpPr>
        <p:spPr>
          <a:xfrm>
            <a:off x="304800" y="1600200"/>
            <a:ext cx="8262938" cy="4267200"/>
          </a:xfrm>
        </p:spPr>
        <p:txBody>
          <a:bodyPr/>
          <a:lstStyle/>
          <a:p>
            <a:pPr>
              <a:lnSpc>
                <a:spcPct val="80000"/>
              </a:lnSpc>
            </a:pPr>
            <a:r>
              <a:rPr lang="en-US" sz="1600" smtClean="0">
                <a:latin typeface="Verdana" pitchFamily="34" charset="0"/>
              </a:rPr>
              <a:t>Boehm suggests an approach(W</a:t>
            </a:r>
            <a:r>
              <a:rPr lang="en-US" sz="1600" baseline="30000" smtClean="0">
                <a:latin typeface="Verdana" pitchFamily="34" charset="0"/>
              </a:rPr>
              <a:t>5</a:t>
            </a:r>
            <a:r>
              <a:rPr lang="en-US" sz="1600" smtClean="0">
                <a:latin typeface="Verdana" pitchFamily="34" charset="0"/>
              </a:rPr>
              <a:t>HH) that addresses project objectives, milestones and schedules, responsibilities, management and technical approaches, and required resources.</a:t>
            </a:r>
          </a:p>
          <a:p>
            <a:pPr>
              <a:lnSpc>
                <a:spcPct val="80000"/>
              </a:lnSpc>
              <a:buFont typeface="Wingdings" pitchFamily="2" charset="2"/>
              <a:buNone/>
            </a:pPr>
            <a:endParaRPr lang="en-US" sz="1600" smtClean="0">
              <a:latin typeface="Verdana" pitchFamily="34" charset="0"/>
            </a:endParaRPr>
          </a:p>
          <a:p>
            <a:pPr>
              <a:lnSpc>
                <a:spcPct val="80000"/>
              </a:lnSpc>
            </a:pPr>
            <a:r>
              <a:rPr lang="en-US" sz="1600" smtClean="0">
                <a:latin typeface="Verdana" pitchFamily="34" charset="0"/>
              </a:rPr>
              <a:t>Why is the system being developed?</a:t>
            </a:r>
          </a:p>
          <a:p>
            <a:pPr lvl="1">
              <a:lnSpc>
                <a:spcPct val="80000"/>
              </a:lnSpc>
            </a:pPr>
            <a:r>
              <a:rPr lang="en-US" sz="1600" smtClean="0">
                <a:latin typeface="Verdana" pitchFamily="34" charset="0"/>
              </a:rPr>
              <a:t>Enables all parties to assess the validity of business reasons for the software work</a:t>
            </a:r>
          </a:p>
          <a:p>
            <a:pPr>
              <a:lnSpc>
                <a:spcPct val="80000"/>
              </a:lnSpc>
            </a:pPr>
            <a:r>
              <a:rPr lang="en-US" sz="1600" smtClean="0">
                <a:latin typeface="Verdana" pitchFamily="34" charset="0"/>
              </a:rPr>
              <a:t>What will be done? </a:t>
            </a:r>
          </a:p>
          <a:p>
            <a:pPr lvl="1">
              <a:lnSpc>
                <a:spcPct val="80000"/>
              </a:lnSpc>
            </a:pPr>
            <a:r>
              <a:rPr lang="en-US" sz="1600" smtClean="0">
                <a:latin typeface="Verdana" pitchFamily="34" charset="0"/>
              </a:rPr>
              <a:t>Establish the task set that will be required.</a:t>
            </a:r>
          </a:p>
          <a:p>
            <a:pPr>
              <a:lnSpc>
                <a:spcPct val="80000"/>
              </a:lnSpc>
            </a:pPr>
            <a:r>
              <a:rPr lang="en-US" sz="1600" smtClean="0">
                <a:latin typeface="Verdana" pitchFamily="34" charset="0"/>
              </a:rPr>
              <a:t>When will it be accomplished?</a:t>
            </a:r>
          </a:p>
          <a:p>
            <a:pPr lvl="1">
              <a:lnSpc>
                <a:spcPct val="80000"/>
              </a:lnSpc>
            </a:pPr>
            <a:r>
              <a:rPr lang="en-US" sz="1600" smtClean="0">
                <a:latin typeface="Verdana" pitchFamily="34" charset="0"/>
              </a:rPr>
              <a:t>Project schedule to achieve milestone.</a:t>
            </a:r>
          </a:p>
          <a:p>
            <a:pPr>
              <a:lnSpc>
                <a:spcPct val="80000"/>
              </a:lnSpc>
            </a:pPr>
            <a:r>
              <a:rPr lang="en-US" sz="1600" smtClean="0">
                <a:latin typeface="Verdana" pitchFamily="34" charset="0"/>
              </a:rPr>
              <a:t>Who is responsible?</a:t>
            </a:r>
          </a:p>
          <a:p>
            <a:pPr lvl="1">
              <a:lnSpc>
                <a:spcPct val="80000"/>
              </a:lnSpc>
            </a:pPr>
            <a:r>
              <a:rPr lang="en-US" sz="1600" smtClean="0">
                <a:latin typeface="Verdana" pitchFamily="34" charset="0"/>
              </a:rPr>
              <a:t>Role and responsibility of each member.</a:t>
            </a:r>
          </a:p>
          <a:p>
            <a:pPr>
              <a:lnSpc>
                <a:spcPct val="80000"/>
              </a:lnSpc>
            </a:pPr>
            <a:r>
              <a:rPr lang="en-US" sz="1600" smtClean="0">
                <a:latin typeface="Verdana" pitchFamily="34" charset="0"/>
              </a:rPr>
              <a:t>Where are they organizationally located?</a:t>
            </a:r>
          </a:p>
          <a:p>
            <a:pPr lvl="1">
              <a:lnSpc>
                <a:spcPct val="80000"/>
              </a:lnSpc>
            </a:pPr>
            <a:r>
              <a:rPr lang="en-US" sz="1600" smtClean="0">
                <a:latin typeface="Verdana" pitchFamily="34" charset="0"/>
              </a:rPr>
              <a:t>Customer, end user and other stakeholders also have responsibility. </a:t>
            </a:r>
          </a:p>
          <a:p>
            <a:pPr>
              <a:lnSpc>
                <a:spcPct val="80000"/>
              </a:lnSpc>
            </a:pPr>
            <a:r>
              <a:rPr lang="en-US" sz="1600" smtClean="0">
                <a:latin typeface="Verdana" pitchFamily="34" charset="0"/>
              </a:rPr>
              <a:t>How will the job be done technically and managerially?</a:t>
            </a:r>
          </a:p>
          <a:p>
            <a:pPr lvl="1">
              <a:lnSpc>
                <a:spcPct val="80000"/>
              </a:lnSpc>
            </a:pPr>
            <a:r>
              <a:rPr lang="en-US" sz="1600" smtClean="0">
                <a:latin typeface="Verdana" pitchFamily="34" charset="0"/>
              </a:rPr>
              <a:t>Management and technical strategy must be define.</a:t>
            </a:r>
          </a:p>
          <a:p>
            <a:pPr>
              <a:lnSpc>
                <a:spcPct val="80000"/>
              </a:lnSpc>
            </a:pPr>
            <a:r>
              <a:rPr lang="en-US" sz="1600" smtClean="0">
                <a:latin typeface="Verdana" pitchFamily="34" charset="0"/>
              </a:rPr>
              <a:t>How much of each resource is needed?</a:t>
            </a:r>
          </a:p>
          <a:p>
            <a:pPr lvl="1">
              <a:lnSpc>
                <a:spcPct val="80000"/>
              </a:lnSpc>
            </a:pPr>
            <a:r>
              <a:rPr lang="en-US" sz="1600" smtClean="0">
                <a:latin typeface="Verdana" pitchFamily="34" charset="0"/>
              </a:rPr>
              <a:t>Develop estimation.</a:t>
            </a:r>
          </a:p>
          <a:p>
            <a:pPr>
              <a:lnSpc>
                <a:spcPct val="80000"/>
              </a:lnSpc>
              <a:buFont typeface="Wingdings" pitchFamily="2" charset="2"/>
              <a:buNone/>
            </a:pPr>
            <a:endParaRPr lang="en-US" sz="1800" smtClean="0">
              <a:latin typeface="Verdana" pitchFamily="34" charset="0"/>
            </a:endParaRPr>
          </a:p>
          <a:p>
            <a:pPr>
              <a:lnSpc>
                <a:spcPct val="80000"/>
              </a:lnSpc>
              <a:buFont typeface="Wingdings" pitchFamily="2" charset="2"/>
              <a:buNone/>
            </a:pPr>
            <a:r>
              <a:rPr lang="en-US" sz="1800" i="1" smtClean="0">
                <a:latin typeface="Verdana" pitchFamily="34" charset="0"/>
              </a:rPr>
              <a:t>It applicable regardless of size or complexity of software project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en-US" smtClean="0">
                <a:latin typeface="Verdana" pitchFamily="34" charset="0"/>
              </a:rPr>
              <a:t>Why Project Fail?</a:t>
            </a:r>
          </a:p>
        </p:txBody>
      </p:sp>
      <p:sp>
        <p:nvSpPr>
          <p:cNvPr id="6147" name="Rectangle 3"/>
          <p:cNvSpPr>
            <a:spLocks noGrp="1" noChangeArrowheads="1"/>
          </p:cNvSpPr>
          <p:nvPr>
            <p:ph type="body" idx="4294967295"/>
          </p:nvPr>
        </p:nvSpPr>
        <p:spPr>
          <a:xfrm>
            <a:off x="566738" y="1905000"/>
            <a:ext cx="8001000" cy="4267200"/>
          </a:xfrm>
        </p:spPr>
        <p:txBody>
          <a:bodyPr/>
          <a:lstStyle/>
          <a:p>
            <a:pPr marL="571500" indent="-571500"/>
            <a:r>
              <a:rPr lang="en-US" sz="2600" smtClean="0">
                <a:latin typeface="Verdana" pitchFamily="34" charset="0"/>
              </a:rPr>
              <a:t>Changing customer requirement</a:t>
            </a:r>
          </a:p>
          <a:p>
            <a:pPr marL="571500" indent="-571500"/>
            <a:r>
              <a:rPr lang="en-US" sz="2600" smtClean="0">
                <a:latin typeface="Verdana" pitchFamily="34" charset="0"/>
              </a:rPr>
              <a:t>Ambiguous/Incomplete requirement</a:t>
            </a:r>
          </a:p>
          <a:p>
            <a:pPr marL="571500" indent="-571500"/>
            <a:r>
              <a:rPr lang="en-US" sz="2600" smtClean="0">
                <a:latin typeface="Verdana" pitchFamily="34" charset="0"/>
              </a:rPr>
              <a:t>Unrealistic deadline</a:t>
            </a:r>
          </a:p>
          <a:p>
            <a:pPr marL="571500" indent="-571500"/>
            <a:r>
              <a:rPr lang="en-US" sz="2600" smtClean="0">
                <a:latin typeface="Verdana" pitchFamily="34" charset="0"/>
              </a:rPr>
              <a:t>An honest underestimate of effort</a:t>
            </a:r>
            <a:endParaRPr lang="en-GB" sz="2600" smtClean="0">
              <a:latin typeface="Verdana" pitchFamily="34" charset="0"/>
            </a:endParaRPr>
          </a:p>
          <a:p>
            <a:pPr marL="571500" indent="-571500"/>
            <a:r>
              <a:rPr lang="en-US" sz="2600" smtClean="0">
                <a:latin typeface="Verdana" pitchFamily="34" charset="0"/>
              </a:rPr>
              <a:t>Predictable and/or unpredictable risks</a:t>
            </a:r>
            <a:endParaRPr lang="en-GB" sz="2600" smtClean="0">
              <a:latin typeface="Verdana" pitchFamily="34" charset="0"/>
            </a:endParaRPr>
          </a:p>
          <a:p>
            <a:pPr marL="571500" indent="-571500"/>
            <a:r>
              <a:rPr lang="en-US" sz="2600" smtClean="0">
                <a:latin typeface="Verdana" pitchFamily="34" charset="0"/>
              </a:rPr>
              <a:t>Technical difficulties</a:t>
            </a:r>
            <a:endParaRPr lang="en-GB" sz="2600" smtClean="0">
              <a:latin typeface="Verdana" pitchFamily="34" charset="0"/>
            </a:endParaRPr>
          </a:p>
          <a:p>
            <a:pPr marL="571500" indent="-571500"/>
            <a:r>
              <a:rPr lang="en-US" sz="2600" smtClean="0">
                <a:latin typeface="Verdana" pitchFamily="34" charset="0"/>
              </a:rPr>
              <a:t>Miscommunication among project staff</a:t>
            </a:r>
            <a:endParaRPr lang="en-GB" sz="2600" smtClean="0">
              <a:latin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74675" y="841375"/>
            <a:ext cx="8001000" cy="682625"/>
          </a:xfrm>
        </p:spPr>
        <p:txBody>
          <a:bodyPr/>
          <a:lstStyle/>
          <a:p>
            <a:r>
              <a:rPr lang="en-US" smtClean="0">
                <a:latin typeface="Verdana" pitchFamily="34" charset="0"/>
              </a:rPr>
              <a:t>Management Spectrum</a:t>
            </a:r>
          </a:p>
        </p:txBody>
      </p:sp>
      <p:sp>
        <p:nvSpPr>
          <p:cNvPr id="7171" name="Rectangle 3"/>
          <p:cNvSpPr>
            <a:spLocks noGrp="1" noChangeArrowheads="1"/>
          </p:cNvSpPr>
          <p:nvPr>
            <p:ph type="body" idx="4294967295"/>
          </p:nvPr>
        </p:nvSpPr>
        <p:spPr>
          <a:xfrm>
            <a:off x="609600" y="1752600"/>
            <a:ext cx="8001000" cy="4648200"/>
          </a:xfrm>
        </p:spPr>
        <p:txBody>
          <a:bodyPr/>
          <a:lstStyle/>
          <a:p>
            <a:r>
              <a:rPr lang="en-US" sz="1800" smtClean="0">
                <a:solidFill>
                  <a:srgbClr val="000000"/>
                </a:solidFill>
                <a:latin typeface="Verdana" pitchFamily="34" charset="0"/>
                <a:cs typeface="Times New Roman" pitchFamily="18" charset="0"/>
              </a:rPr>
              <a:t>Effective project management focuses on four aspects of the project known as the 4 P’s:</a:t>
            </a:r>
          </a:p>
          <a:p>
            <a:pPr lvl="2"/>
            <a:r>
              <a:rPr lang="en-US" sz="2200" smtClean="0">
                <a:latin typeface="Verdana" pitchFamily="34" charset="0"/>
              </a:rPr>
              <a:t>People</a:t>
            </a:r>
            <a:r>
              <a:rPr lang="en-US" sz="2000" smtClean="0">
                <a:latin typeface="Verdana" pitchFamily="34" charset="0"/>
              </a:rPr>
              <a:t> - </a:t>
            </a:r>
            <a:r>
              <a:rPr lang="en-US" altLang="zh-CN" sz="1600" smtClean="0">
                <a:latin typeface="Verdana" pitchFamily="34" charset="0"/>
                <a:ea typeface="宋体" pitchFamily="2" charset="-122"/>
              </a:rPr>
              <a:t>The most important element of a successful project.</a:t>
            </a:r>
            <a:r>
              <a:rPr lang="en-US" altLang="zh-CN" sz="1900" smtClean="0">
                <a:latin typeface="Verdana" pitchFamily="34" charset="0"/>
                <a:ea typeface="宋体" pitchFamily="2" charset="-122"/>
              </a:rPr>
              <a:t> </a:t>
            </a:r>
            <a:r>
              <a:rPr lang="en-US" sz="1600" smtClean="0">
                <a:latin typeface="Verdana" pitchFamily="34" charset="0"/>
                <a:ea typeface="宋体" pitchFamily="2" charset="-122"/>
              </a:rPr>
              <a:t>(recruiting, selection, performance management, training, compensation, career development, organization, work design, team/culture development)</a:t>
            </a:r>
            <a:r>
              <a:rPr lang="en-US" sz="2100" smtClean="0">
                <a:latin typeface="Verdana" pitchFamily="34" charset="0"/>
              </a:rPr>
              <a:t> </a:t>
            </a:r>
            <a:endParaRPr lang="en-US" sz="1900" smtClean="0">
              <a:latin typeface="Verdana" pitchFamily="34" charset="0"/>
            </a:endParaRPr>
          </a:p>
          <a:p>
            <a:pPr lvl="2"/>
            <a:r>
              <a:rPr lang="en-US" sz="2200" smtClean="0">
                <a:latin typeface="Verdana" pitchFamily="34" charset="0"/>
              </a:rPr>
              <a:t>Product</a:t>
            </a:r>
            <a:r>
              <a:rPr lang="en-US" sz="2000" smtClean="0">
                <a:latin typeface="Verdana" pitchFamily="34" charset="0"/>
              </a:rPr>
              <a:t> - </a:t>
            </a:r>
            <a:r>
              <a:rPr lang="en-US" altLang="zh-CN" sz="1600" smtClean="0">
                <a:latin typeface="Verdana" pitchFamily="34" charset="0"/>
                <a:ea typeface="宋体" pitchFamily="2" charset="-122"/>
              </a:rPr>
              <a:t>The software to be built </a:t>
            </a:r>
            <a:r>
              <a:rPr lang="en-US" sz="1600" smtClean="0">
                <a:latin typeface="Verdana" pitchFamily="34" charset="0"/>
                <a:ea typeface="宋体" pitchFamily="2" charset="-122"/>
              </a:rPr>
              <a:t>(product objectives, scope, alternative solutions, constraint) </a:t>
            </a:r>
          </a:p>
          <a:p>
            <a:pPr lvl="2"/>
            <a:r>
              <a:rPr lang="en-US" sz="2200" smtClean="0">
                <a:latin typeface="Verdana" pitchFamily="34" charset="0"/>
              </a:rPr>
              <a:t>Process</a:t>
            </a:r>
            <a:r>
              <a:rPr lang="en-US" sz="2000" smtClean="0">
                <a:latin typeface="Verdana" pitchFamily="34" charset="0"/>
              </a:rPr>
              <a:t> - </a:t>
            </a:r>
            <a:r>
              <a:rPr lang="en-US" altLang="zh-CN" sz="1600" smtClean="0">
                <a:latin typeface="Verdana" pitchFamily="34" charset="0"/>
                <a:ea typeface="宋体" pitchFamily="2" charset="-122"/>
              </a:rPr>
              <a:t>The set of framework activities and software engineering tasks to get the job done </a:t>
            </a:r>
            <a:r>
              <a:rPr lang="en-US" sz="1600" smtClean="0">
                <a:latin typeface="Verdana" pitchFamily="34" charset="0"/>
                <a:ea typeface="宋体" pitchFamily="2" charset="-122"/>
              </a:rPr>
              <a:t>(framework activities populated with tasks, milestones, work products, and QA points)</a:t>
            </a:r>
            <a:r>
              <a:rPr lang="en-US" sz="2100" smtClean="0">
                <a:latin typeface="Verdana" pitchFamily="34" charset="0"/>
              </a:rPr>
              <a:t> </a:t>
            </a:r>
            <a:endParaRPr lang="en-US" sz="1900" smtClean="0">
              <a:latin typeface="Verdana" pitchFamily="34" charset="0"/>
            </a:endParaRPr>
          </a:p>
          <a:p>
            <a:pPr lvl="2"/>
            <a:r>
              <a:rPr lang="en-US" sz="2200" smtClean="0">
                <a:latin typeface="Verdana" pitchFamily="34" charset="0"/>
              </a:rPr>
              <a:t>Project</a:t>
            </a:r>
            <a:r>
              <a:rPr lang="en-US" sz="2000" smtClean="0">
                <a:latin typeface="Verdana" pitchFamily="34" charset="0"/>
              </a:rPr>
              <a:t> - </a:t>
            </a:r>
            <a:r>
              <a:rPr lang="en-US" altLang="zh-CN" sz="1600" smtClean="0">
                <a:latin typeface="Verdana" pitchFamily="34" charset="0"/>
                <a:ea typeface="宋体" pitchFamily="2" charset="-122"/>
              </a:rPr>
              <a:t>All work required to make the product a reality. </a:t>
            </a:r>
            <a:r>
              <a:rPr lang="en-US" sz="1600" smtClean="0">
                <a:latin typeface="Verdana" pitchFamily="34" charset="0"/>
                <a:ea typeface="宋体" pitchFamily="2" charset="-122"/>
              </a:rPr>
              <a:t>(planning, monitoring, controlling)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4675" y="838200"/>
            <a:ext cx="8001000" cy="682625"/>
          </a:xfrm>
        </p:spPr>
        <p:txBody>
          <a:bodyPr/>
          <a:lstStyle/>
          <a:p>
            <a:r>
              <a:rPr lang="en-US" smtClean="0">
                <a:latin typeface="Verdana" pitchFamily="34" charset="0"/>
              </a:rPr>
              <a:t>People</a:t>
            </a:r>
          </a:p>
        </p:txBody>
      </p:sp>
      <p:sp>
        <p:nvSpPr>
          <p:cNvPr id="8195" name="Rectangle 3"/>
          <p:cNvSpPr>
            <a:spLocks noGrp="1" noChangeArrowheads="1"/>
          </p:cNvSpPr>
          <p:nvPr>
            <p:ph type="body" idx="4294967295"/>
          </p:nvPr>
        </p:nvSpPr>
        <p:spPr/>
        <p:txBody>
          <a:bodyPr/>
          <a:lstStyle/>
          <a:p>
            <a:pPr>
              <a:buFont typeface="Wingdings" pitchFamily="2" charset="2"/>
              <a:buNone/>
            </a:pPr>
            <a:r>
              <a:rPr lang="en-US" sz="2000" b="1" smtClean="0">
                <a:latin typeface="Verdana" pitchFamily="34" charset="0"/>
              </a:rPr>
              <a:t>Player of the project:</a:t>
            </a:r>
          </a:p>
          <a:p>
            <a:pPr>
              <a:buFont typeface="Wingdings" pitchFamily="2" charset="2"/>
              <a:buNone/>
            </a:pPr>
            <a:r>
              <a:rPr lang="en-US" sz="1800" smtClean="0">
                <a:latin typeface="Verdana" pitchFamily="34" charset="0"/>
              </a:rPr>
              <a:t> </a:t>
            </a:r>
          </a:p>
          <a:p>
            <a:endParaRPr lang="en-US" sz="1800" smtClean="0">
              <a:latin typeface="Verdana" pitchFamily="34" charset="0"/>
            </a:endParaRPr>
          </a:p>
          <a:p>
            <a:r>
              <a:rPr lang="en-US" sz="2400" smtClean="0">
                <a:latin typeface="Verdana" pitchFamily="34" charset="0"/>
              </a:rPr>
              <a:t>The Stakeholders</a:t>
            </a:r>
          </a:p>
          <a:p>
            <a:r>
              <a:rPr lang="en-US" sz="2400" smtClean="0">
                <a:latin typeface="Verdana" pitchFamily="34" charset="0"/>
              </a:rPr>
              <a:t>Team leaders</a:t>
            </a:r>
          </a:p>
          <a:p>
            <a:r>
              <a:rPr lang="en-US" sz="2400" smtClean="0">
                <a:latin typeface="Verdana" pitchFamily="34" charset="0"/>
              </a:rPr>
              <a:t>The Software Team</a:t>
            </a:r>
          </a:p>
          <a:p>
            <a:r>
              <a:rPr lang="en-US" sz="2400" smtClean="0">
                <a:latin typeface="Verdana" pitchFamily="34" charset="0"/>
              </a:rPr>
              <a:t>Agile Team (Implementer)</a:t>
            </a:r>
          </a:p>
          <a:p>
            <a:r>
              <a:rPr lang="en-US" sz="2400" smtClean="0">
                <a:latin typeface="Verdana" pitchFamily="34" charset="0"/>
              </a:rPr>
              <a:t>Coordination and Communication Issues</a:t>
            </a:r>
            <a:r>
              <a:rPr lang="en-US" sz="2000" smtClean="0">
                <a:latin typeface="Verdana" pitchFamily="34" charset="0"/>
              </a:rPr>
              <a:t>.</a:t>
            </a:r>
          </a:p>
          <a:p>
            <a:endParaRPr lang="en-US" sz="2000" smtClean="0">
              <a:latin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zh-CN" smtClean="0">
                <a:latin typeface="Verdana" pitchFamily="34" charset="0"/>
                <a:ea typeface="宋体" pitchFamily="2" charset="-122"/>
              </a:rPr>
              <a:t>Stakeholders</a:t>
            </a:r>
            <a:endParaRPr lang="en-US" smtClean="0">
              <a:latin typeface="Verdana" pitchFamily="34" charset="0"/>
            </a:endParaRPr>
          </a:p>
        </p:txBody>
      </p:sp>
      <p:sp>
        <p:nvSpPr>
          <p:cNvPr id="9219" name="Rectangle 3"/>
          <p:cNvSpPr>
            <a:spLocks noGrp="1" noChangeArrowheads="1"/>
          </p:cNvSpPr>
          <p:nvPr>
            <p:ph type="body" idx="4294967295"/>
          </p:nvPr>
        </p:nvSpPr>
        <p:spPr>
          <a:xfrm>
            <a:off x="566738" y="1600200"/>
            <a:ext cx="8001000" cy="4267200"/>
          </a:xfrm>
        </p:spPr>
        <p:txBody>
          <a:bodyPr/>
          <a:lstStyle/>
          <a:p>
            <a:pPr>
              <a:lnSpc>
                <a:spcPct val="90000"/>
              </a:lnSpc>
              <a:spcBef>
                <a:spcPts val="600"/>
              </a:spcBef>
            </a:pPr>
            <a:r>
              <a:rPr lang="en-US" sz="2600" i="1" smtClean="0">
                <a:solidFill>
                  <a:schemeClr val="accent2"/>
                </a:solidFill>
                <a:latin typeface="Verdana" pitchFamily="34" charset="0"/>
              </a:rPr>
              <a:t>Senior managers</a:t>
            </a:r>
            <a:r>
              <a:rPr lang="en-US" sz="2600" smtClean="0">
                <a:latin typeface="Verdana" pitchFamily="34" charset="0"/>
              </a:rPr>
              <a:t> </a:t>
            </a:r>
            <a:r>
              <a:rPr lang="en-US" sz="1800" smtClean="0">
                <a:latin typeface="Verdana" pitchFamily="34" charset="0"/>
              </a:rPr>
              <a:t>who define the business issues that often have significant influence on the project.</a:t>
            </a:r>
          </a:p>
          <a:p>
            <a:pPr>
              <a:lnSpc>
                <a:spcPct val="90000"/>
              </a:lnSpc>
              <a:spcBef>
                <a:spcPts val="600"/>
              </a:spcBef>
              <a:buFont typeface="Wingdings" pitchFamily="2" charset="2"/>
              <a:buNone/>
            </a:pPr>
            <a:endParaRPr lang="en-US" sz="1800" smtClean="0">
              <a:latin typeface="Verdana" pitchFamily="34" charset="0"/>
            </a:endParaRPr>
          </a:p>
          <a:p>
            <a:pPr>
              <a:lnSpc>
                <a:spcPct val="90000"/>
              </a:lnSpc>
              <a:spcBef>
                <a:spcPts val="300"/>
              </a:spcBef>
            </a:pPr>
            <a:r>
              <a:rPr lang="en-US" sz="2600" i="1" smtClean="0">
                <a:solidFill>
                  <a:schemeClr val="accent2"/>
                </a:solidFill>
                <a:latin typeface="Verdana" pitchFamily="34" charset="0"/>
              </a:rPr>
              <a:t>Project (technical) managers</a:t>
            </a:r>
            <a:r>
              <a:rPr lang="en-US" sz="2600" i="1" smtClean="0">
                <a:latin typeface="Verdana" pitchFamily="34" charset="0"/>
              </a:rPr>
              <a:t> </a:t>
            </a:r>
            <a:r>
              <a:rPr lang="en-US" sz="1800" smtClean="0">
                <a:latin typeface="Verdana" pitchFamily="34" charset="0"/>
              </a:rPr>
              <a:t>who must plan, motivate, organize, and control the practitioners who do software work.</a:t>
            </a:r>
          </a:p>
          <a:p>
            <a:pPr>
              <a:lnSpc>
                <a:spcPct val="90000"/>
              </a:lnSpc>
            </a:pPr>
            <a:r>
              <a:rPr lang="en-US" sz="2600" i="1" smtClean="0">
                <a:solidFill>
                  <a:schemeClr val="accent2"/>
                </a:solidFill>
                <a:latin typeface="Verdana" pitchFamily="34" charset="0"/>
              </a:rPr>
              <a:t>Practitioners</a:t>
            </a:r>
            <a:r>
              <a:rPr lang="en-US" sz="2600" smtClean="0">
                <a:solidFill>
                  <a:schemeClr val="accent2"/>
                </a:solidFill>
                <a:latin typeface="Verdana" pitchFamily="34" charset="0"/>
              </a:rPr>
              <a:t> </a:t>
            </a:r>
            <a:r>
              <a:rPr lang="en-US" sz="1800" smtClean="0">
                <a:latin typeface="Verdana" pitchFamily="34" charset="0"/>
              </a:rPr>
              <a:t>who deliver the technical skills that are necessary to engineer a product or application.</a:t>
            </a:r>
          </a:p>
          <a:p>
            <a:pPr>
              <a:lnSpc>
                <a:spcPct val="90000"/>
              </a:lnSpc>
            </a:pPr>
            <a:r>
              <a:rPr lang="en-US" sz="2600" i="1" smtClean="0">
                <a:solidFill>
                  <a:schemeClr val="accent2"/>
                </a:solidFill>
                <a:latin typeface="Verdana" pitchFamily="34" charset="0"/>
              </a:rPr>
              <a:t>Customers</a:t>
            </a:r>
            <a:r>
              <a:rPr lang="en-US" sz="2600" smtClean="0">
                <a:latin typeface="Verdana" pitchFamily="34" charset="0"/>
              </a:rPr>
              <a:t> </a:t>
            </a:r>
            <a:r>
              <a:rPr lang="en-US" sz="1800" smtClean="0">
                <a:latin typeface="Verdana" pitchFamily="34" charset="0"/>
              </a:rPr>
              <a:t>who specify the requirements for the software to be engineered and other stakeholders who have a peripheral interest in the outcome.</a:t>
            </a:r>
          </a:p>
          <a:p>
            <a:pPr>
              <a:lnSpc>
                <a:spcPct val="90000"/>
              </a:lnSpc>
            </a:pPr>
            <a:r>
              <a:rPr lang="en-US" sz="2600" i="1" smtClean="0">
                <a:solidFill>
                  <a:schemeClr val="accent2"/>
                </a:solidFill>
                <a:latin typeface="Verdana" pitchFamily="34" charset="0"/>
              </a:rPr>
              <a:t>End-users</a:t>
            </a:r>
            <a:r>
              <a:rPr lang="en-US" sz="2600" smtClean="0">
                <a:solidFill>
                  <a:schemeClr val="accent2"/>
                </a:solidFill>
                <a:latin typeface="Verdana" pitchFamily="34" charset="0"/>
              </a:rPr>
              <a:t> </a:t>
            </a:r>
            <a:r>
              <a:rPr lang="en-US" sz="1800" smtClean="0">
                <a:latin typeface="Verdana" pitchFamily="34" charset="0"/>
              </a:rPr>
              <a:t>who interact with the software once it is released for production use.</a:t>
            </a:r>
          </a:p>
          <a:p>
            <a:pPr>
              <a:lnSpc>
                <a:spcPct val="90000"/>
              </a:lnSpc>
            </a:pPr>
            <a:endParaRPr lang="en-US" sz="2600" smtClean="0">
              <a:latin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smtClean="0">
                <a:latin typeface="Verdana" pitchFamily="34" charset="0"/>
              </a:rPr>
              <a:t>Team Leaders</a:t>
            </a:r>
          </a:p>
        </p:txBody>
      </p:sp>
      <p:sp>
        <p:nvSpPr>
          <p:cNvPr id="10243" name="Rectangle 3"/>
          <p:cNvSpPr>
            <a:spLocks noGrp="1" noChangeArrowheads="1"/>
          </p:cNvSpPr>
          <p:nvPr>
            <p:ph type="body" idx="4294967295"/>
          </p:nvPr>
        </p:nvSpPr>
        <p:spPr>
          <a:xfrm>
            <a:off x="566738" y="1828800"/>
            <a:ext cx="8001000" cy="4267200"/>
          </a:xfrm>
        </p:spPr>
        <p:txBody>
          <a:bodyPr/>
          <a:lstStyle/>
          <a:p>
            <a:pPr>
              <a:lnSpc>
                <a:spcPct val="80000"/>
              </a:lnSpc>
              <a:buFont typeface="Wingdings" pitchFamily="2" charset="2"/>
              <a:buNone/>
            </a:pPr>
            <a:r>
              <a:rPr lang="en-US" sz="2100" smtClean="0">
                <a:latin typeface="Verdana" pitchFamily="34" charset="0"/>
              </a:rPr>
              <a:t>MOI model for leadership</a:t>
            </a:r>
          </a:p>
          <a:p>
            <a:pPr>
              <a:lnSpc>
                <a:spcPct val="80000"/>
              </a:lnSpc>
              <a:buFont typeface="Wingdings" pitchFamily="2" charset="2"/>
              <a:buNone/>
            </a:pPr>
            <a:endParaRPr lang="en-US" sz="2100" smtClean="0">
              <a:latin typeface="Verdana" pitchFamily="34" charset="0"/>
            </a:endParaRPr>
          </a:p>
          <a:p>
            <a:pPr lvl="1">
              <a:lnSpc>
                <a:spcPct val="80000"/>
              </a:lnSpc>
              <a:spcBef>
                <a:spcPts val="600"/>
              </a:spcBef>
            </a:pPr>
            <a:r>
              <a:rPr lang="en-US" sz="2400" b="1" smtClean="0">
                <a:solidFill>
                  <a:schemeClr val="accent2"/>
                </a:solidFill>
                <a:latin typeface="Verdana" pitchFamily="34" charset="0"/>
              </a:rPr>
              <a:t>Motivation</a:t>
            </a:r>
            <a:r>
              <a:rPr lang="en-US" sz="2400" smtClean="0">
                <a:latin typeface="Verdana" pitchFamily="34" charset="0"/>
              </a:rPr>
              <a:t>  </a:t>
            </a:r>
            <a:r>
              <a:rPr lang="en-US" sz="1800" smtClean="0">
                <a:latin typeface="Verdana" pitchFamily="34" charset="0"/>
              </a:rPr>
              <a:t>The ability to encourage (by “push or pull”) technical people to produce to their best ability.</a:t>
            </a:r>
          </a:p>
          <a:p>
            <a:pPr lvl="1">
              <a:lnSpc>
                <a:spcPct val="80000"/>
              </a:lnSpc>
              <a:spcBef>
                <a:spcPts val="300"/>
              </a:spcBef>
            </a:pPr>
            <a:r>
              <a:rPr lang="en-US" sz="2400" b="1" smtClean="0">
                <a:solidFill>
                  <a:schemeClr val="accent2"/>
                </a:solidFill>
                <a:latin typeface="Verdana" pitchFamily="34" charset="0"/>
              </a:rPr>
              <a:t>Organization</a:t>
            </a:r>
            <a:r>
              <a:rPr lang="en-US" sz="2400" smtClean="0">
                <a:latin typeface="Verdana" pitchFamily="34" charset="0"/>
              </a:rPr>
              <a:t> </a:t>
            </a:r>
            <a:r>
              <a:rPr lang="en-US" sz="1800" smtClean="0">
                <a:latin typeface="Verdana" pitchFamily="34" charset="0"/>
              </a:rPr>
              <a:t>The ability to mold existing processes (or invent new ones) that will enable the initial concept to be translated into a final product.</a:t>
            </a:r>
          </a:p>
          <a:p>
            <a:pPr lvl="1">
              <a:lnSpc>
                <a:spcPct val="80000"/>
              </a:lnSpc>
              <a:spcBef>
                <a:spcPts val="300"/>
              </a:spcBef>
            </a:pPr>
            <a:r>
              <a:rPr lang="en-US" sz="2400" b="1" smtClean="0">
                <a:solidFill>
                  <a:schemeClr val="accent2"/>
                </a:solidFill>
                <a:latin typeface="Verdana" pitchFamily="34" charset="0"/>
              </a:rPr>
              <a:t>Ideas</a:t>
            </a:r>
            <a:r>
              <a:rPr lang="en-US" sz="2400" b="1" smtClean="0">
                <a:solidFill>
                  <a:srgbClr val="F3FF07"/>
                </a:solidFill>
                <a:latin typeface="Verdana" pitchFamily="34" charset="0"/>
              </a:rPr>
              <a:t> </a:t>
            </a:r>
            <a:r>
              <a:rPr lang="en-US" sz="2400" b="1" smtClean="0">
                <a:solidFill>
                  <a:schemeClr val="accent2"/>
                </a:solidFill>
                <a:latin typeface="Verdana" pitchFamily="34" charset="0"/>
              </a:rPr>
              <a:t>or Innovation.</a:t>
            </a:r>
            <a:r>
              <a:rPr lang="en-US" sz="2400" smtClean="0">
                <a:latin typeface="Verdana" pitchFamily="34" charset="0"/>
              </a:rPr>
              <a:t>  </a:t>
            </a:r>
            <a:r>
              <a:rPr lang="en-US" sz="1800" smtClean="0">
                <a:latin typeface="Verdana" pitchFamily="34" charset="0"/>
              </a:rPr>
              <a:t>The ability to encourage people to create and feel creative even when they must work within bounds established for a particular software product or application.</a:t>
            </a:r>
          </a:p>
          <a:p>
            <a:pPr>
              <a:lnSpc>
                <a:spcPct val="80000"/>
              </a:lnSpc>
              <a:spcAft>
                <a:spcPct val="20000"/>
              </a:spcAft>
              <a:buFont typeface="Wingdings" pitchFamily="2" charset="2"/>
              <a:buNone/>
            </a:pPr>
            <a:endParaRPr lang="en-US" sz="2100" smtClean="0">
              <a:latin typeface="Verdana" pitchFamily="34" charset="0"/>
            </a:endParaRPr>
          </a:p>
          <a:p>
            <a:pPr>
              <a:lnSpc>
                <a:spcPct val="80000"/>
              </a:lnSpc>
              <a:spcAft>
                <a:spcPct val="20000"/>
              </a:spcAft>
              <a:buFont typeface="Wingdings" pitchFamily="2" charset="2"/>
              <a:buNone/>
            </a:pPr>
            <a:r>
              <a:rPr lang="en-US" sz="2100" smtClean="0">
                <a:latin typeface="Verdana" pitchFamily="34" charset="0"/>
              </a:rPr>
              <a:t>Characteristics of effective project managers (problem solving, managerial identity, achievement, influence and team building)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en-US" altLang="zh-CN" smtClean="0">
                <a:latin typeface="Verdana" pitchFamily="34" charset="0"/>
                <a:ea typeface="宋体" pitchFamily="2" charset="-122"/>
              </a:rPr>
              <a:t>Software Teams</a:t>
            </a:r>
            <a:endParaRPr lang="en-US" smtClean="0">
              <a:latin typeface="Verdana" pitchFamily="34" charset="0"/>
              <a:ea typeface="宋体" pitchFamily="2" charset="-122"/>
            </a:endParaRPr>
          </a:p>
        </p:txBody>
      </p:sp>
      <p:grpSp>
        <p:nvGrpSpPr>
          <p:cNvPr id="11267" name="Group 10"/>
          <p:cNvGrpSpPr>
            <a:grpSpLocks/>
          </p:cNvGrpSpPr>
          <p:nvPr/>
        </p:nvGrpSpPr>
        <p:grpSpPr bwMode="auto">
          <a:xfrm>
            <a:off x="609600" y="2133600"/>
            <a:ext cx="7385050" cy="3451225"/>
            <a:chOff x="317" y="1296"/>
            <a:chExt cx="4652" cy="2174"/>
          </a:xfrm>
        </p:grpSpPr>
        <p:pic>
          <p:nvPicPr>
            <p:cNvPr id="11268" name="Picture 4"/>
            <p:cNvPicPr>
              <a:picLocks noChangeAspect="1" noChangeArrowheads="1"/>
            </p:cNvPicPr>
            <p:nvPr/>
          </p:nvPicPr>
          <p:blipFill>
            <a:blip r:embed="rId2"/>
            <a:srcRect/>
            <a:stretch>
              <a:fillRect/>
            </a:stretch>
          </p:blipFill>
          <p:spPr bwMode="auto">
            <a:xfrm>
              <a:off x="1545" y="1532"/>
              <a:ext cx="2546" cy="1690"/>
            </a:xfrm>
            <a:prstGeom prst="rect">
              <a:avLst/>
            </a:prstGeom>
            <a:noFill/>
            <a:ln w="9525">
              <a:noFill/>
              <a:miter lim="800000"/>
              <a:headEnd/>
              <a:tailEnd/>
            </a:ln>
          </p:spPr>
        </p:pic>
        <p:sp>
          <p:nvSpPr>
            <p:cNvPr id="11269" name="Text Box 5"/>
            <p:cNvSpPr txBox="1">
              <a:spLocks noChangeArrowheads="1"/>
            </p:cNvSpPr>
            <p:nvPr/>
          </p:nvSpPr>
          <p:spPr bwMode="auto">
            <a:xfrm>
              <a:off x="1942" y="1296"/>
              <a:ext cx="1015" cy="214"/>
            </a:xfrm>
            <a:prstGeom prst="rect">
              <a:avLst/>
            </a:prstGeom>
            <a:noFill/>
            <a:ln w="12700">
              <a:noFill/>
              <a:miter lim="800000"/>
              <a:headEnd/>
              <a:tailEnd/>
            </a:ln>
          </p:spPr>
          <p:txBody>
            <a:bodyPr wrap="none">
              <a:spAutoFit/>
            </a:bodyPr>
            <a:lstStyle/>
            <a:p>
              <a:pPr>
                <a:lnSpc>
                  <a:spcPct val="90000"/>
                </a:lnSpc>
              </a:pPr>
              <a:r>
                <a:rPr lang="en-US" b="1">
                  <a:latin typeface="Helvetica" pitchFamily="34" charset="0"/>
                </a:rPr>
                <a:t>How to lead?</a:t>
              </a:r>
            </a:p>
          </p:txBody>
        </p:sp>
        <p:sp>
          <p:nvSpPr>
            <p:cNvPr id="11270" name="Text Box 6"/>
            <p:cNvSpPr txBox="1">
              <a:spLocks noChangeArrowheads="1"/>
            </p:cNvSpPr>
            <p:nvPr/>
          </p:nvSpPr>
          <p:spPr bwMode="auto">
            <a:xfrm>
              <a:off x="3650" y="1522"/>
              <a:ext cx="1319" cy="214"/>
            </a:xfrm>
            <a:prstGeom prst="rect">
              <a:avLst/>
            </a:prstGeom>
            <a:noFill/>
            <a:ln w="12700">
              <a:noFill/>
              <a:miter lim="800000"/>
              <a:headEnd/>
              <a:tailEnd/>
            </a:ln>
          </p:spPr>
          <p:txBody>
            <a:bodyPr wrap="none">
              <a:spAutoFit/>
            </a:bodyPr>
            <a:lstStyle/>
            <a:p>
              <a:pPr>
                <a:lnSpc>
                  <a:spcPct val="90000"/>
                </a:lnSpc>
              </a:pPr>
              <a:r>
                <a:rPr lang="en-US" b="1">
                  <a:latin typeface="Helvetica" pitchFamily="34" charset="0"/>
                </a:rPr>
                <a:t>How to organize?</a:t>
              </a:r>
            </a:p>
          </p:txBody>
        </p:sp>
        <p:sp>
          <p:nvSpPr>
            <p:cNvPr id="11271" name="Text Box 7"/>
            <p:cNvSpPr txBox="1">
              <a:spLocks noChangeArrowheads="1"/>
            </p:cNvSpPr>
            <p:nvPr/>
          </p:nvSpPr>
          <p:spPr bwMode="auto">
            <a:xfrm>
              <a:off x="833" y="3206"/>
              <a:ext cx="1316" cy="214"/>
            </a:xfrm>
            <a:prstGeom prst="rect">
              <a:avLst/>
            </a:prstGeom>
            <a:noFill/>
            <a:ln w="12700">
              <a:noFill/>
              <a:miter lim="800000"/>
              <a:headEnd/>
              <a:tailEnd/>
            </a:ln>
          </p:spPr>
          <p:txBody>
            <a:bodyPr wrap="none">
              <a:spAutoFit/>
            </a:bodyPr>
            <a:lstStyle/>
            <a:p>
              <a:pPr>
                <a:lnSpc>
                  <a:spcPct val="90000"/>
                </a:lnSpc>
              </a:pPr>
              <a:r>
                <a:rPr lang="en-US" b="1">
                  <a:latin typeface="Helvetica" pitchFamily="34" charset="0"/>
                </a:rPr>
                <a:t>How to motivate?</a:t>
              </a:r>
            </a:p>
          </p:txBody>
        </p:sp>
        <p:sp>
          <p:nvSpPr>
            <p:cNvPr id="11272" name="Text Box 8"/>
            <p:cNvSpPr txBox="1">
              <a:spLocks noChangeArrowheads="1"/>
            </p:cNvSpPr>
            <p:nvPr/>
          </p:nvSpPr>
          <p:spPr bwMode="auto">
            <a:xfrm>
              <a:off x="317" y="1788"/>
              <a:ext cx="1495" cy="214"/>
            </a:xfrm>
            <a:prstGeom prst="rect">
              <a:avLst/>
            </a:prstGeom>
            <a:noFill/>
            <a:ln w="12700">
              <a:noFill/>
              <a:miter lim="800000"/>
              <a:headEnd/>
              <a:tailEnd/>
            </a:ln>
          </p:spPr>
          <p:txBody>
            <a:bodyPr wrap="none">
              <a:spAutoFit/>
            </a:bodyPr>
            <a:lstStyle/>
            <a:p>
              <a:pPr>
                <a:lnSpc>
                  <a:spcPct val="90000"/>
                </a:lnSpc>
              </a:pPr>
              <a:r>
                <a:rPr lang="en-US" b="1">
                  <a:latin typeface="Helvetica" pitchFamily="34" charset="0"/>
                </a:rPr>
                <a:t>How to collaborate?</a:t>
              </a:r>
            </a:p>
          </p:txBody>
        </p:sp>
        <p:sp>
          <p:nvSpPr>
            <p:cNvPr id="11273" name="Text Box 9"/>
            <p:cNvSpPr txBox="1">
              <a:spLocks noChangeArrowheads="1"/>
            </p:cNvSpPr>
            <p:nvPr/>
          </p:nvSpPr>
          <p:spPr bwMode="auto">
            <a:xfrm>
              <a:off x="2976" y="3256"/>
              <a:ext cx="1951" cy="214"/>
            </a:xfrm>
            <a:prstGeom prst="rect">
              <a:avLst/>
            </a:prstGeom>
            <a:noFill/>
            <a:ln w="12700">
              <a:noFill/>
              <a:miter lim="800000"/>
              <a:headEnd/>
              <a:tailEnd/>
            </a:ln>
          </p:spPr>
          <p:txBody>
            <a:bodyPr wrap="none">
              <a:spAutoFit/>
            </a:bodyPr>
            <a:lstStyle/>
            <a:p>
              <a:pPr>
                <a:lnSpc>
                  <a:spcPct val="90000"/>
                </a:lnSpc>
              </a:pPr>
              <a:r>
                <a:rPr lang="en-US" b="1">
                  <a:latin typeface="Helvetica" pitchFamily="34" charset="0"/>
                </a:rPr>
                <a:t>How to create good ideas?</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ltLang="zh-CN" smtClean="0">
                <a:latin typeface="Verdana" pitchFamily="34" charset="0"/>
                <a:ea typeface="宋体" pitchFamily="2" charset="-122"/>
              </a:rPr>
              <a:t>Software Teams</a:t>
            </a:r>
            <a:endParaRPr lang="en-US" smtClean="0">
              <a:latin typeface="Verdana" pitchFamily="34" charset="0"/>
            </a:endParaRPr>
          </a:p>
        </p:txBody>
      </p:sp>
      <p:sp>
        <p:nvSpPr>
          <p:cNvPr id="12291" name="Rectangle 4"/>
          <p:cNvSpPr>
            <a:spLocks noGrp="1" noChangeArrowheads="1"/>
          </p:cNvSpPr>
          <p:nvPr>
            <p:ph type="body" idx="4294967295"/>
          </p:nvPr>
        </p:nvSpPr>
        <p:spPr>
          <a:xfrm>
            <a:off x="762000" y="2590800"/>
            <a:ext cx="7772400" cy="3657600"/>
          </a:xfrm>
          <a:noFill/>
        </p:spPr>
        <p:txBody>
          <a:bodyPr/>
          <a:lstStyle/>
          <a:p>
            <a:r>
              <a:rPr lang="en-US" altLang="zh-CN" sz="1800" smtClean="0">
                <a:latin typeface="Verdana" pitchFamily="34" charset="0"/>
                <a:ea typeface="宋体" pitchFamily="2" charset="-122"/>
              </a:rPr>
              <a:t>The difficulty of the problem to be solved</a:t>
            </a:r>
          </a:p>
          <a:p>
            <a:r>
              <a:rPr lang="en-US" altLang="zh-CN" sz="1800" smtClean="0">
                <a:latin typeface="Verdana" pitchFamily="34" charset="0"/>
                <a:ea typeface="宋体" pitchFamily="2" charset="-122"/>
              </a:rPr>
              <a:t>The size of the resultant program(s) in lines of code or function points</a:t>
            </a:r>
          </a:p>
          <a:p>
            <a:r>
              <a:rPr lang="en-US" altLang="zh-CN" sz="1800" smtClean="0">
                <a:latin typeface="Verdana" pitchFamily="34" charset="0"/>
                <a:ea typeface="宋体" pitchFamily="2" charset="-122"/>
              </a:rPr>
              <a:t>The time that the team will stay together (team lifetime)</a:t>
            </a:r>
          </a:p>
          <a:p>
            <a:r>
              <a:rPr lang="en-US" altLang="zh-CN" sz="1800" smtClean="0">
                <a:latin typeface="Verdana" pitchFamily="34" charset="0"/>
                <a:ea typeface="宋体" pitchFamily="2" charset="-122"/>
              </a:rPr>
              <a:t>The degree to which the problem can be modularized</a:t>
            </a:r>
          </a:p>
          <a:p>
            <a:r>
              <a:rPr lang="en-US" altLang="zh-CN" sz="1800" smtClean="0">
                <a:latin typeface="Verdana" pitchFamily="34" charset="0"/>
                <a:ea typeface="宋体" pitchFamily="2" charset="-122"/>
              </a:rPr>
              <a:t>The required quality and reliability of the system to be built</a:t>
            </a:r>
          </a:p>
          <a:p>
            <a:r>
              <a:rPr lang="en-US" altLang="zh-CN" sz="1800" smtClean="0">
                <a:latin typeface="Verdana" pitchFamily="34" charset="0"/>
                <a:ea typeface="宋体" pitchFamily="2" charset="-122"/>
              </a:rPr>
              <a:t>The rigidity of the delivery date</a:t>
            </a:r>
          </a:p>
          <a:p>
            <a:r>
              <a:rPr lang="en-US" altLang="zh-CN" sz="1800" smtClean="0">
                <a:latin typeface="Verdana" pitchFamily="34" charset="0"/>
                <a:ea typeface="宋体" pitchFamily="2" charset="-122"/>
              </a:rPr>
              <a:t>The degree of sociability (communication) required for the project</a:t>
            </a:r>
          </a:p>
        </p:txBody>
      </p:sp>
      <p:sp>
        <p:nvSpPr>
          <p:cNvPr id="68613" name="Rectangle 5"/>
          <p:cNvSpPr>
            <a:spLocks noChangeArrowheads="1"/>
          </p:cNvSpPr>
          <p:nvPr/>
        </p:nvSpPr>
        <p:spPr bwMode="auto">
          <a:xfrm>
            <a:off x="762000" y="1676400"/>
            <a:ext cx="7300913" cy="638175"/>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sz="2000" b="1" i="1">
                <a:solidFill>
                  <a:schemeClr val="accent2"/>
                </a:solidFill>
                <a:effectLst>
                  <a:outerShdw blurRad="38100" dist="38100" dir="2700000" algn="tl">
                    <a:srgbClr val="C0C0C0"/>
                  </a:outerShdw>
                </a:effectLst>
                <a:latin typeface="Helvetica" pitchFamily="34" charset="0"/>
              </a:rPr>
              <a:t>The following factors must be considered when selecting a</a:t>
            </a:r>
          </a:p>
          <a:p>
            <a:pPr>
              <a:lnSpc>
                <a:spcPct val="90000"/>
              </a:lnSpc>
              <a:defRPr/>
            </a:pPr>
            <a:r>
              <a:rPr lang="en-US" sz="2000" b="1" i="1">
                <a:solidFill>
                  <a:schemeClr val="accent2"/>
                </a:solidFill>
                <a:effectLst>
                  <a:outerShdw blurRad="38100" dist="38100" dir="2700000" algn="tl">
                    <a:srgbClr val="C0C0C0"/>
                  </a:outerShdw>
                </a:effectLst>
                <a:latin typeface="Helvetica" pitchFamily="34" charset="0"/>
              </a:rPr>
              <a:t>software project team structure ...</a:t>
            </a:r>
            <a:endParaRPr lang="en-US" sz="2000" b="1">
              <a:solidFill>
                <a:schemeClr val="accent2"/>
              </a:solidFill>
              <a:effectLst>
                <a:outerShdw blurRad="38100" dist="38100" dir="2700000" algn="tl">
                  <a:srgbClr val="C0C0C0"/>
                </a:outerShdw>
              </a:effectLst>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1963</TotalTime>
  <Words>1648</Words>
  <Application>Microsoft Office PowerPoint</Application>
  <PresentationFormat>On-screen Show (4:3)</PresentationFormat>
  <Paragraphs>178</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Verdana</vt:lpstr>
      <vt:lpstr>Arial</vt:lpstr>
      <vt:lpstr>Wingdings</vt:lpstr>
      <vt:lpstr>Calibri</vt:lpstr>
      <vt:lpstr>Times New Roman</vt:lpstr>
      <vt:lpstr>宋体</vt:lpstr>
      <vt:lpstr>Helvetica</vt:lpstr>
      <vt:lpstr>Times</vt:lpstr>
      <vt:lpstr>2_Profile</vt:lpstr>
      <vt:lpstr>Software Engineering</vt:lpstr>
      <vt:lpstr>Project management concerns</vt:lpstr>
      <vt:lpstr>Why Project Fail?</vt:lpstr>
      <vt:lpstr>Management Spectrum</vt:lpstr>
      <vt:lpstr>People</vt:lpstr>
      <vt:lpstr>Stakeholders</vt:lpstr>
      <vt:lpstr>Team Leaders</vt:lpstr>
      <vt:lpstr>Software Teams</vt:lpstr>
      <vt:lpstr>Software Teams</vt:lpstr>
      <vt:lpstr>Organizational Paradigms</vt:lpstr>
      <vt:lpstr>Agile Team</vt:lpstr>
      <vt:lpstr>Team Coordination &amp; Communication</vt:lpstr>
      <vt:lpstr>Team Coordination &amp; Communication</vt:lpstr>
      <vt:lpstr>Slide 14</vt:lpstr>
      <vt:lpstr>Product Scope</vt:lpstr>
      <vt:lpstr>Problem Decomposition</vt:lpstr>
      <vt:lpstr>The Process</vt:lpstr>
      <vt:lpstr>Melding the product and process</vt:lpstr>
      <vt:lpstr>Melding the Product and Process</vt:lpstr>
      <vt:lpstr>Process decomposition</vt:lpstr>
      <vt:lpstr>The Project</vt:lpstr>
      <vt:lpstr>Common-Sense Approach</vt:lpstr>
      <vt:lpstr>To Get to the Essence of a Project - W5HH Approach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Software Process</dc:title>
  <dc:creator>Ashwin</dc:creator>
  <cp:lastModifiedBy>DELL</cp:lastModifiedBy>
  <cp:revision>560</cp:revision>
  <dcterms:created xsi:type="dcterms:W3CDTF">2009-06-22T04:17:35Z</dcterms:created>
  <dcterms:modified xsi:type="dcterms:W3CDTF">2022-01-13T06:32:33Z</dcterms:modified>
</cp:coreProperties>
</file>