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12192000" cy="6858000"/>
  <p:embeddedFontLst>
    <p:embeddedFont>
      <p:font typeface="SAMNFO+ArialMT"/>
      <p:regular r:id="rId33"/>
    </p:embeddedFont>
    <p:embeddedFont>
      <p:font typeface="EBOAEV+CenturyGothic"/>
      <p:regular r:id="rId34"/>
    </p:embeddedFont>
    <p:embeddedFont>
      <p:font typeface="SVMHRW+Wingdings3"/>
      <p:regular r:id="rId3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font" Target="fonts/font1.fntdata" /><Relationship Id="rId34" Type="http://schemas.openxmlformats.org/officeDocument/2006/relationships/font" Target="fonts/font2.fntdata" /><Relationship Id="rId35" Type="http://schemas.openxmlformats.org/officeDocument/2006/relationships/font" Target="fonts/font3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940025" y="3545002"/>
            <a:ext cx="4014341" cy="535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>
                <a:solidFill>
                  <a:srgbClr val="262626"/>
                </a:solidFill>
                <a:latin typeface="SAMNFO+ArialMT"/>
                <a:cs typeface="SAMNFO+ArialMT"/>
              </a:rPr>
              <a:t>Computer</a:t>
            </a:r>
            <a:r>
              <a:rPr dirty="0" sz="3500">
                <a:solidFill>
                  <a:srgbClr val="262626"/>
                </a:solidFill>
                <a:latin typeface="SAMNFO+ArialMT"/>
                <a:cs typeface="SAMNFO+ArialMT"/>
              </a:rPr>
              <a:t> </a:t>
            </a:r>
            <a:r>
              <a:rPr dirty="0" sz="3500">
                <a:solidFill>
                  <a:srgbClr val="262626"/>
                </a:solidFill>
                <a:latin typeface="SAMNFO+ArialMT"/>
                <a:cs typeface="SAMNFO+ArialMT"/>
              </a:rPr>
              <a:t>Graphics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3237" y="4552676"/>
            <a:ext cx="293166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effff"/>
                </a:solidFill>
                <a:latin typeface="EBOAEV+CenturyGothic"/>
                <a:cs typeface="EBOAEV+CenturyGothic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37030" y="6243893"/>
            <a:ext cx="632370" cy="178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EBOAEV+CenturyGothic"/>
                <a:cs typeface="EBOAEV+CenturyGothic"/>
              </a:rPr>
              <a:t>2/9/2023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98130" y="596925"/>
            <a:ext cx="3915544" cy="598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Medical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imaging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7579" y="795380"/>
            <a:ext cx="433933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effff"/>
                </a:solidFill>
                <a:latin typeface="EBOAEV+CenturyGothic"/>
                <a:cs typeface="EBOAEV+CenturyGothic"/>
              </a:rPr>
              <a:t>10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37030" y="6243893"/>
            <a:ext cx="632370" cy="178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EBOAEV+CenturyGothic"/>
                <a:cs typeface="EBOAEV+CenturyGothic"/>
              </a:rPr>
              <a:t>2/9/2023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98130" y="596925"/>
            <a:ext cx="2421433" cy="598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Education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7579" y="795380"/>
            <a:ext cx="433933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effff"/>
                </a:solidFill>
                <a:latin typeface="EBOAEV+CenturyGothic"/>
                <a:cs typeface="EBOAEV+CenturyGothic"/>
              </a:rPr>
              <a:t>11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37030" y="6243893"/>
            <a:ext cx="632370" cy="178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EBOAEV+CenturyGothic"/>
                <a:cs typeface="EBOAEV+CenturyGothic"/>
              </a:rPr>
              <a:t>2/9/2023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98130" y="596925"/>
            <a:ext cx="7096374" cy="598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Geographic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info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systems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&amp;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GPS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7579" y="795380"/>
            <a:ext cx="433933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effff"/>
                </a:solidFill>
                <a:latin typeface="EBOAEV+CenturyGothic"/>
                <a:cs typeface="EBOAEV+CenturyGothic"/>
              </a:rPr>
              <a:t>12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37030" y="6243893"/>
            <a:ext cx="632370" cy="178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EBOAEV+CenturyGothic"/>
                <a:cs typeface="EBOAEV+CenturyGothic"/>
              </a:rPr>
              <a:t>2/9/2023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98130" y="596925"/>
            <a:ext cx="2682605" cy="598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Any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display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7579" y="795380"/>
            <a:ext cx="433933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effff"/>
                </a:solidFill>
                <a:latin typeface="EBOAEV+CenturyGothic"/>
                <a:cs typeface="EBOAEV+CenturyGothic"/>
              </a:rPr>
              <a:t>13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37030" y="6243893"/>
            <a:ext cx="632370" cy="178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EBOAEV+CenturyGothic"/>
                <a:cs typeface="EBOAEV+CenturyGothic"/>
              </a:rPr>
              <a:t>2/9/2023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98130" y="596925"/>
            <a:ext cx="2558727" cy="598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Deepfakes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7579" y="795380"/>
            <a:ext cx="433933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effff"/>
                </a:solidFill>
                <a:latin typeface="EBOAEV+CenturyGothic"/>
                <a:cs typeface="EBOAEV+CenturyGothic"/>
              </a:rPr>
              <a:t>14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37030" y="6243893"/>
            <a:ext cx="632370" cy="178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EBOAEV+CenturyGothic"/>
                <a:cs typeface="EBOAEV+CenturyGothic"/>
              </a:rPr>
              <a:t>2/9/2023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84364" y="657182"/>
            <a:ext cx="4119442" cy="598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How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much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math?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7564" y="810918"/>
            <a:ext cx="433933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effff"/>
                </a:solidFill>
                <a:latin typeface="EBOAEV+CenturyGothic"/>
                <a:cs typeface="EBOAEV+CenturyGothic"/>
              </a:rPr>
              <a:t>15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80651" y="2172996"/>
            <a:ext cx="4132826" cy="1461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850" spc="588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Lots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of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simple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linear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algebra</a:t>
            </a:r>
          </a:p>
          <a:p>
            <a:pPr marL="457200" marR="0">
              <a:lnSpc>
                <a:spcPts val="1961"/>
              </a:lnSpc>
              <a:spcBef>
                <a:spcPts val="908"/>
              </a:spcBef>
              <a:spcAft>
                <a:spcPts val="0"/>
              </a:spcAft>
            </a:pPr>
            <a:r>
              <a:rPr dirty="0" sz="16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650" spc="367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Get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it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right,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it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will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help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you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a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lot!</a:t>
            </a:r>
          </a:p>
          <a:p>
            <a:pPr marL="0" marR="0">
              <a:lnSpc>
                <a:spcPts val="2206"/>
              </a:lnSpc>
              <a:spcBef>
                <a:spcPts val="952"/>
              </a:spcBef>
              <a:spcAft>
                <a:spcPts val="0"/>
              </a:spcAft>
            </a:pPr>
            <a:r>
              <a:rPr dirty="0" sz="18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850" spc="588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Some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more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advanced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concepts</a:t>
            </a:r>
          </a:p>
          <a:p>
            <a:pPr marL="457200" marR="0">
              <a:lnSpc>
                <a:spcPts val="1961"/>
              </a:lnSpc>
              <a:spcBef>
                <a:spcPts val="908"/>
              </a:spcBef>
              <a:spcAft>
                <a:spcPts val="0"/>
              </a:spcAft>
            </a:pPr>
            <a:r>
              <a:rPr dirty="0" sz="16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650" spc="367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Homogenous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coordinates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37851" y="3718018"/>
            <a:ext cx="2527896" cy="2872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650" spc="367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Differential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equations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80651" y="4088156"/>
            <a:ext cx="3623733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850" spc="588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To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implement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the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algorithms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937030" y="6243893"/>
            <a:ext cx="632370" cy="178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EBOAEV+CenturyGothic"/>
                <a:cs typeface="EBOAEV+CenturyGothic"/>
              </a:rPr>
              <a:t>2/9/2023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84364" y="657182"/>
            <a:ext cx="7111982" cy="598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Scan-line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conversion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algorithms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7564" y="810918"/>
            <a:ext cx="433933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effff"/>
                </a:solidFill>
                <a:latin typeface="EBOAEV+CenturyGothic"/>
                <a:cs typeface="EBOAEV+CenturyGothic"/>
              </a:rPr>
              <a:t>16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80651" y="2172996"/>
            <a:ext cx="3134986" cy="689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850" spc="588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Line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Drawing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Algorithms</a:t>
            </a:r>
          </a:p>
          <a:p>
            <a:pPr marL="457200" marR="0">
              <a:lnSpc>
                <a:spcPts val="1961"/>
              </a:lnSpc>
              <a:spcBef>
                <a:spcPts val="908"/>
              </a:spcBef>
              <a:spcAft>
                <a:spcPts val="0"/>
              </a:spcAft>
            </a:pPr>
            <a:r>
              <a:rPr dirty="0" sz="16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650" spc="367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DDA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37851" y="2945858"/>
            <a:ext cx="1309241" cy="2872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650" spc="367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Midpoint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80651" y="3316699"/>
            <a:ext cx="4249599" cy="10593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0" marR="0">
              <a:lnSpc>
                <a:spcPts val="19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650" spc="367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Midpoint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with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eight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way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symmetry</a:t>
            </a:r>
          </a:p>
          <a:p>
            <a:pPr marL="0" marR="0">
              <a:lnSpc>
                <a:spcPts val="2206"/>
              </a:lnSpc>
              <a:spcBef>
                <a:spcPts val="902"/>
              </a:spcBef>
              <a:spcAft>
                <a:spcPts val="0"/>
              </a:spcAft>
            </a:pPr>
            <a:r>
              <a:rPr dirty="0" sz="18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850" spc="588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Circle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Drawing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Algorithm</a:t>
            </a:r>
          </a:p>
          <a:p>
            <a:pPr marL="457200" marR="0">
              <a:lnSpc>
                <a:spcPts val="1961"/>
              </a:lnSpc>
              <a:spcBef>
                <a:spcPts val="908"/>
              </a:spcBef>
              <a:spcAft>
                <a:spcPts val="0"/>
              </a:spcAft>
            </a:pPr>
            <a:r>
              <a:rPr dirty="0" sz="16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650" spc="367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Midpoint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80651" y="4458996"/>
            <a:ext cx="3166031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850" spc="588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Polygon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Filling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Algorithm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937030" y="6243893"/>
            <a:ext cx="632370" cy="178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EBOAEV+CenturyGothic"/>
                <a:cs typeface="EBOAEV+CenturyGothic"/>
              </a:rPr>
              <a:t>2/9/2023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84364" y="657182"/>
            <a:ext cx="7581438" cy="598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Scan-line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polygon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filling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7564" y="810918"/>
            <a:ext cx="433933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effff"/>
                </a:solidFill>
                <a:latin typeface="EBOAEV+CenturyGothic"/>
                <a:cs typeface="EBOAEV+CenturyGothic"/>
              </a:rPr>
              <a:t>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37030" y="6243893"/>
            <a:ext cx="632370" cy="178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EBOAEV+CenturyGothic"/>
                <a:cs typeface="EBOAEV+CenturyGothic"/>
              </a:rPr>
              <a:t>2/9/2023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84364" y="657182"/>
            <a:ext cx="4410845" cy="598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Clipping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algorithms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7564" y="810918"/>
            <a:ext cx="433933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effff"/>
                </a:solidFill>
                <a:latin typeface="EBOAEV+CenturyGothic"/>
                <a:cs typeface="EBOAEV+CenturyGothic"/>
              </a:rPr>
              <a:t>18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80651" y="2172996"/>
            <a:ext cx="3088351" cy="689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850" spc="588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Line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clipping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algorithms</a:t>
            </a:r>
          </a:p>
          <a:p>
            <a:pPr marL="457200" marR="0">
              <a:lnSpc>
                <a:spcPts val="1961"/>
              </a:lnSpc>
              <a:spcBef>
                <a:spcPts val="908"/>
              </a:spcBef>
              <a:spcAft>
                <a:spcPts val="0"/>
              </a:spcAft>
            </a:pPr>
            <a:r>
              <a:rPr dirty="0" sz="16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650" spc="367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Cohen-Sutherland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37851" y="2945858"/>
            <a:ext cx="1524447" cy="2872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650" spc="367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Cyrus-Beck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80651" y="3315996"/>
            <a:ext cx="3456353" cy="6892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850" spc="588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Polygon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clipping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algorithm</a:t>
            </a:r>
          </a:p>
          <a:p>
            <a:pPr marL="457200" marR="0">
              <a:lnSpc>
                <a:spcPts val="1961"/>
              </a:lnSpc>
              <a:spcBef>
                <a:spcPts val="908"/>
              </a:spcBef>
              <a:spcAft>
                <a:spcPts val="0"/>
              </a:spcAft>
            </a:pPr>
            <a:r>
              <a:rPr dirty="0" sz="16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650" spc="367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Sutherland-Hodgman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937030" y="6243893"/>
            <a:ext cx="632370" cy="178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EBOAEV+CenturyGothic"/>
                <a:cs typeface="EBOAEV+CenturyGothic"/>
              </a:rPr>
              <a:t>2/9/2023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84364" y="657182"/>
            <a:ext cx="3399457" cy="598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Transformation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7564" y="810918"/>
            <a:ext cx="433933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effff"/>
                </a:solidFill>
                <a:latin typeface="EBOAEV+CenturyGothic"/>
                <a:cs typeface="EBOAEV+CenturyGothic"/>
              </a:rPr>
              <a:t>19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80651" y="2172996"/>
            <a:ext cx="1658842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850" spc="588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Translation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37030" y="6243893"/>
            <a:ext cx="632370" cy="178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EBOAEV+CenturyGothic"/>
                <a:cs typeface="EBOAEV+CenturyGothic"/>
              </a:rPr>
              <a:t>2/9/2023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24893" y="451788"/>
            <a:ext cx="7843319" cy="1147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What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you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will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learn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from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Computer</a:t>
            </a:r>
          </a:p>
          <a:p>
            <a:pPr marL="0" marR="0">
              <a:lnSpc>
                <a:spcPts val="4319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Graphics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8851" y="810918"/>
            <a:ext cx="293166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effff"/>
                </a:solidFill>
                <a:latin typeface="EBOAEV+CenturyGothic"/>
                <a:cs typeface="EBOAEV+CenturyGothic"/>
              </a:rPr>
              <a:t>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80651" y="2172996"/>
            <a:ext cx="6104767" cy="22335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850" spc="588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Fundamentals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of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computer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graphics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algorithms</a:t>
            </a:r>
          </a:p>
          <a:p>
            <a:pPr marL="457200" marR="0">
              <a:lnSpc>
                <a:spcPts val="1961"/>
              </a:lnSpc>
              <a:spcBef>
                <a:spcPts val="908"/>
              </a:spcBef>
              <a:spcAft>
                <a:spcPts val="0"/>
              </a:spcAft>
            </a:pPr>
            <a:r>
              <a:rPr dirty="0" sz="16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650" spc="367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You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will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implement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the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algorithms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learnt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in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this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course</a:t>
            </a:r>
          </a:p>
          <a:p>
            <a:pPr marL="0" marR="0">
              <a:lnSpc>
                <a:spcPts val="2206"/>
              </a:lnSpc>
              <a:spcBef>
                <a:spcPts val="952"/>
              </a:spcBef>
              <a:spcAft>
                <a:spcPts val="0"/>
              </a:spcAft>
            </a:pPr>
            <a:r>
              <a:rPr dirty="0" sz="18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850" spc="588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We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will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concentrate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on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2D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basically</a:t>
            </a:r>
          </a:p>
          <a:p>
            <a:pPr marL="457200" marR="0">
              <a:lnSpc>
                <a:spcPts val="1961"/>
              </a:lnSpc>
              <a:spcBef>
                <a:spcPts val="908"/>
              </a:spcBef>
              <a:spcAft>
                <a:spcPts val="0"/>
              </a:spcAft>
            </a:pPr>
            <a:r>
              <a:rPr dirty="0" sz="16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650" spc="367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We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may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explore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some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3D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concepts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later</a:t>
            </a:r>
          </a:p>
          <a:p>
            <a:pPr marL="0" marR="0">
              <a:lnSpc>
                <a:spcPts val="2206"/>
              </a:lnSpc>
              <a:spcBef>
                <a:spcPts val="952"/>
              </a:spcBef>
              <a:spcAft>
                <a:spcPts val="0"/>
              </a:spcAft>
            </a:pPr>
            <a:r>
              <a:rPr dirty="0" sz="18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850" spc="588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Basics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of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scan-line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conversion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algorithms</a:t>
            </a:r>
          </a:p>
          <a:p>
            <a:pPr marL="457200" marR="0">
              <a:lnSpc>
                <a:spcPts val="1961"/>
              </a:lnSpc>
              <a:spcBef>
                <a:spcPts val="908"/>
              </a:spcBef>
              <a:spcAft>
                <a:spcPts val="0"/>
              </a:spcAft>
            </a:pPr>
            <a:r>
              <a:rPr dirty="0" sz="16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650" spc="367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Draw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graphical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600">
                <a:solidFill>
                  <a:srgbClr val="404040"/>
                </a:solidFill>
                <a:latin typeface="EBOAEV+CenturyGothic"/>
                <a:cs typeface="EBOAEV+CenturyGothic"/>
              </a:rPr>
              <a:t>primitives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80651" y="4489476"/>
            <a:ext cx="2269506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850" spc="588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Hidden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surfaces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80651" y="4890796"/>
            <a:ext cx="7297499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850" spc="588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You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will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get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the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chance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to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use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your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programming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experience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937030" y="6243893"/>
            <a:ext cx="632370" cy="178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EBOAEV+CenturyGothic"/>
                <a:cs typeface="EBOAEV+CenturyGothic"/>
              </a:rPr>
              <a:t>2/9/2023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84364" y="657182"/>
            <a:ext cx="3399457" cy="598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Transformation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7564" y="810918"/>
            <a:ext cx="433933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effff"/>
                </a:solidFill>
                <a:latin typeface="EBOAEV+CenturyGothic"/>
                <a:cs typeface="EBOAEV+CenturyGothic"/>
              </a:rPr>
              <a:t>20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80651" y="2172996"/>
            <a:ext cx="1428642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850" spc="588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Rotation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37030" y="6243893"/>
            <a:ext cx="632370" cy="178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EBOAEV+CenturyGothic"/>
                <a:cs typeface="EBOAEV+CenturyGothic"/>
              </a:rPr>
              <a:t>2/9/2023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84364" y="657182"/>
            <a:ext cx="3399457" cy="598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Transformation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7564" y="810918"/>
            <a:ext cx="433933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effff"/>
                </a:solidFill>
                <a:latin typeface="EBOAEV+CenturyGothic"/>
                <a:cs typeface="EBOAEV+CenturyGothic"/>
              </a:rPr>
              <a:t>21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80651" y="2172996"/>
            <a:ext cx="1297423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850" spc="588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Scaling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37030" y="6243893"/>
            <a:ext cx="632370" cy="178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EBOAEV+CenturyGothic"/>
                <a:cs typeface="EBOAEV+CenturyGothic"/>
              </a:rPr>
              <a:t>2/9/2023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84364" y="657182"/>
            <a:ext cx="2370311" cy="598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Projection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7564" y="810918"/>
            <a:ext cx="433933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effff"/>
                </a:solidFill>
                <a:latin typeface="EBOAEV+CenturyGothic"/>
                <a:cs typeface="EBOAEV+CenturyGothic"/>
              </a:rPr>
              <a:t>22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80651" y="2172996"/>
            <a:ext cx="2977407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850" spc="588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Perspective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projection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37030" y="6243893"/>
            <a:ext cx="632370" cy="178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EBOAEV+CenturyGothic"/>
                <a:cs typeface="EBOAEV+CenturyGothic"/>
              </a:rPr>
              <a:t>2/9/2023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84364" y="657182"/>
            <a:ext cx="2370311" cy="598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Projection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7564" y="810918"/>
            <a:ext cx="433933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effff"/>
                </a:solidFill>
                <a:latin typeface="EBOAEV+CenturyGothic"/>
                <a:cs typeface="EBOAEV+CenturyGothic"/>
              </a:rPr>
              <a:t>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80651" y="2172996"/>
            <a:ext cx="2488203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850" spc="588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Parallel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projection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37030" y="6243893"/>
            <a:ext cx="632370" cy="178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EBOAEV+CenturyGothic"/>
                <a:cs typeface="EBOAEV+CenturyGothic"/>
              </a:rPr>
              <a:t>2/9/2023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84364" y="657182"/>
            <a:ext cx="3082678" cy="598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Color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models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7564" y="810918"/>
            <a:ext cx="433933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effff"/>
                </a:solidFill>
                <a:latin typeface="EBOAEV+CenturyGothic"/>
                <a:cs typeface="EBOAEV+CenturyGothic"/>
              </a:rPr>
              <a:t>24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80651" y="2172996"/>
            <a:ext cx="2942669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850" spc="588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RGB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–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Red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Green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Blue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80651" y="2574316"/>
            <a:ext cx="3789240" cy="71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850" spc="588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HSV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–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Hue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Saturation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Value</a:t>
            </a:r>
          </a:p>
          <a:p>
            <a:pPr marL="0" marR="0">
              <a:lnSpc>
                <a:spcPts val="2206"/>
              </a:lnSpc>
              <a:spcBef>
                <a:spcPts val="953"/>
              </a:spcBef>
              <a:spcAft>
                <a:spcPts val="0"/>
              </a:spcAft>
            </a:pPr>
            <a:r>
              <a:rPr dirty="0" sz="18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850" spc="588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HSL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–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Hue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Saturation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Lightness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937030" y="6243893"/>
            <a:ext cx="632370" cy="178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EBOAEV+CenturyGothic"/>
                <a:cs typeface="EBOAEV+CenturyGothic"/>
              </a:rPr>
              <a:t>2/9/2023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84364" y="657182"/>
            <a:ext cx="4382498" cy="598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Illumination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models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7564" y="810918"/>
            <a:ext cx="433933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effff"/>
                </a:solidFill>
                <a:latin typeface="EBOAEV+CenturyGothic"/>
                <a:cs typeface="EBOAEV+CenturyGothic"/>
              </a:rPr>
              <a:t>25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80651" y="2172996"/>
            <a:ext cx="2553811" cy="71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850" spc="588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Global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illumination</a:t>
            </a:r>
          </a:p>
          <a:p>
            <a:pPr marL="0" marR="0">
              <a:lnSpc>
                <a:spcPts val="2206"/>
              </a:lnSpc>
              <a:spcBef>
                <a:spcPts val="953"/>
              </a:spcBef>
              <a:spcAft>
                <a:spcPts val="0"/>
              </a:spcAft>
            </a:pPr>
            <a:r>
              <a:rPr dirty="0" sz="1850">
                <a:solidFill>
                  <a:srgbClr val="a53010"/>
                </a:solidFill>
                <a:latin typeface="SVMHRW+Wingdings3"/>
                <a:cs typeface="SVMHRW+Wingdings3"/>
              </a:rPr>
              <a:t></a:t>
            </a:r>
            <a:r>
              <a:rPr dirty="0" sz="1850" spc="588">
                <a:solidFill>
                  <a:srgbClr val="a5301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Diffuse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 </a:t>
            </a:r>
            <a:r>
              <a:rPr dirty="0" sz="1800">
                <a:solidFill>
                  <a:srgbClr val="404040"/>
                </a:solidFill>
                <a:latin typeface="EBOAEV+CenturyGothic"/>
                <a:cs typeface="EBOAEV+CenturyGothic"/>
              </a:rPr>
              <a:t>reflection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37030" y="6243893"/>
            <a:ext cx="632370" cy="178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EBOAEV+CenturyGothic"/>
                <a:cs typeface="EBOAEV+CenturyGothic"/>
              </a:rPr>
              <a:t>2/9/2023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37564" y="658588"/>
            <a:ext cx="2723423" cy="5363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23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effff"/>
                </a:solidFill>
                <a:latin typeface="EBOAEV+CenturyGothic"/>
                <a:cs typeface="EBOAEV+CenturyGothic"/>
              </a:rPr>
              <a:t>26</a:t>
            </a:r>
            <a:r>
              <a:rPr dirty="0" sz="2000" spc="3929">
                <a:solidFill>
                  <a:srgbClr val="feffff"/>
                </a:solidFill>
                <a:latin typeface="EBOAEV+CenturyGothic"/>
                <a:cs typeface="EBOAEV+CenturyGothic"/>
              </a:rPr>
              <a:t> 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Shading: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88355" y="1146268"/>
            <a:ext cx="10302151" cy="15117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23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While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at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Gouraud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shading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the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light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is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calculates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per</a:t>
            </a:r>
          </a:p>
          <a:p>
            <a:pPr marL="0" marR="0">
              <a:lnSpc>
                <a:spcPts val="38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vertex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(Vertex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shader),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at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Phong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shading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the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light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is</a:t>
            </a:r>
          </a:p>
          <a:p>
            <a:pPr marL="0" marR="0">
              <a:lnSpc>
                <a:spcPts val="3839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calculates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per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fragment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(fragment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200">
                <a:solidFill>
                  <a:srgbClr val="262626"/>
                </a:solidFill>
                <a:latin typeface="EBOAEV+CenturyGothic"/>
                <a:cs typeface="EBOAEV+CenturyGothic"/>
              </a:rPr>
              <a:t>shader).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37030" y="6243893"/>
            <a:ext cx="632370" cy="178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EBOAEV+CenturyGothic"/>
                <a:cs typeface="EBOAEV+CenturyGothic"/>
              </a:rPr>
              <a:t>2/9/2023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84364" y="657182"/>
            <a:ext cx="3738760" cy="598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Curves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&amp;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Splines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7564" y="810918"/>
            <a:ext cx="433933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effff"/>
                </a:solidFill>
                <a:latin typeface="EBOAEV+CenturyGothic"/>
                <a:cs typeface="EBOAEV+CenturyGothic"/>
              </a:rPr>
              <a:t>27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37030" y="6243893"/>
            <a:ext cx="632370" cy="178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EBOAEV+CenturyGothic"/>
                <a:cs typeface="EBOAEV+CenturyGothic"/>
              </a:rPr>
              <a:t>2/9/2023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98130" y="596925"/>
            <a:ext cx="7428678" cy="11418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Computer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graphics: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what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does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it</a:t>
            </a:r>
          </a:p>
          <a:p>
            <a:pPr marL="0" marR="0">
              <a:lnSpc>
                <a:spcPts val="427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mean?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8866" y="795380"/>
            <a:ext cx="293166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effff"/>
                </a:solidFill>
                <a:latin typeface="EBOAEV+CenturyGothic"/>
                <a:cs typeface="EBOAEV+CenturyGothic"/>
              </a:rPr>
              <a:t>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37003" y="4338777"/>
            <a:ext cx="1472914" cy="434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ff0000"/>
                </a:solidFill>
                <a:latin typeface="Calibri"/>
                <a:cs typeface="Calibri"/>
              </a:rPr>
              <a:t>Computer</a:t>
            </a:r>
            <a:r>
              <a:rPr dirty="0" sz="15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ff0000"/>
                </a:solidFill>
                <a:latin typeface="Calibri"/>
                <a:cs typeface="Calibri"/>
              </a:rPr>
              <a:t>vision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  <a:p>
            <a:pPr marL="0" marR="0">
              <a:lnSpc>
                <a:spcPts val="1500"/>
              </a:lnSpc>
              <a:spcBef>
                <a:spcPts val="120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extracting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63505" y="4338777"/>
            <a:ext cx="1665858" cy="434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ff0000"/>
                </a:solidFill>
                <a:latin typeface="Calibri"/>
                <a:cs typeface="Calibri"/>
              </a:rPr>
              <a:t>Computer</a:t>
            </a:r>
            <a:r>
              <a:rPr dirty="0" sz="15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ff0000"/>
                </a:solidFill>
                <a:latin typeface="Calibri"/>
                <a:cs typeface="Calibri"/>
              </a:rPr>
              <a:t>graphics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  <a:p>
            <a:pPr marL="0" marR="0">
              <a:lnSpc>
                <a:spcPts val="1500"/>
              </a:lnSpc>
              <a:spcBef>
                <a:spcPts val="120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creating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image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90007" y="4338777"/>
            <a:ext cx="1159108" cy="434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ff0000"/>
                </a:solidFill>
                <a:latin typeface="Calibri"/>
                <a:cs typeface="Calibri"/>
              </a:rPr>
              <a:t>Digital</a:t>
            </a:r>
            <a:r>
              <a:rPr dirty="0" sz="15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ff0000"/>
                </a:solidFill>
                <a:latin typeface="Calibri"/>
                <a:cs typeface="Calibri"/>
              </a:rPr>
              <a:t>image</a:t>
            </a:r>
          </a:p>
          <a:p>
            <a:pPr marL="0" marR="0">
              <a:lnSpc>
                <a:spcPts val="1500"/>
              </a:lnSpc>
              <a:spcBef>
                <a:spcPts val="120"/>
              </a:spcBef>
              <a:spcAft>
                <a:spcPts val="0"/>
              </a:spcAft>
            </a:pPr>
            <a:r>
              <a:rPr dirty="0" sz="1500">
                <a:solidFill>
                  <a:srgbClr val="ff0000"/>
                </a:solidFill>
                <a:latin typeface="Calibri"/>
                <a:cs typeface="Calibri"/>
              </a:rPr>
              <a:t>processing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37003" y="4750257"/>
            <a:ext cx="3406071" cy="6400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500" spc="11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scratch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</a:p>
          <a:p>
            <a:pPr marL="0" marR="0">
              <a:lnSpc>
                <a:spcPts val="1500"/>
              </a:lnSpc>
              <a:spcBef>
                <a:spcPts val="119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contents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input</a:t>
            </a:r>
            <a:r>
              <a:rPr dirty="0" sz="1500" spc="17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computer.</a:t>
            </a:r>
          </a:p>
          <a:p>
            <a:pPr marL="0" marR="0">
              <a:lnSpc>
                <a:spcPts val="1500"/>
              </a:lnSpc>
              <a:spcBef>
                <a:spcPts val="120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image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video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frame.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90007" y="4750257"/>
            <a:ext cx="1763451" cy="6400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processing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raw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input</a:t>
            </a:r>
          </a:p>
          <a:p>
            <a:pPr marL="0" marR="0">
              <a:lnSpc>
                <a:spcPts val="1500"/>
              </a:lnSpc>
              <a:spcBef>
                <a:spcPts val="119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image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perform</a:t>
            </a:r>
          </a:p>
          <a:p>
            <a:pPr marL="0" marR="0">
              <a:lnSpc>
                <a:spcPts val="1500"/>
              </a:lnSpc>
              <a:spcBef>
                <a:spcPts val="120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different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operations.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63505" y="5225237"/>
            <a:ext cx="167803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Ex: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animated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movie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637003" y="5430977"/>
            <a:ext cx="1671902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Ex: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face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recognition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90007" y="5430977"/>
            <a:ext cx="1733624" cy="434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Ex: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apply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filter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an</a:t>
            </a:r>
          </a:p>
          <a:p>
            <a:pPr marL="0" marR="0">
              <a:lnSpc>
                <a:spcPts val="1500"/>
              </a:lnSpc>
              <a:spcBef>
                <a:spcPts val="120"/>
              </a:spcBef>
              <a:spcAft>
                <a:spcPts val="0"/>
              </a:spcAft>
            </a:pPr>
            <a:r>
              <a:rPr dirty="0" sz="1500">
                <a:solidFill>
                  <a:srgbClr val="000000"/>
                </a:solidFill>
                <a:latin typeface="Calibri"/>
                <a:cs typeface="Calibri"/>
              </a:rPr>
              <a:t>image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937030" y="6243893"/>
            <a:ext cx="632370" cy="178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EBOAEV+CenturyGothic"/>
                <a:cs typeface="EBOAEV+CenturyGothic"/>
              </a:rPr>
              <a:t>2/9/2023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63181" y="2097144"/>
            <a:ext cx="6512448" cy="1301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04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262626"/>
                </a:solidFill>
                <a:latin typeface="EBOAEV+CenturyGothic"/>
                <a:cs typeface="EBOAEV+CenturyGothic"/>
              </a:rPr>
              <a:t>Applications</a:t>
            </a:r>
            <a:r>
              <a:rPr dirty="0" sz="40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4000">
                <a:solidFill>
                  <a:srgbClr val="262626"/>
                </a:solidFill>
                <a:latin typeface="EBOAEV+CenturyGothic"/>
                <a:cs typeface="EBOAEV+CenturyGothic"/>
              </a:rPr>
              <a:t>of</a:t>
            </a:r>
            <a:r>
              <a:rPr dirty="0" sz="40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4000">
                <a:solidFill>
                  <a:srgbClr val="262626"/>
                </a:solidFill>
                <a:latin typeface="EBOAEV+CenturyGothic"/>
                <a:cs typeface="EBOAEV+CenturyGothic"/>
              </a:rPr>
              <a:t>Computer</a:t>
            </a:r>
          </a:p>
          <a:p>
            <a:pPr marL="2070893" marR="0">
              <a:lnSpc>
                <a:spcPts val="4904"/>
              </a:lnSpc>
              <a:spcBef>
                <a:spcPts val="135"/>
              </a:spcBef>
              <a:spcAft>
                <a:spcPts val="0"/>
              </a:spcAft>
            </a:pPr>
            <a:r>
              <a:rPr dirty="0" sz="4000">
                <a:solidFill>
                  <a:srgbClr val="262626"/>
                </a:solidFill>
                <a:latin typeface="EBOAEV+CenturyGothic"/>
                <a:cs typeface="EBOAEV+CenturyGothic"/>
              </a:rPr>
              <a:t>Graphics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3237" y="3267275"/>
            <a:ext cx="293166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effff"/>
                </a:solidFill>
                <a:latin typeface="EBOAEV+CenturyGothic"/>
                <a:cs typeface="EBOAEV+CenturyGothic"/>
              </a:rPr>
              <a:t>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37030" y="6243893"/>
            <a:ext cx="632370" cy="178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EBOAEV+CenturyGothic"/>
                <a:cs typeface="EBOAEV+CenturyGothic"/>
              </a:rPr>
              <a:t>2/9/2023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98130" y="596925"/>
            <a:ext cx="5225576" cy="598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Movies/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special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effects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8866" y="795380"/>
            <a:ext cx="293166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effff"/>
                </a:solidFill>
                <a:latin typeface="EBOAEV+CenturyGothic"/>
                <a:cs typeface="EBOAEV+CenturyGothic"/>
              </a:rPr>
              <a:t>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37030" y="6243893"/>
            <a:ext cx="632370" cy="178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EBOAEV+CenturyGothic"/>
                <a:cs typeface="EBOAEV+CenturyGothic"/>
              </a:rPr>
              <a:t>2/9/2023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98130" y="596925"/>
            <a:ext cx="6530735" cy="598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Video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games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and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Simulation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8866" y="795380"/>
            <a:ext cx="293166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effff"/>
                </a:solidFill>
                <a:latin typeface="EBOAEV+CenturyGothic"/>
                <a:cs typeface="EBOAEV+CenturyGothic"/>
              </a:rPr>
              <a:t>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44359" y="6153458"/>
            <a:ext cx="2225685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Image: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Megan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Murrell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37030" y="6243893"/>
            <a:ext cx="632370" cy="178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EBOAEV+CenturyGothic"/>
                <a:cs typeface="EBOAEV+CenturyGothic"/>
              </a:rPr>
              <a:t>2/9/2023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98130" y="596925"/>
            <a:ext cx="4572089" cy="598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CAD-CAM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&amp;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8866" y="795380"/>
            <a:ext cx="293166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effff"/>
                </a:solidFill>
                <a:latin typeface="EBOAEV+CenturyGothic"/>
                <a:cs typeface="EBOAEV+CenturyGothic"/>
              </a:rPr>
              <a:t>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37030" y="6243893"/>
            <a:ext cx="632370" cy="178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EBOAEV+CenturyGothic"/>
                <a:cs typeface="EBOAEV+CenturyGothic"/>
              </a:rPr>
              <a:t>2/9/2023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98130" y="596925"/>
            <a:ext cx="2909664" cy="598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8866" y="795380"/>
            <a:ext cx="293166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effff"/>
                </a:solidFill>
                <a:latin typeface="EBOAEV+CenturyGothic"/>
                <a:cs typeface="EBOAEV+CenturyGothic"/>
              </a:rPr>
              <a:t>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37030" y="6243893"/>
            <a:ext cx="632370" cy="178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EBOAEV+CenturyGothic"/>
                <a:cs typeface="EBOAEV+CenturyGothic"/>
              </a:rPr>
              <a:t>2/9/2023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98130" y="596925"/>
            <a:ext cx="2992587" cy="5986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Virtual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 </a:t>
            </a:r>
            <a:r>
              <a:rPr dirty="0" sz="3600">
                <a:solidFill>
                  <a:srgbClr val="262626"/>
                </a:solidFill>
                <a:latin typeface="EBOAEV+CenturyGothic"/>
                <a:cs typeface="EBOAEV+CenturyGothic"/>
              </a:rPr>
              <a:t>reality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8866" y="795380"/>
            <a:ext cx="293166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effff"/>
                </a:solidFill>
                <a:latin typeface="EBOAEV+CenturyGothic"/>
                <a:cs typeface="EBOAEV+CenturyGothic"/>
              </a:rPr>
              <a:t>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37030" y="6243893"/>
            <a:ext cx="632370" cy="178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898989"/>
                </a:solidFill>
                <a:latin typeface="EBOAEV+CenturyGothic"/>
                <a:cs typeface="EBOAEV+CenturyGothic"/>
              </a:rPr>
              <a:t>2/9/2023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2023-02-09T02:04:29-06:00</dcterms:modified>
</cp:coreProperties>
</file>