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71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E6F54-7EAD-4BEA-ABC2-41147C78F18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7269A-7876-4651-B59B-D53F101D5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85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n-IN" dirty="0"/>
              <a:t>অনুপ্রবেশকারী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7269A-7876-4651-B59B-D53F101D51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03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n-IN" dirty="0"/>
              <a:t>অনধিকারপ্রবেশ</a:t>
            </a:r>
            <a:endParaRPr lang="en-GB" dirty="0"/>
          </a:p>
          <a:p>
            <a:r>
              <a:rPr lang="en-GB" dirty="0"/>
              <a:t>Thwart...</a:t>
            </a:r>
            <a:r>
              <a:rPr lang="as-IN" dirty="0"/>
              <a:t> বাধা দেওয়া;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7269A-7876-4651-B59B-D53F101D51E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08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Masquerade …</a:t>
            </a:r>
            <a:r>
              <a:rPr lang="bn-IN" dirty="0"/>
              <a:t>ছদ্মবেশ</a:t>
            </a:r>
            <a:r>
              <a:rPr lang="en-GB" dirty="0"/>
              <a:t>….</a:t>
            </a:r>
            <a:r>
              <a:rPr lang="en-GB" dirty="0">
                <a:effectLst/>
              </a:rPr>
              <a:t> penetrates ..</a:t>
            </a:r>
            <a:r>
              <a:rPr lang="bn-IN" dirty="0"/>
              <a:t> প্রবেশ করা</a:t>
            </a:r>
            <a:r>
              <a:rPr lang="en-GB" dirty="0"/>
              <a:t>…</a:t>
            </a:r>
            <a:r>
              <a:rPr lang="en-GB" dirty="0">
                <a:effectLst/>
              </a:rPr>
              <a:t>legitimate..</a:t>
            </a:r>
            <a:r>
              <a:rPr lang="bn-IN" dirty="0"/>
              <a:t> বৈধ</a:t>
            </a:r>
            <a:r>
              <a:rPr lang="en-GB" dirty="0"/>
              <a:t>..</a:t>
            </a:r>
            <a:r>
              <a:rPr lang="en-GB" dirty="0">
                <a:effectLst/>
              </a:rPr>
              <a:t> Misfeasor ..</a:t>
            </a:r>
            <a:r>
              <a:rPr lang="as-IN" dirty="0"/>
              <a:t> বৈধ ক্ষমতার অপব্যবহার</a:t>
            </a:r>
            <a:r>
              <a:rPr lang="en-GB" dirty="0"/>
              <a:t>..</a:t>
            </a:r>
            <a:r>
              <a:rPr lang="en-GB" dirty="0">
                <a:effectLst/>
              </a:rPr>
              <a:t> Clandestine..</a:t>
            </a:r>
            <a:endParaRPr lang="as-IN" dirty="0"/>
          </a:p>
          <a:p>
            <a:r>
              <a:rPr lang="as-IN" dirty="0"/>
              <a:t>গোপন</a:t>
            </a:r>
            <a:r>
              <a:rPr lang="en-GB" dirty="0"/>
              <a:t>..evade…</a:t>
            </a:r>
            <a:r>
              <a:rPr lang="as-IN" dirty="0"/>
              <a:t>এড়ানো</a:t>
            </a:r>
          </a:p>
          <a:p>
            <a:endParaRPr lang="as-IN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7269A-7876-4651-B59B-D53F101D51E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64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Benign..</a:t>
            </a:r>
            <a:r>
              <a:rPr lang="as-IN" dirty="0"/>
              <a:t> ভদ্র</a:t>
            </a:r>
            <a:r>
              <a:rPr lang="en-GB" dirty="0"/>
              <a:t>..</a:t>
            </a:r>
            <a:r>
              <a:rPr lang="en-GB" sz="1200" dirty="0"/>
              <a:t> Malign..</a:t>
            </a:r>
            <a:r>
              <a:rPr lang="bn-IN" dirty="0"/>
              <a:t> ক্ষতিকর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7269A-7876-4651-B59B-D53F101D51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16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Sophisticated ..</a:t>
            </a:r>
            <a:r>
              <a:rPr lang="bn-IN" dirty="0"/>
              <a:t> অত্যাধুনিক</a:t>
            </a:r>
            <a:r>
              <a:rPr lang="en-GB" dirty="0"/>
              <a:t>…</a:t>
            </a:r>
            <a:r>
              <a:rPr lang="en-GB" sz="1200" dirty="0"/>
              <a:t>'foot soldiers’, ..</a:t>
            </a:r>
            <a:r>
              <a:rPr lang="bn-IN" dirty="0"/>
              <a:t> পদাতিক সৈন্য’</a:t>
            </a:r>
            <a:r>
              <a:rPr lang="en-GB" dirty="0"/>
              <a:t>..</a:t>
            </a:r>
            <a:r>
              <a:rPr lang="en-GB" sz="1200" dirty="0"/>
              <a:t> Cracking…</a:t>
            </a:r>
            <a:r>
              <a:rPr lang="as-IN" dirty="0"/>
              <a:t>ফাটল ধরা,</a:t>
            </a:r>
            <a:r>
              <a:rPr lang="en-GB" dirty="0"/>
              <a:t> </a:t>
            </a:r>
            <a:r>
              <a:rPr lang="en-GB" sz="1200" dirty="0"/>
              <a:t>vulnerabilities…</a:t>
            </a:r>
            <a:r>
              <a:rPr lang="bn-IN" dirty="0"/>
              <a:t>দুর্বলতা</a:t>
            </a:r>
            <a:r>
              <a:rPr lang="en-GB" dirty="0"/>
              <a:t>…</a:t>
            </a:r>
            <a:r>
              <a:rPr lang="en-GB" sz="1200" dirty="0"/>
              <a:t>disseminate..</a:t>
            </a:r>
            <a:r>
              <a:rPr lang="bn-IN" dirty="0"/>
              <a:t> প্রচার করা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7269A-7876-4651-B59B-D53F101D51E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97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Privilege escalation .. cyberattack technique</a:t>
            </a:r>
          </a:p>
          <a:p>
            <a:r>
              <a:rPr lang="as-IN" dirty="0"/>
              <a:t>একটি </a:t>
            </a:r>
            <a:r>
              <a:rPr lang="as-IN" i="1" dirty="0"/>
              <a:t>বাফার ওভারফ্লো</a:t>
            </a:r>
            <a:r>
              <a:rPr lang="as-IN" dirty="0"/>
              <a:t> বা </a:t>
            </a:r>
            <a:r>
              <a:rPr lang="as-IN" i="1" dirty="0"/>
              <a:t>বাফার</a:t>
            </a:r>
            <a:r>
              <a:rPr lang="as-IN" dirty="0"/>
              <a:t> ওভাররান একটি অসঙ্গতি যেখানে একটি প্রোগ্রাম বাফারের বরাদ্দকৃত মেমরির 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7269A-7876-4651-B59B-D53F101D51E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70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IP header is </a:t>
            </a:r>
            <a:r>
              <a:rPr lang="en-GB" b="1" dirty="0"/>
              <a:t>header information at the beginning of an Internet Protocol (IP) packet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7269A-7876-4651-B59B-D53F101D51E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7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User Datagram Protocol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7269A-7876-4651-B59B-D53F101D51E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26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Forged…</a:t>
            </a:r>
            <a:r>
              <a:rPr lang="bn-IN" dirty="0"/>
              <a:t>নকল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7269A-7876-4651-B59B-D53F101D51E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02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7525-7598-A77E-0A5B-617ED3D1E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EC833-F12A-595F-E25D-6D58F498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5AB9-C818-1059-2BF7-A480B841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57F1-1313-4B70-9712-44AA7542D085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9F579-62C5-5947-A38E-1047E027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474BD-91EA-ADE0-75A5-C0F959CE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2E1-6CF0-4794-A132-4CB2A92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76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2852-B902-177F-15E3-4D09D821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9C723-3CA5-D183-32EF-FD3F5E73C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799D-3FCD-D4CB-F965-CD738E82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57F1-1313-4B70-9712-44AA7542D085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AE6B6-4B29-59BC-055B-C17315DF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58A2-EF95-9662-30F1-1D580E7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2E1-6CF0-4794-A132-4CB2A92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41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F16D1-E4C0-6DF1-EA3E-AD8084679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64156-7767-FD0E-EEFE-B7041F65B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FDA62-25E7-7702-DF8D-7F985B33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57F1-1313-4B70-9712-44AA7542D085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E2EA0-1003-C8A0-F099-A85ECB4F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4960-DA58-D924-6335-79AD0CDC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2E1-6CF0-4794-A132-4CB2A92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12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0BA1-CB48-E6D0-51C0-285917CD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9972-BF67-135C-7008-BF90B453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A079-6CE1-ECC6-0AD0-AFC50B92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57F1-1313-4B70-9712-44AA7542D085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B85E-F630-ED5B-A375-B0ABF191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67AE-F2E1-5E29-E872-90329966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2E1-6CF0-4794-A132-4CB2A92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13CC-A50F-82FC-B320-42B59AC2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074B-0C8E-B7C4-DA1F-77D03643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F187-50DA-2544-781A-ADAAFFB9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57F1-1313-4B70-9712-44AA7542D085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3870-FBCA-BF44-1BB1-85D6CFF8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9C87-44F2-C278-6A1A-C5D43E18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2E1-6CF0-4794-A132-4CB2A92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99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AFA0-FB72-ACE2-1A5B-53B72DB2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A838-F9B8-96B7-AB26-2A7E30686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933FC-AEB9-7F47-E408-17099532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22D9C-74CB-9654-C9B0-2C05DCE3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57F1-1313-4B70-9712-44AA7542D085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457FA-D8B0-6FD7-260C-BED17DA2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20425-B188-A39C-AC15-F38D80C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2E1-6CF0-4794-A132-4CB2A92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7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EFAA-604C-242D-43A0-A5713025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B38A8-9780-A22F-942D-666AC5A3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67EC4-88A1-79D0-B264-0C7766FB2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18350-DBB0-BB4D-5F69-D0CC15684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36691-B2E8-4372-27C4-9E5A0F618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A5C3F-0BE5-66C2-DD8E-53689AA6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57F1-1313-4B70-9712-44AA7542D085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295A0-270D-9E5C-24A2-89CCE82D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CDBDD-62E1-B8C0-D866-BD562902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2E1-6CF0-4794-A132-4CB2A92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6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1628-957B-12F3-0E92-A996B659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D7712-C932-2558-7650-407C76BA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57F1-1313-4B70-9712-44AA7542D085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5E288-FE97-2333-DBED-7E096536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F68FE-C1EF-C634-82CE-1ED866A2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2E1-6CF0-4794-A132-4CB2A92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0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BEB1A-11CB-4CC5-7D41-F1F2518C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57F1-1313-4B70-9712-44AA7542D085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1C724-A54A-0EDD-C9EA-311BA581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5974C-076A-9A4C-92E3-0FA734F8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2E1-6CF0-4794-A132-4CB2A92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9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B1F4-C12E-6A01-4101-C12632C7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263B-13BA-ABB0-DC6E-844BC70F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E0929-EFB6-FBC4-14A4-35358BF91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78B2D-393D-7F88-9C0C-C20413DA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57F1-1313-4B70-9712-44AA7542D085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8AB17-8216-243D-DAD1-933A7055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52C05-A77C-BB30-5F67-A1A65D83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2E1-6CF0-4794-A132-4CB2A92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8263-2FB1-0566-A9F2-3776169A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B43DC-FE2E-9735-B596-2D69CF957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40290-6BF4-7870-B49B-DE77D4AF9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35C07-8552-73C9-63AC-24A27ED1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57F1-1313-4B70-9712-44AA7542D085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8278A-4FED-21A7-F104-82FA0E55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2E302-2DDB-99AF-E30F-7F086BD6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32E1-6CF0-4794-A132-4CB2A92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2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C278D-33AD-B83E-4C94-76EBA99D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8EA19-3EE4-79BA-1323-C13638C2D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CBF1F-6450-69D5-2913-5AB63DFE0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E957F1-1313-4B70-9712-44AA7542D085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A770-2A96-F583-454A-19FB6B9CA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0559C-244E-133A-5998-75AD77A86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032E1-6CF0-4794-A132-4CB2A92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39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937C-4A2E-EDA4-D342-379E5C7D3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Intruders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7747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38A6945-A88B-61D9-595D-EFB712271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8" y="104579"/>
            <a:ext cx="11974103" cy="6457950"/>
          </a:xfrm>
        </p:spPr>
      </p:pic>
    </p:spTree>
    <p:extLst>
      <p:ext uri="{BB962C8B-B14F-4D97-AF65-F5344CB8AC3E}">
        <p14:creationId xmlns:p14="http://schemas.microsoft.com/office/powerpoint/2010/main" val="130465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EA90F0A0-7438-1429-52F1-BD8161715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6" y="400050"/>
            <a:ext cx="11639550" cy="5776913"/>
          </a:xfrm>
        </p:spPr>
      </p:pic>
    </p:spTree>
    <p:extLst>
      <p:ext uri="{BB962C8B-B14F-4D97-AF65-F5344CB8AC3E}">
        <p14:creationId xmlns:p14="http://schemas.microsoft.com/office/powerpoint/2010/main" val="89488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72F09760-5654-D6A0-2E8F-DB63758EE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7901"/>
            <a:ext cx="11296650" cy="5649062"/>
          </a:xfrm>
        </p:spPr>
      </p:pic>
    </p:spTree>
    <p:extLst>
      <p:ext uri="{BB962C8B-B14F-4D97-AF65-F5344CB8AC3E}">
        <p14:creationId xmlns:p14="http://schemas.microsoft.com/office/powerpoint/2010/main" val="373521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security system&#10;&#10;Description automatically generated">
            <a:extLst>
              <a:ext uri="{FF2B5EF4-FFF2-40B4-BE49-F238E27FC236}">
                <a16:creationId xmlns:a16="http://schemas.microsoft.com/office/drawing/2014/main" id="{EF34C7F9-0322-B90E-2F37-A9517C5E6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736444"/>
            <a:ext cx="11487150" cy="5522954"/>
          </a:xfrm>
        </p:spPr>
      </p:pic>
    </p:spTree>
    <p:extLst>
      <p:ext uri="{BB962C8B-B14F-4D97-AF65-F5344CB8AC3E}">
        <p14:creationId xmlns:p14="http://schemas.microsoft.com/office/powerpoint/2010/main" val="280632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screen&#10;&#10;Description automatically generated">
            <a:extLst>
              <a:ext uri="{FF2B5EF4-FFF2-40B4-BE49-F238E27FC236}">
                <a16:creationId xmlns:a16="http://schemas.microsoft.com/office/drawing/2014/main" id="{BCF53EEE-B3B8-9653-2ED4-56FC76B57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49"/>
            <a:ext cx="11068049" cy="5592501"/>
          </a:xfrm>
        </p:spPr>
      </p:pic>
    </p:spTree>
    <p:extLst>
      <p:ext uri="{BB962C8B-B14F-4D97-AF65-F5344CB8AC3E}">
        <p14:creationId xmlns:p14="http://schemas.microsoft.com/office/powerpoint/2010/main" val="181083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6F88DA-4D12-7B11-BAC1-B883CE5E0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838986"/>
            <a:ext cx="10801349" cy="5337977"/>
          </a:xfrm>
        </p:spPr>
      </p:pic>
    </p:spTree>
    <p:extLst>
      <p:ext uri="{BB962C8B-B14F-4D97-AF65-F5344CB8AC3E}">
        <p14:creationId xmlns:p14="http://schemas.microsoft.com/office/powerpoint/2010/main" val="406845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291A-8D18-BF18-4A22-C266717C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Intruders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4B2C-98DB-5949-A51C-BC7E197E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significant security problem for networked systems is hostile or unwanted access by users or software. </a:t>
            </a:r>
          </a:p>
          <a:p>
            <a:pPr marL="0" indent="0">
              <a:buNone/>
            </a:pPr>
            <a:r>
              <a:rPr lang="en-GB" dirty="0"/>
              <a:t>- Via network or local access. </a:t>
            </a:r>
          </a:p>
          <a:p>
            <a:pPr marL="0" indent="0">
              <a:buNone/>
            </a:pPr>
            <a:r>
              <a:rPr lang="en-GB" dirty="0"/>
              <a:t>- Unauthorised logon or acquisition of privileges.</a:t>
            </a:r>
          </a:p>
          <a:p>
            <a:pPr marL="0" indent="0">
              <a:buNone/>
            </a:pPr>
            <a:r>
              <a:rPr lang="en-GB" dirty="0"/>
              <a:t> - Software intrusion: viruses, worms, Trojan horses.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• We will examine the nature of attacks and strategies for detection and prevention . </a:t>
            </a:r>
          </a:p>
          <a:p>
            <a:pPr marL="0" indent="0">
              <a:buNone/>
            </a:pPr>
            <a:r>
              <a:rPr lang="en-GB" dirty="0"/>
              <a:t>- Detection : Learning of an attack, either before or after its success. </a:t>
            </a:r>
          </a:p>
          <a:p>
            <a:pPr marL="0" indent="0">
              <a:buNone/>
            </a:pPr>
            <a:r>
              <a:rPr lang="en-GB" dirty="0"/>
              <a:t>- Prevention : Attempt to thwart all possible attacks.</a:t>
            </a:r>
          </a:p>
        </p:txBody>
      </p:sp>
    </p:spTree>
    <p:extLst>
      <p:ext uri="{BB962C8B-B14F-4D97-AF65-F5344CB8AC3E}">
        <p14:creationId xmlns:p14="http://schemas.microsoft.com/office/powerpoint/2010/main" val="24318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FB38-9330-E08D-BBBC-68E1D161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 Classes of Intruders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B091-D1BB-FE84-D9EC-A1EADB2A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effectLst/>
              </a:rPr>
              <a:t>• Masquerade : </a:t>
            </a:r>
          </a:p>
          <a:p>
            <a:pPr>
              <a:buFontTx/>
              <a:buChar char="-"/>
            </a:pPr>
            <a:r>
              <a:rPr lang="en-GB" dirty="0">
                <a:effectLst/>
              </a:rPr>
              <a:t>Unauthorised individual who penetrates a system's access controls to exploit a legitimate user's account. </a:t>
            </a:r>
          </a:p>
          <a:p>
            <a:pPr>
              <a:buFontTx/>
              <a:buChar char="-"/>
            </a:pPr>
            <a:r>
              <a:rPr lang="en-GB" dirty="0">
                <a:effectLst/>
              </a:rPr>
              <a:t>Usually outsider. 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>
                <a:effectLst/>
              </a:rPr>
              <a:t>• Misfeasor : </a:t>
            </a:r>
          </a:p>
          <a:p>
            <a:pPr>
              <a:buFontTx/>
              <a:buChar char="-"/>
            </a:pPr>
            <a:r>
              <a:rPr lang="en-GB" dirty="0">
                <a:effectLst/>
              </a:rPr>
              <a:t>Legitimate user who abuses privileges to access data,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 programs or resources. </a:t>
            </a:r>
          </a:p>
          <a:p>
            <a:pPr>
              <a:buFontTx/>
              <a:buChar char="-"/>
            </a:pPr>
            <a:r>
              <a:rPr lang="en-GB" dirty="0">
                <a:effectLst/>
              </a:rPr>
              <a:t>Usually insider. 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>
                <a:effectLst/>
              </a:rPr>
              <a:t>• Clandestine user :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 - Individual who seizes supervisory control and uses it to evade auditing and access controls. 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- Insider or outsider.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80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1680-3CF5-4807-D4BD-A3B1732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Intruders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2605-C225-B373-D6F0-F08BC18EC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434"/>
            <a:ext cx="10515600" cy="5891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Two types of hackers: </a:t>
            </a:r>
          </a:p>
          <a:p>
            <a:pPr marL="0" indent="0">
              <a:buNone/>
            </a:pPr>
            <a:r>
              <a:rPr lang="en-GB" sz="2400" dirty="0"/>
              <a:t>Benign intruders: </a:t>
            </a:r>
          </a:p>
          <a:p>
            <a:pPr>
              <a:buFontTx/>
              <a:buChar char="-"/>
            </a:pPr>
            <a:r>
              <a:rPr lang="en-GB" sz="2400" dirty="0"/>
              <a:t>simply wish to explore to find out what is there.</a:t>
            </a:r>
          </a:p>
          <a:p>
            <a:pPr marL="0" indent="0">
              <a:buNone/>
            </a:pPr>
            <a:r>
              <a:rPr lang="en-GB" sz="2400" dirty="0"/>
              <a:t> - May seem tolerable, but still cost resources.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Malign intruders: </a:t>
            </a:r>
          </a:p>
          <a:p>
            <a:pPr>
              <a:buFontTx/>
              <a:buChar char="-"/>
            </a:pPr>
            <a:r>
              <a:rPr lang="en-GB" sz="2400" dirty="0"/>
              <a:t>perform unauthorised modifications or disrupt system. </a:t>
            </a:r>
          </a:p>
          <a:p>
            <a:pPr marL="0" indent="0">
              <a:buNone/>
            </a:pPr>
            <a:r>
              <a:rPr lang="en-GB" sz="2400" dirty="0"/>
              <a:t>- You can't tell in advance whether an attack will be benign or malign.</a:t>
            </a:r>
          </a:p>
          <a:p>
            <a:pPr marL="0" indent="0">
              <a:buNone/>
            </a:pPr>
            <a:r>
              <a:rPr lang="en-GB" sz="2400" dirty="0"/>
              <a:t> - May use compromised system to launch other attacks. 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5984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237F-51B9-5021-5F9C-27E0B0FB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Two levels of hackers:</a:t>
            </a:r>
            <a:br>
              <a:rPr lang="en-GB" sz="44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AA33-C107-7743-BDA3-53F04A79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• - Sophisticated users with thorough knowledge of the technology. </a:t>
            </a:r>
          </a:p>
          <a:p>
            <a:pPr>
              <a:buFontTx/>
              <a:buChar char="-"/>
            </a:pPr>
            <a:r>
              <a:rPr lang="en-GB" sz="2800" dirty="0"/>
              <a:t>Low-level 'foot soldiers', merely use available cracking programs with little understanding of the technology.</a:t>
            </a:r>
          </a:p>
          <a:p>
            <a:pPr>
              <a:buFontTx/>
              <a:buChar char="-"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 • Awareness of intruders has led to the development of Computer Emergency Response Teams (CERTs):</a:t>
            </a:r>
          </a:p>
          <a:p>
            <a:pPr marL="0" indent="0">
              <a:buNone/>
            </a:pPr>
            <a:r>
              <a:rPr lang="en-GB" sz="2800" dirty="0"/>
              <a:t> - Collect information about system vulnerabilities and disseminate them to IT managers.</a:t>
            </a:r>
          </a:p>
          <a:p>
            <a:pPr marL="0" indent="0">
              <a:buNone/>
            </a:pPr>
            <a:r>
              <a:rPr lang="en-GB" sz="2800" dirty="0"/>
              <a:t> - Hackers also have access to such reports.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76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8A34-00D3-593D-5D42-FF2D2F0C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Intrusion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B2213-2747-4BC8-E6A9-0942F65C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Aim : Gain access and/or increase privileges on a system.</a:t>
            </a:r>
          </a:p>
          <a:p>
            <a:r>
              <a:rPr lang="en-GB" dirty="0"/>
              <a:t>Typically involves knowledge of some info that should have been protected: e.g. a user's password. </a:t>
            </a:r>
          </a:p>
          <a:p>
            <a:pPr marL="0" indent="0">
              <a:buNone/>
            </a:pPr>
            <a:r>
              <a:rPr lang="en-GB" dirty="0"/>
              <a:t>• Systems maintain a file that associates passwords to authorised users.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Protection of password files: </a:t>
            </a:r>
          </a:p>
          <a:p>
            <a:pPr marL="514350" indent="-514350"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One-way function </a:t>
            </a:r>
          </a:p>
          <a:p>
            <a:pPr marL="0" indent="0">
              <a:buNone/>
            </a:pPr>
            <a:r>
              <a:rPr lang="en-GB" dirty="0"/>
              <a:t>• Store value of a function based on the user's password. </a:t>
            </a:r>
          </a:p>
          <a:p>
            <a:pPr marL="0" indent="0">
              <a:buNone/>
            </a:pPr>
            <a:r>
              <a:rPr lang="en-GB" dirty="0"/>
              <a:t>• User presented password is transformed and compared with the stored value. </a:t>
            </a:r>
          </a:p>
          <a:p>
            <a:pPr marL="0" indent="0">
              <a:buNone/>
            </a:pPr>
            <a:r>
              <a:rPr lang="en-GB" dirty="0"/>
              <a:t>• In practice, system performs a one-way transformation in which the password is used to generate a key for the one-way function. </a:t>
            </a:r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dirty="0">
                <a:solidFill>
                  <a:srgbClr val="FF0000"/>
                </a:solidFill>
              </a:rPr>
              <a:t>Access Control</a:t>
            </a:r>
          </a:p>
          <a:p>
            <a:pPr marL="0" indent="0">
              <a:buNone/>
            </a:pPr>
            <a:r>
              <a:rPr lang="en-GB" dirty="0"/>
              <a:t> • Access to password file limited to one or very few accounts. </a:t>
            </a:r>
          </a:p>
        </p:txBody>
      </p:sp>
    </p:spTree>
    <p:extLst>
      <p:ext uri="{BB962C8B-B14F-4D97-AF65-F5344CB8AC3E}">
        <p14:creationId xmlns:p14="http://schemas.microsoft.com/office/powerpoint/2010/main" val="167165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6D12-41AD-DC9E-C957-9C0A0D43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Password Guessing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B2A7-6CFC-3302-09E7-AF4531091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effectLst/>
              </a:rPr>
              <a:t>• One of the most common attacks. 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• Attacker knows a login name (from email/web page, etc). 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• Then attempts to guess password for it: </a:t>
            </a:r>
          </a:p>
          <a:p>
            <a:pPr>
              <a:buFontTx/>
              <a:buChar char="-"/>
            </a:pPr>
            <a:r>
              <a:rPr lang="en-GB" dirty="0">
                <a:effectLst/>
              </a:rPr>
              <a:t>Defaults, short passwords, common word searches. </a:t>
            </a:r>
          </a:p>
          <a:p>
            <a:pPr>
              <a:buFontTx/>
              <a:buChar char="-"/>
            </a:pPr>
            <a:r>
              <a:rPr lang="en-GB" dirty="0">
                <a:effectLst/>
              </a:rPr>
              <a:t>User info (variations on names, birthday, phone no, number plates, common words/hobbies). </a:t>
            </a:r>
          </a:p>
          <a:p>
            <a:pPr>
              <a:buFontTx/>
              <a:buChar char="-"/>
            </a:pPr>
            <a:r>
              <a:rPr lang="en-GB" dirty="0">
                <a:effectLst/>
              </a:rPr>
              <a:t>Exhaustively searching all possible passwords. 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• Success depends on password chosen by user. </a:t>
            </a:r>
          </a:p>
          <a:p>
            <a:pPr>
              <a:buFontTx/>
              <a:buChar char="-"/>
            </a:pPr>
            <a:r>
              <a:rPr lang="en-GB" dirty="0">
                <a:effectLst/>
              </a:rPr>
              <a:t>Surveys show that many users choose passwords poorly. 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• However, it is tedious and can be countered.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 - Block users after several invalid attempts (but an attacker may copy encrypted password file and try off-line).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74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0BB8-8EF4-8BE9-B2AB-CF28E275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D60E-6CB3-FFCE-6786-C924AF27D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• Another attack involves password capture. </a:t>
            </a:r>
          </a:p>
          <a:p>
            <a:pPr>
              <a:buFontTx/>
              <a:buChar char="-"/>
            </a:pPr>
            <a:r>
              <a:rPr lang="en-GB" dirty="0"/>
              <a:t>Use of Trojan Horse program. </a:t>
            </a:r>
          </a:p>
          <a:p>
            <a:pPr>
              <a:buFontTx/>
              <a:buChar char="-"/>
            </a:pPr>
            <a:r>
              <a:rPr lang="en-GB" dirty="0"/>
              <a:t>• E.g. via a game. </a:t>
            </a:r>
          </a:p>
          <a:p>
            <a:pPr>
              <a:buFontTx/>
              <a:buChar char="-"/>
            </a:pPr>
            <a:r>
              <a:rPr lang="en-GB" dirty="0"/>
              <a:t>Monitoring an insecure network login tapping the line between remote user and host system. </a:t>
            </a:r>
          </a:p>
          <a:p>
            <a:pPr marL="0" indent="0">
              <a:buNone/>
            </a:pPr>
            <a:r>
              <a:rPr lang="en-GB" dirty="0"/>
              <a:t>• E.g. Telnet, FTP, web, email. </a:t>
            </a:r>
          </a:p>
          <a:p>
            <a:pPr>
              <a:buFontTx/>
              <a:buChar char="-"/>
            </a:pPr>
            <a:r>
              <a:rPr lang="en-GB" dirty="0"/>
              <a:t>Extracting recorded info after successful login (web history/cache, last number dialled, etc.). </a:t>
            </a:r>
          </a:p>
          <a:p>
            <a:pPr marL="0" indent="0">
              <a:buNone/>
            </a:pPr>
            <a:r>
              <a:rPr lang="en-GB" dirty="0"/>
              <a:t>• Using valid login/password can impersonate user.</a:t>
            </a:r>
          </a:p>
        </p:txBody>
      </p:sp>
    </p:spTree>
    <p:extLst>
      <p:ext uri="{BB962C8B-B14F-4D97-AF65-F5344CB8AC3E}">
        <p14:creationId xmlns:p14="http://schemas.microsoft.com/office/powerpoint/2010/main" val="289329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A11F-F54D-EC3A-CE98-0BEA0016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Overflows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ADD1-F19B-8ECA-5AE6-750D1BA5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Does not require learning a password.</a:t>
            </a:r>
          </a:p>
          <a:p>
            <a:pPr marL="0" indent="0">
              <a:buNone/>
            </a:pPr>
            <a:r>
              <a:rPr lang="en-GB" dirty="0"/>
              <a:t> • Intruders get access to the system by exploiting attacks such as buffer overflows on a program that runs with certain privileges. </a:t>
            </a:r>
          </a:p>
          <a:p>
            <a:pPr marL="0" indent="0">
              <a:buNone/>
            </a:pPr>
            <a:r>
              <a:rPr lang="en-GB" dirty="0"/>
              <a:t>• Privilege escalation can be done also in this way</a:t>
            </a:r>
          </a:p>
        </p:txBody>
      </p:sp>
    </p:spTree>
    <p:extLst>
      <p:ext uri="{BB962C8B-B14F-4D97-AF65-F5344CB8AC3E}">
        <p14:creationId xmlns:p14="http://schemas.microsoft.com/office/powerpoint/2010/main" val="66728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784</Words>
  <Application>Microsoft Office PowerPoint</Application>
  <PresentationFormat>Widescreen</PresentationFormat>
  <Paragraphs>96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Intruders </vt:lpstr>
      <vt:lpstr>Intruders </vt:lpstr>
      <vt:lpstr> Classes of Intruders </vt:lpstr>
      <vt:lpstr> Intruders </vt:lpstr>
      <vt:lpstr>Two levels of hackers: </vt:lpstr>
      <vt:lpstr>Intrusion Techniques</vt:lpstr>
      <vt:lpstr> Password Guessing</vt:lpstr>
      <vt:lpstr>Password Capture</vt:lpstr>
      <vt:lpstr>Buffer Overflows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Intruders </dc:title>
  <dc:creator>Dr. Uzzal</dc:creator>
  <cp:lastModifiedBy>Dr. Uzzal</cp:lastModifiedBy>
  <cp:revision>8</cp:revision>
  <dcterms:created xsi:type="dcterms:W3CDTF">2024-05-13T16:58:28Z</dcterms:created>
  <dcterms:modified xsi:type="dcterms:W3CDTF">2024-05-15T07:32:29Z</dcterms:modified>
</cp:coreProperties>
</file>