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4" r:id="rId2"/>
    <p:sldMasterId id="2147483679" r:id="rId3"/>
    <p:sldMasterId id="2147483694" r:id="rId4"/>
    <p:sldMasterId id="2147483709" r:id="rId5"/>
    <p:sldMasterId id="2147483724" r:id="rId6"/>
    <p:sldMasterId id="2147483746" r:id="rId7"/>
  </p:sldMasterIdLst>
  <p:notesMasterIdLst>
    <p:notesMasterId r:id="rId28"/>
  </p:notesMasterIdLst>
  <p:sldIdLst>
    <p:sldId id="285" r:id="rId8"/>
    <p:sldId id="354" r:id="rId9"/>
    <p:sldId id="509" r:id="rId10"/>
    <p:sldId id="507" r:id="rId11"/>
    <p:sldId id="484" r:id="rId12"/>
    <p:sldId id="612" r:id="rId13"/>
    <p:sldId id="415" r:id="rId14"/>
    <p:sldId id="374" r:id="rId15"/>
    <p:sldId id="412" r:id="rId16"/>
    <p:sldId id="607" r:id="rId17"/>
    <p:sldId id="621" r:id="rId18"/>
    <p:sldId id="601" r:id="rId19"/>
    <p:sldId id="616" r:id="rId20"/>
    <p:sldId id="613" r:id="rId21"/>
    <p:sldId id="622" r:id="rId22"/>
    <p:sldId id="454" r:id="rId23"/>
    <p:sldId id="619" r:id="rId24"/>
    <p:sldId id="363" r:id="rId25"/>
    <p:sldId id="614" r:id="rId26"/>
    <p:sldId id="580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29"/>
      <p:italic r:id="rId29"/>
      <p:boldItalic r:id="rId29"/>
    </p:embeddedFont>
    <p:embeddedFont>
      <p:font typeface="Montserrat" pitchFamily="2" charset="77"/>
      <p:regular r:id="rId29"/>
      <p:bold r:id="rId29"/>
      <p:italic r:id="rId29"/>
      <p:boldItalic r:id="rId29"/>
    </p:embeddedFont>
    <p:embeddedFont>
      <p:font typeface="Montserrat Light" pitchFamily="2" charset="77"/>
      <p:regular r:id="rId29"/>
      <p:italic r:id="rId29"/>
    </p:embeddedFont>
    <p:embeddedFont>
      <p:font typeface="Montserrat Medium" pitchFamily="2" charset="77"/>
      <p:regular r:id="rId29"/>
      <p:italic r:id="rId29"/>
    </p:embeddedFont>
    <p:embeddedFont>
      <p:font typeface="Rokkitt" pitchFamily="2" charset="77"/>
      <p:regular r:id="rId29"/>
      <p:bold r:id="rId29"/>
    </p:embeddedFont>
    <p:embeddedFont>
      <p:font typeface="Rokkitt Medium" pitchFamily="2" charset="77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C35EA4"/>
          </p15:clr>
        </p15:guide>
        <p15:guide id="2" orient="horz" pos="1536" userDrawn="1">
          <p15:clr>
            <a:srgbClr val="C35EA4"/>
          </p15:clr>
        </p15:guide>
        <p15:guide id="3" pos="768" userDrawn="1">
          <p15:clr>
            <a:srgbClr val="A4A3A4"/>
          </p15:clr>
        </p15:guide>
        <p15:guide id="4" orient="horz" pos="2424" userDrawn="1">
          <p15:clr>
            <a:srgbClr val="A4A3A4"/>
          </p15:clr>
        </p15:guide>
        <p15:guide id="5" pos="39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esa Novellino" initials="T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98A"/>
    <a:srgbClr val="00B050"/>
    <a:srgbClr val="A6A6A6"/>
    <a:srgbClr val="335565"/>
    <a:srgbClr val="59B6E4"/>
    <a:srgbClr val="2FA4DD"/>
    <a:srgbClr val="0C416E"/>
    <a:srgbClr val="ED8979"/>
    <a:srgbClr val="FDEEE9"/>
    <a:srgbClr val="F15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8" autoAdjust="0"/>
    <p:restoredTop sz="95547"/>
  </p:normalViewPr>
  <p:slideViewPr>
    <p:cSldViewPr snapToGrid="0">
      <p:cViewPr>
        <p:scale>
          <a:sx n="77" d="100"/>
          <a:sy n="77" d="100"/>
        </p:scale>
        <p:origin x="2400" y="792"/>
      </p:cViewPr>
      <p:guideLst>
        <p:guide orient="horz" pos="792"/>
        <p:guide orient="horz" pos="1536"/>
        <p:guide pos="768"/>
        <p:guide orient="horz" pos="2424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5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NUL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5E-4061-9C98-EB20E4193F4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88-4982-AEA9-CC2CEC3BB8C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8-4982-AEA9-CC2CEC3BB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38-4A84-A1A6-268BC889E39F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38-4A84-A1A6-268BC889E39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38-4A84-A1A6-268BC889E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9-41C4-B929-CAB1E91FCD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9-41C4-B929-CAB1E91FCDF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99-41C4-B929-CAB1E91FC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F5B37-2565-4B4F-898D-2D1F03A07A1F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C6A69-F6F4-42E3-8B99-E0BD67CA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6A69-F6F4-42E3-8B99-E0BD67CA2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C6A69-F6F4-42E3-8B99-E0BD67CA2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92113"/>
            <a:ext cx="856425" cy="36017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70369" y="313438"/>
            <a:ext cx="30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8AC17E-B629-4AF4-9B71-35F740C1A3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7708" y="313439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B61B6-25E1-4C1C-B47B-95DD139695C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B17A2F-A3C5-48CA-8550-6B1C65810A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2B9331-EA47-45FD-8AAD-6E4CC3E2A9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3404869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3B818AD-8513-4D8D-9532-ECF1E113A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B3D63F-1D86-4E4F-9F3F-203AF25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4B2888-8BA3-47E3-82F2-6D66D56216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20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7478" y="2701679"/>
            <a:ext cx="10447785" cy="1177615"/>
          </a:xfrm>
        </p:spPr>
        <p:txBody>
          <a:bodyPr anchor="ctr" anchorCtr="0">
            <a:noAutofit/>
          </a:bodyPr>
          <a:lstStyle>
            <a:lvl1pPr marL="0" indent="0" algn="l">
              <a:buFontTx/>
              <a:buNone/>
              <a:defRPr sz="5400" b="0" baseline="0">
                <a:solidFill>
                  <a:schemeClr val="bg1"/>
                </a:solidFill>
                <a:latin typeface="Rokkitt"/>
                <a:cs typeface="Rokkit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7479" y="3994082"/>
            <a:ext cx="9757827" cy="517648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800"/>
              </a:spcBef>
              <a:buFontTx/>
              <a:buNone/>
              <a:defRPr sz="1800">
                <a:solidFill>
                  <a:srgbClr val="FFFFFF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dot solar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8E8568-B49F-40EA-9142-53D508918E28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8472371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7478" y="2701679"/>
            <a:ext cx="10447785" cy="1177615"/>
          </a:xfrm>
        </p:spPr>
        <p:txBody>
          <a:bodyPr anchor="ctr" anchorCtr="0">
            <a:noAutofit/>
          </a:bodyPr>
          <a:lstStyle>
            <a:lvl1pPr marL="0" indent="0" algn="l">
              <a:buFontTx/>
              <a:buNone/>
              <a:defRPr sz="5400" b="0" baseline="0">
                <a:solidFill>
                  <a:schemeClr val="bg1"/>
                </a:solidFill>
                <a:latin typeface="Rokkitt"/>
                <a:cs typeface="Rokkit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7479" y="3994082"/>
            <a:ext cx="9757827" cy="517648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800"/>
              </a:spcBef>
              <a:buFontTx/>
              <a:buNone/>
              <a:defRPr sz="1800">
                <a:solidFill>
                  <a:srgbClr val="FFFFFF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dot solar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B50EC-53F5-4313-8E79-2BA42770B6C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9769235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Master title style</a:t>
            </a:r>
            <a:endParaRPr lang="en-US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614113" y="1941513"/>
            <a:ext cx="1975774" cy="149066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1"/>
          </p:nvPr>
        </p:nvSpPr>
        <p:spPr>
          <a:xfrm>
            <a:off x="2849524" y="1941513"/>
            <a:ext cx="1984892" cy="149066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2"/>
          </p:nvPr>
        </p:nvSpPr>
        <p:spPr>
          <a:xfrm>
            <a:off x="5104849" y="1941513"/>
            <a:ext cx="1984892" cy="149066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3"/>
          </p:nvPr>
        </p:nvSpPr>
        <p:spPr>
          <a:xfrm>
            <a:off x="7349359" y="1941513"/>
            <a:ext cx="1984892" cy="149066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9606766" y="1941513"/>
            <a:ext cx="1984892" cy="149066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13958" y="3011598"/>
            <a:ext cx="492760" cy="423752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2849523" y="3008423"/>
            <a:ext cx="495035" cy="423752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5104848" y="3008423"/>
            <a:ext cx="495035" cy="423752"/>
          </a:xfrm>
          <a:blipFill rotWithShape="1"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7349359" y="3008423"/>
            <a:ext cx="495035" cy="423752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9606766" y="3008423"/>
            <a:ext cx="495035" cy="423752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97479" y="1025059"/>
            <a:ext cx="11186350" cy="0"/>
          </a:xfrm>
          <a:prstGeom prst="line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1294149" y="6629400"/>
            <a:ext cx="9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39516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33801" y="0"/>
            <a:ext cx="6858199" cy="6872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4533784" cy="91475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897850" y="688259"/>
            <a:ext cx="812961" cy="5590633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 sz="1600"/>
            </a:lvl1pPr>
            <a:lvl2pPr marL="137160" indent="-137160">
              <a:spcBef>
                <a:spcPts val="1800"/>
              </a:spcBef>
              <a:defRPr sz="1400"/>
            </a:lvl2pPr>
            <a:lvl3pPr marL="502920" indent="-137160">
              <a:spcBef>
                <a:spcPts val="1800"/>
              </a:spcBef>
              <a:defRPr sz="1400"/>
            </a:lvl3pPr>
            <a:lvl4pPr marL="868680" indent="-137160">
              <a:spcBef>
                <a:spcPts val="1800"/>
              </a:spcBef>
              <a:defRPr sz="1400"/>
            </a:lvl4pPr>
            <a:lvl5pPr marL="1234440" indent="-137160">
              <a:spcBef>
                <a:spcPts val="1800"/>
              </a:spcBef>
              <a:defRPr sz="1400"/>
            </a:lvl5pPr>
          </a:lstStyle>
          <a:p>
            <a:pPr lvl="0"/>
            <a:r>
              <a:rPr lang="en-US" dirty="0"/>
              <a:t>Page#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791121" y="685801"/>
            <a:ext cx="4912092" cy="5590633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 sz="1600"/>
            </a:lvl1pPr>
            <a:lvl2pPr marL="137160" indent="-137160">
              <a:spcBef>
                <a:spcPts val="1800"/>
              </a:spcBef>
              <a:defRPr sz="1400"/>
            </a:lvl2pPr>
            <a:lvl3pPr marL="502920" indent="-137160">
              <a:spcBef>
                <a:spcPts val="1800"/>
              </a:spcBef>
              <a:defRPr sz="1400"/>
            </a:lvl3pPr>
            <a:lvl4pPr marL="868680" indent="-137160">
              <a:spcBef>
                <a:spcPts val="1800"/>
              </a:spcBef>
              <a:defRPr sz="1400"/>
            </a:lvl4pPr>
            <a:lvl5pPr marL="1234440" indent="-137160">
              <a:spcBef>
                <a:spcPts val="1800"/>
              </a:spcBef>
              <a:defRPr sz="1400"/>
            </a:lvl5pPr>
          </a:lstStyle>
          <a:p>
            <a:pPr lvl="0"/>
            <a:r>
              <a:rPr lang="x-none" dirty="0"/>
              <a:t>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A06B0-69CB-4B6D-9DC5-23DA3A0C61D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90498684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-One Line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7479" y="1579563"/>
            <a:ext cx="10977034" cy="428572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7479" y="1025059"/>
            <a:ext cx="11186350" cy="0"/>
          </a:xfrm>
          <a:prstGeom prst="line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75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-Two Line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lnSpc>
                <a:spcPts val="362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Slide When You Have A Longer Headline Requiring A Second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7479" y="1579563"/>
            <a:ext cx="10977034" cy="428572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7479" y="1498788"/>
            <a:ext cx="11186350" cy="0"/>
          </a:xfrm>
          <a:prstGeom prst="line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622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Headline Only (On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7479" y="1025059"/>
            <a:ext cx="11186350" cy="0"/>
          </a:xfrm>
          <a:prstGeom prst="line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1700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Headline Only (Tw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lnSpc>
                <a:spcPts val="362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Slide When You Have A Longer Headline Requiring A Second Line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7479" y="1498788"/>
            <a:ext cx="11186350" cy="0"/>
          </a:xfrm>
          <a:prstGeom prst="line">
            <a:avLst/>
          </a:prstGeom>
          <a:ln w="6350"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774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8132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Slide Headline Only (On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7479" y="1025059"/>
            <a:ext cx="1118635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A6AA3-E343-4054-A3F3-CD0B50D720C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18330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A31E37C-3909-4BA7-82BD-376E10C1A6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7B6A77-12EB-481B-8F55-B67C9560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73BE7B4-B038-4FE7-9C3E-297E2CC724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D68B1-568B-4F65-86E8-BC85881B7729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54B90F7E-B271-4A33-8AB1-5BF5F27051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2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Slide Headline Only (Tw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lnSpc>
                <a:spcPts val="362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 This Slide When You Have A Longer Headline Requiring A Second Line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7479" y="1498788"/>
            <a:ext cx="1118635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28383-107E-45CE-A14A-7D0017153041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14487330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412D3-6935-42C0-B55E-1CA07F346D69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6566783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Slide Headline Only (On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97479" y="1025059"/>
            <a:ext cx="1118635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94056-E596-40B4-8721-C6994EF56EF7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12397561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Slide Headline Only (Tw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10977034" cy="563549"/>
          </a:xfrm>
        </p:spPr>
        <p:txBody>
          <a:bodyPr/>
          <a:lstStyle>
            <a:lvl1pPr>
              <a:lnSpc>
                <a:spcPts val="362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 This Slide When You Have A Longer Headline Requiring A Second Line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7479" y="1498788"/>
            <a:ext cx="1118635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DEDA6-E5A6-43B5-9962-ECE628ED992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3152869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9CFD3-59E0-4EFE-B2FA-6B1DB609BDB1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0248685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o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97479" y="627064"/>
            <a:ext cx="3280628" cy="2230437"/>
          </a:xfrm>
          <a:solidFill>
            <a:schemeClr val="accent2"/>
          </a:solidFill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930323"/>
            <a:ext cx="3280244" cy="539338"/>
          </a:xfrm>
        </p:spPr>
        <p:txBody>
          <a:bodyPr anchor="ctr"/>
          <a:lstStyle>
            <a:lvl1pPr>
              <a:defRPr sz="2000"/>
            </a:lvl1pPr>
          </a:lstStyle>
          <a:p>
            <a:r>
              <a:rPr lang="x-none" dirty="0"/>
              <a:t>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961844" y="627394"/>
            <a:ext cx="7620570" cy="546860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7479" y="3530171"/>
            <a:ext cx="3280258" cy="4179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97479" y="4191000"/>
            <a:ext cx="3280629" cy="1905000"/>
          </a:xfrm>
        </p:spPr>
        <p:txBody>
          <a:bodyPr/>
          <a:lstStyle>
            <a:lvl1pPr marL="137160" indent="-137160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478" y="2270299"/>
            <a:ext cx="685979" cy="58720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083F1-A07D-4018-AB01-5D4C017F3B82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4851732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97479" y="627064"/>
            <a:ext cx="3280628" cy="2230437"/>
          </a:xfrm>
          <a:solidFill>
            <a:schemeClr val="accent2"/>
          </a:solidFill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930323"/>
            <a:ext cx="3280244" cy="539338"/>
          </a:xfrm>
        </p:spPr>
        <p:txBody>
          <a:bodyPr anchor="ctr"/>
          <a:lstStyle>
            <a:lvl1pPr>
              <a:defRPr sz="2000"/>
            </a:lvl1pPr>
          </a:lstStyle>
          <a:p>
            <a:r>
              <a:rPr lang="x-none" dirty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7479" y="3530171"/>
            <a:ext cx="3280258" cy="4179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97479" y="4191000"/>
            <a:ext cx="3280629" cy="1905000"/>
          </a:xfrm>
        </p:spPr>
        <p:txBody>
          <a:bodyPr/>
          <a:lstStyle>
            <a:lvl1pPr marL="137160" indent="-137160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478" y="2270299"/>
            <a:ext cx="685979" cy="58720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3961844" y="627394"/>
            <a:ext cx="7621984" cy="546860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92AC1-5509-4DC9-ACB0-510726F2C9F9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170545354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o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97479" y="627064"/>
            <a:ext cx="3280628" cy="2230437"/>
          </a:xfrm>
          <a:solidFill>
            <a:schemeClr val="accent2"/>
          </a:solidFill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930323"/>
            <a:ext cx="3280244" cy="539338"/>
          </a:xfrm>
        </p:spPr>
        <p:txBody>
          <a:bodyPr anchor="ctr"/>
          <a:lstStyle>
            <a:lvl1pPr>
              <a:defRPr sz="2000"/>
            </a:lvl1pPr>
          </a:lstStyle>
          <a:p>
            <a:r>
              <a:rPr lang="x-none" dirty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7479" y="3530171"/>
            <a:ext cx="3280258" cy="4179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97479" y="4191000"/>
            <a:ext cx="3280629" cy="1905000"/>
          </a:xfrm>
        </p:spPr>
        <p:txBody>
          <a:bodyPr/>
          <a:lstStyle>
            <a:lvl1pPr marL="137160" indent="-137160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97479" y="2270299"/>
            <a:ext cx="680007" cy="58720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3961844" y="627394"/>
            <a:ext cx="7621984" cy="546860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DDFF7-459C-4F7C-8CF8-E44CC2985CC4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41028471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Limited Copy (Prefer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88" y="0"/>
            <a:ext cx="5487829" cy="6872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4579157" cy="914759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Case Study: Limited Copy (preferred version)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97479" y="1773619"/>
            <a:ext cx="4579158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dfgdfgdfgdfgdfgdfgdfg</a:t>
            </a:r>
            <a:endParaRPr lang="x-none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7479" y="1326285"/>
            <a:ext cx="4579578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Challenge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7479" y="3502453"/>
            <a:ext cx="4579158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97479" y="3055119"/>
            <a:ext cx="4579578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Approach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97479" y="5231286"/>
            <a:ext cx="4579158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97479" y="4783952"/>
            <a:ext cx="4579578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AADF5-4ECF-4AF2-84C4-62F7C0552929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5240626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8" y="274652"/>
            <a:ext cx="10976861" cy="914759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Case Study: Page 2 (if additional imagery is warranted)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734681" y="0"/>
            <a:ext cx="457319" cy="6860290"/>
            <a:chOff x="11484646" y="0"/>
            <a:chExt cx="457200" cy="6860290"/>
          </a:xfrm>
        </p:grpSpPr>
        <p:sp>
          <p:nvSpPr>
            <p:cNvPr id="5" name="Rectangle 4"/>
            <p:cNvSpPr/>
            <p:nvPr userDrawn="1"/>
          </p:nvSpPr>
          <p:spPr>
            <a:xfrm rot="16200000">
              <a:off x="10844566" y="5763010"/>
              <a:ext cx="17373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ontserrat Medium" charset="0"/>
                  <a:ea typeface="Montserrat Medium" charset="0"/>
                  <a:cs typeface="Montserrat Medium" charset="0"/>
                </a:rPr>
                <a:t>CATEGORY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 rot="16200000">
              <a:off x="10855996" y="628650"/>
              <a:ext cx="17145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ontserrat Medium" charset="0"/>
                  <a:ea typeface="Montserrat Medium" charset="0"/>
                  <a:cs typeface="Montserrat Medium" charset="0"/>
                </a:rPr>
                <a:t>CATEGORY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 rot="16200000">
              <a:off x="10855996" y="2343150"/>
              <a:ext cx="17145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ontserrat Medium" charset="0"/>
                  <a:ea typeface="Montserrat Medium" charset="0"/>
                  <a:cs typeface="Montserrat Medium" charset="0"/>
                </a:rPr>
                <a:t>CATEGORY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 rot="16200000">
              <a:off x="10855996" y="4056447"/>
              <a:ext cx="17145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ontserrat Medium" charset="0"/>
                  <a:ea typeface="Montserrat Medium" charset="0"/>
                  <a:cs typeface="Montserrat Medium" charset="0"/>
                </a:rPr>
                <a:t>CATEGORY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A5DCF-A786-4E36-9DE6-3EDCD8BD278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343253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8334FD0F-CE2F-4B46-AACC-218331201C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B4F552-5E7A-4543-B65D-FCBCBB2B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6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Extend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7314409" cy="6872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ontserra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479" y="274652"/>
            <a:ext cx="6399285" cy="914759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Case Study: Proposal (to be used only if not presenting live)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97479" y="1773619"/>
            <a:ext cx="6399286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7478" y="1326285"/>
            <a:ext cx="6399873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Challenge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7479" y="3502453"/>
            <a:ext cx="6399286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97478" y="3055119"/>
            <a:ext cx="6399873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Approach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97479" y="5231286"/>
            <a:ext cx="6399286" cy="1150895"/>
          </a:xfrm>
        </p:spPr>
        <p:txBody>
          <a:bodyPr/>
          <a:lstStyle>
            <a:lvl1pPr marL="91440" indent="-91440">
              <a:spcBef>
                <a:spcPts val="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dirty="0"/>
              <a:t>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97478" y="4783952"/>
            <a:ext cx="6399873" cy="364319"/>
          </a:xfr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12594-C678-4C06-91FD-49E714539E0D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42543337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4" y="382187"/>
            <a:ext cx="851771" cy="375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2B4F1-F4A4-4ACB-98EE-B0900FAA267A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3115232-0C75-4268-B880-7F363ABF0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864" y="3994082"/>
            <a:ext cx="9757827" cy="517648"/>
          </a:xfrm>
        </p:spPr>
        <p:txBody>
          <a:bodyPr anchor="ctr" anchorCtr="0">
            <a:noAutofit/>
          </a:bodyPr>
          <a:lstStyle>
            <a:lvl1pPr marL="0" indent="0" algn="l">
              <a:spcBef>
                <a:spcPts val="800"/>
              </a:spcBef>
              <a:buFontTx/>
              <a:buNone/>
              <a:defRPr sz="1800">
                <a:solidFill>
                  <a:srgbClr val="FFFFFF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dot solar</a:t>
            </a:r>
          </a:p>
        </p:txBody>
      </p:sp>
    </p:spTree>
    <p:extLst>
      <p:ext uri="{BB962C8B-B14F-4D97-AF65-F5344CB8AC3E}">
        <p14:creationId xmlns:p14="http://schemas.microsoft.com/office/powerpoint/2010/main" val="367393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0">
          <p15:clr>
            <a:srgbClr val="FBAE40"/>
          </p15:clr>
        </p15:guide>
        <p15:guide id="2" pos="192">
          <p15:clr>
            <a:srgbClr val="FBAE40"/>
          </p15:clr>
        </p15:guide>
        <p15:guide id="3" orient="horz" pos="2448">
          <p15:clr>
            <a:srgbClr val="FBAE40"/>
          </p15:clr>
        </p15:guide>
        <p15:guide id="4" orient="horz" pos="28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CEE1BBA-BAC5-4C31-9B8B-1BA27CD31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7A872E-572D-40C1-983B-3515BB1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C4F9DC-0F1B-4FCB-86B0-34DBA0691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5E321D-5142-408A-BE80-BC4469544D18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6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4" y="382187"/>
            <a:ext cx="851771" cy="375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79CD5-D4FB-481E-884D-738502AB0B82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BBC11-8C69-4549-8036-BCAB5ED406B8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1CFDF388-6AEC-4DC8-98A6-CD6EFF422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202406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484DA-3D8F-443E-9BF4-122C378E61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3"/>
            <a:ext cx="1453896" cy="41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263C0B-C86C-4D29-9C2D-C77504E195F1}"/>
              </a:ext>
            </a:extLst>
          </p:cNvPr>
          <p:cNvSpPr txBox="1"/>
          <p:nvPr userDrawn="1"/>
        </p:nvSpPr>
        <p:spPr>
          <a:xfrm>
            <a:off x="1967705" y="3432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DF48BF7-7BEB-45A0-B797-52A721494D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50008" y="313439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D5796-EDCB-4EE8-A5E7-CF477876A4A2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B42066-CC29-4FB2-A8EB-6D352B464D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3E37FF7-CAA0-4C8F-883E-206ADB5454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667763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AE5B1-F512-404B-BFA5-A14DC0A67F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3"/>
            <a:ext cx="1453896" cy="416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A297B3-8E11-4450-B230-DFDABA19285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BBF13A8-A61C-42FC-85A0-08CD1059EC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BC9656-71A3-4044-BB5C-6BCB3D814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16014C2-9408-4287-AC6E-D5BCCFE5C4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73550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2F31DB-7590-49B4-812B-E77F3E772B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3"/>
            <a:ext cx="1453896" cy="4161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F6013-F1B1-45B0-8588-7D47CE5890ED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3257288-0FDB-48C9-B8E1-C7BCFEA4F4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8A2B703-1E22-4FE4-BFE8-2943C73648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C4D05BA-7D6A-4FD2-98E4-4AC108B627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3256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92113"/>
            <a:ext cx="856425" cy="360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FA99BC-C68B-4F76-B8C2-A992049953EF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3BCDA4B-75A9-4F6F-8FCB-735D6B4430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C37300E-829F-4E58-AD37-08E7F2B54C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06B109D-3C79-428D-9802-5F82213EE8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473447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1BDFD-85ED-4C05-A67A-1F23E5A3F1F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D8EFE20-9576-48C2-9EDE-BA5233146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FAA752FA-8F87-4AE8-A633-707C9EB45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966825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1E6741-09BB-4228-97BA-2C9F5D9CC6E2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C444904-1D1A-43D4-8458-107816A6F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64BCAD9-729C-47DD-A671-FE64242AA9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1536233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FDC930B4-7F4B-48B9-9D79-04F80D5AAB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EEE53F-DD4C-41EC-903B-23289F2E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D78E2F-5007-4E08-B129-F82BBD976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2AD6F16-BC74-4DB0-B17C-E4392E3820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880D2F-B32B-4964-B81E-3F7DAEFD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68C80E0-D211-4C28-81C1-E407DD069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283A9D-34CD-4D53-879F-5FFE5313628E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C131653-E6FD-4568-9D52-3AFED80FC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7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D7322CE-03A8-431F-B36B-8A050C945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1442BF-F077-49FC-8234-AC25C27D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D4B137F-CF44-4D32-BC68-D67740C1E5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6A97BF85-F565-4F1F-B71D-5635BC7EF6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44BC62-4C79-4D20-AFCC-4D202B39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37FEC3-2604-403A-8292-B91610AF3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60586-AB5E-410A-AA7B-BF50ADC327BA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AB008A4E-14B1-4D43-989F-4A11BB6D2D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6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3069831-4191-4A56-BCFF-E225064EB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156801-FEDA-4E0D-AE43-F69382E7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04B0A1-7E3B-4EC4-AC7E-DC30D944F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C06F6B-30D9-4E9D-BADF-A39A742F1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60E51D-3888-40E3-8FF4-0E6B02C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EF7C704-A13D-40B7-BDA2-2CBA8A730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F7EC5-84BE-4093-AC9C-F2795B64A98E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314BAD69-16C1-41C2-8D8F-32CF8BCFFD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C55F498-A4FD-4C88-975A-ABC08F60C2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F23DA5-C8C8-4403-88D3-E37F88A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18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FCCA8878-AFA1-405D-955B-9AE3D60CF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278A29-B685-4FF3-9100-1B283244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5FAD8D-A5B8-449A-97CD-0DFD6CD928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533B3-1579-46B0-8230-C90C977C435B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92113"/>
            <a:ext cx="856425" cy="3601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5599955"/>
              </p:ext>
            </p:extLst>
          </p:nvPr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77AF3-A5AC-45A1-82F6-261324CDE04D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1BE728F4-64E4-4860-AC9C-C6F4C50851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CE94753-80BA-409E-BC36-76DE648045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DCAB7F8-7ED3-4990-97CC-C296A5ADCA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892503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68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327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3F41AD-D04A-40E8-98F8-2380478640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" y="380895"/>
            <a:ext cx="1469522" cy="4206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A10E5D-C85D-46B7-AD7B-4EFE759411E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873C1-4284-4B7E-B60D-CE575484A272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1D1A078C-88C8-4351-B9BB-19907B871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50882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D29B5-0DD0-4398-BBC1-3542C40A4B0E}"/>
              </a:ext>
            </a:extLst>
          </p:cNvPr>
          <p:cNvSpPr txBox="1"/>
          <p:nvPr userDrawn="1"/>
        </p:nvSpPr>
        <p:spPr>
          <a:xfrm>
            <a:off x="2122700" y="3432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152253-06AE-45F8-96CC-963985740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2"/>
            <a:ext cx="1612859" cy="369887"/>
          </a:xfrm>
          <a:prstGeom prst="rect">
            <a:avLst/>
          </a:prstGeom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9E5F0834-F996-41EF-8DE5-DC346EDB83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77008" y="313439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EA9E7-043B-4A19-A62E-8109D909E5F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680EF8A-87F3-4B4A-B309-AAB8B9013F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E08E32-067F-459B-9174-88ED74B1CC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1349100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6C134-3110-4914-B500-66DC6FECDD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2"/>
            <a:ext cx="1612859" cy="369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49E4C-B761-4941-B99F-7B56340D6929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666ECE3-5F6B-4BF3-9796-2DCE21A810F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2E9E723-1363-4A6E-8198-72A54784D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D7DF40A-4ABE-47A3-956F-EED6534726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481063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988FEA-522D-404D-A138-5A36EBBE32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2"/>
            <a:ext cx="1612859" cy="3698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27A062-D14D-484D-BACE-EA80D88478D4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5391D66D-11EF-4E9A-AB01-DD297C87D0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CDDAE23-71C5-4CB5-8CB7-ECF41D8CBF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548A6C4-6B0F-47BE-A09F-8043C9D3C1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7891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C31C8-4D22-47F1-A843-E8BBE7576EF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F71581B-B129-4CF0-A2D3-A5E27535B6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F63B5324-9D3B-4B16-BA2E-B0BFB7D59E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574387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57FE7-8B4D-4FEF-B607-8AFA9330BF75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4FDB2E15-3A88-4161-A056-4FB81C0D57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385F4AD-30EC-467D-B0E2-83CBF4BD68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7532251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B4799BC-CF05-48B2-ABB1-188D0DA79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07E88C-7F06-4B18-9CC2-799A706D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3E2B8DE-208D-4E77-A587-E45DF44DE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6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2127EEB1-6FCB-414B-8680-0F0DD87BB8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6F6BA1-52EF-44F9-8BD4-52D7E257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F95FF7B-1871-4B74-A4DB-0E7A405819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CEE2F-10D0-48B2-8736-4026EBBA706D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866DE764-E17F-46EF-92D6-22147A383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34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9416E-90E6-4A05-A63F-50C777AD7A4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9C25E-FB54-4060-85FF-3355D1E926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576CF80-DEA5-44D2-A3CA-23F55F857B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1853868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562AA77-AF6C-4950-9604-DF0F162AB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C5866F-5A83-45E3-87F6-0C753D32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B56411-0358-47E1-83E9-9EA508EBF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5B06C39-178E-4026-B14C-035BE5FDA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68BC5F-007B-49F9-A87D-3DA67A10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5AF3FA-269D-4DA6-95AD-5ACB5699B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316652-D961-4155-B3A6-9FF5DC8BE182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F784FF3A-BBEF-4A77-9B28-9695AE675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45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ABD4E081-9F54-4BF1-9158-8009F7B09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FB4FA-258E-4B79-9532-A9A7AD3B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80FF7F-89C5-4209-9273-3E6487D26C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0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62CE6C87-A5B6-4B86-9ABA-5FE943486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130BBA-8F67-4646-9F40-A1946657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E10F508-DB48-4D2A-A0FC-D45BE79803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60C223-8B69-4349-B580-E52F86C959A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1D93F21F-B142-4DBA-B1FA-6D83E11B22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06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F9799BA-0874-446F-9CA3-620392263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13A7DA-8BCA-45CA-8800-08679170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83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38D69D4D-BB6C-43F1-9393-2E915A5FC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661269-F9F5-4316-963F-1AE7530B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A5E4FE-B9E5-4A08-B899-8787C573A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D93A2-2AEB-46B7-A69A-26BC6313F29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4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016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69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38F3B-75E1-4C02-8EE6-ABDFE4218C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" y="382187"/>
            <a:ext cx="1636776" cy="3753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CF7F7-356E-4A30-A190-2A1CBF6FBD5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9E57E-C062-4861-88FD-F569CB7B8DCD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2C0CA56C-E291-4AC9-9586-8A2BC22176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810307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8B980-B5B9-4BE6-BEF3-68DCD6A9D3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1691"/>
            <a:ext cx="2862072" cy="420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DC5B3-F742-4519-B5BC-3FF69259842D}"/>
              </a:ext>
            </a:extLst>
          </p:cNvPr>
          <p:cNvSpPr txBox="1"/>
          <p:nvPr userDrawn="1"/>
        </p:nvSpPr>
        <p:spPr>
          <a:xfrm>
            <a:off x="303212" y="99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80C786F-A782-4B8F-96F4-EC413193F0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0412" y="986917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DBA5-D174-4547-AA7D-830E5B805C3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467FD4-BE07-4FDA-893D-5FF1FF9935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5145310-736C-4CEE-832F-D965D3547C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17711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9A98D-57D9-4267-AB4C-3A9ED973727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24A691E-4E32-4F63-9D63-D8893BC3D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A53F84B-9CAE-4C3A-8074-6EC293D1BF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3431833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2575C-2092-461D-97E9-BDAB995060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1691"/>
            <a:ext cx="2862072" cy="420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703EEA-75E1-4C3B-B827-18ECFCBC62D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3B9570B4-E5D7-4AA7-86A1-83A8543AE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96C5C68-14CE-495E-8F37-28CB1B7326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DF0C534-0DCD-478C-8F11-1186084882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806995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999013-E985-4FCC-9647-C282B911BF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1691"/>
            <a:ext cx="2862072" cy="4207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563CAF-A4CB-4BD0-8DB8-3F8018559AE5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DCA4E71-54C4-464C-8CE4-5EA3694EE1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A42EECE-5499-404D-9944-C196183808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9EC7EE3-6CD4-4B19-8DD9-4C275E31C8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40540971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79F64-C7B0-4E83-BB08-A98BA09E0549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7A962F3-66F0-4576-A4DA-80243FD4C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EE2623B-34C4-4317-AD69-B5A9A98043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29540431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B5C90-12F8-400B-9A4E-2746CF20EFDB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5FC32F68-E139-4578-B991-4A79AF548C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CC2AAD6-DD78-483D-8614-06F17F5C7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234658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2D6BE1E-9981-43D7-A45E-7E95092262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072FB5-ADB5-46E3-8BC6-E7F1543F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170242-620F-4CC3-8C81-BCEA596CA0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11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10A50A6-AEBA-4AAB-B848-0723ED2A8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09FEC3-91A1-4C20-930D-C344CBAE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4C6A5E9-2B09-4520-BCE9-5AEB7415B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8281C4-A898-4E96-8DC8-230B78685666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C3138EF-5B90-4791-B9F1-E099DEE298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3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53FD726-7DFB-47C4-BEA8-4B824CD39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FB6F6-BEBC-49EE-9B60-DF0B4113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5C4DF0-9DB2-4E03-9340-4EDBFF04E3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60B06714-B5F6-4709-8487-FF86423904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20D1F6-6C47-4F8F-8569-2D618535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4AA94B-C310-4B89-A55E-701481333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8C8B3-DC6B-4D60-BDF8-3FE949ACC79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14D82500-DEAF-4896-ACB1-00025BC3A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EA5AB72-C40C-43B8-8412-A6DC1751A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06EC42-36EC-4D5F-809F-B6A0721C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95E031-C688-41FA-9CD1-9AA0EEFCE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8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F68432-5221-4B1C-B0B3-F7CF95B8F9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137343-486F-4C3C-BC33-7C833FA1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B0420F7-8267-43FF-887C-EAC6BE2F7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D60E4-5C67-47A0-864E-B1325632F2A9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7706F4AA-5C30-4DE9-AA30-9943A563E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5C410F2-1647-4E6E-90F2-A097A483B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A652C-E5FE-4D3D-9422-CAD28503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9F7007-B988-4035-97A8-3DCC28E29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pos="7128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E1F45FEB-9CA4-4157-9761-1B5FEF3FF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6ED07-B685-4BD5-A7A1-6C929B68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52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1A64CF6-01AB-4592-858E-9621BF8CA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E1D64-F714-4554-97E3-B831E3FB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2A465-1A56-46CE-8B56-65C410890A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EB989-0F57-4888-803D-FD69C85AF81B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5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4341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094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65B74-133A-4BED-B053-0973B19971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" y="380974"/>
            <a:ext cx="2862072" cy="420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711A1-F4BF-4F55-9E38-AEEF2EF3CAEB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11F7B-FB06-4824-84F8-5EB16779348D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D3150D5E-15F2-422C-8452-1FC2331B5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488138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DC484-2899-40D1-931B-DAFD45F72F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1"/>
            <a:ext cx="2048256" cy="365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DA337-57E4-4B2D-BAFB-836E17AA009B}"/>
              </a:ext>
            </a:extLst>
          </p:cNvPr>
          <p:cNvSpPr txBox="1"/>
          <p:nvPr userDrawn="1"/>
        </p:nvSpPr>
        <p:spPr>
          <a:xfrm>
            <a:off x="2553247" y="3432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CF75207-6021-4B5C-941F-2ED3D4FAF7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58008" y="313439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D6E90-4D0E-4160-B23B-25387F52259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E64A0AD-7E5F-41B4-9780-22A2892800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E1C889-E833-41C9-AB62-5F7D0A27DC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4234972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36F2C-5C96-4017-8230-F9D7B0A20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1"/>
            <a:ext cx="2048256" cy="36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F6E81E-7E05-43CC-98F4-9CF0A2B3A92F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E1A75189-93BC-4526-A6A7-0F807EFD94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1D81643-5E6D-4162-8315-2FE921D63B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24CCA55-41A1-43DE-B2A1-CAB16D91B8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7763358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FEA317-0B05-42AD-8246-6F38F1419E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" y="392111"/>
            <a:ext cx="2048256" cy="3658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69555C-B133-4CFE-ABE6-8B244727EB5D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5E9B93EB-E5FA-4140-851A-32A0B19019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1969D21-50DD-4F70-93C2-78DEC191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A530EF4-79ED-47E0-8EC5-51D3204A08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38761242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3455C-7487-4120-AAE5-20F223764D97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841FA48-E4BB-4CEF-A2B9-1396FDAC0F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CB25B06-F165-473E-B925-DF2F1F1792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6012839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lue 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C3037-26BC-4C66-84E7-7AA5B9295A16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448BDBC2-0E87-4765-A6EE-4E4BED7D1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D7EF02F-495D-40BC-B50A-AD61537703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247494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2FEEF1DE-F63B-4FA2-8909-C88AFCAE7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C522E7-449E-4D77-A84B-62EB6C9C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EE64E95-CAE6-49F0-9873-349DF2E58E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CA204B-5540-46FC-A9C5-3BFCBB76AE73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2DAD12-A0A2-47D3-A2DC-4AF22A225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C549BE0-26AF-484C-8796-90CF54CB7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DF6DC-632F-4C96-8C43-192C8232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4A552-25EA-43DC-8772-1258F2549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83864240-F0E0-4423-9436-A699DDEC22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D6B650-929D-46E2-8282-DE58F79E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D74D5D9-79D4-4A1F-9172-84BB27B83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98C7C-7E54-4ACD-B594-612CEC489540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442EE08F-D6EC-48DE-8DD2-ED573CC9E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07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A978970E-6C1F-4B5A-B2CF-3397E5ACD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813B46-08C3-4973-B3D1-91F34450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92D72C-883F-46DD-8734-6517019C5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36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86A78E6-FC80-47D9-B724-EC406818D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308769-71CC-4AFF-85E6-5B850DC5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034685-56EC-4F67-A746-590FE5DB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294C5-C09D-4AAD-9AB2-C6075E83039F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514A38E-0764-49D2-89AD-5A5E3FFE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28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EACF9C6-E9C5-4CE7-9528-5E1789D44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349EFB-DCE6-4AD3-BB44-DD086A2B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B7FDD2-932B-4592-8779-1224B280B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99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0B31F558-D71D-4CAB-8C97-C0AC560B5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A9F950-A2E4-4111-B94E-7E7B60C6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CBF1A4-F379-46D2-A786-C48D0EFDAB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A5419A-92E0-4EA7-A522-661F0A7CB99A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5FA49ABB-991F-4E69-937C-82FD550F2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8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F4FB8814-3314-4BC3-B013-2A30A5727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9AB5DE-8B7D-45CC-8513-EFAB8E8E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660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59B1EA7-782C-4A9D-BFC3-15C3CD239B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7FC03-F431-41BE-A883-9ABB9A7C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C736AB-CB47-430A-AADA-A0A608901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80E06F-A37F-4EEB-BAA1-A7DAF2E28B2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2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846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7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744A2B-EA07-48F0-B57D-0AD3371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0D6A6A-F8D2-49A4-B7FE-C63F0E7FE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6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9BF0F4-274D-496C-8297-5AE84245F5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" y="382186"/>
            <a:ext cx="2048256" cy="365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0D150C-BCF2-48D3-9578-8EFEC82189B1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9B17AF-F6B2-4B17-A004-BD929848776F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462383C4-B17F-4E74-966E-59FC15CE7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37587191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D495E-34B0-4F0D-9157-7CD14D988B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1"/>
            <a:ext cx="1554480" cy="422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927BD-8711-4317-B462-E00114D96111}"/>
              </a:ext>
            </a:extLst>
          </p:cNvPr>
          <p:cNvSpPr txBox="1"/>
          <p:nvPr userDrawn="1"/>
        </p:nvSpPr>
        <p:spPr>
          <a:xfrm>
            <a:off x="2055812" y="3432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70A2A6A-E5F3-42B0-95BF-53125B9B6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00808" y="313439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64F6F-94C0-441B-9796-D87EEDF163C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W2Opure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A2F8-E50E-4627-8F46-508E0B1A55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E1E65-D021-4007-A863-1F26235D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5330952"/>
            <a:ext cx="9756648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42260195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521F3-4FB4-4C02-9F0D-97A389CDA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1"/>
            <a:ext cx="1554480" cy="422007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EF6A5A2-0CC6-49C0-A8DA-1CA01D4AAE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5A0D6-B15D-46D0-AD17-224B1B39318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W2Opure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CBE01E9-6F47-4492-899B-32FFB04775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27B1D69-8828-4479-AF32-EBA4441DBD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4782694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29E1-7FFE-4F6E-B6E3-372B20013924}"/>
              </a:ext>
            </a:extLst>
          </p:cNvPr>
          <p:cNvCxnSpPr/>
          <p:nvPr userDrawn="1"/>
        </p:nvCxnSpPr>
        <p:spPr>
          <a:xfrm>
            <a:off x="8318098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EDBF0-A933-4A55-BDA0-B416CB2AFA6B}"/>
              </a:ext>
            </a:extLst>
          </p:cNvPr>
          <p:cNvCxnSpPr/>
          <p:nvPr userDrawn="1"/>
        </p:nvCxnSpPr>
        <p:spPr>
          <a:xfrm>
            <a:off x="10265565" y="5851168"/>
            <a:ext cx="0" cy="7776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8783E6-34C3-4DE2-A905-91A8BBCA44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8523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lang="en-US" sz="9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Contact Info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6D5419-C77D-4291-B166-F672FB004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65989" y="6080010"/>
            <a:ext cx="1768475" cy="4947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66504-7761-4BBA-B9D3-1CD75909BF4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318098" y="5538053"/>
          <a:ext cx="371636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36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ontserrat" panose="00000500000000000000" pitchFamily="2" charset="0"/>
                        </a:rPr>
                        <a:t>Agency Contact: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31C5CD-21E6-4350-8855-9C7475B818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18511" y="5879120"/>
            <a:ext cx="1768498" cy="228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1FD0321-D793-4617-A1F6-D85A4A3C2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4775" y="5879235"/>
            <a:ext cx="1770063" cy="228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First Last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89B86B-385D-435E-9D7F-0738448941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4" y="392111"/>
            <a:ext cx="1554480" cy="4220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8EF74D-A12E-4791-8FF7-E8C8233F1AC4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W2Opure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CFD366ED-EEE6-48A7-B65B-65DAA14662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08788" y="5266944"/>
            <a:ext cx="2286000" cy="521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866B956-226C-4EB9-9F43-7B52387D4A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968496"/>
            <a:ext cx="10460736" cy="121615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49F218E-B772-4487-89F9-83D33104C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2725351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8E8568-B49F-40EA-9142-53D508918E28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EAE57E-BF75-4979-A661-6BC0E6A610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8901F9-EF1B-40FF-91EE-B4B09E2295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24511340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1" tIns="60925" rIns="121851" bIns="60925" rtlCol="0" anchor="ctr"/>
          <a:lstStyle/>
          <a:p>
            <a:pPr algn="ctr"/>
            <a:endParaRPr lang="en-US" sz="1800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9" b="45473"/>
          <a:stretch/>
        </p:blipFill>
        <p:spPr>
          <a:xfrm>
            <a:off x="11051878" y="392114"/>
            <a:ext cx="1143298" cy="968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B50EC-53F5-4313-8E79-2BA42770B6C0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F61B17C-9D49-4A76-8E12-A346F96D1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336" y="2706624"/>
            <a:ext cx="10451592" cy="11795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8931C4-3338-45BC-9461-270E872F78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10699049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8DFDF469-CC71-4C33-9AF9-1B0A398905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DCF35C-77F7-4A15-8688-2D3937EE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25D492-8B19-4AB6-87E0-0760020029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92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74C77A5-25EA-477A-9B73-132354C50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EAECA4-C915-4B83-BBE6-3350D41E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92B8EB4-0A6B-4D3B-AC58-56902429EE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53759-194D-4941-B7CA-14A254C9AAD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8D89C2C-2B3B-4A6A-980A-B4402D15C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977" t="13652" r="35780" b="80600"/>
          <a:stretch/>
        </p:blipFill>
        <p:spPr>
          <a:xfrm>
            <a:off x="-23813" y="420163"/>
            <a:ext cx="428626" cy="6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331F12F4-4645-40D5-9ADD-BE824FDCA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FDF56A-1B0C-4EA5-9CA7-D6DE2B3D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0C5FB1-1DAA-4B7B-A065-721BB87FE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3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5FCDC491-5A66-46EA-91EC-DC4ABF311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602177-8E93-4F2A-9EAE-DE5AAC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DAC646-224E-43EC-BEA6-74BD978707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454E88-CB77-47D2-AFF0-B946C98BBC62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A08706A-BAF2-47EB-B1AA-C150FFB85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qui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3C98D2D-03EB-4D7B-BBE3-4EB065436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F0E47B-886E-4A44-B62D-C9F17DBF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579D5-F1A5-47D9-B10C-D39F0F131987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4341D2F-BEA9-40D2-A844-0C8FD2832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" t="16677" r="90768" b="73987"/>
          <a:stretch/>
        </p:blipFill>
        <p:spPr>
          <a:xfrm>
            <a:off x="0" y="394207"/>
            <a:ext cx="392520" cy="6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3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28">
          <p15:clr>
            <a:srgbClr val="FBAE40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67DAA0A-7A70-4932-BE51-5AA2FDE64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E8A69-2DD6-42DD-95CB-984F7437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83C500-83F6-4458-B8E4-5631F03BA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s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9019CF2-D4CC-4667-B3F9-114956103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AEF371-51BC-4044-B877-E366B0C2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EDA6AB5-8A46-4A0A-BC4C-A12000466A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729A0-48C0-475E-AF25-639E8888BC11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05DD3A6-DA40-4CD5-AD63-2377359C49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6" y="419534"/>
            <a:ext cx="422372" cy="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5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28E018C9-E3B8-409D-A46B-555E67EB9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C6E49-F4D1-481B-AEE6-031753C2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37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879F302E-32FB-4965-A850-AC55EF3F2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Rokkitt" charset="0"/>
                <a:cs typeface="Rokkitt" charset="0"/>
              </a:defRPr>
            </a:lvl1pPr>
            <a:lvl2pPr marL="228600" indent="0">
              <a:buNone/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7F961F-FBFD-4137-A0C4-19E617D7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77614"/>
            <a:ext cx="10553700" cy="563549"/>
          </a:xfrm>
          <a:prstGeom prst="rect">
            <a:avLst/>
          </a:prstGeom>
        </p:spPr>
        <p:txBody>
          <a:bodyPr bIns="0" anchor="b"/>
          <a:lstStyle>
            <a:lvl1pPr>
              <a:lnSpc>
                <a:spcPts val="28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599A61A-3B20-4CCB-A1E7-910D230AD6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3131" y="6060326"/>
            <a:ext cx="7805738" cy="20313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800" b="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70AC01-97BC-49AC-A4F8-DF739ADD8922}"/>
              </a:ext>
            </a:extLst>
          </p:cNvPr>
          <p:cNvCxnSpPr/>
          <p:nvPr userDrawn="1"/>
        </p:nvCxnSpPr>
        <p:spPr>
          <a:xfrm>
            <a:off x="2084340" y="6064236"/>
            <a:ext cx="802332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5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7128">
          <p15:clr>
            <a:srgbClr val="FBAE40"/>
          </p15:clr>
        </p15:guide>
        <p15:guide id="3" orient="horz" pos="600">
          <p15:clr>
            <a:srgbClr val="FBAE40"/>
          </p15:clr>
        </p15:guide>
        <p15:guide id="4" orient="horz" pos="840">
          <p15:clr>
            <a:srgbClr val="547EBF"/>
          </p15:clr>
        </p15:guide>
        <p15:guide id="5" orient="horz" pos="528">
          <p15:clr>
            <a:srgbClr val="547EBF"/>
          </p15:clr>
        </p15:guide>
        <p15:guide id="6" pos="48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3141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402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4424" y="6051548"/>
            <a:ext cx="819748" cy="80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025" y="6051611"/>
            <a:ext cx="874460" cy="8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4338" y="6052990"/>
            <a:ext cx="799748" cy="80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A7BEE-069A-4415-9C82-91D4EBB1E9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9" y="382187"/>
            <a:ext cx="1545336" cy="41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3ECE25-1203-4114-99E9-D851FC4EBAB2}"/>
              </a:ext>
            </a:extLst>
          </p:cNvPr>
          <p:cNvSpPr txBox="1"/>
          <p:nvPr userDrawn="1"/>
        </p:nvSpPr>
        <p:spPr>
          <a:xfrm>
            <a:off x="324779" y="2706624"/>
            <a:ext cx="10451592" cy="1179576"/>
          </a:xfrm>
          <a:prstGeom prst="rect">
            <a:avLst/>
          </a:prstGeom>
        </p:spPr>
        <p:txBody>
          <a:bodyPr vert="horz" lIns="0" tIns="60925" rIns="121851" bIns="60925" rtlCol="0" anchor="ctr" anchorCtr="0">
            <a:noAutofit/>
          </a:bodyPr>
          <a:lstStyle>
            <a:lvl1pPr lvl="0" indent="0" defTabSz="609265">
              <a:spcBef>
                <a:spcPts val="600"/>
              </a:spcBef>
              <a:buClr>
                <a:schemeClr val="accent2"/>
              </a:buClr>
              <a:buFontTx/>
              <a:buNone/>
              <a:defRPr sz="4800" b="0" i="0" baseline="0">
                <a:solidFill>
                  <a:schemeClr val="bg1"/>
                </a:solidFill>
                <a:latin typeface="Rokkitt"/>
                <a:cs typeface="Rokkitt"/>
              </a:defRPr>
            </a:lvl1pPr>
            <a:lvl2pPr marL="77724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2pPr>
            <a:lvl3pPr marL="132588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3pPr>
            <a:lvl4pPr marL="187452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4pPr>
            <a:lvl5pPr marL="2423160" indent="-228516" defTabSz="609265">
              <a:spcBef>
                <a:spcPts val="600"/>
              </a:spcBef>
              <a:buClr>
                <a:schemeClr val="accent2"/>
              </a:buClr>
              <a:buFont typeface="Arial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Montserrat Light"/>
              </a:defRPr>
            </a:lvl5pPr>
            <a:lvl6pPr marL="3350953" indent="-304639" defTabSz="609265">
              <a:spcBef>
                <a:spcPct val="20000"/>
              </a:spcBef>
              <a:buFont typeface="Arial"/>
              <a:buChar char="•"/>
              <a:defRPr sz="2700"/>
            </a:lvl6pPr>
            <a:lvl7pPr marL="3960219" indent="-304639" defTabSz="609265">
              <a:spcBef>
                <a:spcPct val="20000"/>
              </a:spcBef>
              <a:buFont typeface="Arial"/>
              <a:buChar char="•"/>
              <a:defRPr sz="2700"/>
            </a:lvl7pPr>
            <a:lvl8pPr marL="4569484" indent="-304639" defTabSz="609265">
              <a:spcBef>
                <a:spcPct val="20000"/>
              </a:spcBef>
              <a:buFont typeface="Arial"/>
              <a:buChar char="•"/>
              <a:defRPr sz="2700"/>
            </a:lvl8pPr>
            <a:lvl9pPr marL="5178750" indent="-304639" defTabSz="609265">
              <a:spcBef>
                <a:spcPct val="20000"/>
              </a:spcBef>
              <a:buFont typeface="Arial"/>
              <a:buChar char="•"/>
              <a:defRPr sz="2700"/>
            </a:lvl9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CC4364-30C5-45A1-8886-353031FFED3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W2Opure \ </a:t>
            </a:r>
            <a:fld id="{3E7DB552-F491-7542-9C5C-9B2286657205}" type="datetime3">
              <a:rPr lang="en-US" sz="9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F2DF444-FED1-46D2-9994-BD961C959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79" y="3995928"/>
            <a:ext cx="9756648" cy="521208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dot solar</a:t>
            </a:r>
          </a:p>
        </p:txBody>
      </p:sp>
    </p:spTree>
    <p:extLst>
      <p:ext uri="{BB962C8B-B14F-4D97-AF65-F5344CB8AC3E}">
        <p14:creationId xmlns:p14="http://schemas.microsoft.com/office/powerpoint/2010/main" val="13352206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92113"/>
            <a:ext cx="856425" cy="360176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903908" y="313439"/>
            <a:ext cx="2286000" cy="51752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370369" y="313438"/>
            <a:ext cx="30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Montserrat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C806D-385B-4722-9DF0-44850BBC8C1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B693F0-5675-4D9F-B4A8-1979AD974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479" y="3966144"/>
            <a:ext cx="10451592" cy="12192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accent1"/>
                </a:solidFill>
                <a:latin typeface="Rokkitt"/>
                <a:cs typeface="Rokkit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C0959D0-81A8-48FA-9F84-BBEEE1FC34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" y="5330952"/>
            <a:ext cx="9756648" cy="438912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 / Timeline</a:t>
            </a:r>
          </a:p>
        </p:txBody>
      </p:sp>
    </p:spTree>
    <p:extLst>
      <p:ext uri="{BB962C8B-B14F-4D97-AF65-F5344CB8AC3E}">
        <p14:creationId xmlns:p14="http://schemas.microsoft.com/office/powerpoint/2010/main" val="25346873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3"/>
          <a:stretch/>
        </p:blipFill>
        <p:spPr>
          <a:xfrm>
            <a:off x="6243977" y="365253"/>
            <a:ext cx="5951199" cy="3020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392113"/>
            <a:ext cx="856425" cy="36017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97479" y="3966144"/>
            <a:ext cx="10461021" cy="12192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accent1"/>
                </a:solidFill>
                <a:latin typeface="Rokkitt"/>
                <a:cs typeface="Rokkitt"/>
              </a:defRPr>
            </a:lvl1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208788" y="5264151"/>
            <a:ext cx="2286594" cy="51752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client 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05BBD-396A-4690-BC92-303F18A82FB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948B53A-A48A-4BDA-8F90-AF9E36AE7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2336" y="5330952"/>
            <a:ext cx="1705864" cy="438912"/>
          </a:xfrm>
          <a:prstGeom prst="rect">
            <a:avLst/>
          </a:prstGeom>
        </p:spPr>
        <p:txBody>
          <a:bodyPr lIns="0" tIns="64008" rIns="118872" bIns="64008" anchor="ctr"/>
          <a:lstStyle>
            <a:lvl1pPr marL="0" indent="0">
              <a:buNone/>
              <a:defRPr sz="20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387210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84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2O Family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887034" y="804334"/>
            <a:ext cx="7583140" cy="5300370"/>
            <a:chOff x="3208819" y="1192891"/>
            <a:chExt cx="6843758" cy="478481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93598" y="2138815"/>
              <a:ext cx="1746817" cy="38388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911809" y="3303769"/>
              <a:ext cx="2898648" cy="2037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6" t="2" r="71966" b="24351"/>
            <a:stretch/>
          </p:blipFill>
          <p:spPr>
            <a:xfrm>
              <a:off x="5859143" y="4097652"/>
              <a:ext cx="691204" cy="73869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90114" y="2228850"/>
              <a:ext cx="4462463" cy="88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800">
                  <a:solidFill>
                    <a:schemeClr val="bg1"/>
                  </a:solidFill>
                  <a:latin typeface="Rokkitt" charset="0"/>
                  <a:ea typeface="Rokkitt" charset="0"/>
                  <a:cs typeface="Rokkitt" charset="0"/>
                </a:rPr>
                <a:t>Build yours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819" y="1192891"/>
              <a:ext cx="2344848" cy="103595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172167" y="1615754"/>
              <a:ext cx="2898648" cy="2898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21873" y="1830942"/>
              <a:ext cx="3140745" cy="2392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sz="1900" dirty="0" err="1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wcg</a:t>
              </a:r>
              <a:endParaRPr lang="en-US" sz="19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>
                <a:lnSpc>
                  <a:spcPct val="175000"/>
                </a:lnSpc>
              </a:pPr>
              <a:r>
                <a:rPr lang="en-US" sz="1900" dirty="0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twist</a:t>
              </a:r>
            </a:p>
            <a:p>
              <a:pPr>
                <a:lnSpc>
                  <a:spcPct val="175000"/>
                </a:lnSpc>
              </a:pPr>
              <a:r>
                <a:rPr lang="en-US" sz="1900" dirty="0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pure</a:t>
              </a:r>
            </a:p>
            <a:p>
              <a:pPr>
                <a:lnSpc>
                  <a:spcPct val="175000"/>
                </a:lnSpc>
              </a:pPr>
              <a:r>
                <a:rPr lang="en-US" sz="1900" dirty="0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sentient</a:t>
              </a:r>
            </a:p>
            <a:p>
              <a:pPr>
                <a:lnSpc>
                  <a:spcPct val="175000"/>
                </a:lnSpc>
              </a:pPr>
              <a:r>
                <a:rPr lang="en-US" sz="1900" dirty="0" err="1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marketeching</a:t>
              </a:r>
              <a:endParaRPr lang="en-US" sz="19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6599" y="3658615"/>
              <a:ext cx="2061376" cy="130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dirty="0">
                  <a:solidFill>
                    <a:schemeClr val="tx2"/>
                  </a:solidFill>
                  <a:latin typeface="Rokkitt"/>
                  <a:ea typeface="Rokkitt" charset="0"/>
                  <a:cs typeface="Rokkitt"/>
                </a:rPr>
                <a:t>The </a:t>
              </a:r>
              <a:br>
                <a:rPr lang="en-US" sz="3600" dirty="0">
                  <a:solidFill>
                    <a:schemeClr val="tx2"/>
                  </a:solidFill>
                  <a:latin typeface="Rokkitt"/>
                  <a:ea typeface="Rokkitt" charset="0"/>
                  <a:cs typeface="Rokkitt"/>
                </a:rPr>
              </a:br>
              <a:r>
                <a:rPr lang="en-US" sz="3600" dirty="0">
                  <a:solidFill>
                    <a:schemeClr val="tx2"/>
                  </a:solidFill>
                  <a:latin typeface="Rokkitt"/>
                  <a:ea typeface="Rokkitt" charset="0"/>
                  <a:cs typeface="Rokkitt"/>
                </a:rPr>
                <a:t>W2O </a:t>
              </a:r>
              <a:br>
                <a:rPr lang="en-US" sz="3600" dirty="0">
                  <a:solidFill>
                    <a:schemeClr val="tx2"/>
                  </a:solidFill>
                  <a:latin typeface="Rokkitt"/>
                  <a:ea typeface="Rokkitt" charset="0"/>
                  <a:cs typeface="Rokkitt"/>
                </a:rPr>
              </a:br>
              <a:r>
                <a:rPr lang="en-US" sz="3600" dirty="0">
                  <a:solidFill>
                    <a:schemeClr val="tx2"/>
                  </a:solidFill>
                  <a:latin typeface="Rokkitt"/>
                  <a:ea typeface="Rokkitt" charset="0"/>
                  <a:cs typeface="Rokkitt"/>
                </a:rPr>
                <a:t>Family</a:t>
              </a: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82208-D261-477C-A19E-CC2DD4D94586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62560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theme" Target="../theme/theme7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21B0B-002A-4DE0-878A-2B85100ED612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7B20-7A7D-4EF5-A521-8D7E9C1E315B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33268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39" r:id="rId3"/>
    <p:sldLayoutId id="2147483652" r:id="rId4"/>
    <p:sldLayoutId id="2147483654" r:id="rId5"/>
    <p:sldLayoutId id="2147483657" r:id="rId6"/>
    <p:sldLayoutId id="2147483658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49" r:id="rId14"/>
    <p:sldLayoutId id="2147483772" r:id="rId15"/>
    <p:sldLayoutId id="214748366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80" userDrawn="1">
          <p15:clr>
            <a:srgbClr val="F26B43"/>
          </p15:clr>
        </p15:guide>
        <p15:guide id="2" pos="7128" userDrawn="1">
          <p15:clr>
            <a:srgbClr val="F26B43"/>
          </p15:clr>
        </p15:guide>
        <p15:guide id="3" pos="600" userDrawn="1">
          <p15:clr>
            <a:srgbClr val="9FCC3B"/>
          </p15:clr>
        </p15:guide>
        <p15:guide id="4" pos="7080" userDrawn="1">
          <p15:clr>
            <a:srgbClr val="9FCC3B"/>
          </p15:clr>
        </p15:guide>
        <p15:guide id="5" orient="horz" pos="3816" userDrawn="1">
          <p15:clr>
            <a:srgbClr val="F26B43"/>
          </p15:clr>
        </p15:guide>
        <p15:guide id="6" orient="horz" pos="936" userDrawn="1">
          <p15:clr>
            <a:srgbClr val="9FCC3B"/>
          </p15:clr>
        </p15:guide>
        <p15:guide id="7" orient="horz" pos="108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8C1CA-7EA7-4784-A5FF-85E853C99848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12F4E-C144-4DC6-AE35-3B2F10BF2B34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W2Owcg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33017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40" r:id="rId2"/>
    <p:sldLayoutId id="2147483741" r:id="rId3"/>
    <p:sldLayoutId id="2147483668" r:id="rId4"/>
    <p:sldLayoutId id="2147483669" r:id="rId5"/>
    <p:sldLayoutId id="2147483672" r:id="rId6"/>
    <p:sldLayoutId id="2147483673" r:id="rId7"/>
    <p:sldLayoutId id="2147483670" r:id="rId8"/>
    <p:sldLayoutId id="2147483671" r:id="rId9"/>
    <p:sldLayoutId id="2147483674" r:id="rId10"/>
    <p:sldLayoutId id="2147483675" r:id="rId11"/>
    <p:sldLayoutId id="2147483676" r:id="rId12"/>
    <p:sldLayoutId id="2147483677" r:id="rId13"/>
    <p:sldLayoutId id="2147483665" r:id="rId14"/>
    <p:sldLayoutId id="2147483773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51CA0-3BF4-4BEC-A106-EFA29E76492F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8E19-26EF-4A0F-8651-329C8FD72B4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W2Otwist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31223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42" r:id="rId3"/>
    <p:sldLayoutId id="2147483683" r:id="rId4"/>
    <p:sldLayoutId id="2147483684" r:id="rId5"/>
    <p:sldLayoutId id="2147483687" r:id="rId6"/>
    <p:sldLayoutId id="2147483688" r:id="rId7"/>
    <p:sldLayoutId id="2147483685" r:id="rId8"/>
    <p:sldLayoutId id="2147483686" r:id="rId9"/>
    <p:sldLayoutId id="2147483689" r:id="rId10"/>
    <p:sldLayoutId id="2147483690" r:id="rId11"/>
    <p:sldLayoutId id="2147483691" r:id="rId12"/>
    <p:sldLayoutId id="2147483692" r:id="rId13"/>
    <p:sldLayoutId id="2147483680" r:id="rId14"/>
    <p:sldLayoutId id="2147483774" r:id="rId15"/>
    <p:sldLayoutId id="214748369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609F3-3EBD-4B16-BDBD-17422A8977CB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B96BA-A9F5-433B-B8E5-404FE24A9B33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W2Omarketeching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40639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43" r:id="rId3"/>
    <p:sldLayoutId id="2147483698" r:id="rId4"/>
    <p:sldLayoutId id="2147483699" r:id="rId5"/>
    <p:sldLayoutId id="2147483702" r:id="rId6"/>
    <p:sldLayoutId id="2147483703" r:id="rId7"/>
    <p:sldLayoutId id="2147483700" r:id="rId8"/>
    <p:sldLayoutId id="2147483701" r:id="rId9"/>
    <p:sldLayoutId id="2147483704" r:id="rId10"/>
    <p:sldLayoutId id="2147483705" r:id="rId11"/>
    <p:sldLayoutId id="2147483706" r:id="rId12"/>
    <p:sldLayoutId id="2147483707" r:id="rId13"/>
    <p:sldLayoutId id="2147483695" r:id="rId14"/>
    <p:sldLayoutId id="2147483775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BDC11-469D-46A3-AF68-03321438B07E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14E40-1208-4035-871A-EA36CA7C5ADA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W2Osentient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16701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44" r:id="rId3"/>
    <p:sldLayoutId id="2147483713" r:id="rId4"/>
    <p:sldLayoutId id="2147483714" r:id="rId5"/>
    <p:sldLayoutId id="2147483717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1" r:id="rId12"/>
    <p:sldLayoutId id="2147483722" r:id="rId13"/>
    <p:sldLayoutId id="2147483710" r:id="rId14"/>
    <p:sldLayoutId id="2147483776" r:id="rId15"/>
    <p:sldLayoutId id="214748372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3D8DC0-BBC1-40ED-A59F-77CE65CF9AF3}"/>
              </a:ext>
            </a:extLst>
          </p:cNvPr>
          <p:cNvSpPr txBox="1"/>
          <p:nvPr userDrawn="1"/>
        </p:nvSpPr>
        <p:spPr>
          <a:xfrm>
            <a:off x="8589962" y="6490400"/>
            <a:ext cx="299085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38371-B163-4A6F-B5BD-357E9DA8BF4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W2Opure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33702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45" r:id="rId3"/>
    <p:sldLayoutId id="2147483778" r:id="rId4"/>
    <p:sldLayoutId id="2147483779" r:id="rId5"/>
    <p:sldLayoutId id="2147483732" r:id="rId6"/>
    <p:sldLayoutId id="2147483733" r:id="rId7"/>
    <p:sldLayoutId id="2147483730" r:id="rId8"/>
    <p:sldLayoutId id="2147483731" r:id="rId9"/>
    <p:sldLayoutId id="2147483734" r:id="rId10"/>
    <p:sldLayoutId id="2147483735" r:id="rId11"/>
    <p:sldLayoutId id="2147483736" r:id="rId12"/>
    <p:sldLayoutId id="2147483737" r:id="rId13"/>
    <p:sldLayoutId id="2147483725" r:id="rId14"/>
    <p:sldLayoutId id="2147483777" r:id="rId15"/>
    <p:sldLayoutId id="214748373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397479" y="274652"/>
            <a:ext cx="10977034" cy="914759"/>
          </a:xfrm>
          <a:prstGeom prst="rect">
            <a:avLst/>
          </a:prstGeom>
        </p:spPr>
        <p:txBody>
          <a:bodyPr vert="horz" lIns="0" tIns="60925" rIns="121851" bIns="60925" rtlCol="0" anchor="t" anchorCtr="0">
            <a:no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97479" y="1547284"/>
            <a:ext cx="10977034" cy="4318000"/>
          </a:xfrm>
          <a:prstGeom prst="rect">
            <a:avLst/>
          </a:prstGeom>
        </p:spPr>
        <p:txBody>
          <a:bodyPr vert="horz" lIns="0" tIns="60925" rIns="121851" bIns="60925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92200" y="6490400"/>
            <a:ext cx="2991629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Pg. </a:t>
            </a:r>
            <a:fld id="{1E28CF6B-2183-924A-A57B-4622D0AEFE26}" type="slidenum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2929A-18BA-4E2E-A44A-81241DDCBAAE}"/>
              </a:ext>
            </a:extLst>
          </p:cNvPr>
          <p:cNvSpPr txBox="1"/>
          <p:nvPr userDrawn="1"/>
        </p:nvSpPr>
        <p:spPr>
          <a:xfrm>
            <a:off x="397478" y="6490400"/>
            <a:ext cx="5469861" cy="230832"/>
          </a:xfrm>
          <a:prstGeom prst="rect">
            <a:avLst/>
          </a:prstGeom>
          <a:noFill/>
        </p:spPr>
        <p:txBody>
          <a:bodyPr wrap="none" lIns="0" rtlCol="0" anchor="ctr" anchorCtr="0">
            <a:no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W2O \ </a:t>
            </a:r>
            <a:fld id="{3E7DB552-F491-7542-9C5C-9B2286657205}" type="datetime3">
              <a:rPr lang="en-US" sz="90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2 August 2019</a:t>
            </a:fld>
            <a:r>
              <a:rPr lang="en-US" sz="9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\ Proprietary and Confidential Property of W2O Group</a:t>
            </a:r>
          </a:p>
        </p:txBody>
      </p:sp>
    </p:spTree>
    <p:extLst>
      <p:ext uri="{BB962C8B-B14F-4D97-AF65-F5344CB8AC3E}">
        <p14:creationId xmlns:p14="http://schemas.microsoft.com/office/powerpoint/2010/main" val="20011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</p:sldLayoutIdLst>
  <p:hf hdr="0" ftr="0" dt="0"/>
  <p:txStyles>
    <p:titleStyle>
      <a:lvl1pPr algn="l" defTabSz="609265" rtl="0" eaLnBrk="1" latinLnBrk="0" hangingPunct="1">
        <a:lnSpc>
          <a:spcPct val="80000"/>
        </a:lnSpc>
        <a:spcBef>
          <a:spcPct val="0"/>
        </a:spcBef>
        <a:buNone/>
        <a:defRPr sz="3600" b="0" i="0" kern="1200" cap="none">
          <a:solidFill>
            <a:schemeClr val="accent1"/>
          </a:solidFill>
          <a:latin typeface="Rokkitt"/>
          <a:ea typeface="+mj-ea"/>
          <a:cs typeface="Rokkitt"/>
        </a:defRPr>
      </a:lvl1pPr>
    </p:titleStyle>
    <p:bodyStyle>
      <a:lvl1pPr marL="228516" indent="-228516" algn="l" defTabSz="609265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Montserrat Light"/>
          <a:ea typeface="+mn-ea"/>
          <a:cs typeface="Montserrat Light"/>
        </a:defRPr>
      </a:lvl1pPr>
      <a:lvl2pPr marL="777240" indent="-228516" algn="l" defTabSz="609265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Montserrat Light"/>
          <a:ea typeface="+mn-ea"/>
          <a:cs typeface="Montserrat Light"/>
        </a:defRPr>
      </a:lvl2pPr>
      <a:lvl3pPr marL="1325880" indent="-228516" algn="l" defTabSz="609265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Montserrat Light"/>
          <a:ea typeface="+mn-ea"/>
          <a:cs typeface="Montserrat Light"/>
        </a:defRPr>
      </a:lvl3pPr>
      <a:lvl4pPr marL="1874520" indent="-228516" algn="l" defTabSz="609265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Montserrat Light"/>
          <a:ea typeface="+mn-ea"/>
          <a:cs typeface="Montserrat Light"/>
        </a:defRPr>
      </a:lvl4pPr>
      <a:lvl5pPr marL="2423160" indent="-228516" algn="l" defTabSz="609265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Montserrat Light"/>
          <a:ea typeface="+mn-ea"/>
          <a:cs typeface="Montserrat Light"/>
        </a:defRPr>
      </a:lvl5pPr>
      <a:lvl6pPr marL="3350953" indent="-304639" algn="l" defTabSz="6092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219" indent="-304639" algn="l" defTabSz="6092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4" indent="-304639" algn="l" defTabSz="6092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0" indent="-304639" algn="l" defTabSz="6092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31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6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317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592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1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5" algn="l" defTabSz="6092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nm.gmu.edu/cyh/primary-sources/200" TargetMode="External"/><Relationship Id="rId7" Type="http://schemas.openxmlformats.org/officeDocument/2006/relationships/hyperlink" Target="http://flickr.com/photos/25466188@n04/43893698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0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11" Type="http://schemas.openxmlformats.org/officeDocument/2006/relationships/image" Target="../media/image52.svg"/><Relationship Id="rId5" Type="http://schemas.openxmlformats.org/officeDocument/2006/relationships/image" Target="../media/image56.svg"/><Relationship Id="rId15" Type="http://schemas.openxmlformats.org/officeDocument/2006/relationships/image" Target="../media/image48.svg"/><Relationship Id="rId10" Type="http://schemas.openxmlformats.org/officeDocument/2006/relationships/image" Target="../media/image51.png"/><Relationship Id="rId4" Type="http://schemas.openxmlformats.org/officeDocument/2006/relationships/image" Target="../media/image55.png"/><Relationship Id="rId9" Type="http://schemas.openxmlformats.org/officeDocument/2006/relationships/image" Target="../media/image44.sv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7DF371-6EFC-423F-811B-DA35B4BE8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2335" y="3968496"/>
            <a:ext cx="11202231" cy="1216152"/>
          </a:xfrm>
        </p:spPr>
        <p:txBody>
          <a:bodyPr/>
          <a:lstStyle/>
          <a:p>
            <a:r>
              <a:rPr lang="en-US" dirty="0"/>
              <a:t>[Masked] Patient Journey Market Baskets</a:t>
            </a:r>
          </a:p>
        </p:txBody>
      </p:sp>
    </p:spTree>
    <p:extLst>
      <p:ext uri="{BB962C8B-B14F-4D97-AF65-F5344CB8AC3E}">
        <p14:creationId xmlns:p14="http://schemas.microsoft.com/office/powerpoint/2010/main" val="1643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31CDF5-CDAF-9C42-AC22-EAC67507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9" y="434374"/>
            <a:ext cx="8890000" cy="44323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7E38A0-EFD1-C442-BB0B-939CA20EE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27622"/>
              </p:ext>
            </p:extLst>
          </p:nvPr>
        </p:nvGraphicFramePr>
        <p:xfrm>
          <a:off x="397479" y="5136403"/>
          <a:ext cx="499017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177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Many posts reflect long-term experience</a:t>
                      </a:r>
                    </a:p>
                    <a:p>
                      <a:pPr marL="274320" marR="0" lvl="0" indent="-1371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274320" marR="0" lvl="0" indent="-1371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[YYYY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]: frequency =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Xcount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/%</a:t>
                      </a:r>
                    </a:p>
                    <a:p>
                      <a:pPr marL="274320" marR="0" lvl="0" indent="-1371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“years ago”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: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frequency =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Ycount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/%</a:t>
                      </a:r>
                    </a:p>
                    <a:p>
                      <a:pPr marL="274320" marR="0" lvl="0" indent="-1371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“long time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”: frequency =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Zcount</a:t>
                      </a:r>
                      <a:r>
                        <a:rPr 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/%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A6E152-5B5B-5345-AE26-B3892704FC66}"/>
              </a:ext>
            </a:extLst>
          </p:cNvPr>
          <p:cNvSpPr txBox="1"/>
          <p:nvPr/>
        </p:nvSpPr>
        <p:spPr>
          <a:xfrm>
            <a:off x="6565692" y="652156"/>
            <a:ext cx="4991724" cy="520142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Verbatim posts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[year]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Temporibus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quibusdam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officiis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debitis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rerum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necessitatibus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saepe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eveniet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voluptates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repudiandae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sint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molestiae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non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recusandae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Itaque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earum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rerum hic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tenetur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sapiente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delectus,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reiciendis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voluptatibus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maiores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alias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consequatur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perferendis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doloribus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asperiores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repellat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[month]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Neque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porro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quisquam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qui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dolorem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ipsum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dolor sit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amet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consectetur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adipisci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velit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sed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non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numquam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eius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modi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tempora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incidunt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labore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et dolore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magnam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aliquam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quaerat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voluptatem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 Ut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enim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ad minima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veniam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nostrum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exercitationem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ullam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corporis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suscipit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laboriosam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nisi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ut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aliquid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ex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commodi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consequatur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? 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[days]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autem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vel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eum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iure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reprehenderit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qui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voluptate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velit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esse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quam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nihil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molestiae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consequatur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vel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illum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qui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dolorem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eum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fugiat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quo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nulla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pariatur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?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[minutes]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harum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quidem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rerum facilis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et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expedita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distinctio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 Nam libero tempore, cum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soluta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nobis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eligendi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optio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cumque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nihil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impedit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quo minus id quod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maxime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placeat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facere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possimus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omnis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voluptas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assumenda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est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omnis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dolor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repellendus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. 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6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CE349-D7F8-4A79-AAF9-7CC66E048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9710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0959EE-F276-EB4A-9234-3A964271CF82}"/>
              </a:ext>
            </a:extLst>
          </p:cNvPr>
          <p:cNvSpPr/>
          <p:nvPr/>
        </p:nvSpPr>
        <p:spPr>
          <a:xfrm>
            <a:off x="457200" y="2421238"/>
            <a:ext cx="7846541" cy="286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76E182A-1AE1-AC4B-8F9A-F8A6FACE6987}"/>
              </a:ext>
            </a:extLst>
          </p:cNvPr>
          <p:cNvSpPr/>
          <p:nvPr/>
        </p:nvSpPr>
        <p:spPr>
          <a:xfrm rot="10800000" flipH="1">
            <a:off x="5075123" y="4062641"/>
            <a:ext cx="1258990" cy="1258990"/>
          </a:xfrm>
          <a:prstGeom prst="arc">
            <a:avLst>
              <a:gd name="adj1" fmla="val 1600843"/>
              <a:gd name="adj2" fmla="val 4618205"/>
            </a:avLst>
          </a:prstGeom>
          <a:ln w="9525">
            <a:headEnd type="triangle" w="med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86CEC4-2BEB-5F43-A411-D2B3A41D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08252"/>
              </p:ext>
            </p:extLst>
          </p:nvPr>
        </p:nvGraphicFramePr>
        <p:xfrm>
          <a:off x="4903603" y="3615563"/>
          <a:ext cx="1602027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027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March 2018 Cambridge Analytica news breaks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0FEB5B9-5AAE-4800-AECB-1201C5CD6E10}"/>
              </a:ext>
            </a:extLst>
          </p:cNvPr>
          <p:cNvSpPr/>
          <p:nvPr/>
        </p:nvSpPr>
        <p:spPr>
          <a:xfrm>
            <a:off x="5290995" y="1570883"/>
            <a:ext cx="4227627" cy="850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4EB-5818-471C-9C22-786C394A4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Suspect Facebook is cannibalizing this forum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06819-225D-4B35-8B40-479E3463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Declining Forum Engagement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B4E52F5-F8F5-4E8B-A408-418880828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12661"/>
              </p:ext>
            </p:extLst>
          </p:nvPr>
        </p:nvGraphicFramePr>
        <p:xfrm>
          <a:off x="5502582" y="1806558"/>
          <a:ext cx="3831331" cy="61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1">
                  <a:extLst>
                    <a:ext uri="{9D8B030D-6E8A-4147-A177-3AD203B41FA5}">
                      <a16:colId xmlns:a16="http://schemas.microsoft.com/office/drawing/2014/main" val="3961179243"/>
                    </a:ext>
                  </a:extLst>
                </a:gridCol>
              </a:tblGrid>
              <a:tr h="209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Rokkitt Medium" panose="00000600000000000000" pitchFamily="2" charset="0"/>
                          <a:ea typeface="+mn-ea"/>
                          <a:cs typeface="+mn-cs"/>
                        </a:rPr>
                        <a:t>Appearance of “diagnosed” cluster terms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A4DD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Decline in posts about new diagnoses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77118"/>
                  </a:ext>
                </a:extLst>
              </a:tr>
            </a:tbl>
          </a:graphicData>
        </a:graphic>
      </p:graphicFrame>
      <p:sp>
        <p:nvSpPr>
          <p:cNvPr id="11" name="Sun 10">
            <a:extLst>
              <a:ext uri="{FF2B5EF4-FFF2-40B4-BE49-F238E27FC236}">
                <a16:creationId xmlns:a16="http://schemas.microsoft.com/office/drawing/2014/main" id="{ADDE119D-37DD-6248-B28F-5BCC6E7CC88A}"/>
              </a:ext>
            </a:extLst>
          </p:cNvPr>
          <p:cNvSpPr/>
          <p:nvPr/>
        </p:nvSpPr>
        <p:spPr>
          <a:xfrm>
            <a:off x="10042082" y="377614"/>
            <a:ext cx="1753497" cy="1764254"/>
          </a:xfrm>
          <a:prstGeom prst="su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Logo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0E86595-0258-0543-BE59-CF196C2E1776}"/>
              </a:ext>
            </a:extLst>
          </p:cNvPr>
          <p:cNvSpPr/>
          <p:nvPr/>
        </p:nvSpPr>
        <p:spPr>
          <a:xfrm>
            <a:off x="593127" y="3694670"/>
            <a:ext cx="7562335" cy="1383957"/>
          </a:xfrm>
          <a:custGeom>
            <a:avLst/>
            <a:gdLst>
              <a:gd name="connsiteX0" fmla="*/ 0 w 7562335"/>
              <a:gd name="connsiteY0" fmla="*/ 0 h 1383957"/>
              <a:gd name="connsiteX1" fmla="*/ 98854 w 7562335"/>
              <a:gd name="connsiteY1" fmla="*/ 123568 h 1383957"/>
              <a:gd name="connsiteX2" fmla="*/ 135925 w 7562335"/>
              <a:gd name="connsiteY2" fmla="*/ 148281 h 1383957"/>
              <a:gd name="connsiteX3" fmla="*/ 210065 w 7562335"/>
              <a:gd name="connsiteY3" fmla="*/ 222422 h 1383957"/>
              <a:gd name="connsiteX4" fmla="*/ 247135 w 7562335"/>
              <a:gd name="connsiteY4" fmla="*/ 259492 h 1383957"/>
              <a:gd name="connsiteX5" fmla="*/ 321276 w 7562335"/>
              <a:gd name="connsiteY5" fmla="*/ 370703 h 1383957"/>
              <a:gd name="connsiteX6" fmla="*/ 345989 w 7562335"/>
              <a:gd name="connsiteY6" fmla="*/ 407773 h 1383957"/>
              <a:gd name="connsiteX7" fmla="*/ 383060 w 7562335"/>
              <a:gd name="connsiteY7" fmla="*/ 432487 h 1383957"/>
              <a:gd name="connsiteX8" fmla="*/ 580768 w 7562335"/>
              <a:gd name="connsiteY8" fmla="*/ 481914 h 1383957"/>
              <a:gd name="connsiteX9" fmla="*/ 654908 w 7562335"/>
              <a:gd name="connsiteY9" fmla="*/ 506627 h 1383957"/>
              <a:gd name="connsiteX10" fmla="*/ 691979 w 7562335"/>
              <a:gd name="connsiteY10" fmla="*/ 518984 h 1383957"/>
              <a:gd name="connsiteX11" fmla="*/ 729049 w 7562335"/>
              <a:gd name="connsiteY11" fmla="*/ 543698 h 1383957"/>
              <a:gd name="connsiteX12" fmla="*/ 766119 w 7562335"/>
              <a:gd name="connsiteY12" fmla="*/ 556054 h 1383957"/>
              <a:gd name="connsiteX13" fmla="*/ 1124465 w 7562335"/>
              <a:gd name="connsiteY13" fmla="*/ 593125 h 1383957"/>
              <a:gd name="connsiteX14" fmla="*/ 1198606 w 7562335"/>
              <a:gd name="connsiteY14" fmla="*/ 605481 h 1383957"/>
              <a:gd name="connsiteX15" fmla="*/ 1272746 w 7562335"/>
              <a:gd name="connsiteY15" fmla="*/ 630195 h 1383957"/>
              <a:gd name="connsiteX16" fmla="*/ 1495168 w 7562335"/>
              <a:gd name="connsiteY16" fmla="*/ 642552 h 1383957"/>
              <a:gd name="connsiteX17" fmla="*/ 1606379 w 7562335"/>
              <a:gd name="connsiteY17" fmla="*/ 679622 h 1383957"/>
              <a:gd name="connsiteX18" fmla="*/ 1643449 w 7562335"/>
              <a:gd name="connsiteY18" fmla="*/ 691979 h 1383957"/>
              <a:gd name="connsiteX19" fmla="*/ 1680519 w 7562335"/>
              <a:gd name="connsiteY19" fmla="*/ 716692 h 1383957"/>
              <a:gd name="connsiteX20" fmla="*/ 1791730 w 7562335"/>
              <a:gd name="connsiteY20" fmla="*/ 753762 h 1383957"/>
              <a:gd name="connsiteX21" fmla="*/ 1865871 w 7562335"/>
              <a:gd name="connsiteY21" fmla="*/ 778476 h 1383957"/>
              <a:gd name="connsiteX22" fmla="*/ 1964725 w 7562335"/>
              <a:gd name="connsiteY22" fmla="*/ 803189 h 1383957"/>
              <a:gd name="connsiteX23" fmla="*/ 2051222 w 7562335"/>
              <a:gd name="connsiteY23" fmla="*/ 827903 h 1383957"/>
              <a:gd name="connsiteX24" fmla="*/ 2125362 w 7562335"/>
              <a:gd name="connsiteY24" fmla="*/ 889687 h 1383957"/>
              <a:gd name="connsiteX25" fmla="*/ 2162433 w 7562335"/>
              <a:gd name="connsiteY25" fmla="*/ 914400 h 1383957"/>
              <a:gd name="connsiteX26" fmla="*/ 2199503 w 7562335"/>
              <a:gd name="connsiteY26" fmla="*/ 926757 h 1383957"/>
              <a:gd name="connsiteX27" fmla="*/ 2273643 w 7562335"/>
              <a:gd name="connsiteY27" fmla="*/ 976184 h 1383957"/>
              <a:gd name="connsiteX28" fmla="*/ 2360141 w 7562335"/>
              <a:gd name="connsiteY28" fmla="*/ 1013254 h 1383957"/>
              <a:gd name="connsiteX29" fmla="*/ 2397211 w 7562335"/>
              <a:gd name="connsiteY29" fmla="*/ 1025611 h 1383957"/>
              <a:gd name="connsiteX30" fmla="*/ 2434281 w 7562335"/>
              <a:gd name="connsiteY30" fmla="*/ 1050325 h 1383957"/>
              <a:gd name="connsiteX31" fmla="*/ 2545492 w 7562335"/>
              <a:gd name="connsiteY31" fmla="*/ 1075038 h 1383957"/>
              <a:gd name="connsiteX32" fmla="*/ 2582562 w 7562335"/>
              <a:gd name="connsiteY32" fmla="*/ 1099752 h 1383957"/>
              <a:gd name="connsiteX33" fmla="*/ 2594919 w 7562335"/>
              <a:gd name="connsiteY33" fmla="*/ 1136822 h 1383957"/>
              <a:gd name="connsiteX34" fmla="*/ 2669060 w 7562335"/>
              <a:gd name="connsiteY34" fmla="*/ 1161535 h 1383957"/>
              <a:gd name="connsiteX35" fmla="*/ 2804984 w 7562335"/>
              <a:gd name="connsiteY35" fmla="*/ 1124465 h 1383957"/>
              <a:gd name="connsiteX36" fmla="*/ 2842054 w 7562335"/>
              <a:gd name="connsiteY36" fmla="*/ 1112108 h 1383957"/>
              <a:gd name="connsiteX37" fmla="*/ 2977979 w 7562335"/>
              <a:gd name="connsiteY37" fmla="*/ 1124465 h 1383957"/>
              <a:gd name="connsiteX38" fmla="*/ 3052119 w 7562335"/>
              <a:gd name="connsiteY38" fmla="*/ 1149179 h 1383957"/>
              <a:gd name="connsiteX39" fmla="*/ 3200400 w 7562335"/>
              <a:gd name="connsiteY39" fmla="*/ 1198606 h 1383957"/>
              <a:gd name="connsiteX40" fmla="*/ 3237471 w 7562335"/>
              <a:gd name="connsiteY40" fmla="*/ 1210962 h 1383957"/>
              <a:gd name="connsiteX41" fmla="*/ 3274541 w 7562335"/>
              <a:gd name="connsiteY41" fmla="*/ 1223319 h 1383957"/>
              <a:gd name="connsiteX42" fmla="*/ 3534033 w 7562335"/>
              <a:gd name="connsiteY42" fmla="*/ 1248033 h 1383957"/>
              <a:gd name="connsiteX43" fmla="*/ 3583460 w 7562335"/>
              <a:gd name="connsiteY43" fmla="*/ 1260389 h 1383957"/>
              <a:gd name="connsiteX44" fmla="*/ 3669957 w 7562335"/>
              <a:gd name="connsiteY44" fmla="*/ 1285103 h 1383957"/>
              <a:gd name="connsiteX45" fmla="*/ 3818238 w 7562335"/>
              <a:gd name="connsiteY45" fmla="*/ 1297460 h 1383957"/>
              <a:gd name="connsiteX46" fmla="*/ 3892379 w 7562335"/>
              <a:gd name="connsiteY46" fmla="*/ 1309816 h 1383957"/>
              <a:gd name="connsiteX47" fmla="*/ 4436076 w 7562335"/>
              <a:gd name="connsiteY47" fmla="*/ 1322173 h 1383957"/>
              <a:gd name="connsiteX48" fmla="*/ 4473146 w 7562335"/>
              <a:gd name="connsiteY48" fmla="*/ 1334530 h 1383957"/>
              <a:gd name="connsiteX49" fmla="*/ 4510216 w 7562335"/>
              <a:gd name="connsiteY49" fmla="*/ 1359244 h 1383957"/>
              <a:gd name="connsiteX50" fmla="*/ 4584357 w 7562335"/>
              <a:gd name="connsiteY50" fmla="*/ 1383957 h 1383957"/>
              <a:gd name="connsiteX51" fmla="*/ 4744995 w 7562335"/>
              <a:gd name="connsiteY51" fmla="*/ 1371600 h 1383957"/>
              <a:gd name="connsiteX52" fmla="*/ 4782065 w 7562335"/>
              <a:gd name="connsiteY52" fmla="*/ 1359244 h 1383957"/>
              <a:gd name="connsiteX53" fmla="*/ 5004487 w 7562335"/>
              <a:gd name="connsiteY53" fmla="*/ 1371600 h 1383957"/>
              <a:gd name="connsiteX54" fmla="*/ 5202195 w 7562335"/>
              <a:gd name="connsiteY54" fmla="*/ 1346887 h 1383957"/>
              <a:gd name="connsiteX55" fmla="*/ 5301049 w 7562335"/>
              <a:gd name="connsiteY55" fmla="*/ 1334530 h 1383957"/>
              <a:gd name="connsiteX56" fmla="*/ 5350476 w 7562335"/>
              <a:gd name="connsiteY56" fmla="*/ 1322173 h 1383957"/>
              <a:gd name="connsiteX57" fmla="*/ 5412260 w 7562335"/>
              <a:gd name="connsiteY57" fmla="*/ 1309816 h 1383957"/>
              <a:gd name="connsiteX58" fmla="*/ 5449330 w 7562335"/>
              <a:gd name="connsiteY58" fmla="*/ 1297460 h 1383957"/>
              <a:gd name="connsiteX59" fmla="*/ 5498757 w 7562335"/>
              <a:gd name="connsiteY59" fmla="*/ 1285103 h 1383957"/>
              <a:gd name="connsiteX60" fmla="*/ 5535827 w 7562335"/>
              <a:gd name="connsiteY60" fmla="*/ 1272746 h 1383957"/>
              <a:gd name="connsiteX61" fmla="*/ 5634681 w 7562335"/>
              <a:gd name="connsiteY61" fmla="*/ 1260389 h 1383957"/>
              <a:gd name="connsiteX62" fmla="*/ 5696465 w 7562335"/>
              <a:gd name="connsiteY62" fmla="*/ 1248033 h 1383957"/>
              <a:gd name="connsiteX63" fmla="*/ 5708822 w 7562335"/>
              <a:gd name="connsiteY63" fmla="*/ 926757 h 1383957"/>
              <a:gd name="connsiteX64" fmla="*/ 5721179 w 7562335"/>
              <a:gd name="connsiteY64" fmla="*/ 827903 h 1383957"/>
              <a:gd name="connsiteX65" fmla="*/ 5795319 w 7562335"/>
              <a:gd name="connsiteY65" fmla="*/ 803189 h 1383957"/>
              <a:gd name="connsiteX66" fmla="*/ 5832389 w 7562335"/>
              <a:gd name="connsiteY66" fmla="*/ 815546 h 1383957"/>
              <a:gd name="connsiteX67" fmla="*/ 5857103 w 7562335"/>
              <a:gd name="connsiteY67" fmla="*/ 852616 h 1383957"/>
              <a:gd name="connsiteX68" fmla="*/ 5894173 w 7562335"/>
              <a:gd name="connsiteY68" fmla="*/ 877330 h 1383957"/>
              <a:gd name="connsiteX69" fmla="*/ 5906530 w 7562335"/>
              <a:gd name="connsiteY69" fmla="*/ 914400 h 1383957"/>
              <a:gd name="connsiteX70" fmla="*/ 5968314 w 7562335"/>
              <a:gd name="connsiteY70" fmla="*/ 976184 h 1383957"/>
              <a:gd name="connsiteX71" fmla="*/ 6042454 w 7562335"/>
              <a:gd name="connsiteY71" fmla="*/ 1000898 h 1383957"/>
              <a:gd name="connsiteX72" fmla="*/ 6079525 w 7562335"/>
              <a:gd name="connsiteY72" fmla="*/ 1013254 h 1383957"/>
              <a:gd name="connsiteX73" fmla="*/ 6178379 w 7562335"/>
              <a:gd name="connsiteY73" fmla="*/ 1099752 h 1383957"/>
              <a:gd name="connsiteX74" fmla="*/ 6215449 w 7562335"/>
              <a:gd name="connsiteY74" fmla="*/ 1124465 h 1383957"/>
              <a:gd name="connsiteX75" fmla="*/ 6240162 w 7562335"/>
              <a:gd name="connsiteY75" fmla="*/ 1161535 h 1383957"/>
              <a:gd name="connsiteX76" fmla="*/ 6499654 w 7562335"/>
              <a:gd name="connsiteY76" fmla="*/ 1173892 h 1383957"/>
              <a:gd name="connsiteX77" fmla="*/ 6561438 w 7562335"/>
              <a:gd name="connsiteY77" fmla="*/ 1186249 h 1383957"/>
              <a:gd name="connsiteX78" fmla="*/ 6635579 w 7562335"/>
              <a:gd name="connsiteY78" fmla="*/ 1223319 h 1383957"/>
              <a:gd name="connsiteX79" fmla="*/ 6783860 w 7562335"/>
              <a:gd name="connsiteY79" fmla="*/ 1235676 h 1383957"/>
              <a:gd name="connsiteX80" fmla="*/ 6993925 w 7562335"/>
              <a:gd name="connsiteY80" fmla="*/ 1223319 h 1383957"/>
              <a:gd name="connsiteX81" fmla="*/ 7030995 w 7562335"/>
              <a:gd name="connsiteY81" fmla="*/ 1210962 h 1383957"/>
              <a:gd name="connsiteX82" fmla="*/ 7068065 w 7562335"/>
              <a:gd name="connsiteY82" fmla="*/ 1173892 h 1383957"/>
              <a:gd name="connsiteX83" fmla="*/ 7142206 w 7562335"/>
              <a:gd name="connsiteY83" fmla="*/ 1149179 h 1383957"/>
              <a:gd name="connsiteX84" fmla="*/ 7179276 w 7562335"/>
              <a:gd name="connsiteY84" fmla="*/ 1136822 h 1383957"/>
              <a:gd name="connsiteX85" fmla="*/ 7265773 w 7562335"/>
              <a:gd name="connsiteY85" fmla="*/ 1161535 h 1383957"/>
              <a:gd name="connsiteX86" fmla="*/ 7302843 w 7562335"/>
              <a:gd name="connsiteY86" fmla="*/ 1198606 h 1383957"/>
              <a:gd name="connsiteX87" fmla="*/ 7339914 w 7562335"/>
              <a:gd name="connsiteY87" fmla="*/ 1223319 h 1383957"/>
              <a:gd name="connsiteX88" fmla="*/ 7364627 w 7562335"/>
              <a:gd name="connsiteY88" fmla="*/ 1260389 h 1383957"/>
              <a:gd name="connsiteX89" fmla="*/ 7512908 w 7562335"/>
              <a:gd name="connsiteY89" fmla="*/ 1272746 h 1383957"/>
              <a:gd name="connsiteX90" fmla="*/ 7549979 w 7562335"/>
              <a:gd name="connsiteY90" fmla="*/ 1285103 h 1383957"/>
              <a:gd name="connsiteX91" fmla="*/ 7562335 w 7562335"/>
              <a:gd name="connsiteY91" fmla="*/ 1322173 h 138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7562335" h="1383957">
                <a:moveTo>
                  <a:pt x="0" y="0"/>
                </a:moveTo>
                <a:cubicBezTo>
                  <a:pt x="34891" y="48847"/>
                  <a:pt x="55002" y="87026"/>
                  <a:pt x="98854" y="123568"/>
                </a:cubicBezTo>
                <a:cubicBezTo>
                  <a:pt x="110263" y="133075"/>
                  <a:pt x="124825" y="138414"/>
                  <a:pt x="135925" y="148281"/>
                </a:cubicBezTo>
                <a:cubicBezTo>
                  <a:pt x="162047" y="171501"/>
                  <a:pt x="185352" y="197708"/>
                  <a:pt x="210065" y="222422"/>
                </a:cubicBezTo>
                <a:cubicBezTo>
                  <a:pt x="222422" y="234779"/>
                  <a:pt x="237442" y="244952"/>
                  <a:pt x="247135" y="259492"/>
                </a:cubicBezTo>
                <a:lnTo>
                  <a:pt x="321276" y="370703"/>
                </a:lnTo>
                <a:cubicBezTo>
                  <a:pt x="329514" y="383060"/>
                  <a:pt x="333632" y="399535"/>
                  <a:pt x="345989" y="407773"/>
                </a:cubicBezTo>
                <a:lnTo>
                  <a:pt x="383060" y="432487"/>
                </a:lnTo>
                <a:cubicBezTo>
                  <a:pt x="442649" y="521871"/>
                  <a:pt x="382030" y="452103"/>
                  <a:pt x="580768" y="481914"/>
                </a:cubicBezTo>
                <a:cubicBezTo>
                  <a:pt x="606530" y="485778"/>
                  <a:pt x="630195" y="498389"/>
                  <a:pt x="654908" y="506627"/>
                </a:cubicBezTo>
                <a:lnTo>
                  <a:pt x="691979" y="518984"/>
                </a:lnTo>
                <a:cubicBezTo>
                  <a:pt x="704336" y="527222"/>
                  <a:pt x="715766" y="537056"/>
                  <a:pt x="729049" y="543698"/>
                </a:cubicBezTo>
                <a:cubicBezTo>
                  <a:pt x="740699" y="549523"/>
                  <a:pt x="753553" y="552627"/>
                  <a:pt x="766119" y="556054"/>
                </a:cubicBezTo>
                <a:cubicBezTo>
                  <a:pt x="930526" y="600892"/>
                  <a:pt x="878103" y="581393"/>
                  <a:pt x="1124465" y="593125"/>
                </a:cubicBezTo>
                <a:cubicBezTo>
                  <a:pt x="1149179" y="597244"/>
                  <a:pt x="1174300" y="599404"/>
                  <a:pt x="1198606" y="605481"/>
                </a:cubicBezTo>
                <a:cubicBezTo>
                  <a:pt x="1223878" y="611799"/>
                  <a:pt x="1246736" y="628750"/>
                  <a:pt x="1272746" y="630195"/>
                </a:cubicBezTo>
                <a:lnTo>
                  <a:pt x="1495168" y="642552"/>
                </a:lnTo>
                <a:lnTo>
                  <a:pt x="1606379" y="679622"/>
                </a:lnTo>
                <a:cubicBezTo>
                  <a:pt x="1618736" y="683741"/>
                  <a:pt x="1632611" y="684754"/>
                  <a:pt x="1643449" y="691979"/>
                </a:cubicBezTo>
                <a:cubicBezTo>
                  <a:pt x="1655806" y="700217"/>
                  <a:pt x="1666948" y="710661"/>
                  <a:pt x="1680519" y="716692"/>
                </a:cubicBezTo>
                <a:cubicBezTo>
                  <a:pt x="1680541" y="716702"/>
                  <a:pt x="1773183" y="747580"/>
                  <a:pt x="1791730" y="753762"/>
                </a:cubicBezTo>
                <a:lnTo>
                  <a:pt x="1865871" y="778476"/>
                </a:lnTo>
                <a:lnTo>
                  <a:pt x="1964725" y="803189"/>
                </a:lnTo>
                <a:cubicBezTo>
                  <a:pt x="1980563" y="807148"/>
                  <a:pt x="2033494" y="819039"/>
                  <a:pt x="2051222" y="827903"/>
                </a:cubicBezTo>
                <a:cubicBezTo>
                  <a:pt x="2097245" y="850915"/>
                  <a:pt x="2084365" y="855523"/>
                  <a:pt x="2125362" y="889687"/>
                </a:cubicBezTo>
                <a:cubicBezTo>
                  <a:pt x="2136771" y="899194"/>
                  <a:pt x="2149150" y="907758"/>
                  <a:pt x="2162433" y="914400"/>
                </a:cubicBezTo>
                <a:cubicBezTo>
                  <a:pt x="2174083" y="920225"/>
                  <a:pt x="2188117" y="920431"/>
                  <a:pt x="2199503" y="926757"/>
                </a:cubicBezTo>
                <a:cubicBezTo>
                  <a:pt x="2225467" y="941182"/>
                  <a:pt x="2245465" y="966791"/>
                  <a:pt x="2273643" y="976184"/>
                </a:cubicBezTo>
                <a:cubicBezTo>
                  <a:pt x="2360578" y="1005162"/>
                  <a:pt x="2253260" y="967448"/>
                  <a:pt x="2360141" y="1013254"/>
                </a:cubicBezTo>
                <a:cubicBezTo>
                  <a:pt x="2372113" y="1018385"/>
                  <a:pt x="2385561" y="1019786"/>
                  <a:pt x="2397211" y="1025611"/>
                </a:cubicBezTo>
                <a:cubicBezTo>
                  <a:pt x="2410494" y="1032253"/>
                  <a:pt x="2420631" y="1044475"/>
                  <a:pt x="2434281" y="1050325"/>
                </a:cubicBezTo>
                <a:cubicBezTo>
                  <a:pt x="2449545" y="1056867"/>
                  <a:pt x="2534503" y="1072840"/>
                  <a:pt x="2545492" y="1075038"/>
                </a:cubicBezTo>
                <a:cubicBezTo>
                  <a:pt x="2557849" y="1083276"/>
                  <a:pt x="2573285" y="1088155"/>
                  <a:pt x="2582562" y="1099752"/>
                </a:cubicBezTo>
                <a:cubicBezTo>
                  <a:pt x="2590699" y="1109923"/>
                  <a:pt x="2584320" y="1129251"/>
                  <a:pt x="2594919" y="1136822"/>
                </a:cubicBezTo>
                <a:cubicBezTo>
                  <a:pt x="2616117" y="1151963"/>
                  <a:pt x="2669060" y="1161535"/>
                  <a:pt x="2669060" y="1161535"/>
                </a:cubicBezTo>
                <a:cubicBezTo>
                  <a:pt x="2756387" y="1144070"/>
                  <a:pt x="2710920" y="1155820"/>
                  <a:pt x="2804984" y="1124465"/>
                </a:cubicBezTo>
                <a:lnTo>
                  <a:pt x="2842054" y="1112108"/>
                </a:lnTo>
                <a:cubicBezTo>
                  <a:pt x="2887362" y="1116227"/>
                  <a:pt x="2933176" y="1116558"/>
                  <a:pt x="2977979" y="1124465"/>
                </a:cubicBezTo>
                <a:cubicBezTo>
                  <a:pt x="3003633" y="1128992"/>
                  <a:pt x="3027406" y="1140941"/>
                  <a:pt x="3052119" y="1149179"/>
                </a:cubicBezTo>
                <a:lnTo>
                  <a:pt x="3200400" y="1198606"/>
                </a:lnTo>
                <a:lnTo>
                  <a:pt x="3237471" y="1210962"/>
                </a:lnTo>
                <a:cubicBezTo>
                  <a:pt x="3249828" y="1215081"/>
                  <a:pt x="3261693" y="1221178"/>
                  <a:pt x="3274541" y="1223319"/>
                </a:cubicBezTo>
                <a:cubicBezTo>
                  <a:pt x="3409760" y="1245856"/>
                  <a:pt x="3323682" y="1234009"/>
                  <a:pt x="3534033" y="1248033"/>
                </a:cubicBezTo>
                <a:cubicBezTo>
                  <a:pt x="3550509" y="1252152"/>
                  <a:pt x="3567131" y="1255724"/>
                  <a:pt x="3583460" y="1260389"/>
                </a:cubicBezTo>
                <a:cubicBezTo>
                  <a:pt x="3615379" y="1269509"/>
                  <a:pt x="3635616" y="1280810"/>
                  <a:pt x="3669957" y="1285103"/>
                </a:cubicBezTo>
                <a:cubicBezTo>
                  <a:pt x="3719172" y="1291255"/>
                  <a:pt x="3768943" y="1291983"/>
                  <a:pt x="3818238" y="1297460"/>
                </a:cubicBezTo>
                <a:cubicBezTo>
                  <a:pt x="3843139" y="1300227"/>
                  <a:pt x="3867345" y="1308815"/>
                  <a:pt x="3892379" y="1309816"/>
                </a:cubicBezTo>
                <a:cubicBezTo>
                  <a:pt x="4073513" y="1317061"/>
                  <a:pt x="4254844" y="1318054"/>
                  <a:pt x="4436076" y="1322173"/>
                </a:cubicBezTo>
                <a:cubicBezTo>
                  <a:pt x="4448433" y="1326292"/>
                  <a:pt x="4461496" y="1328705"/>
                  <a:pt x="4473146" y="1334530"/>
                </a:cubicBezTo>
                <a:cubicBezTo>
                  <a:pt x="4486429" y="1341172"/>
                  <a:pt x="4496645" y="1353212"/>
                  <a:pt x="4510216" y="1359244"/>
                </a:cubicBezTo>
                <a:cubicBezTo>
                  <a:pt x="4534021" y="1369824"/>
                  <a:pt x="4584357" y="1383957"/>
                  <a:pt x="4584357" y="1383957"/>
                </a:cubicBezTo>
                <a:cubicBezTo>
                  <a:pt x="4637903" y="1379838"/>
                  <a:pt x="4691706" y="1378261"/>
                  <a:pt x="4744995" y="1371600"/>
                </a:cubicBezTo>
                <a:cubicBezTo>
                  <a:pt x="4757919" y="1369984"/>
                  <a:pt x="4769040" y="1359244"/>
                  <a:pt x="4782065" y="1359244"/>
                </a:cubicBezTo>
                <a:cubicBezTo>
                  <a:pt x="4856320" y="1359244"/>
                  <a:pt x="4930346" y="1367481"/>
                  <a:pt x="5004487" y="1371600"/>
                </a:cubicBezTo>
                <a:cubicBezTo>
                  <a:pt x="5330317" y="1341981"/>
                  <a:pt x="5017786" y="1375258"/>
                  <a:pt x="5202195" y="1346887"/>
                </a:cubicBezTo>
                <a:cubicBezTo>
                  <a:pt x="5235017" y="1341837"/>
                  <a:pt x="5268293" y="1339989"/>
                  <a:pt x="5301049" y="1334530"/>
                </a:cubicBezTo>
                <a:cubicBezTo>
                  <a:pt x="5317801" y="1331738"/>
                  <a:pt x="5333898" y="1325857"/>
                  <a:pt x="5350476" y="1322173"/>
                </a:cubicBezTo>
                <a:cubicBezTo>
                  <a:pt x="5370978" y="1317617"/>
                  <a:pt x="5391885" y="1314910"/>
                  <a:pt x="5412260" y="1309816"/>
                </a:cubicBezTo>
                <a:cubicBezTo>
                  <a:pt x="5424896" y="1306657"/>
                  <a:pt x="5436806" y="1301038"/>
                  <a:pt x="5449330" y="1297460"/>
                </a:cubicBezTo>
                <a:cubicBezTo>
                  <a:pt x="5465659" y="1292795"/>
                  <a:pt x="5482428" y="1289769"/>
                  <a:pt x="5498757" y="1285103"/>
                </a:cubicBezTo>
                <a:cubicBezTo>
                  <a:pt x="5511281" y="1281525"/>
                  <a:pt x="5523012" y="1275076"/>
                  <a:pt x="5535827" y="1272746"/>
                </a:cubicBezTo>
                <a:cubicBezTo>
                  <a:pt x="5568499" y="1266805"/>
                  <a:pt x="5601859" y="1265438"/>
                  <a:pt x="5634681" y="1260389"/>
                </a:cubicBezTo>
                <a:cubicBezTo>
                  <a:pt x="5655439" y="1257195"/>
                  <a:pt x="5675870" y="1252152"/>
                  <a:pt x="5696465" y="1248033"/>
                </a:cubicBezTo>
                <a:cubicBezTo>
                  <a:pt x="5700584" y="1140941"/>
                  <a:pt x="5702529" y="1033743"/>
                  <a:pt x="5708822" y="926757"/>
                </a:cubicBezTo>
                <a:cubicBezTo>
                  <a:pt x="5710772" y="893607"/>
                  <a:pt x="5702136" y="855108"/>
                  <a:pt x="5721179" y="827903"/>
                </a:cubicBezTo>
                <a:cubicBezTo>
                  <a:pt x="5736118" y="806562"/>
                  <a:pt x="5795319" y="803189"/>
                  <a:pt x="5795319" y="803189"/>
                </a:cubicBezTo>
                <a:cubicBezTo>
                  <a:pt x="5807676" y="807308"/>
                  <a:pt x="5822218" y="807409"/>
                  <a:pt x="5832389" y="815546"/>
                </a:cubicBezTo>
                <a:cubicBezTo>
                  <a:pt x="5843986" y="824823"/>
                  <a:pt x="5846602" y="842115"/>
                  <a:pt x="5857103" y="852616"/>
                </a:cubicBezTo>
                <a:cubicBezTo>
                  <a:pt x="5867604" y="863117"/>
                  <a:pt x="5881816" y="869092"/>
                  <a:pt x="5894173" y="877330"/>
                </a:cubicBezTo>
                <a:cubicBezTo>
                  <a:pt x="5898292" y="889687"/>
                  <a:pt x="5900705" y="902750"/>
                  <a:pt x="5906530" y="914400"/>
                </a:cubicBezTo>
                <a:cubicBezTo>
                  <a:pt x="5921830" y="945001"/>
                  <a:pt x="5936537" y="962061"/>
                  <a:pt x="5968314" y="976184"/>
                </a:cubicBezTo>
                <a:cubicBezTo>
                  <a:pt x="5992119" y="986764"/>
                  <a:pt x="6017741" y="992660"/>
                  <a:pt x="6042454" y="1000898"/>
                </a:cubicBezTo>
                <a:lnTo>
                  <a:pt x="6079525" y="1013254"/>
                </a:lnTo>
                <a:cubicBezTo>
                  <a:pt x="6120713" y="1075039"/>
                  <a:pt x="6091881" y="1042087"/>
                  <a:pt x="6178379" y="1099752"/>
                </a:cubicBezTo>
                <a:lnTo>
                  <a:pt x="6215449" y="1124465"/>
                </a:lnTo>
                <a:cubicBezTo>
                  <a:pt x="6223687" y="1136822"/>
                  <a:pt x="6229661" y="1151034"/>
                  <a:pt x="6240162" y="1161535"/>
                </a:cubicBezTo>
                <a:cubicBezTo>
                  <a:pt x="6307799" y="1229172"/>
                  <a:pt x="6418487" y="1178401"/>
                  <a:pt x="6499654" y="1173892"/>
                </a:cubicBezTo>
                <a:cubicBezTo>
                  <a:pt x="6520249" y="1178011"/>
                  <a:pt x="6541773" y="1178875"/>
                  <a:pt x="6561438" y="1186249"/>
                </a:cubicBezTo>
                <a:cubicBezTo>
                  <a:pt x="6618893" y="1207794"/>
                  <a:pt x="6576046" y="1215381"/>
                  <a:pt x="6635579" y="1223319"/>
                </a:cubicBezTo>
                <a:cubicBezTo>
                  <a:pt x="6684742" y="1229874"/>
                  <a:pt x="6734433" y="1231557"/>
                  <a:pt x="6783860" y="1235676"/>
                </a:cubicBezTo>
                <a:cubicBezTo>
                  <a:pt x="6853882" y="1231557"/>
                  <a:pt x="6924130" y="1230299"/>
                  <a:pt x="6993925" y="1223319"/>
                </a:cubicBezTo>
                <a:cubicBezTo>
                  <a:pt x="7006885" y="1222023"/>
                  <a:pt x="7020157" y="1218187"/>
                  <a:pt x="7030995" y="1210962"/>
                </a:cubicBezTo>
                <a:cubicBezTo>
                  <a:pt x="7045535" y="1201269"/>
                  <a:pt x="7052789" y="1182379"/>
                  <a:pt x="7068065" y="1173892"/>
                </a:cubicBezTo>
                <a:cubicBezTo>
                  <a:pt x="7090837" y="1161241"/>
                  <a:pt x="7117492" y="1157417"/>
                  <a:pt x="7142206" y="1149179"/>
                </a:cubicBezTo>
                <a:lnTo>
                  <a:pt x="7179276" y="1136822"/>
                </a:lnTo>
                <a:cubicBezTo>
                  <a:pt x="7185863" y="1138469"/>
                  <a:pt x="7255140" y="1154446"/>
                  <a:pt x="7265773" y="1161535"/>
                </a:cubicBezTo>
                <a:cubicBezTo>
                  <a:pt x="7280313" y="1171229"/>
                  <a:pt x="7289418" y="1187419"/>
                  <a:pt x="7302843" y="1198606"/>
                </a:cubicBezTo>
                <a:cubicBezTo>
                  <a:pt x="7314252" y="1208113"/>
                  <a:pt x="7327557" y="1215081"/>
                  <a:pt x="7339914" y="1223319"/>
                </a:cubicBezTo>
                <a:cubicBezTo>
                  <a:pt x="7348152" y="1235676"/>
                  <a:pt x="7350348" y="1256309"/>
                  <a:pt x="7364627" y="1260389"/>
                </a:cubicBezTo>
                <a:cubicBezTo>
                  <a:pt x="7412317" y="1274015"/>
                  <a:pt x="7463745" y="1266191"/>
                  <a:pt x="7512908" y="1272746"/>
                </a:cubicBezTo>
                <a:cubicBezTo>
                  <a:pt x="7525819" y="1274468"/>
                  <a:pt x="7537622" y="1280984"/>
                  <a:pt x="7549979" y="1285103"/>
                </a:cubicBezTo>
                <a:lnTo>
                  <a:pt x="7562335" y="1322173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BE25-F737-2E4E-8A82-392CDEF26B45}"/>
              </a:ext>
            </a:extLst>
          </p:cNvPr>
          <p:cNvSpPr txBox="1"/>
          <p:nvPr/>
        </p:nvSpPr>
        <p:spPr>
          <a:xfrm>
            <a:off x="3799702" y="5572867"/>
            <a:ext cx="852616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8BD01-C0F6-B146-AF56-DB0A6E137C13}"/>
              </a:ext>
            </a:extLst>
          </p:cNvPr>
          <p:cNvSpPr txBox="1"/>
          <p:nvPr/>
        </p:nvSpPr>
        <p:spPr>
          <a:xfrm rot="16200000">
            <a:off x="-263336" y="3540781"/>
            <a:ext cx="1099751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Posts</a:t>
            </a:r>
          </a:p>
        </p:txBody>
      </p:sp>
    </p:spTree>
    <p:extLst>
      <p:ext uri="{BB962C8B-B14F-4D97-AF65-F5344CB8AC3E}">
        <p14:creationId xmlns:p14="http://schemas.microsoft.com/office/powerpoint/2010/main" val="260901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CE349-D7F8-4A79-AAF9-7CC66E048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Frequent Patterns</a:t>
            </a:r>
          </a:p>
        </p:txBody>
      </p:sp>
    </p:spTree>
    <p:extLst>
      <p:ext uri="{BB962C8B-B14F-4D97-AF65-F5344CB8AC3E}">
        <p14:creationId xmlns:p14="http://schemas.microsoft.com/office/powerpoint/2010/main" val="370781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90B729-6B8B-6B4E-B404-8D0026A8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C1AF3-BC36-974F-B458-6B3097C88A46}"/>
              </a:ext>
            </a:extLst>
          </p:cNvPr>
          <p:cNvSpPr txBox="1"/>
          <p:nvPr/>
        </p:nvSpPr>
        <p:spPr>
          <a:xfrm>
            <a:off x="536313" y="7026642"/>
            <a:ext cx="6350000" cy="230832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900">
                <a:hlinkClick r:id="rId3" tooltip="http://chnm.gmu.edu/cyh/primary-sources/2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6A155E-89A9-B642-B556-407E8A3D5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classic example</a:t>
            </a:r>
          </a:p>
        </p:txBody>
      </p:sp>
      <p:pic>
        <p:nvPicPr>
          <p:cNvPr id="18" name="Picture 17" descr="Children and Youth in History | Diapers [Object]">
            <a:extLst>
              <a:ext uri="{FF2B5EF4-FFF2-40B4-BE49-F238E27FC236}">
                <a16:creationId xmlns:a16="http://schemas.microsoft.com/office/drawing/2014/main" id="{BD7054DF-F4B2-C94E-BAE3-4518D6E24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8366" y="1492316"/>
            <a:ext cx="5404467" cy="54044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DA3960CF-0842-4142-A58A-B1DD7963C9A0}"/>
              </a:ext>
            </a:extLst>
          </p:cNvPr>
          <p:cNvSpPr/>
          <p:nvPr/>
        </p:nvSpPr>
        <p:spPr>
          <a:xfrm rot="10800000">
            <a:off x="4738143" y="838984"/>
            <a:ext cx="1276156" cy="4440023"/>
          </a:xfrm>
          <a:prstGeom prst="rightBrace">
            <a:avLst>
              <a:gd name="adj1" fmla="val 8333"/>
              <a:gd name="adj2" fmla="val 49519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harma Beer Six Pack :D | Sobran las palabras... si por lo ...">
            <a:extLst>
              <a:ext uri="{FF2B5EF4-FFF2-40B4-BE49-F238E27FC236}">
                <a16:creationId xmlns:a16="http://schemas.microsoft.com/office/drawing/2014/main" id="{30131A0E-8625-444B-9105-E19EBA7DD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65491" y="-127130"/>
            <a:ext cx="4295480" cy="32216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CA1D6B-6024-894B-A784-DE3BBD1642B8}"/>
              </a:ext>
            </a:extLst>
          </p:cNvPr>
          <p:cNvSpPr txBox="1"/>
          <p:nvPr/>
        </p:nvSpPr>
        <p:spPr>
          <a:xfrm>
            <a:off x="1300899" y="2525171"/>
            <a:ext cx="3751867" cy="523220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ASSOCIATION RULE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Shopping baskets often contain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61898-488F-3F45-8A01-8BDDF13BBD23}"/>
              </a:ext>
            </a:extLst>
          </p:cNvPr>
          <p:cNvSpPr txBox="1"/>
          <p:nvPr/>
        </p:nvSpPr>
        <p:spPr>
          <a:xfrm>
            <a:off x="7437748" y="6888142"/>
            <a:ext cx="3230252" cy="369332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900">
                <a:hlinkClick r:id="rId7" tooltip="http://flickr.com/photos/25466188@n04/438936981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4087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25142-A80E-F14D-B41C-9DFFE185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Baskets as Associated Words in Post “Baskets”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D53FF90-9AD0-F744-9016-FAC0DE39C3D1}"/>
              </a:ext>
            </a:extLst>
          </p:cNvPr>
          <p:cNvSpPr/>
          <p:nvPr/>
        </p:nvSpPr>
        <p:spPr>
          <a:xfrm>
            <a:off x="471341" y="1574276"/>
            <a:ext cx="5071621" cy="46474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4C55C-90BD-5F4E-812F-2FBDF6BD81DD}"/>
              </a:ext>
            </a:extLst>
          </p:cNvPr>
          <p:cNvSpPr txBox="1"/>
          <p:nvPr/>
        </p:nvSpPr>
        <p:spPr>
          <a:xfrm>
            <a:off x="1102936" y="2167275"/>
            <a:ext cx="3808429" cy="523220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Rare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61127-907B-A745-97F6-F72BCE90CDAF}"/>
              </a:ext>
            </a:extLst>
          </p:cNvPr>
          <p:cNvSpPr txBox="1"/>
          <p:nvPr/>
        </p:nvSpPr>
        <p:spPr>
          <a:xfrm>
            <a:off x="1487545" y="5667623"/>
            <a:ext cx="3039209" cy="523220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Common words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E316D7-665E-BF48-809B-A1E6546486EE}"/>
              </a:ext>
            </a:extLst>
          </p:cNvPr>
          <p:cNvCxnSpPr>
            <a:cxnSpLocks/>
          </p:cNvCxnSpPr>
          <p:nvPr/>
        </p:nvCxnSpPr>
        <p:spPr>
          <a:xfrm>
            <a:off x="762000" y="3897983"/>
            <a:ext cx="3723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CFEEAC-3E5E-D34D-9867-954D12F785FA}"/>
              </a:ext>
            </a:extLst>
          </p:cNvPr>
          <p:cNvSpPr txBox="1"/>
          <p:nvPr/>
        </p:nvSpPr>
        <p:spPr>
          <a:xfrm>
            <a:off x="7902023" y="5095391"/>
            <a:ext cx="3384223" cy="1384995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Tried “stop words” (English almost always has too many {the, a, of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Tried “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tf-idf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”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words that don’t distinguish between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121EB-CF35-1A4B-9332-66035061DAF2}"/>
              </a:ext>
            </a:extLst>
          </p:cNvPr>
          <p:cNvSpPr txBox="1"/>
          <p:nvPr/>
        </p:nvSpPr>
        <p:spPr>
          <a:xfrm>
            <a:off x="182930" y="3527523"/>
            <a:ext cx="1630837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Threshold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CA120-B958-C44F-B77D-844256A0804D}"/>
              </a:ext>
            </a:extLst>
          </p:cNvPr>
          <p:cNvSpPr txBox="1"/>
          <p:nvPr/>
        </p:nvSpPr>
        <p:spPr>
          <a:xfrm>
            <a:off x="6519905" y="1613140"/>
            <a:ext cx="1544595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Baskets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sym typeface="Wingdings" pitchFamily="2" charset="2"/>
              </a:rPr>
              <a:t>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57193-3667-4B49-B5B4-4B1B2218EFF9}"/>
              </a:ext>
            </a:extLst>
          </p:cNvPr>
          <p:cNvSpPr txBox="1"/>
          <p:nvPr/>
        </p:nvSpPr>
        <p:spPr>
          <a:xfrm>
            <a:off x="4835605" y="2675711"/>
            <a:ext cx="1544595" cy="73866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(</a:t>
            </a:r>
            <a:r>
              <a:rPr lang="en-US" sz="1400" b="1" dirty="0">
                <a:solidFill>
                  <a:schemeClr val="accent3"/>
                </a:solidFill>
                <a:latin typeface="Montserrat" panose="00000500000000000000" pitchFamily="2" charset="0"/>
              </a:rPr>
              <a:t>Uninteresting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) Association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Rules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sym typeface="Wingdings" pitchFamily="2" charset="2"/>
              </a:rPr>
              <a:t>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DAB65-F7EF-D943-AF22-00B6541E9DB4}"/>
              </a:ext>
            </a:extLst>
          </p:cNvPr>
          <p:cNvSpPr txBox="1"/>
          <p:nvPr/>
        </p:nvSpPr>
        <p:spPr>
          <a:xfrm>
            <a:off x="6357428" y="5165714"/>
            <a:ext cx="1544595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Now what?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sym typeface="Wingdings" pitchFamily="2" charset="2"/>
              </a:rPr>
              <a:t>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D00F54-4965-CB42-9C5F-2D56DEE6E2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Mining for frequent patterns of rarer words in an ocean of common words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0032AC-6686-774D-9034-7F2AB520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7683"/>
              </p:ext>
            </p:extLst>
          </p:nvPr>
        </p:nvGraphicFramePr>
        <p:xfrm>
          <a:off x="8064500" y="1242985"/>
          <a:ext cx="3251200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139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81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1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[good, luck]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[could, help]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[don, try]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804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E88F9D-0E25-9049-A6C1-D4C19E2CF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36598"/>
              </p:ext>
            </p:extLst>
          </p:nvPr>
        </p:nvGraphicFramePr>
        <p:xfrm>
          <a:off x="6038850" y="3100643"/>
          <a:ext cx="5944012" cy="1752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51689">
                  <a:extLst>
                    <a:ext uri="{9D8B030D-6E8A-4147-A177-3AD203B41FA5}">
                      <a16:colId xmlns:a16="http://schemas.microsoft.com/office/drawing/2014/main" val="421139054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388812124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1158261956"/>
                    </a:ext>
                  </a:extLst>
                </a:gridCol>
                <a:gridCol w="1030139">
                  <a:extLst>
                    <a:ext uri="{9D8B030D-6E8A-4147-A177-3AD203B41FA5}">
                      <a16:colId xmlns:a16="http://schemas.microsoft.com/office/drawing/2014/main" val="125092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1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[luck, need]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[good]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[symptoms, know]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[test]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[just, like]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[disease]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8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2F47F9-529A-4AE5-9C12-E4BE4B7F176A}"/>
              </a:ext>
            </a:extLst>
          </p:cNvPr>
          <p:cNvGrpSpPr/>
          <p:nvPr/>
        </p:nvGrpSpPr>
        <p:grpSpPr>
          <a:xfrm>
            <a:off x="762000" y="3904171"/>
            <a:ext cx="10552176" cy="461665"/>
            <a:chOff x="762000" y="3822893"/>
            <a:chExt cx="10552176" cy="46166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F1E6BC7-3DE3-49F2-B687-E9A26A347101}"/>
                </a:ext>
              </a:extLst>
            </p:cNvPr>
            <p:cNvCxnSpPr/>
            <p:nvPr/>
          </p:nvCxnSpPr>
          <p:spPr>
            <a:xfrm>
              <a:off x="762000" y="4053725"/>
              <a:ext cx="10552176" cy="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oval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9DFF6D-196B-4E39-88A0-063AE0F12D0D}"/>
                </a:ext>
              </a:extLst>
            </p:cNvPr>
            <p:cNvSpPr txBox="1"/>
            <p:nvPr/>
          </p:nvSpPr>
          <p:spPr>
            <a:xfrm>
              <a:off x="2248912" y="3822893"/>
              <a:ext cx="2061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rIns="45720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BE545-C215-4009-9436-EBD933DD5960}"/>
                </a:ext>
              </a:extLst>
            </p:cNvPr>
            <p:cNvSpPr txBox="1"/>
            <p:nvPr/>
          </p:nvSpPr>
          <p:spPr>
            <a:xfrm>
              <a:off x="5903717" y="3822893"/>
              <a:ext cx="270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rIns="45720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1B3450-7B7D-4927-B352-B3BDF28ED658}"/>
                </a:ext>
              </a:extLst>
            </p:cNvPr>
            <p:cNvSpPr txBox="1"/>
            <p:nvPr/>
          </p:nvSpPr>
          <p:spPr>
            <a:xfrm>
              <a:off x="9589781" y="3822893"/>
              <a:ext cx="2718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rIns="45720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36AD-42ED-5B48-AA8A-36208A5067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words represent key clusters of concepts discussed?</a:t>
            </a:r>
          </a:p>
        </p:txBody>
      </p:sp>
      <p:sp>
        <p:nvSpPr>
          <p:cNvPr id="13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Clustering to the Rescue!</a:t>
            </a:r>
          </a:p>
        </p:txBody>
      </p:sp>
      <p:graphicFrame>
        <p:nvGraphicFramePr>
          <p:cNvPr id="602" name="Table 601">
            <a:extLst>
              <a:ext uri="{FF2B5EF4-FFF2-40B4-BE49-F238E27FC236}">
                <a16:creationId xmlns:a16="http://schemas.microsoft.com/office/drawing/2014/main" id="{FC6C2469-9933-47EF-A6B5-D398EAC47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75574"/>
              </p:ext>
            </p:extLst>
          </p:nvPr>
        </p:nvGraphicFramePr>
        <p:xfrm>
          <a:off x="4448865" y="4419346"/>
          <a:ext cx="31799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97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Machine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Pipeline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for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Feature Extraction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603" name="Table 602">
            <a:extLst>
              <a:ext uri="{FF2B5EF4-FFF2-40B4-BE49-F238E27FC236}">
                <a16:creationId xmlns:a16="http://schemas.microsoft.com/office/drawing/2014/main" id="{0B8ACDDC-5C49-4268-A2E8-867EC8D6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89958"/>
              </p:ext>
            </p:extLst>
          </p:nvPr>
        </p:nvGraphicFramePr>
        <p:xfrm>
          <a:off x="8135730" y="4419346"/>
          <a:ext cx="31799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97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Machine-Driven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Modeling of Association Rules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604" name="Table 603">
            <a:extLst>
              <a:ext uri="{FF2B5EF4-FFF2-40B4-BE49-F238E27FC236}">
                <a16:creationId xmlns:a16="http://schemas.microsoft.com/office/drawing/2014/main" id="{16DED4F1-8BAF-4707-A0A8-498580CCE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42854"/>
              </p:ext>
            </p:extLst>
          </p:nvPr>
        </p:nvGraphicFramePr>
        <p:xfrm>
          <a:off x="762000" y="4419346"/>
          <a:ext cx="31799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97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Machine-Driven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Categorization </a:t>
                      </a:r>
                      <a:r>
                        <a:rPr lang="en-US" sz="1400" b="0" kern="120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uman-Driven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Cluster 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711B3F50-2843-4494-9494-2A5F98F0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098" y="1213616"/>
            <a:ext cx="2585775" cy="258577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26E6692B-D5FA-4625-A457-AA6C1C5DCB8B}"/>
              </a:ext>
            </a:extLst>
          </p:cNvPr>
          <p:cNvSpPr/>
          <p:nvPr/>
        </p:nvSpPr>
        <p:spPr>
          <a:xfrm>
            <a:off x="2306265" y="1404278"/>
            <a:ext cx="2677215" cy="2677215"/>
          </a:xfrm>
          <a:prstGeom prst="arc">
            <a:avLst>
              <a:gd name="adj1" fmla="val 14345087"/>
              <a:gd name="adj2" fmla="val 19629536"/>
            </a:avLst>
          </a:prstGeom>
          <a:ln w="63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FD62A09-D082-428B-8F10-658EDBA10C3F}"/>
              </a:ext>
            </a:extLst>
          </p:cNvPr>
          <p:cNvSpPr/>
          <p:nvPr/>
        </p:nvSpPr>
        <p:spPr>
          <a:xfrm flipV="1">
            <a:off x="6084570" y="1084785"/>
            <a:ext cx="2677215" cy="2677215"/>
          </a:xfrm>
          <a:prstGeom prst="arc">
            <a:avLst>
              <a:gd name="adj1" fmla="val 14384495"/>
              <a:gd name="adj2" fmla="val 19629536"/>
            </a:avLst>
          </a:prstGeom>
          <a:ln w="63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B4E57-5ECF-1B41-A5C4-C7E16F2D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0" y="1846864"/>
            <a:ext cx="28067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4BC7F5-D368-3F44-9B85-F07463A8E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72" y="1514136"/>
            <a:ext cx="3225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9C5F0C-F66D-814D-920F-59B0CC309A00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2096086" y="1968794"/>
            <a:ext cx="6361077" cy="278046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ADA551-2FFD-9044-9EBD-C5374B8B1E02}"/>
              </a:ext>
            </a:extLst>
          </p:cNvPr>
          <p:cNvCxnSpPr>
            <a:cxnSpLocks/>
          </p:cNvCxnSpPr>
          <p:nvPr/>
        </p:nvCxnSpPr>
        <p:spPr>
          <a:xfrm flipV="1">
            <a:off x="1363287" y="1530017"/>
            <a:ext cx="6533509" cy="422530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A44B0B-3128-F244-88D4-6D96E535C14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948317" y="2300883"/>
            <a:ext cx="64208" cy="30271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CB8BB-3910-0944-A382-E5A22400C417}"/>
              </a:ext>
            </a:extLst>
          </p:cNvPr>
          <p:cNvCxnSpPr>
            <a:endCxn id="22" idx="1"/>
          </p:cNvCxnSpPr>
          <p:nvPr/>
        </p:nvCxnSpPr>
        <p:spPr>
          <a:xfrm flipV="1">
            <a:off x="612788" y="2386876"/>
            <a:ext cx="9788512" cy="190518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F6C5-A0B8-3249-A048-CD6896CE2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Pull vocabularies identified by unsupervised clustering into the frequent-pattern mining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8546A5-4996-674E-8C82-24C7B22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[Masked] Clusters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73FEED-E20B-624C-8F8E-0DE5DFC9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158" t="13158" r="13158" b="13158"/>
          <a:stretch/>
        </p:blipFill>
        <p:spPr>
          <a:xfrm>
            <a:off x="372686" y="5206463"/>
            <a:ext cx="1208650" cy="1000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CBFDD-ACB4-984C-AEAB-7825F3B5D415}"/>
              </a:ext>
            </a:extLst>
          </p:cNvPr>
          <p:cNvSpPr txBox="1"/>
          <p:nvPr/>
        </p:nvSpPr>
        <p:spPr>
          <a:xfrm>
            <a:off x="1095295" y="5573696"/>
            <a:ext cx="1865870" cy="95410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MEDICINES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DrugA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DrugB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DrugC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DrugD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A1E3A1-506D-2648-9F61-5CB9AC56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57" t="5321" r="7735" b="26402"/>
          <a:stretch/>
        </p:blipFill>
        <p:spPr>
          <a:xfrm>
            <a:off x="4303831" y="5327983"/>
            <a:ext cx="1288972" cy="1298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9E910-4AB9-3A46-9698-F22F79246945}"/>
              </a:ext>
            </a:extLst>
          </p:cNvPr>
          <p:cNvSpPr txBox="1"/>
          <p:nvPr/>
        </p:nvSpPr>
        <p:spPr>
          <a:xfrm>
            <a:off x="5350453" y="5755324"/>
            <a:ext cx="2776150" cy="95410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HEALTHCARE PROVIDERS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Doc, Nurse, Specialist,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Xologist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Therapist, Surgeon</a:t>
            </a:r>
          </a:p>
          <a:p>
            <a:pPr algn="ctr"/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DC8068F-0E20-2947-9011-FDE52DB31A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623" t="15419" r="29075" b="19417"/>
          <a:stretch/>
        </p:blipFill>
        <p:spPr>
          <a:xfrm>
            <a:off x="1015613" y="1274204"/>
            <a:ext cx="1080473" cy="1389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BF026-AF3C-EE4E-987A-7436B47E13BD}"/>
              </a:ext>
            </a:extLst>
          </p:cNvPr>
          <p:cNvSpPr txBox="1"/>
          <p:nvPr/>
        </p:nvSpPr>
        <p:spPr>
          <a:xfrm>
            <a:off x="1802989" y="2219170"/>
            <a:ext cx="1816444" cy="73866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DIAGNOSTIC TESTS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Bloodwork,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Xray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, Labs, CT, MRI, </a:t>
            </a:r>
          </a:p>
        </p:txBody>
      </p:sp>
      <p:pic>
        <p:nvPicPr>
          <p:cNvPr id="19" name="Graphic 18" descr="Worried face with no fill">
            <a:extLst>
              <a:ext uri="{FF2B5EF4-FFF2-40B4-BE49-F238E27FC236}">
                <a16:creationId xmlns:a16="http://schemas.microsoft.com/office/drawing/2014/main" id="{6AD4D3D5-B02F-AA4A-B024-113DA82D0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5538" y="138648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1EF292-A550-6948-9EF4-4E67C0FB7020}"/>
              </a:ext>
            </a:extLst>
          </p:cNvPr>
          <p:cNvSpPr txBox="1"/>
          <p:nvPr/>
        </p:nvSpPr>
        <p:spPr>
          <a:xfrm>
            <a:off x="5012525" y="2085381"/>
            <a:ext cx="1874923" cy="73866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MOOD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Nervous, Depressed, Frustrated, Hopeful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2" name="Graphic 21" descr="DNA">
            <a:extLst>
              <a:ext uri="{FF2B5EF4-FFF2-40B4-BE49-F238E27FC236}">
                <a16:creationId xmlns:a16="http://schemas.microsoft.com/office/drawing/2014/main" id="{B72819F7-2E1E-C543-A37C-0CFBD931B5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1300" y="192967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A2289C-72BD-2242-9BD1-849C4F2B735A}"/>
              </a:ext>
            </a:extLst>
          </p:cNvPr>
          <p:cNvSpPr txBox="1"/>
          <p:nvPr/>
        </p:nvSpPr>
        <p:spPr>
          <a:xfrm>
            <a:off x="9426634" y="2935770"/>
            <a:ext cx="2322344" cy="95410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BIOLOGY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Blood, Brain, Skin, Cells, Proteins, Digestion</a:t>
            </a:r>
          </a:p>
          <a:p>
            <a:pPr algn="ctr"/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5" name="Graphic 24" descr="Wheelchair access">
            <a:extLst>
              <a:ext uri="{FF2B5EF4-FFF2-40B4-BE49-F238E27FC236}">
                <a16:creationId xmlns:a16="http://schemas.microsoft.com/office/drawing/2014/main" id="{C79A77F2-C1ED-FD4C-9A6E-785D95708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7163" y="4292063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6D54BE-D17C-AC4E-9C97-D921AFF9F2F5}"/>
              </a:ext>
            </a:extLst>
          </p:cNvPr>
          <p:cNvSpPr txBox="1"/>
          <p:nvPr/>
        </p:nvSpPr>
        <p:spPr>
          <a:xfrm>
            <a:off x="8738704" y="4975126"/>
            <a:ext cx="3030279" cy="95410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ACCOMMODATIONS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Bag, Bar, Brace, Braille, Scooter, Van, Walker, Wheelchair</a:t>
            </a:r>
          </a:p>
          <a:p>
            <a:pPr algn="ctr"/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8" name="Graphic 27" descr="Deaf">
            <a:extLst>
              <a:ext uri="{FF2B5EF4-FFF2-40B4-BE49-F238E27FC236}">
                <a16:creationId xmlns:a16="http://schemas.microsoft.com/office/drawing/2014/main" id="{93F72C40-73A4-C04A-BE55-82642F2531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458" y="3134499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ECB445-1DE9-EA45-AF40-F3AA122E3DD9}"/>
              </a:ext>
            </a:extLst>
          </p:cNvPr>
          <p:cNvSpPr txBox="1"/>
          <p:nvPr/>
        </p:nvSpPr>
        <p:spPr>
          <a:xfrm>
            <a:off x="612788" y="3807401"/>
            <a:ext cx="3120366" cy="73866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SYMPTOMS &amp; SIDE EFFECTS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Pain, Nausea, Weakness, Weight Loss, Swelling, Fainting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31" name="Graphic 30" descr="Dollar">
            <a:extLst>
              <a:ext uri="{FF2B5EF4-FFF2-40B4-BE49-F238E27FC236}">
                <a16:creationId xmlns:a16="http://schemas.microsoft.com/office/drawing/2014/main" id="{DFE86C44-A3E5-BE4D-AA88-4460478272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96796" y="95728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8FE84F-6130-404C-AE38-DE84EBD611A8}"/>
              </a:ext>
            </a:extLst>
          </p:cNvPr>
          <p:cNvSpPr txBox="1"/>
          <p:nvPr/>
        </p:nvSpPr>
        <p:spPr>
          <a:xfrm>
            <a:off x="7253222" y="1910728"/>
            <a:ext cx="2315146" cy="1169551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FINANCES OF CARE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Insurance, COBRA Coverage, Copay, Disability, Medicare, </a:t>
            </a:r>
          </a:p>
          <a:p>
            <a:pPr algn="ctr"/>
            <a:endPara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CD07CF-AFD4-B349-842E-67A6C703DE54}"/>
              </a:ext>
            </a:extLst>
          </p:cNvPr>
          <p:cNvSpPr/>
          <p:nvPr/>
        </p:nvSpPr>
        <p:spPr>
          <a:xfrm>
            <a:off x="4087279" y="2968555"/>
            <a:ext cx="1886572" cy="1691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9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AB38B97-3629-9049-A6CE-9DA9D280EE2F}"/>
              </a:ext>
            </a:extLst>
          </p:cNvPr>
          <p:cNvGrpSpPr/>
          <p:nvPr/>
        </p:nvGrpSpPr>
        <p:grpSpPr>
          <a:xfrm>
            <a:off x="6732286" y="3429000"/>
            <a:ext cx="3348829" cy="3348829"/>
            <a:chOff x="6948411" y="3429000"/>
            <a:chExt cx="3348829" cy="3348829"/>
          </a:xfrm>
        </p:grpSpPr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id="{EC4DF7A1-B462-1A4A-B4DC-17A2C17A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948411" y="3429000"/>
              <a:ext cx="3348829" cy="3348829"/>
            </a:xfrm>
            <a:prstGeom prst="rect">
              <a:avLst/>
            </a:prstGeom>
          </p:spPr>
        </p:pic>
        <p:sp>
          <p:nvSpPr>
            <p:cNvPr id="19" name="Snip and Round Single Corner Rectangle 18">
              <a:extLst>
                <a:ext uri="{FF2B5EF4-FFF2-40B4-BE49-F238E27FC236}">
                  <a16:creationId xmlns:a16="http://schemas.microsoft.com/office/drawing/2014/main" id="{98350890-B94E-DF49-B06B-977194FCEE9C}"/>
                </a:ext>
              </a:extLst>
            </p:cNvPr>
            <p:cNvSpPr/>
            <p:nvPr/>
          </p:nvSpPr>
          <p:spPr>
            <a:xfrm rot="10800000">
              <a:off x="7579322" y="4211698"/>
              <a:ext cx="1938952" cy="1117614"/>
            </a:xfrm>
            <a:prstGeom prst="snip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err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9" name="Graphic 8" descr="Shopping basket">
            <a:extLst>
              <a:ext uri="{FF2B5EF4-FFF2-40B4-BE49-F238E27FC236}">
                <a16:creationId xmlns:a16="http://schemas.microsoft.com/office/drawing/2014/main" id="{775EC96C-EB97-2347-B911-17EE563C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3978" y="3541128"/>
            <a:ext cx="3119531" cy="311953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715AD-9779-4618-8B2F-B5D6D5216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928767"/>
            <a:ext cx="10553700" cy="212366"/>
          </a:xfrm>
        </p:spPr>
        <p:txBody>
          <a:bodyPr/>
          <a:lstStyle/>
          <a:p>
            <a:r>
              <a:rPr lang="en-US"/>
              <a:t>Insert subtitle or insight explanation here.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EEEF3-E941-4438-A411-4CE73FB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Baskets of Social Posts re: Healthcare</a:t>
            </a:r>
          </a:p>
        </p:txBody>
      </p:sp>
      <p:sp>
        <p:nvSpPr>
          <p:cNvPr id="5" name="AutoShape 22">
            <a:extLst>
              <a:ext uri="{FF2B5EF4-FFF2-40B4-BE49-F238E27FC236}">
                <a16:creationId xmlns:a16="http://schemas.microsoft.com/office/drawing/2014/main" id="{38FA4A1F-EC32-4C81-A071-6BDDA09C512E}"/>
              </a:ext>
            </a:extLst>
          </p:cNvPr>
          <p:cNvSpPr>
            <a:spLocks/>
          </p:cNvSpPr>
          <p:nvPr/>
        </p:nvSpPr>
        <p:spPr bwMode="auto">
          <a:xfrm>
            <a:off x="1289215" y="1975843"/>
            <a:ext cx="1141999" cy="3787285"/>
          </a:xfrm>
          <a:custGeom>
            <a:avLst/>
            <a:gdLst/>
            <a:ahLst/>
            <a:cxnLst/>
            <a:rect l="0" t="0" r="r" b="b"/>
            <a:pathLst>
              <a:path w="21381" h="21600">
                <a:moveTo>
                  <a:pt x="2370" y="12778"/>
                </a:moveTo>
                <a:cubicBezTo>
                  <a:pt x="2228" y="12703"/>
                  <a:pt x="2256" y="12636"/>
                  <a:pt x="2256" y="12636"/>
                </a:cubicBezTo>
                <a:cubicBezTo>
                  <a:pt x="2256" y="12636"/>
                  <a:pt x="2569" y="12711"/>
                  <a:pt x="2711" y="12761"/>
                </a:cubicBezTo>
                <a:cubicBezTo>
                  <a:pt x="2801" y="12792"/>
                  <a:pt x="2891" y="12830"/>
                  <a:pt x="2980" y="12835"/>
                </a:cubicBezTo>
                <a:cubicBezTo>
                  <a:pt x="2967" y="12873"/>
                  <a:pt x="2954" y="12908"/>
                  <a:pt x="2944" y="12941"/>
                </a:cubicBezTo>
                <a:cubicBezTo>
                  <a:pt x="2723" y="12888"/>
                  <a:pt x="2465" y="12828"/>
                  <a:pt x="2370" y="12778"/>
                </a:cubicBezTo>
                <a:close/>
                <a:moveTo>
                  <a:pt x="17303" y="11278"/>
                </a:moveTo>
                <a:cubicBezTo>
                  <a:pt x="17269" y="11209"/>
                  <a:pt x="17190" y="11050"/>
                  <a:pt x="17126" y="10914"/>
                </a:cubicBezTo>
                <a:cubicBezTo>
                  <a:pt x="17043" y="10735"/>
                  <a:pt x="17237" y="10638"/>
                  <a:pt x="17126" y="10483"/>
                </a:cubicBezTo>
                <a:cubicBezTo>
                  <a:pt x="17017" y="10331"/>
                  <a:pt x="17095" y="9575"/>
                  <a:pt x="16699" y="9403"/>
                </a:cubicBezTo>
                <a:cubicBezTo>
                  <a:pt x="16696" y="9269"/>
                  <a:pt x="16674" y="8367"/>
                  <a:pt x="16767" y="8259"/>
                </a:cubicBezTo>
                <a:cubicBezTo>
                  <a:pt x="16867" y="8142"/>
                  <a:pt x="16867" y="8142"/>
                  <a:pt x="16867" y="8142"/>
                </a:cubicBezTo>
                <a:cubicBezTo>
                  <a:pt x="16867" y="8142"/>
                  <a:pt x="17101" y="8357"/>
                  <a:pt x="17134" y="8484"/>
                </a:cubicBezTo>
                <a:cubicBezTo>
                  <a:pt x="17159" y="8576"/>
                  <a:pt x="17270" y="8637"/>
                  <a:pt x="17304" y="8717"/>
                </a:cubicBezTo>
                <a:cubicBezTo>
                  <a:pt x="17207" y="8798"/>
                  <a:pt x="17197" y="8886"/>
                  <a:pt x="17212" y="8958"/>
                </a:cubicBezTo>
                <a:cubicBezTo>
                  <a:pt x="17184" y="9010"/>
                  <a:pt x="17187" y="9055"/>
                  <a:pt x="17280" y="9106"/>
                </a:cubicBezTo>
                <a:cubicBezTo>
                  <a:pt x="17335" y="9186"/>
                  <a:pt x="17437" y="9333"/>
                  <a:pt x="17416" y="9462"/>
                </a:cubicBezTo>
                <a:lnTo>
                  <a:pt x="17368" y="9567"/>
                </a:lnTo>
                <a:cubicBezTo>
                  <a:pt x="17312" y="9626"/>
                  <a:pt x="17357" y="9668"/>
                  <a:pt x="17436" y="9692"/>
                </a:cubicBezTo>
                <a:cubicBezTo>
                  <a:pt x="17482" y="9764"/>
                  <a:pt x="17550" y="9849"/>
                  <a:pt x="17635" y="9899"/>
                </a:cubicBezTo>
                <a:cubicBezTo>
                  <a:pt x="17802" y="9996"/>
                  <a:pt x="17702" y="10250"/>
                  <a:pt x="17702" y="10367"/>
                </a:cubicBezTo>
                <a:cubicBezTo>
                  <a:pt x="17702" y="10484"/>
                  <a:pt x="17668" y="10426"/>
                  <a:pt x="17702" y="10670"/>
                </a:cubicBezTo>
                <a:cubicBezTo>
                  <a:pt x="17735" y="10914"/>
                  <a:pt x="17568" y="11001"/>
                  <a:pt x="17568" y="11001"/>
                </a:cubicBezTo>
                <a:lnTo>
                  <a:pt x="17702" y="11089"/>
                </a:lnTo>
                <a:cubicBezTo>
                  <a:pt x="17702" y="11089"/>
                  <a:pt x="17737" y="11093"/>
                  <a:pt x="17794" y="11098"/>
                </a:cubicBezTo>
                <a:cubicBezTo>
                  <a:pt x="17660" y="11133"/>
                  <a:pt x="17461" y="11194"/>
                  <a:pt x="17303" y="11278"/>
                </a:cubicBezTo>
                <a:close/>
                <a:moveTo>
                  <a:pt x="18109" y="12229"/>
                </a:moveTo>
                <a:cubicBezTo>
                  <a:pt x="18081" y="12295"/>
                  <a:pt x="18053" y="12387"/>
                  <a:pt x="17939" y="12428"/>
                </a:cubicBezTo>
                <a:cubicBezTo>
                  <a:pt x="17901" y="12442"/>
                  <a:pt x="17801" y="12477"/>
                  <a:pt x="17682" y="12520"/>
                </a:cubicBezTo>
                <a:cubicBezTo>
                  <a:pt x="17678" y="12507"/>
                  <a:pt x="17674" y="12493"/>
                  <a:pt x="17669" y="12481"/>
                </a:cubicBezTo>
                <a:cubicBezTo>
                  <a:pt x="17674" y="12477"/>
                  <a:pt x="17679" y="12475"/>
                  <a:pt x="17683" y="12472"/>
                </a:cubicBezTo>
                <a:cubicBezTo>
                  <a:pt x="17780" y="12402"/>
                  <a:pt x="17875" y="12288"/>
                  <a:pt x="17853" y="12237"/>
                </a:cubicBezTo>
                <a:cubicBezTo>
                  <a:pt x="17825" y="12170"/>
                  <a:pt x="17796" y="11912"/>
                  <a:pt x="17939" y="11871"/>
                </a:cubicBezTo>
                <a:cubicBezTo>
                  <a:pt x="18081" y="11829"/>
                  <a:pt x="18309" y="11879"/>
                  <a:pt x="18280" y="11904"/>
                </a:cubicBezTo>
                <a:cubicBezTo>
                  <a:pt x="18252" y="11929"/>
                  <a:pt x="18138" y="12162"/>
                  <a:pt x="18109" y="12229"/>
                </a:cubicBezTo>
                <a:close/>
                <a:moveTo>
                  <a:pt x="2861" y="12352"/>
                </a:moveTo>
                <a:cubicBezTo>
                  <a:pt x="2723" y="12277"/>
                  <a:pt x="2581" y="12134"/>
                  <a:pt x="2495" y="12032"/>
                </a:cubicBezTo>
                <a:cubicBezTo>
                  <a:pt x="2650" y="12141"/>
                  <a:pt x="2774" y="12248"/>
                  <a:pt x="2861" y="12352"/>
                </a:cubicBezTo>
                <a:close/>
                <a:moveTo>
                  <a:pt x="1796" y="11503"/>
                </a:moveTo>
                <a:cubicBezTo>
                  <a:pt x="1798" y="11509"/>
                  <a:pt x="1800" y="11515"/>
                  <a:pt x="1803" y="11521"/>
                </a:cubicBezTo>
                <a:cubicBezTo>
                  <a:pt x="1792" y="11516"/>
                  <a:pt x="1783" y="11511"/>
                  <a:pt x="1774" y="11507"/>
                </a:cubicBezTo>
                <a:cubicBezTo>
                  <a:pt x="1782" y="11506"/>
                  <a:pt x="1788" y="11504"/>
                  <a:pt x="1796" y="11503"/>
                </a:cubicBezTo>
                <a:close/>
                <a:moveTo>
                  <a:pt x="3313" y="9069"/>
                </a:moveTo>
                <a:cubicBezTo>
                  <a:pt x="3346" y="8952"/>
                  <a:pt x="3480" y="8923"/>
                  <a:pt x="3413" y="8806"/>
                </a:cubicBezTo>
                <a:cubicBezTo>
                  <a:pt x="3346" y="8689"/>
                  <a:pt x="3613" y="8474"/>
                  <a:pt x="3613" y="8474"/>
                </a:cubicBezTo>
                <a:lnTo>
                  <a:pt x="3713" y="8054"/>
                </a:lnTo>
                <a:lnTo>
                  <a:pt x="4148" y="7781"/>
                </a:lnTo>
                <a:lnTo>
                  <a:pt x="4214" y="7478"/>
                </a:lnTo>
                <a:lnTo>
                  <a:pt x="4281" y="7244"/>
                </a:lnTo>
                <a:lnTo>
                  <a:pt x="4448" y="6873"/>
                </a:lnTo>
                <a:lnTo>
                  <a:pt x="4545" y="6531"/>
                </a:lnTo>
                <a:lnTo>
                  <a:pt x="4562" y="6530"/>
                </a:lnTo>
                <a:cubicBezTo>
                  <a:pt x="4628" y="6565"/>
                  <a:pt x="4937" y="6730"/>
                  <a:pt x="5116" y="6834"/>
                </a:cubicBezTo>
                <a:cubicBezTo>
                  <a:pt x="5316" y="6951"/>
                  <a:pt x="5416" y="7264"/>
                  <a:pt x="5416" y="7381"/>
                </a:cubicBezTo>
                <a:cubicBezTo>
                  <a:pt x="5416" y="7498"/>
                  <a:pt x="5483" y="7644"/>
                  <a:pt x="5483" y="7644"/>
                </a:cubicBezTo>
                <a:cubicBezTo>
                  <a:pt x="5483" y="7644"/>
                  <a:pt x="5783" y="7791"/>
                  <a:pt x="5383" y="7878"/>
                </a:cubicBezTo>
                <a:cubicBezTo>
                  <a:pt x="4982" y="7966"/>
                  <a:pt x="4849" y="8054"/>
                  <a:pt x="4849" y="8054"/>
                </a:cubicBezTo>
                <a:cubicBezTo>
                  <a:pt x="4849" y="8054"/>
                  <a:pt x="4114" y="8298"/>
                  <a:pt x="4181" y="8493"/>
                </a:cubicBezTo>
                <a:cubicBezTo>
                  <a:pt x="4248" y="8689"/>
                  <a:pt x="4414" y="8659"/>
                  <a:pt x="4081" y="8747"/>
                </a:cubicBezTo>
                <a:cubicBezTo>
                  <a:pt x="3882" y="8799"/>
                  <a:pt x="3767" y="8851"/>
                  <a:pt x="3705" y="8885"/>
                </a:cubicBezTo>
                <a:cubicBezTo>
                  <a:pt x="3682" y="8887"/>
                  <a:pt x="3660" y="8888"/>
                  <a:pt x="3641" y="8890"/>
                </a:cubicBezTo>
                <a:cubicBezTo>
                  <a:pt x="3641" y="8890"/>
                  <a:pt x="3503" y="8956"/>
                  <a:pt x="3309" y="9079"/>
                </a:cubicBezTo>
                <a:cubicBezTo>
                  <a:pt x="3310" y="9076"/>
                  <a:pt x="3312" y="9073"/>
                  <a:pt x="3313" y="9069"/>
                </a:cubicBezTo>
                <a:close/>
                <a:moveTo>
                  <a:pt x="21140" y="20634"/>
                </a:moveTo>
                <a:cubicBezTo>
                  <a:pt x="20973" y="20497"/>
                  <a:pt x="20873" y="20341"/>
                  <a:pt x="20806" y="20185"/>
                </a:cubicBezTo>
                <a:cubicBezTo>
                  <a:pt x="20739" y="20029"/>
                  <a:pt x="20673" y="19892"/>
                  <a:pt x="20639" y="19795"/>
                </a:cubicBezTo>
                <a:cubicBezTo>
                  <a:pt x="20626" y="19756"/>
                  <a:pt x="20608" y="19722"/>
                  <a:pt x="20590" y="19695"/>
                </a:cubicBezTo>
                <a:cubicBezTo>
                  <a:pt x="20694" y="19675"/>
                  <a:pt x="20776" y="19655"/>
                  <a:pt x="20824" y="19636"/>
                </a:cubicBezTo>
                <a:cubicBezTo>
                  <a:pt x="21074" y="19538"/>
                  <a:pt x="20824" y="19319"/>
                  <a:pt x="20824" y="19189"/>
                </a:cubicBezTo>
                <a:cubicBezTo>
                  <a:pt x="20824" y="19059"/>
                  <a:pt x="21074" y="18864"/>
                  <a:pt x="21047" y="18644"/>
                </a:cubicBezTo>
                <a:cubicBezTo>
                  <a:pt x="21019" y="18425"/>
                  <a:pt x="20797" y="18547"/>
                  <a:pt x="20713" y="18238"/>
                </a:cubicBezTo>
                <a:cubicBezTo>
                  <a:pt x="20629" y="17929"/>
                  <a:pt x="20129" y="17287"/>
                  <a:pt x="20101" y="17100"/>
                </a:cubicBezTo>
                <a:cubicBezTo>
                  <a:pt x="20073" y="16913"/>
                  <a:pt x="19962" y="16710"/>
                  <a:pt x="19684" y="16466"/>
                </a:cubicBezTo>
                <a:cubicBezTo>
                  <a:pt x="19406" y="16222"/>
                  <a:pt x="19128" y="15921"/>
                  <a:pt x="18989" y="15840"/>
                </a:cubicBezTo>
                <a:cubicBezTo>
                  <a:pt x="18850" y="15759"/>
                  <a:pt x="18767" y="15474"/>
                  <a:pt x="18600" y="15295"/>
                </a:cubicBezTo>
                <a:cubicBezTo>
                  <a:pt x="18433" y="15117"/>
                  <a:pt x="18544" y="14458"/>
                  <a:pt x="18322" y="14296"/>
                </a:cubicBezTo>
                <a:cubicBezTo>
                  <a:pt x="18099" y="14133"/>
                  <a:pt x="17793" y="13702"/>
                  <a:pt x="17793" y="13702"/>
                </a:cubicBezTo>
                <a:cubicBezTo>
                  <a:pt x="17793" y="13702"/>
                  <a:pt x="17821" y="13336"/>
                  <a:pt x="17738" y="13158"/>
                </a:cubicBezTo>
                <a:cubicBezTo>
                  <a:pt x="17726" y="13132"/>
                  <a:pt x="17718" y="13101"/>
                  <a:pt x="17713" y="13066"/>
                </a:cubicBezTo>
                <a:cubicBezTo>
                  <a:pt x="17976" y="13017"/>
                  <a:pt x="18502" y="12823"/>
                  <a:pt x="18622" y="12753"/>
                </a:cubicBezTo>
                <a:cubicBezTo>
                  <a:pt x="18764" y="12670"/>
                  <a:pt x="19020" y="12636"/>
                  <a:pt x="19134" y="12578"/>
                </a:cubicBezTo>
                <a:cubicBezTo>
                  <a:pt x="19248" y="12520"/>
                  <a:pt x="19760" y="12120"/>
                  <a:pt x="19703" y="12054"/>
                </a:cubicBezTo>
                <a:cubicBezTo>
                  <a:pt x="19646" y="11987"/>
                  <a:pt x="19760" y="11854"/>
                  <a:pt x="19760" y="11854"/>
                </a:cubicBezTo>
                <a:cubicBezTo>
                  <a:pt x="19760" y="11854"/>
                  <a:pt x="19414" y="11285"/>
                  <a:pt x="19392" y="11212"/>
                </a:cubicBezTo>
                <a:cubicBezTo>
                  <a:pt x="19471" y="11213"/>
                  <a:pt x="19535" y="11212"/>
                  <a:pt x="19571" y="11206"/>
                </a:cubicBezTo>
                <a:cubicBezTo>
                  <a:pt x="19571" y="11206"/>
                  <a:pt x="19938" y="11011"/>
                  <a:pt x="19905" y="10884"/>
                </a:cubicBezTo>
                <a:cubicBezTo>
                  <a:pt x="19872" y="10757"/>
                  <a:pt x="20072" y="10582"/>
                  <a:pt x="20072" y="10582"/>
                </a:cubicBezTo>
                <a:cubicBezTo>
                  <a:pt x="20072" y="10582"/>
                  <a:pt x="19972" y="10357"/>
                  <a:pt x="19938" y="10182"/>
                </a:cubicBezTo>
                <a:cubicBezTo>
                  <a:pt x="19905" y="10006"/>
                  <a:pt x="19671" y="10094"/>
                  <a:pt x="19872" y="9938"/>
                </a:cubicBezTo>
                <a:cubicBezTo>
                  <a:pt x="20072" y="9782"/>
                  <a:pt x="20105" y="9372"/>
                  <a:pt x="20072" y="9167"/>
                </a:cubicBezTo>
                <a:cubicBezTo>
                  <a:pt x="20038" y="8962"/>
                  <a:pt x="19905" y="8620"/>
                  <a:pt x="19905" y="8620"/>
                </a:cubicBezTo>
                <a:cubicBezTo>
                  <a:pt x="19905" y="8620"/>
                  <a:pt x="19805" y="8464"/>
                  <a:pt x="19938" y="8191"/>
                </a:cubicBezTo>
                <a:cubicBezTo>
                  <a:pt x="20072" y="7918"/>
                  <a:pt x="20005" y="7849"/>
                  <a:pt x="20005" y="7849"/>
                </a:cubicBezTo>
                <a:lnTo>
                  <a:pt x="19905" y="7586"/>
                </a:lnTo>
                <a:cubicBezTo>
                  <a:pt x="19905" y="7586"/>
                  <a:pt x="19805" y="6698"/>
                  <a:pt x="19671" y="6395"/>
                </a:cubicBezTo>
                <a:cubicBezTo>
                  <a:pt x="19538" y="6093"/>
                  <a:pt x="19404" y="5009"/>
                  <a:pt x="19304" y="4892"/>
                </a:cubicBezTo>
                <a:cubicBezTo>
                  <a:pt x="19204" y="4775"/>
                  <a:pt x="19070" y="4355"/>
                  <a:pt x="18636" y="4199"/>
                </a:cubicBezTo>
                <a:cubicBezTo>
                  <a:pt x="18265" y="4066"/>
                  <a:pt x="17602" y="3975"/>
                  <a:pt x="17145" y="3927"/>
                </a:cubicBezTo>
                <a:cubicBezTo>
                  <a:pt x="17398" y="3921"/>
                  <a:pt x="17667" y="3901"/>
                  <a:pt x="17882" y="3854"/>
                </a:cubicBezTo>
                <a:cubicBezTo>
                  <a:pt x="17882" y="3854"/>
                  <a:pt x="16161" y="3861"/>
                  <a:pt x="16118" y="3628"/>
                </a:cubicBezTo>
                <a:cubicBezTo>
                  <a:pt x="16075" y="3395"/>
                  <a:pt x="16333" y="2452"/>
                  <a:pt x="16075" y="2025"/>
                </a:cubicBezTo>
                <a:cubicBezTo>
                  <a:pt x="15817" y="1597"/>
                  <a:pt x="14527" y="0"/>
                  <a:pt x="12505" y="0"/>
                </a:cubicBezTo>
                <a:cubicBezTo>
                  <a:pt x="10483" y="0"/>
                  <a:pt x="10719" y="157"/>
                  <a:pt x="10612" y="151"/>
                </a:cubicBezTo>
                <a:cubicBezTo>
                  <a:pt x="10504" y="145"/>
                  <a:pt x="9536" y="69"/>
                  <a:pt x="8934" y="314"/>
                </a:cubicBezTo>
                <a:cubicBezTo>
                  <a:pt x="8332" y="560"/>
                  <a:pt x="6890" y="1170"/>
                  <a:pt x="6654" y="1691"/>
                </a:cubicBezTo>
                <a:cubicBezTo>
                  <a:pt x="6417" y="2213"/>
                  <a:pt x="6202" y="2584"/>
                  <a:pt x="6245" y="2804"/>
                </a:cubicBezTo>
                <a:cubicBezTo>
                  <a:pt x="6288" y="3024"/>
                  <a:pt x="6159" y="3251"/>
                  <a:pt x="5729" y="3402"/>
                </a:cubicBezTo>
                <a:cubicBezTo>
                  <a:pt x="5299" y="3553"/>
                  <a:pt x="5041" y="3622"/>
                  <a:pt x="4546" y="3716"/>
                </a:cubicBezTo>
                <a:cubicBezTo>
                  <a:pt x="4051" y="3810"/>
                  <a:pt x="3643" y="4005"/>
                  <a:pt x="3105" y="3936"/>
                </a:cubicBezTo>
                <a:cubicBezTo>
                  <a:pt x="3105" y="3936"/>
                  <a:pt x="3535" y="4068"/>
                  <a:pt x="4309" y="3861"/>
                </a:cubicBezTo>
                <a:cubicBezTo>
                  <a:pt x="4309" y="3861"/>
                  <a:pt x="3836" y="4169"/>
                  <a:pt x="2997" y="4194"/>
                </a:cubicBezTo>
                <a:cubicBezTo>
                  <a:pt x="2997" y="4194"/>
                  <a:pt x="3370" y="4204"/>
                  <a:pt x="3765" y="4164"/>
                </a:cubicBezTo>
                <a:cubicBezTo>
                  <a:pt x="2872" y="4317"/>
                  <a:pt x="1784" y="4576"/>
                  <a:pt x="1677" y="4717"/>
                </a:cubicBezTo>
                <a:cubicBezTo>
                  <a:pt x="1543" y="4892"/>
                  <a:pt x="1610" y="5058"/>
                  <a:pt x="1343" y="5195"/>
                </a:cubicBezTo>
                <a:cubicBezTo>
                  <a:pt x="1076" y="5331"/>
                  <a:pt x="1076" y="5673"/>
                  <a:pt x="1076" y="5800"/>
                </a:cubicBezTo>
                <a:cubicBezTo>
                  <a:pt x="1076" y="5927"/>
                  <a:pt x="675" y="6454"/>
                  <a:pt x="742" y="6727"/>
                </a:cubicBezTo>
                <a:cubicBezTo>
                  <a:pt x="809" y="7000"/>
                  <a:pt x="675" y="7254"/>
                  <a:pt x="709" y="7400"/>
                </a:cubicBezTo>
                <a:cubicBezTo>
                  <a:pt x="742" y="7547"/>
                  <a:pt x="1110" y="7586"/>
                  <a:pt x="776" y="7713"/>
                </a:cubicBezTo>
                <a:cubicBezTo>
                  <a:pt x="442" y="7839"/>
                  <a:pt x="509" y="7947"/>
                  <a:pt x="575" y="7966"/>
                </a:cubicBezTo>
                <a:cubicBezTo>
                  <a:pt x="642" y="7986"/>
                  <a:pt x="642" y="8044"/>
                  <a:pt x="776" y="8142"/>
                </a:cubicBezTo>
                <a:cubicBezTo>
                  <a:pt x="909" y="8240"/>
                  <a:pt x="709" y="8269"/>
                  <a:pt x="742" y="8318"/>
                </a:cubicBezTo>
                <a:cubicBezTo>
                  <a:pt x="776" y="8366"/>
                  <a:pt x="675" y="8405"/>
                  <a:pt x="742" y="8484"/>
                </a:cubicBezTo>
                <a:cubicBezTo>
                  <a:pt x="809" y="8562"/>
                  <a:pt x="308" y="9430"/>
                  <a:pt x="308" y="9469"/>
                </a:cubicBezTo>
                <a:cubicBezTo>
                  <a:pt x="308" y="9508"/>
                  <a:pt x="141" y="9996"/>
                  <a:pt x="141" y="10250"/>
                </a:cubicBezTo>
                <a:cubicBezTo>
                  <a:pt x="141" y="10504"/>
                  <a:pt x="-126" y="10982"/>
                  <a:pt x="75" y="11245"/>
                </a:cubicBezTo>
                <a:cubicBezTo>
                  <a:pt x="275" y="11509"/>
                  <a:pt x="108" y="11548"/>
                  <a:pt x="108" y="11548"/>
                </a:cubicBezTo>
                <a:cubicBezTo>
                  <a:pt x="108" y="11548"/>
                  <a:pt x="217" y="11564"/>
                  <a:pt x="381" y="11579"/>
                </a:cubicBezTo>
                <a:cubicBezTo>
                  <a:pt x="406" y="11638"/>
                  <a:pt x="581" y="12046"/>
                  <a:pt x="634" y="12162"/>
                </a:cubicBezTo>
                <a:cubicBezTo>
                  <a:pt x="691" y="12287"/>
                  <a:pt x="748" y="12486"/>
                  <a:pt x="975" y="12520"/>
                </a:cubicBezTo>
                <a:cubicBezTo>
                  <a:pt x="1203" y="12553"/>
                  <a:pt x="1231" y="12645"/>
                  <a:pt x="1402" y="12711"/>
                </a:cubicBezTo>
                <a:cubicBezTo>
                  <a:pt x="1573" y="12778"/>
                  <a:pt x="1858" y="12877"/>
                  <a:pt x="2029" y="12936"/>
                </a:cubicBezTo>
                <a:cubicBezTo>
                  <a:pt x="2197" y="12993"/>
                  <a:pt x="2749" y="13090"/>
                  <a:pt x="2956" y="13085"/>
                </a:cubicBezTo>
                <a:cubicBezTo>
                  <a:pt x="2975" y="13116"/>
                  <a:pt x="3003" y="13148"/>
                  <a:pt x="3056" y="13182"/>
                </a:cubicBezTo>
                <a:cubicBezTo>
                  <a:pt x="3334" y="13361"/>
                  <a:pt x="3279" y="13499"/>
                  <a:pt x="3473" y="13597"/>
                </a:cubicBezTo>
                <a:cubicBezTo>
                  <a:pt x="3668" y="13694"/>
                  <a:pt x="3668" y="13881"/>
                  <a:pt x="3724" y="14044"/>
                </a:cubicBezTo>
                <a:cubicBezTo>
                  <a:pt x="3779" y="14206"/>
                  <a:pt x="3918" y="14304"/>
                  <a:pt x="3918" y="14483"/>
                </a:cubicBezTo>
                <a:cubicBezTo>
                  <a:pt x="3918" y="14661"/>
                  <a:pt x="4057" y="14775"/>
                  <a:pt x="4057" y="14775"/>
                </a:cubicBezTo>
                <a:lnTo>
                  <a:pt x="4280" y="15190"/>
                </a:lnTo>
                <a:cubicBezTo>
                  <a:pt x="4280" y="15190"/>
                  <a:pt x="4224" y="15466"/>
                  <a:pt x="4419" y="15564"/>
                </a:cubicBezTo>
                <a:cubicBezTo>
                  <a:pt x="4613" y="15661"/>
                  <a:pt x="4391" y="15734"/>
                  <a:pt x="4335" y="15848"/>
                </a:cubicBezTo>
                <a:cubicBezTo>
                  <a:pt x="4280" y="15962"/>
                  <a:pt x="4113" y="16108"/>
                  <a:pt x="4113" y="16108"/>
                </a:cubicBezTo>
                <a:cubicBezTo>
                  <a:pt x="4113" y="16108"/>
                  <a:pt x="4308" y="16198"/>
                  <a:pt x="4308" y="16385"/>
                </a:cubicBezTo>
                <a:cubicBezTo>
                  <a:pt x="4308" y="16572"/>
                  <a:pt x="4308" y="16612"/>
                  <a:pt x="4419" y="16775"/>
                </a:cubicBezTo>
                <a:cubicBezTo>
                  <a:pt x="4530" y="16937"/>
                  <a:pt x="4642" y="16970"/>
                  <a:pt x="4753" y="17132"/>
                </a:cubicBezTo>
                <a:cubicBezTo>
                  <a:pt x="4864" y="17295"/>
                  <a:pt x="4669" y="17425"/>
                  <a:pt x="4753" y="17588"/>
                </a:cubicBezTo>
                <a:cubicBezTo>
                  <a:pt x="4836" y="17750"/>
                  <a:pt x="4836" y="17953"/>
                  <a:pt x="4836" y="17953"/>
                </a:cubicBezTo>
                <a:cubicBezTo>
                  <a:pt x="4836" y="17953"/>
                  <a:pt x="4919" y="18181"/>
                  <a:pt x="5142" y="18270"/>
                </a:cubicBezTo>
                <a:cubicBezTo>
                  <a:pt x="5364" y="18360"/>
                  <a:pt x="5587" y="18474"/>
                  <a:pt x="5587" y="18539"/>
                </a:cubicBezTo>
                <a:cubicBezTo>
                  <a:pt x="5587" y="18604"/>
                  <a:pt x="5476" y="18539"/>
                  <a:pt x="5420" y="18652"/>
                </a:cubicBezTo>
                <a:cubicBezTo>
                  <a:pt x="5364" y="18766"/>
                  <a:pt x="5031" y="18791"/>
                  <a:pt x="5086" y="18953"/>
                </a:cubicBezTo>
                <a:cubicBezTo>
                  <a:pt x="5142" y="19116"/>
                  <a:pt x="5476" y="19067"/>
                  <a:pt x="5559" y="19189"/>
                </a:cubicBezTo>
                <a:cubicBezTo>
                  <a:pt x="5642" y="19311"/>
                  <a:pt x="5781" y="19612"/>
                  <a:pt x="5865" y="19685"/>
                </a:cubicBezTo>
                <a:cubicBezTo>
                  <a:pt x="5917" y="19730"/>
                  <a:pt x="6035" y="19789"/>
                  <a:pt x="6355" y="19840"/>
                </a:cubicBezTo>
                <a:cubicBezTo>
                  <a:pt x="6368" y="19934"/>
                  <a:pt x="6412" y="20254"/>
                  <a:pt x="6384" y="20370"/>
                </a:cubicBezTo>
                <a:cubicBezTo>
                  <a:pt x="6351" y="20507"/>
                  <a:pt x="6351" y="20634"/>
                  <a:pt x="6251" y="20829"/>
                </a:cubicBezTo>
                <a:cubicBezTo>
                  <a:pt x="6151" y="21024"/>
                  <a:pt x="6017" y="21054"/>
                  <a:pt x="6184" y="21210"/>
                </a:cubicBezTo>
                <a:cubicBezTo>
                  <a:pt x="6351" y="21366"/>
                  <a:pt x="6217" y="21444"/>
                  <a:pt x="6451" y="21502"/>
                </a:cubicBezTo>
                <a:cubicBezTo>
                  <a:pt x="6684" y="21561"/>
                  <a:pt x="7018" y="21590"/>
                  <a:pt x="7553" y="21590"/>
                </a:cubicBezTo>
                <a:cubicBezTo>
                  <a:pt x="8087" y="21590"/>
                  <a:pt x="9656" y="21590"/>
                  <a:pt x="9656" y="21590"/>
                </a:cubicBezTo>
                <a:cubicBezTo>
                  <a:pt x="9656" y="21590"/>
                  <a:pt x="10290" y="21444"/>
                  <a:pt x="10357" y="21307"/>
                </a:cubicBezTo>
                <a:cubicBezTo>
                  <a:pt x="10424" y="21171"/>
                  <a:pt x="10257" y="21229"/>
                  <a:pt x="10123" y="21034"/>
                </a:cubicBezTo>
                <a:cubicBezTo>
                  <a:pt x="9990" y="20839"/>
                  <a:pt x="9856" y="20751"/>
                  <a:pt x="9723" y="20566"/>
                </a:cubicBezTo>
                <a:cubicBezTo>
                  <a:pt x="9589" y="20380"/>
                  <a:pt x="9188" y="20351"/>
                  <a:pt x="9255" y="20136"/>
                </a:cubicBezTo>
                <a:cubicBezTo>
                  <a:pt x="9300" y="19991"/>
                  <a:pt x="9419" y="19819"/>
                  <a:pt x="9438" y="19721"/>
                </a:cubicBezTo>
                <a:cubicBezTo>
                  <a:pt x="9580" y="19649"/>
                  <a:pt x="9538" y="19624"/>
                  <a:pt x="9563" y="19498"/>
                </a:cubicBezTo>
                <a:cubicBezTo>
                  <a:pt x="9591" y="19360"/>
                  <a:pt x="9757" y="19384"/>
                  <a:pt x="9591" y="19181"/>
                </a:cubicBezTo>
                <a:cubicBezTo>
                  <a:pt x="9424" y="18978"/>
                  <a:pt x="9146" y="18693"/>
                  <a:pt x="9146" y="18693"/>
                </a:cubicBezTo>
                <a:cubicBezTo>
                  <a:pt x="9146" y="18693"/>
                  <a:pt x="9174" y="17848"/>
                  <a:pt x="9229" y="17571"/>
                </a:cubicBezTo>
                <a:cubicBezTo>
                  <a:pt x="9285" y="17295"/>
                  <a:pt x="9229" y="16767"/>
                  <a:pt x="9229" y="16767"/>
                </a:cubicBezTo>
                <a:cubicBezTo>
                  <a:pt x="9229" y="16767"/>
                  <a:pt x="9452" y="16287"/>
                  <a:pt x="9146" y="16133"/>
                </a:cubicBezTo>
                <a:cubicBezTo>
                  <a:pt x="8840" y="15978"/>
                  <a:pt x="8979" y="15637"/>
                  <a:pt x="8979" y="15637"/>
                </a:cubicBezTo>
                <a:cubicBezTo>
                  <a:pt x="8979" y="15637"/>
                  <a:pt x="9035" y="15206"/>
                  <a:pt x="9118" y="15003"/>
                </a:cubicBezTo>
                <a:cubicBezTo>
                  <a:pt x="9201" y="14800"/>
                  <a:pt x="9313" y="13979"/>
                  <a:pt x="9229" y="13816"/>
                </a:cubicBezTo>
                <a:cubicBezTo>
                  <a:pt x="9146" y="13654"/>
                  <a:pt x="9368" y="13296"/>
                  <a:pt x="9313" y="13101"/>
                </a:cubicBezTo>
                <a:cubicBezTo>
                  <a:pt x="9257" y="12906"/>
                  <a:pt x="9257" y="12637"/>
                  <a:pt x="9313" y="12434"/>
                </a:cubicBezTo>
                <a:cubicBezTo>
                  <a:pt x="9368" y="12231"/>
                  <a:pt x="9619" y="11890"/>
                  <a:pt x="9619" y="11890"/>
                </a:cubicBezTo>
                <a:cubicBezTo>
                  <a:pt x="9619" y="11890"/>
                  <a:pt x="10508" y="12662"/>
                  <a:pt x="10814" y="12865"/>
                </a:cubicBezTo>
                <a:cubicBezTo>
                  <a:pt x="11120" y="13068"/>
                  <a:pt x="11648" y="13686"/>
                  <a:pt x="11927" y="13849"/>
                </a:cubicBezTo>
                <a:cubicBezTo>
                  <a:pt x="12204" y="14011"/>
                  <a:pt x="12649" y="14377"/>
                  <a:pt x="12788" y="14507"/>
                </a:cubicBezTo>
                <a:cubicBezTo>
                  <a:pt x="12928" y="14637"/>
                  <a:pt x="13067" y="14881"/>
                  <a:pt x="13233" y="15003"/>
                </a:cubicBezTo>
                <a:cubicBezTo>
                  <a:pt x="13400" y="15125"/>
                  <a:pt x="13817" y="15588"/>
                  <a:pt x="14095" y="15742"/>
                </a:cubicBezTo>
                <a:cubicBezTo>
                  <a:pt x="14373" y="15897"/>
                  <a:pt x="14651" y="16149"/>
                  <a:pt x="14651" y="16149"/>
                </a:cubicBezTo>
                <a:cubicBezTo>
                  <a:pt x="14651" y="16149"/>
                  <a:pt x="14985" y="16685"/>
                  <a:pt x="15235" y="16815"/>
                </a:cubicBezTo>
                <a:cubicBezTo>
                  <a:pt x="15485" y="16945"/>
                  <a:pt x="15625" y="17189"/>
                  <a:pt x="15847" y="17376"/>
                </a:cubicBezTo>
                <a:cubicBezTo>
                  <a:pt x="16070" y="17563"/>
                  <a:pt x="16264" y="17693"/>
                  <a:pt x="16264" y="17693"/>
                </a:cubicBezTo>
                <a:lnTo>
                  <a:pt x="16375" y="18083"/>
                </a:lnTo>
                <a:cubicBezTo>
                  <a:pt x="16425" y="18131"/>
                  <a:pt x="16483" y="18186"/>
                  <a:pt x="16544" y="18244"/>
                </a:cubicBezTo>
                <a:cubicBezTo>
                  <a:pt x="16614" y="18310"/>
                  <a:pt x="16684" y="18379"/>
                  <a:pt x="16709" y="18409"/>
                </a:cubicBezTo>
                <a:cubicBezTo>
                  <a:pt x="16765" y="18474"/>
                  <a:pt x="16848" y="18677"/>
                  <a:pt x="16931" y="18734"/>
                </a:cubicBezTo>
                <a:cubicBezTo>
                  <a:pt x="17015" y="18791"/>
                  <a:pt x="16793" y="18912"/>
                  <a:pt x="17015" y="19075"/>
                </a:cubicBezTo>
                <a:cubicBezTo>
                  <a:pt x="17237" y="19238"/>
                  <a:pt x="17432" y="19311"/>
                  <a:pt x="17515" y="19425"/>
                </a:cubicBezTo>
                <a:cubicBezTo>
                  <a:pt x="17599" y="19538"/>
                  <a:pt x="17543" y="19701"/>
                  <a:pt x="17682" y="19750"/>
                </a:cubicBezTo>
                <a:cubicBezTo>
                  <a:pt x="17767" y="19780"/>
                  <a:pt x="17957" y="19821"/>
                  <a:pt x="18231" y="19848"/>
                </a:cubicBezTo>
                <a:cubicBezTo>
                  <a:pt x="18124" y="19930"/>
                  <a:pt x="17935" y="20092"/>
                  <a:pt x="17935" y="20204"/>
                </a:cubicBezTo>
                <a:cubicBezTo>
                  <a:pt x="17935" y="20361"/>
                  <a:pt x="17902" y="20605"/>
                  <a:pt x="17902" y="20722"/>
                </a:cubicBezTo>
                <a:cubicBezTo>
                  <a:pt x="17902" y="20839"/>
                  <a:pt x="17802" y="21034"/>
                  <a:pt x="17869" y="21161"/>
                </a:cubicBezTo>
                <a:cubicBezTo>
                  <a:pt x="17935" y="21288"/>
                  <a:pt x="18136" y="21600"/>
                  <a:pt x="18603" y="21600"/>
                </a:cubicBezTo>
                <a:cubicBezTo>
                  <a:pt x="19070" y="21600"/>
                  <a:pt x="21007" y="21600"/>
                  <a:pt x="21007" y="21600"/>
                </a:cubicBezTo>
                <a:cubicBezTo>
                  <a:pt x="21007" y="21600"/>
                  <a:pt x="21040" y="21502"/>
                  <a:pt x="21140" y="21395"/>
                </a:cubicBezTo>
                <a:cubicBezTo>
                  <a:pt x="21240" y="21288"/>
                  <a:pt x="21474" y="21249"/>
                  <a:pt x="21341" y="21063"/>
                </a:cubicBezTo>
                <a:cubicBezTo>
                  <a:pt x="21207" y="20878"/>
                  <a:pt x="21307" y="20771"/>
                  <a:pt x="21140" y="20634"/>
                </a:cubicBezTo>
                <a:close/>
                <a:moveTo>
                  <a:pt x="21140" y="20634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31">
            <a:extLst>
              <a:ext uri="{FF2B5EF4-FFF2-40B4-BE49-F238E27FC236}">
                <a16:creationId xmlns:a16="http://schemas.microsoft.com/office/drawing/2014/main" id="{CADE0195-22F0-4692-9F42-0FF7068C7684}"/>
              </a:ext>
            </a:extLst>
          </p:cNvPr>
          <p:cNvSpPr>
            <a:spLocks/>
          </p:cNvSpPr>
          <p:nvPr/>
        </p:nvSpPr>
        <p:spPr bwMode="auto">
          <a:xfrm>
            <a:off x="9767488" y="1975843"/>
            <a:ext cx="1365545" cy="3787285"/>
          </a:xfrm>
          <a:custGeom>
            <a:avLst/>
            <a:gdLst/>
            <a:ahLst/>
            <a:cxnLst/>
            <a:rect l="0" t="0" r="r" b="b"/>
            <a:pathLst>
              <a:path w="21581" h="21590">
                <a:moveTo>
                  <a:pt x="17176" y="9089"/>
                </a:moveTo>
                <a:cubicBezTo>
                  <a:pt x="17200" y="9379"/>
                  <a:pt x="17048" y="9841"/>
                  <a:pt x="16710" y="10053"/>
                </a:cubicBezTo>
                <a:cubicBezTo>
                  <a:pt x="16426" y="10232"/>
                  <a:pt x="16205" y="10260"/>
                  <a:pt x="15774" y="10328"/>
                </a:cubicBezTo>
                <a:lnTo>
                  <a:pt x="15678" y="10067"/>
                </a:lnTo>
                <a:cubicBezTo>
                  <a:pt x="15785" y="10011"/>
                  <a:pt x="15891" y="9949"/>
                  <a:pt x="16022" y="9896"/>
                </a:cubicBezTo>
                <a:cubicBezTo>
                  <a:pt x="16339" y="9767"/>
                  <a:pt x="16511" y="9639"/>
                  <a:pt x="16511" y="9639"/>
                </a:cubicBezTo>
                <a:cubicBezTo>
                  <a:pt x="16511" y="9639"/>
                  <a:pt x="16332" y="9240"/>
                  <a:pt x="16281" y="9073"/>
                </a:cubicBezTo>
                <a:cubicBezTo>
                  <a:pt x="16231" y="8906"/>
                  <a:pt x="16150" y="8816"/>
                  <a:pt x="15880" y="8637"/>
                </a:cubicBezTo>
                <a:cubicBezTo>
                  <a:pt x="15610" y="8457"/>
                  <a:pt x="15670" y="8302"/>
                  <a:pt x="15658" y="8161"/>
                </a:cubicBezTo>
                <a:cubicBezTo>
                  <a:pt x="15646" y="8020"/>
                  <a:pt x="15847" y="7801"/>
                  <a:pt x="15647" y="7596"/>
                </a:cubicBezTo>
                <a:cubicBezTo>
                  <a:pt x="15448" y="7390"/>
                  <a:pt x="15614" y="7197"/>
                  <a:pt x="15614" y="7197"/>
                </a:cubicBezTo>
                <a:lnTo>
                  <a:pt x="15912" y="6837"/>
                </a:lnTo>
                <a:lnTo>
                  <a:pt x="16207" y="6876"/>
                </a:lnTo>
                <a:cubicBezTo>
                  <a:pt x="16207" y="6876"/>
                  <a:pt x="16229" y="7146"/>
                  <a:pt x="16394" y="7364"/>
                </a:cubicBezTo>
                <a:cubicBezTo>
                  <a:pt x="16558" y="7583"/>
                  <a:pt x="16757" y="7788"/>
                  <a:pt x="16913" y="7904"/>
                </a:cubicBezTo>
                <a:cubicBezTo>
                  <a:pt x="17069" y="8020"/>
                  <a:pt x="17441" y="8110"/>
                  <a:pt x="17441" y="8110"/>
                </a:cubicBezTo>
                <a:cubicBezTo>
                  <a:pt x="17441" y="8110"/>
                  <a:pt x="17152" y="8800"/>
                  <a:pt x="17176" y="9089"/>
                </a:cubicBezTo>
                <a:close/>
                <a:moveTo>
                  <a:pt x="3360" y="10037"/>
                </a:moveTo>
                <a:cubicBezTo>
                  <a:pt x="3008" y="9960"/>
                  <a:pt x="2924" y="9838"/>
                  <a:pt x="2827" y="9549"/>
                </a:cubicBezTo>
                <a:cubicBezTo>
                  <a:pt x="2730" y="9260"/>
                  <a:pt x="3357" y="8688"/>
                  <a:pt x="3535" y="8418"/>
                </a:cubicBezTo>
                <a:cubicBezTo>
                  <a:pt x="3713" y="8148"/>
                  <a:pt x="3789" y="7750"/>
                  <a:pt x="3795" y="7602"/>
                </a:cubicBezTo>
                <a:cubicBezTo>
                  <a:pt x="3799" y="7487"/>
                  <a:pt x="3821" y="7376"/>
                  <a:pt x="3831" y="7332"/>
                </a:cubicBezTo>
                <a:cubicBezTo>
                  <a:pt x="3863" y="7313"/>
                  <a:pt x="3890" y="7291"/>
                  <a:pt x="3912" y="7261"/>
                </a:cubicBezTo>
                <a:cubicBezTo>
                  <a:pt x="4011" y="7133"/>
                  <a:pt x="4194" y="7146"/>
                  <a:pt x="4194" y="7146"/>
                </a:cubicBezTo>
                <a:cubicBezTo>
                  <a:pt x="4194" y="7146"/>
                  <a:pt x="4189" y="7518"/>
                  <a:pt x="4147" y="7891"/>
                </a:cubicBezTo>
                <a:cubicBezTo>
                  <a:pt x="4105" y="8264"/>
                  <a:pt x="4122" y="8469"/>
                  <a:pt x="3845" y="8637"/>
                </a:cubicBezTo>
                <a:cubicBezTo>
                  <a:pt x="3567" y="8804"/>
                  <a:pt x="3218" y="8996"/>
                  <a:pt x="3052" y="9189"/>
                </a:cubicBezTo>
                <a:cubicBezTo>
                  <a:pt x="2886" y="9382"/>
                  <a:pt x="3518" y="9523"/>
                  <a:pt x="3518" y="9523"/>
                </a:cubicBezTo>
                <a:cubicBezTo>
                  <a:pt x="3518" y="9523"/>
                  <a:pt x="3704" y="9682"/>
                  <a:pt x="3941" y="9774"/>
                </a:cubicBezTo>
                <a:cubicBezTo>
                  <a:pt x="3940" y="9774"/>
                  <a:pt x="3940" y="9774"/>
                  <a:pt x="3940" y="9774"/>
                </a:cubicBezTo>
                <a:cubicBezTo>
                  <a:pt x="3940" y="9774"/>
                  <a:pt x="3861" y="9936"/>
                  <a:pt x="3702" y="10118"/>
                </a:cubicBezTo>
                <a:cubicBezTo>
                  <a:pt x="3588" y="10089"/>
                  <a:pt x="3472" y="10062"/>
                  <a:pt x="3360" y="10037"/>
                </a:cubicBezTo>
                <a:close/>
                <a:moveTo>
                  <a:pt x="18506" y="4717"/>
                </a:moveTo>
                <a:cubicBezTo>
                  <a:pt x="18277" y="4588"/>
                  <a:pt x="17932" y="4396"/>
                  <a:pt x="17671" y="4331"/>
                </a:cubicBezTo>
                <a:cubicBezTo>
                  <a:pt x="17411" y="4267"/>
                  <a:pt x="13715" y="3689"/>
                  <a:pt x="13271" y="3612"/>
                </a:cubicBezTo>
                <a:cubicBezTo>
                  <a:pt x="12827" y="3535"/>
                  <a:pt x="12749" y="3470"/>
                  <a:pt x="12636" y="3432"/>
                </a:cubicBezTo>
                <a:cubicBezTo>
                  <a:pt x="12600" y="3420"/>
                  <a:pt x="12531" y="3400"/>
                  <a:pt x="12453" y="3378"/>
                </a:cubicBezTo>
                <a:cubicBezTo>
                  <a:pt x="12454" y="3347"/>
                  <a:pt x="12458" y="3317"/>
                  <a:pt x="12470" y="3287"/>
                </a:cubicBezTo>
                <a:cubicBezTo>
                  <a:pt x="12508" y="3189"/>
                  <a:pt x="12888" y="3043"/>
                  <a:pt x="12994" y="2929"/>
                </a:cubicBezTo>
                <a:cubicBezTo>
                  <a:pt x="13100" y="2815"/>
                  <a:pt x="13306" y="2799"/>
                  <a:pt x="13411" y="2677"/>
                </a:cubicBezTo>
                <a:cubicBezTo>
                  <a:pt x="13517" y="2555"/>
                  <a:pt x="13499" y="2343"/>
                  <a:pt x="13489" y="2229"/>
                </a:cubicBezTo>
                <a:cubicBezTo>
                  <a:pt x="13480" y="2115"/>
                  <a:pt x="13489" y="1945"/>
                  <a:pt x="13489" y="1945"/>
                </a:cubicBezTo>
                <a:lnTo>
                  <a:pt x="13861" y="1701"/>
                </a:lnTo>
                <a:cubicBezTo>
                  <a:pt x="13861" y="1701"/>
                  <a:pt x="14108" y="1351"/>
                  <a:pt x="13900" y="1066"/>
                </a:cubicBezTo>
                <a:cubicBezTo>
                  <a:pt x="13691" y="781"/>
                  <a:pt x="13327" y="293"/>
                  <a:pt x="12314" y="325"/>
                </a:cubicBezTo>
                <a:cubicBezTo>
                  <a:pt x="12314" y="325"/>
                  <a:pt x="11802" y="0"/>
                  <a:pt x="10463" y="0"/>
                </a:cubicBezTo>
                <a:cubicBezTo>
                  <a:pt x="9123" y="0"/>
                  <a:pt x="6734" y="415"/>
                  <a:pt x="6632" y="854"/>
                </a:cubicBezTo>
                <a:cubicBezTo>
                  <a:pt x="6530" y="1294"/>
                  <a:pt x="6406" y="1464"/>
                  <a:pt x="6605" y="1635"/>
                </a:cubicBezTo>
                <a:cubicBezTo>
                  <a:pt x="6804" y="1806"/>
                  <a:pt x="6742" y="1896"/>
                  <a:pt x="6772" y="1969"/>
                </a:cubicBezTo>
                <a:cubicBezTo>
                  <a:pt x="6801" y="2042"/>
                  <a:pt x="6809" y="2140"/>
                  <a:pt x="6884" y="2213"/>
                </a:cubicBezTo>
                <a:cubicBezTo>
                  <a:pt x="6960" y="2286"/>
                  <a:pt x="6922" y="2384"/>
                  <a:pt x="6956" y="2522"/>
                </a:cubicBezTo>
                <a:cubicBezTo>
                  <a:pt x="6991" y="2661"/>
                  <a:pt x="7084" y="2669"/>
                  <a:pt x="7133" y="2709"/>
                </a:cubicBezTo>
                <a:cubicBezTo>
                  <a:pt x="7246" y="2802"/>
                  <a:pt x="7514" y="2840"/>
                  <a:pt x="7542" y="2896"/>
                </a:cubicBezTo>
                <a:cubicBezTo>
                  <a:pt x="7570" y="2953"/>
                  <a:pt x="7767" y="3100"/>
                  <a:pt x="7892" y="3222"/>
                </a:cubicBezTo>
                <a:cubicBezTo>
                  <a:pt x="7972" y="3299"/>
                  <a:pt x="8018" y="3311"/>
                  <a:pt x="8050" y="3343"/>
                </a:cubicBezTo>
                <a:cubicBezTo>
                  <a:pt x="8008" y="3355"/>
                  <a:pt x="7967" y="3367"/>
                  <a:pt x="7927" y="3380"/>
                </a:cubicBezTo>
                <a:cubicBezTo>
                  <a:pt x="7927" y="3380"/>
                  <a:pt x="7580" y="3586"/>
                  <a:pt x="7323" y="3573"/>
                </a:cubicBezTo>
                <a:cubicBezTo>
                  <a:pt x="7067" y="3560"/>
                  <a:pt x="6158" y="3599"/>
                  <a:pt x="5654" y="3676"/>
                </a:cubicBezTo>
                <a:cubicBezTo>
                  <a:pt x="5150" y="3753"/>
                  <a:pt x="3700" y="3856"/>
                  <a:pt x="3305" y="3933"/>
                </a:cubicBezTo>
                <a:cubicBezTo>
                  <a:pt x="2910" y="4010"/>
                  <a:pt x="2336" y="4113"/>
                  <a:pt x="2336" y="4113"/>
                </a:cubicBezTo>
                <a:cubicBezTo>
                  <a:pt x="2336" y="4113"/>
                  <a:pt x="2102" y="4370"/>
                  <a:pt x="2076" y="4498"/>
                </a:cubicBezTo>
                <a:cubicBezTo>
                  <a:pt x="2050" y="4627"/>
                  <a:pt x="1722" y="5064"/>
                  <a:pt x="1163" y="5796"/>
                </a:cubicBezTo>
                <a:cubicBezTo>
                  <a:pt x="605" y="6529"/>
                  <a:pt x="32" y="7094"/>
                  <a:pt x="1" y="7159"/>
                </a:cubicBezTo>
                <a:cubicBezTo>
                  <a:pt x="-19" y="7199"/>
                  <a:pt x="679" y="7400"/>
                  <a:pt x="1340" y="7538"/>
                </a:cubicBezTo>
                <a:cubicBezTo>
                  <a:pt x="1158" y="7508"/>
                  <a:pt x="1020" y="7482"/>
                  <a:pt x="1020" y="7482"/>
                </a:cubicBezTo>
                <a:lnTo>
                  <a:pt x="893" y="7441"/>
                </a:lnTo>
                <a:cubicBezTo>
                  <a:pt x="878" y="7480"/>
                  <a:pt x="790" y="8084"/>
                  <a:pt x="865" y="8334"/>
                </a:cubicBezTo>
                <a:cubicBezTo>
                  <a:pt x="941" y="8585"/>
                  <a:pt x="1140" y="9440"/>
                  <a:pt x="1075" y="9536"/>
                </a:cubicBezTo>
                <a:cubicBezTo>
                  <a:pt x="1010" y="9633"/>
                  <a:pt x="1137" y="9832"/>
                  <a:pt x="1183" y="9947"/>
                </a:cubicBezTo>
                <a:cubicBezTo>
                  <a:pt x="1229" y="10063"/>
                  <a:pt x="1378" y="10095"/>
                  <a:pt x="1458" y="10191"/>
                </a:cubicBezTo>
                <a:cubicBezTo>
                  <a:pt x="1539" y="10288"/>
                  <a:pt x="1985" y="10603"/>
                  <a:pt x="2272" y="10757"/>
                </a:cubicBezTo>
                <a:cubicBezTo>
                  <a:pt x="2432" y="10843"/>
                  <a:pt x="2551" y="10987"/>
                  <a:pt x="2625" y="11097"/>
                </a:cubicBezTo>
                <a:cubicBezTo>
                  <a:pt x="2582" y="11231"/>
                  <a:pt x="2561" y="11390"/>
                  <a:pt x="2560" y="11586"/>
                </a:cubicBezTo>
                <a:cubicBezTo>
                  <a:pt x="2557" y="12203"/>
                  <a:pt x="2202" y="13186"/>
                  <a:pt x="2282" y="13494"/>
                </a:cubicBezTo>
                <a:cubicBezTo>
                  <a:pt x="2362" y="13803"/>
                  <a:pt x="2656" y="14034"/>
                  <a:pt x="2895" y="14285"/>
                </a:cubicBezTo>
                <a:cubicBezTo>
                  <a:pt x="3135" y="14535"/>
                  <a:pt x="3148" y="14689"/>
                  <a:pt x="3112" y="14921"/>
                </a:cubicBezTo>
                <a:cubicBezTo>
                  <a:pt x="3077" y="15152"/>
                  <a:pt x="3004" y="16231"/>
                  <a:pt x="2921" y="16559"/>
                </a:cubicBezTo>
                <a:cubicBezTo>
                  <a:pt x="2839" y="16887"/>
                  <a:pt x="2235" y="17504"/>
                  <a:pt x="2132" y="18236"/>
                </a:cubicBezTo>
                <a:cubicBezTo>
                  <a:pt x="2029" y="18969"/>
                  <a:pt x="1611" y="19200"/>
                  <a:pt x="1960" y="19451"/>
                </a:cubicBezTo>
                <a:cubicBezTo>
                  <a:pt x="2309" y="19701"/>
                  <a:pt x="2309" y="19701"/>
                  <a:pt x="2309" y="19701"/>
                </a:cubicBezTo>
                <a:cubicBezTo>
                  <a:pt x="2309" y="19701"/>
                  <a:pt x="2041" y="19759"/>
                  <a:pt x="1946" y="19933"/>
                </a:cubicBezTo>
                <a:cubicBezTo>
                  <a:pt x="1851" y="20106"/>
                  <a:pt x="2099" y="20453"/>
                  <a:pt x="2109" y="20569"/>
                </a:cubicBezTo>
                <a:cubicBezTo>
                  <a:pt x="2110" y="20588"/>
                  <a:pt x="2210" y="20604"/>
                  <a:pt x="2374" y="20618"/>
                </a:cubicBezTo>
                <a:cubicBezTo>
                  <a:pt x="2210" y="20703"/>
                  <a:pt x="1851" y="20890"/>
                  <a:pt x="1629" y="21005"/>
                </a:cubicBezTo>
                <a:cubicBezTo>
                  <a:pt x="1336" y="21157"/>
                  <a:pt x="839" y="21005"/>
                  <a:pt x="862" y="21274"/>
                </a:cubicBezTo>
                <a:cubicBezTo>
                  <a:pt x="884" y="21543"/>
                  <a:pt x="1013" y="21562"/>
                  <a:pt x="1880" y="21562"/>
                </a:cubicBezTo>
                <a:cubicBezTo>
                  <a:pt x="2746" y="21562"/>
                  <a:pt x="6161" y="21562"/>
                  <a:pt x="6161" y="21562"/>
                </a:cubicBezTo>
                <a:cubicBezTo>
                  <a:pt x="6161" y="21562"/>
                  <a:pt x="6481" y="21418"/>
                  <a:pt x="6127" y="21157"/>
                </a:cubicBezTo>
                <a:cubicBezTo>
                  <a:pt x="5867" y="20965"/>
                  <a:pt x="5814" y="20768"/>
                  <a:pt x="5804" y="20678"/>
                </a:cubicBezTo>
                <a:cubicBezTo>
                  <a:pt x="5961" y="20623"/>
                  <a:pt x="6333" y="20482"/>
                  <a:pt x="6574" y="20318"/>
                </a:cubicBezTo>
                <a:cubicBezTo>
                  <a:pt x="6884" y="20106"/>
                  <a:pt x="7053" y="20164"/>
                  <a:pt x="6909" y="19759"/>
                </a:cubicBezTo>
                <a:cubicBezTo>
                  <a:pt x="6766" y="19354"/>
                  <a:pt x="6536" y="19219"/>
                  <a:pt x="7007" y="18969"/>
                </a:cubicBezTo>
                <a:cubicBezTo>
                  <a:pt x="7479" y="18718"/>
                  <a:pt x="8196" y="18140"/>
                  <a:pt x="8111" y="17774"/>
                </a:cubicBezTo>
                <a:cubicBezTo>
                  <a:pt x="8026" y="17407"/>
                  <a:pt x="8132" y="16713"/>
                  <a:pt x="8095" y="16270"/>
                </a:cubicBezTo>
                <a:cubicBezTo>
                  <a:pt x="8057" y="15827"/>
                  <a:pt x="8044" y="15017"/>
                  <a:pt x="8187" y="14766"/>
                </a:cubicBezTo>
                <a:cubicBezTo>
                  <a:pt x="8331" y="14516"/>
                  <a:pt x="8832" y="13976"/>
                  <a:pt x="8916" y="13668"/>
                </a:cubicBezTo>
                <a:cubicBezTo>
                  <a:pt x="9000" y="13359"/>
                  <a:pt x="9368" y="13186"/>
                  <a:pt x="9368" y="13186"/>
                </a:cubicBezTo>
                <a:cubicBezTo>
                  <a:pt x="9368" y="13186"/>
                  <a:pt x="9355" y="13687"/>
                  <a:pt x="9376" y="13938"/>
                </a:cubicBezTo>
                <a:cubicBezTo>
                  <a:pt x="9397" y="14188"/>
                  <a:pt x="9298" y="16270"/>
                  <a:pt x="9391" y="16733"/>
                </a:cubicBezTo>
                <a:cubicBezTo>
                  <a:pt x="9485" y="17195"/>
                  <a:pt x="9598" y="17889"/>
                  <a:pt x="9623" y="18198"/>
                </a:cubicBezTo>
                <a:cubicBezTo>
                  <a:pt x="9649" y="18506"/>
                  <a:pt x="8465" y="19393"/>
                  <a:pt x="8465" y="19393"/>
                </a:cubicBezTo>
                <a:cubicBezTo>
                  <a:pt x="8465" y="19393"/>
                  <a:pt x="8811" y="19605"/>
                  <a:pt x="8837" y="19913"/>
                </a:cubicBezTo>
                <a:cubicBezTo>
                  <a:pt x="8863" y="20222"/>
                  <a:pt x="9030" y="20260"/>
                  <a:pt x="9262" y="20415"/>
                </a:cubicBezTo>
                <a:cubicBezTo>
                  <a:pt x="9428" y="20525"/>
                  <a:pt x="9701" y="20605"/>
                  <a:pt x="9844" y="20642"/>
                </a:cubicBezTo>
                <a:cubicBezTo>
                  <a:pt x="9832" y="20727"/>
                  <a:pt x="9796" y="20843"/>
                  <a:pt x="9690" y="20954"/>
                </a:cubicBezTo>
                <a:cubicBezTo>
                  <a:pt x="9489" y="21166"/>
                  <a:pt x="9113" y="21253"/>
                  <a:pt x="9128" y="21427"/>
                </a:cubicBezTo>
                <a:cubicBezTo>
                  <a:pt x="9143" y="21600"/>
                  <a:pt x="9743" y="21590"/>
                  <a:pt x="10291" y="21590"/>
                </a:cubicBezTo>
                <a:cubicBezTo>
                  <a:pt x="10838" y="21590"/>
                  <a:pt x="14175" y="21590"/>
                  <a:pt x="14175" y="21590"/>
                </a:cubicBezTo>
                <a:cubicBezTo>
                  <a:pt x="14175" y="21590"/>
                  <a:pt x="14792" y="21456"/>
                  <a:pt x="14473" y="21234"/>
                </a:cubicBezTo>
                <a:cubicBezTo>
                  <a:pt x="14154" y="21012"/>
                  <a:pt x="13576" y="20974"/>
                  <a:pt x="13432" y="20887"/>
                </a:cubicBezTo>
                <a:cubicBezTo>
                  <a:pt x="13353" y="20840"/>
                  <a:pt x="13238" y="20733"/>
                  <a:pt x="13149" y="20645"/>
                </a:cubicBezTo>
                <a:cubicBezTo>
                  <a:pt x="13256" y="20566"/>
                  <a:pt x="13304" y="20334"/>
                  <a:pt x="13286" y="20125"/>
                </a:cubicBezTo>
                <a:cubicBezTo>
                  <a:pt x="13267" y="19894"/>
                  <a:pt x="13567" y="19566"/>
                  <a:pt x="13567" y="19566"/>
                </a:cubicBezTo>
                <a:cubicBezTo>
                  <a:pt x="13567" y="19566"/>
                  <a:pt x="14607" y="18911"/>
                  <a:pt x="14563" y="18391"/>
                </a:cubicBezTo>
                <a:cubicBezTo>
                  <a:pt x="14520" y="17870"/>
                  <a:pt x="15256" y="16212"/>
                  <a:pt x="15224" y="15827"/>
                </a:cubicBezTo>
                <a:cubicBezTo>
                  <a:pt x="15192" y="15441"/>
                  <a:pt x="15489" y="14419"/>
                  <a:pt x="15489" y="14419"/>
                </a:cubicBezTo>
                <a:lnTo>
                  <a:pt x="16126" y="13533"/>
                </a:lnTo>
                <a:cubicBezTo>
                  <a:pt x="16126" y="13533"/>
                  <a:pt x="16074" y="12260"/>
                  <a:pt x="16108" y="12010"/>
                </a:cubicBezTo>
                <a:cubicBezTo>
                  <a:pt x="16135" y="11806"/>
                  <a:pt x="16156" y="11525"/>
                  <a:pt x="16163" y="11428"/>
                </a:cubicBezTo>
                <a:cubicBezTo>
                  <a:pt x="16167" y="11430"/>
                  <a:pt x="16169" y="11432"/>
                  <a:pt x="16169" y="11432"/>
                </a:cubicBezTo>
                <a:cubicBezTo>
                  <a:pt x="16169" y="11432"/>
                  <a:pt x="16833" y="11191"/>
                  <a:pt x="17119" y="11017"/>
                </a:cubicBezTo>
                <a:cubicBezTo>
                  <a:pt x="17405" y="10844"/>
                  <a:pt x="17803" y="10699"/>
                  <a:pt x="17984" y="10564"/>
                </a:cubicBezTo>
                <a:cubicBezTo>
                  <a:pt x="18164" y="10429"/>
                  <a:pt x="18837" y="9648"/>
                  <a:pt x="19065" y="9436"/>
                </a:cubicBezTo>
                <a:cubicBezTo>
                  <a:pt x="19294" y="9224"/>
                  <a:pt x="19805" y="8800"/>
                  <a:pt x="19813" y="8569"/>
                </a:cubicBezTo>
                <a:cubicBezTo>
                  <a:pt x="19821" y="8353"/>
                  <a:pt x="20184" y="8022"/>
                  <a:pt x="20231" y="7981"/>
                </a:cubicBezTo>
                <a:cubicBezTo>
                  <a:pt x="20580" y="7884"/>
                  <a:pt x="20877" y="7776"/>
                  <a:pt x="20877" y="7776"/>
                </a:cubicBezTo>
                <a:lnTo>
                  <a:pt x="21581" y="7467"/>
                </a:lnTo>
                <a:cubicBezTo>
                  <a:pt x="21581" y="7467"/>
                  <a:pt x="20307" y="6619"/>
                  <a:pt x="19988" y="6298"/>
                </a:cubicBezTo>
                <a:cubicBezTo>
                  <a:pt x="19669" y="5976"/>
                  <a:pt x="18736" y="4845"/>
                  <a:pt x="18506" y="4717"/>
                </a:cubicBezTo>
                <a:close/>
                <a:moveTo>
                  <a:pt x="18506" y="4717"/>
                </a:move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6CE1E8-4FB4-FE4D-99E1-7E1DE04697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76986" b="10948"/>
          <a:stretch/>
        </p:blipFill>
        <p:spPr>
          <a:xfrm>
            <a:off x="8021559" y="4205218"/>
            <a:ext cx="826421" cy="1147626"/>
          </a:xfrm>
          <a:prstGeom prst="rect">
            <a:avLst/>
          </a:prstGeom>
        </p:spPr>
      </p:pic>
      <p:sp>
        <p:nvSpPr>
          <p:cNvPr id="11" name="Trapezoid 10">
            <a:extLst>
              <a:ext uri="{FF2B5EF4-FFF2-40B4-BE49-F238E27FC236}">
                <a16:creationId xmlns:a16="http://schemas.microsoft.com/office/drawing/2014/main" id="{F825C703-7CF0-084E-9923-F12144D64FED}"/>
              </a:ext>
            </a:extLst>
          </p:cNvPr>
          <p:cNvSpPr/>
          <p:nvPr/>
        </p:nvSpPr>
        <p:spPr>
          <a:xfrm rot="10800000">
            <a:off x="2575305" y="4835065"/>
            <a:ext cx="2462091" cy="1216599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Graphic 11" descr="Worried face with no fill">
            <a:extLst>
              <a:ext uri="{FF2B5EF4-FFF2-40B4-BE49-F238E27FC236}">
                <a16:creationId xmlns:a16="http://schemas.microsoft.com/office/drawing/2014/main" id="{358D9118-DFD2-514E-B179-6AF023A8C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463" y="4835066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240D0910-22AA-2448-8CE5-A95887796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0400" y="5137265"/>
            <a:ext cx="914400" cy="914400"/>
          </a:xfrm>
          <a:prstGeom prst="rect">
            <a:avLst/>
          </a:prstGeom>
        </p:spPr>
      </p:pic>
      <p:pic>
        <p:nvPicPr>
          <p:cNvPr id="8" name="Graphic 7" descr="Lungs">
            <a:extLst>
              <a:ext uri="{FF2B5EF4-FFF2-40B4-BE49-F238E27FC236}">
                <a16:creationId xmlns:a16="http://schemas.microsoft.com/office/drawing/2014/main" id="{7D26F939-D791-B748-90B7-3BE9D96871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3833" y="4802467"/>
            <a:ext cx="914400" cy="914400"/>
          </a:xfrm>
          <a:prstGeom prst="rect">
            <a:avLst/>
          </a:prstGeom>
        </p:spPr>
      </p:pic>
      <p:pic>
        <p:nvPicPr>
          <p:cNvPr id="14" name="Graphic 13" descr="Wheelchair access">
            <a:extLst>
              <a:ext uri="{FF2B5EF4-FFF2-40B4-BE49-F238E27FC236}">
                <a16:creationId xmlns:a16="http://schemas.microsoft.com/office/drawing/2014/main" id="{BB921F2B-30A4-D542-971A-04FAEB6887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6963" y="4316714"/>
            <a:ext cx="914400" cy="914400"/>
          </a:xfrm>
          <a:prstGeom prst="rect">
            <a:avLst/>
          </a:prstGeom>
        </p:spPr>
      </p:pic>
      <p:pic>
        <p:nvPicPr>
          <p:cNvPr id="21" name="Graphic 20" descr="Worried face with no fill">
            <a:extLst>
              <a:ext uri="{FF2B5EF4-FFF2-40B4-BE49-F238E27FC236}">
                <a16:creationId xmlns:a16="http://schemas.microsoft.com/office/drawing/2014/main" id="{D3387D62-5450-C145-B05D-789031C96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145" y="42372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FF6E2-025E-D945-89FF-44669BB0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Next Steps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2348F9-C15C-5E45-93A4-754DA32D32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36524" y="659605"/>
            <a:ext cx="6467303" cy="5590633"/>
          </a:xfrm>
        </p:spPr>
        <p:txBody>
          <a:bodyPr/>
          <a:lstStyle/>
          <a:p>
            <a:r>
              <a:rPr lang="en-US" sz="3600" dirty="0"/>
              <a:t>What data sources can we access?</a:t>
            </a:r>
          </a:p>
          <a:p>
            <a:r>
              <a:rPr lang="en-US" sz="3600" dirty="0"/>
              <a:t>How quickly could we turn jobs around?</a:t>
            </a:r>
          </a:p>
          <a:p>
            <a:r>
              <a:rPr lang="en-US" sz="3600" dirty="0"/>
              <a:t>How good would such rules need to be?</a:t>
            </a:r>
          </a:p>
          <a:p>
            <a:r>
              <a:rPr lang="en-US" sz="3600" dirty="0"/>
              <a:t>What all use cases would analysts envision?</a:t>
            </a:r>
          </a:p>
          <a:p>
            <a:r>
              <a:rPr lang="en-US" sz="3600" dirty="0"/>
              <a:t>How much are they worth?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FFB6B5-24EC-AC41-B867-F6E3BBE07DC1}"/>
              </a:ext>
            </a:extLst>
          </p:cNvPr>
          <p:cNvGrpSpPr/>
          <p:nvPr/>
        </p:nvGrpSpPr>
        <p:grpSpPr>
          <a:xfrm>
            <a:off x="868809" y="2267146"/>
            <a:ext cx="2683497" cy="2323707"/>
            <a:chOff x="3412503" y="3454922"/>
            <a:chExt cx="2683497" cy="2323707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C0C129DA-F36D-7C43-997E-F099C13E0E66}"/>
                </a:ext>
              </a:extLst>
            </p:cNvPr>
            <p:cNvSpPr/>
            <p:nvPr/>
          </p:nvSpPr>
          <p:spPr>
            <a:xfrm rot="10800000">
              <a:off x="3412503" y="4308048"/>
              <a:ext cx="2683497" cy="1470581"/>
            </a:xfrm>
            <a:prstGeom prst="trapezoid">
              <a:avLst/>
            </a:prstGeom>
            <a:solidFill>
              <a:srgbClr val="2FA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r>
                <a:rPr lang="en-US" sz="1400" dirty="0">
                  <a:latin typeface="Montserrat" charset="0"/>
                  <a:ea typeface="Montserrat" charset="0"/>
                  <a:cs typeface="Montserrat" charset="0"/>
                </a:rPr>
                <a:t>Basket</a:t>
              </a: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B77BF011-3F58-0347-A669-5E8F845E13E7}"/>
                </a:ext>
              </a:extLst>
            </p:cNvPr>
            <p:cNvSpPr/>
            <p:nvPr/>
          </p:nvSpPr>
          <p:spPr>
            <a:xfrm>
              <a:off x="3560712" y="3454922"/>
              <a:ext cx="2343510" cy="1706251"/>
            </a:xfrm>
            <a:prstGeom prst="donut">
              <a:avLst/>
            </a:prstGeom>
            <a:solidFill>
              <a:srgbClr val="2FA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endParaRPr lang="en-US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3C082-9F54-2E46-AA23-95FA52A0F959}"/>
                </a:ext>
              </a:extLst>
            </p:cNvPr>
            <p:cNvSpPr txBox="1"/>
            <p:nvPr/>
          </p:nvSpPr>
          <p:spPr>
            <a:xfrm>
              <a:off x="3667027" y="4833859"/>
              <a:ext cx="2149311" cy="40011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Baskets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9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53E922-9586-4F8C-9C6E-5985B65588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Motivating our inquiries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B5891-E72D-4918-8F78-E43E0B4A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C070F-93EB-48C5-8495-C58BA3BC9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23445"/>
              </p:ext>
            </p:extLst>
          </p:nvPr>
        </p:nvGraphicFramePr>
        <p:xfrm>
          <a:off x="760894" y="1492491"/>
          <a:ext cx="105548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005">
                  <a:extLst>
                    <a:ext uri="{9D8B030D-6E8A-4147-A177-3AD203B41FA5}">
                      <a16:colId xmlns:a16="http://schemas.microsoft.com/office/drawing/2014/main" val="3883589643"/>
                    </a:ext>
                  </a:extLst>
                </a:gridCol>
                <a:gridCol w="9796839">
                  <a:extLst>
                    <a:ext uri="{9D8B030D-6E8A-4147-A177-3AD203B41FA5}">
                      <a16:colId xmlns:a16="http://schemas.microsoft.com/office/drawing/2014/main" val="279596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can we learn about the patient journey from years of forum posts? 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726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96296C-82D9-4186-A9D4-331C498CE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73997"/>
              </p:ext>
            </p:extLst>
          </p:nvPr>
        </p:nvGraphicFramePr>
        <p:xfrm>
          <a:off x="762000" y="2662705"/>
          <a:ext cx="10553699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860">
                  <a:extLst>
                    <a:ext uri="{9D8B030D-6E8A-4147-A177-3AD203B41FA5}">
                      <a16:colId xmlns:a16="http://schemas.microsoft.com/office/drawing/2014/main" val="3883589643"/>
                    </a:ext>
                  </a:extLst>
                </a:gridCol>
                <a:gridCol w="9796839">
                  <a:extLst>
                    <a:ext uri="{9D8B030D-6E8A-4147-A177-3AD203B41FA5}">
                      <a16:colId xmlns:a16="http://schemas.microsoft.com/office/drawing/2014/main" val="279596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we identify frequent patterns in posts?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726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ABB20D-C802-468B-9D93-F7477393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04820"/>
              </p:ext>
            </p:extLst>
          </p:nvPr>
        </p:nvGraphicFramePr>
        <p:xfrm>
          <a:off x="762000" y="3832919"/>
          <a:ext cx="10553699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860">
                  <a:extLst>
                    <a:ext uri="{9D8B030D-6E8A-4147-A177-3AD203B41FA5}">
                      <a16:colId xmlns:a16="http://schemas.microsoft.com/office/drawing/2014/main" val="3883589643"/>
                    </a:ext>
                  </a:extLst>
                </a:gridCol>
                <a:gridCol w="9796839">
                  <a:extLst>
                    <a:ext uri="{9D8B030D-6E8A-4147-A177-3AD203B41FA5}">
                      <a16:colId xmlns:a16="http://schemas.microsoft.com/office/drawing/2014/main" val="2795966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3"/>
                          </a:solidFill>
                        </a:rPr>
                        <a:t>3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repeatable could frequent-pattern mining processes be?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72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4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CE349-D7F8-4A79-AAF9-7CC66E048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Patient Journeys</a:t>
            </a:r>
          </a:p>
        </p:txBody>
      </p:sp>
    </p:spTree>
    <p:extLst>
      <p:ext uri="{BB962C8B-B14F-4D97-AF65-F5344CB8AC3E}">
        <p14:creationId xmlns:p14="http://schemas.microsoft.com/office/powerpoint/2010/main" val="42769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90CB7D9-EF1A-4600-8F0E-287E58F03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778"/>
          <a:stretch/>
        </p:blipFill>
        <p:spPr>
          <a:xfrm>
            <a:off x="0" y="464820"/>
            <a:ext cx="12192000" cy="63931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BFCE5-05FC-4707-80DF-4C5F6411D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is much to be learned from mapping out the journey from diagnosis to stabilization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C012E-959A-4879-B8D0-EF4721EA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Journey – Roller Coaster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E7E0AB-5A30-4D98-A294-BEC8550A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69938"/>
              </p:ext>
            </p:extLst>
          </p:nvPr>
        </p:nvGraphicFramePr>
        <p:xfrm>
          <a:off x="2835681" y="1404895"/>
          <a:ext cx="204293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32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Post-Diagnosis / Pre-Treatment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A3D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People in this stage are coping with their diagnosis and their new path forward into treatment. Patients are asking questions about treatment, what to expect, etc.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D07F6A-630B-4F88-BA51-965860DA8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42466"/>
              </p:ext>
            </p:extLst>
          </p:nvPr>
        </p:nvGraphicFramePr>
        <p:xfrm>
          <a:off x="5102239" y="1404895"/>
          <a:ext cx="204293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32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Front-Line Treatment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A3D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Patients are also going online during treatment, asking about side effects or sharing their treatment experience to date.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EDBE4A-D89C-4BD2-A9F3-5BAEF295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98334"/>
              </p:ext>
            </p:extLst>
          </p:nvPr>
        </p:nvGraphicFramePr>
        <p:xfrm>
          <a:off x="7368797" y="1404895"/>
          <a:ext cx="204293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32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Crises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A3D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Patients may face sudden changes in symptoms, healthcare providers, insurance coverage, or drug availability. Forums help patients share lessons learned and navigate their paths.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58520A-33B0-46AA-9F8E-46FFB0FE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3867"/>
              </p:ext>
            </p:extLst>
          </p:nvPr>
        </p:nvGraphicFramePr>
        <p:xfrm>
          <a:off x="569123" y="1404895"/>
          <a:ext cx="2042932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32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Pre-Diagnosis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A3D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Patients in the pre-diagnosis stage are struggling with symptoms and trying to figure out root causes . They visit forums to compare experiences and healthcare approaches.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B4707A-3799-4068-A103-D41A7424F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5032"/>
              </p:ext>
            </p:extLst>
          </p:nvPr>
        </p:nvGraphicFramePr>
        <p:xfrm>
          <a:off x="9635354" y="1404895"/>
          <a:ext cx="204293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32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Stabilization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Patients who stabilize may visit forums much more infrequently, or may contribute expertise ongoing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0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13C0A-4558-4EB5-A0ED-BB0776423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Online community stats from </a:t>
            </a:r>
            <a:r>
              <a:rPr lang="en-US" b="1" dirty="0"/>
              <a:t>most recent 5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338C0-8943-4B96-8DDD-660E459B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Example Forum?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81A939-B115-471A-A2F9-A360668E4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36523"/>
              </p:ext>
            </p:extLst>
          </p:nvPr>
        </p:nvGraphicFramePr>
        <p:xfrm>
          <a:off x="762001" y="2199432"/>
          <a:ext cx="1894581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1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X posts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88A1B5-D7DD-4349-92D4-AEF2A66B4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60458"/>
              </p:ext>
            </p:extLst>
          </p:nvPr>
        </p:nvGraphicFramePr>
        <p:xfrm>
          <a:off x="5153325" y="2199432"/>
          <a:ext cx="189458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1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4"/>
                          </a:solidFill>
                          <a:latin typeface="Montserrat" panose="00000500000000000000" pitchFamily="2" charset="0"/>
                        </a:rPr>
                        <a:t>Z boards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C342AE-05B6-4DB0-877D-B7F816A1F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0845"/>
              </p:ext>
            </p:extLst>
          </p:nvPr>
        </p:nvGraphicFramePr>
        <p:xfrm>
          <a:off x="2957663" y="2199432"/>
          <a:ext cx="1894581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1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2"/>
                          </a:solidFill>
                          <a:latin typeface="Montserrat" panose="00000500000000000000" pitchFamily="2" charset="0"/>
                        </a:rPr>
                        <a:t>Y authors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B01DA30-10AB-CA47-8AA4-AEDF2A160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56676"/>
              </p:ext>
            </p:extLst>
          </p:nvPr>
        </p:nvGraphicFramePr>
        <p:xfrm>
          <a:off x="7348986" y="2218482"/>
          <a:ext cx="2490339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339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Montserrat" panose="00000500000000000000" pitchFamily="2" charset="0"/>
                        </a:rPr>
                        <a:t>Notes on forum members’ posting distribution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accent3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Power law (log axis!)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1/3</a:t>
                      </a:r>
                      <a:r>
                        <a:rPr lang="en-US" sz="1100" b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rd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 of users posted only once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Middle third posted 2-5x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Top third posted &gt;5x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(Super-users posted ~1x/month)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C974DCD-4BC9-094D-A783-FEF117F9C3E6}"/>
              </a:ext>
            </a:extLst>
          </p:cNvPr>
          <p:cNvSpPr/>
          <p:nvPr/>
        </p:nvSpPr>
        <p:spPr>
          <a:xfrm>
            <a:off x="762000" y="3022899"/>
            <a:ext cx="5334000" cy="290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1A21EE5-8954-FF44-ADFB-5FB9A484B825}"/>
              </a:ext>
            </a:extLst>
          </p:cNvPr>
          <p:cNvSpPr/>
          <p:nvPr/>
        </p:nvSpPr>
        <p:spPr>
          <a:xfrm>
            <a:off x="903642" y="3248809"/>
            <a:ext cx="4593516" cy="2528047"/>
          </a:xfrm>
          <a:custGeom>
            <a:avLst/>
            <a:gdLst>
              <a:gd name="connsiteX0" fmla="*/ 10758 w 4593516"/>
              <a:gd name="connsiteY0" fmla="*/ 0 h 2528047"/>
              <a:gd name="connsiteX1" fmla="*/ 0 w 4593516"/>
              <a:gd name="connsiteY1" fmla="*/ 75304 h 2528047"/>
              <a:gd name="connsiteX2" fmla="*/ 21516 w 4593516"/>
              <a:gd name="connsiteY2" fmla="*/ 613186 h 2528047"/>
              <a:gd name="connsiteX3" fmla="*/ 32273 w 4593516"/>
              <a:gd name="connsiteY3" fmla="*/ 892885 h 2528047"/>
              <a:gd name="connsiteX4" fmla="*/ 43031 w 4593516"/>
              <a:gd name="connsiteY4" fmla="*/ 1344706 h 2528047"/>
              <a:gd name="connsiteX5" fmla="*/ 53789 w 4593516"/>
              <a:gd name="connsiteY5" fmla="*/ 1387737 h 2528047"/>
              <a:gd name="connsiteX6" fmla="*/ 86062 w 4593516"/>
              <a:gd name="connsiteY6" fmla="*/ 1506071 h 2528047"/>
              <a:gd name="connsiteX7" fmla="*/ 107577 w 4593516"/>
              <a:gd name="connsiteY7" fmla="*/ 1538344 h 2528047"/>
              <a:gd name="connsiteX8" fmla="*/ 139850 w 4593516"/>
              <a:gd name="connsiteY8" fmla="*/ 1592132 h 2528047"/>
              <a:gd name="connsiteX9" fmla="*/ 172123 w 4593516"/>
              <a:gd name="connsiteY9" fmla="*/ 1635163 h 2528047"/>
              <a:gd name="connsiteX10" fmla="*/ 193638 w 4593516"/>
              <a:gd name="connsiteY10" fmla="*/ 1667436 h 2528047"/>
              <a:gd name="connsiteX11" fmla="*/ 236669 w 4593516"/>
              <a:gd name="connsiteY11" fmla="*/ 1710466 h 2528047"/>
              <a:gd name="connsiteX12" fmla="*/ 268942 w 4593516"/>
              <a:gd name="connsiteY12" fmla="*/ 1753497 h 2528047"/>
              <a:gd name="connsiteX13" fmla="*/ 355003 w 4593516"/>
              <a:gd name="connsiteY13" fmla="*/ 1839558 h 2528047"/>
              <a:gd name="connsiteX14" fmla="*/ 430306 w 4593516"/>
              <a:gd name="connsiteY14" fmla="*/ 1904104 h 2528047"/>
              <a:gd name="connsiteX15" fmla="*/ 516367 w 4593516"/>
              <a:gd name="connsiteY15" fmla="*/ 1979407 h 2528047"/>
              <a:gd name="connsiteX16" fmla="*/ 559398 w 4593516"/>
              <a:gd name="connsiteY16" fmla="*/ 1990165 h 2528047"/>
              <a:gd name="connsiteX17" fmla="*/ 666974 w 4593516"/>
              <a:gd name="connsiteY17" fmla="*/ 2054711 h 2528047"/>
              <a:gd name="connsiteX18" fmla="*/ 710005 w 4593516"/>
              <a:gd name="connsiteY18" fmla="*/ 2065469 h 2528047"/>
              <a:gd name="connsiteX19" fmla="*/ 796066 w 4593516"/>
              <a:gd name="connsiteY19" fmla="*/ 2108499 h 2528047"/>
              <a:gd name="connsiteX20" fmla="*/ 839097 w 4593516"/>
              <a:gd name="connsiteY20" fmla="*/ 2119257 h 2528047"/>
              <a:gd name="connsiteX21" fmla="*/ 871370 w 4593516"/>
              <a:gd name="connsiteY21" fmla="*/ 2130015 h 2528047"/>
              <a:gd name="connsiteX22" fmla="*/ 1108038 w 4593516"/>
              <a:gd name="connsiteY22" fmla="*/ 2151530 h 2528047"/>
              <a:gd name="connsiteX23" fmla="*/ 1247887 w 4593516"/>
              <a:gd name="connsiteY23" fmla="*/ 2140772 h 2528047"/>
              <a:gd name="connsiteX24" fmla="*/ 1280160 w 4593516"/>
              <a:gd name="connsiteY24" fmla="*/ 2130015 h 2528047"/>
              <a:gd name="connsiteX25" fmla="*/ 1301676 w 4593516"/>
              <a:gd name="connsiteY25" fmla="*/ 2108499 h 2528047"/>
              <a:gd name="connsiteX26" fmla="*/ 1333949 w 4593516"/>
              <a:gd name="connsiteY26" fmla="*/ 2140772 h 2528047"/>
              <a:gd name="connsiteX27" fmla="*/ 1366222 w 4593516"/>
              <a:gd name="connsiteY27" fmla="*/ 2237591 h 2528047"/>
              <a:gd name="connsiteX28" fmla="*/ 1430767 w 4593516"/>
              <a:gd name="connsiteY28" fmla="*/ 2291379 h 2528047"/>
              <a:gd name="connsiteX29" fmla="*/ 1506071 w 4593516"/>
              <a:gd name="connsiteY29" fmla="*/ 2312895 h 2528047"/>
              <a:gd name="connsiteX30" fmla="*/ 1549102 w 4593516"/>
              <a:gd name="connsiteY30" fmla="*/ 2334410 h 2528047"/>
              <a:gd name="connsiteX31" fmla="*/ 1678193 w 4593516"/>
              <a:gd name="connsiteY31" fmla="*/ 2355925 h 2528047"/>
              <a:gd name="connsiteX32" fmla="*/ 1957892 w 4593516"/>
              <a:gd name="connsiteY32" fmla="*/ 2345167 h 2528047"/>
              <a:gd name="connsiteX33" fmla="*/ 2000923 w 4593516"/>
              <a:gd name="connsiteY33" fmla="*/ 2334410 h 2528047"/>
              <a:gd name="connsiteX34" fmla="*/ 2054711 w 4593516"/>
              <a:gd name="connsiteY34" fmla="*/ 2323652 h 2528047"/>
              <a:gd name="connsiteX35" fmla="*/ 2237591 w 4593516"/>
              <a:gd name="connsiteY35" fmla="*/ 2312895 h 2528047"/>
              <a:gd name="connsiteX36" fmla="*/ 2947596 w 4593516"/>
              <a:gd name="connsiteY36" fmla="*/ 2323652 h 2528047"/>
              <a:gd name="connsiteX37" fmla="*/ 2979869 w 4593516"/>
              <a:gd name="connsiteY37" fmla="*/ 2334410 h 2528047"/>
              <a:gd name="connsiteX38" fmla="*/ 3033657 w 4593516"/>
              <a:gd name="connsiteY38" fmla="*/ 2345167 h 2528047"/>
              <a:gd name="connsiteX39" fmla="*/ 3065930 w 4593516"/>
              <a:gd name="connsiteY39" fmla="*/ 2355925 h 2528047"/>
              <a:gd name="connsiteX40" fmla="*/ 3173506 w 4593516"/>
              <a:gd name="connsiteY40" fmla="*/ 2377440 h 2528047"/>
              <a:gd name="connsiteX41" fmla="*/ 3216537 w 4593516"/>
              <a:gd name="connsiteY41" fmla="*/ 2398956 h 2528047"/>
              <a:gd name="connsiteX42" fmla="*/ 3345629 w 4593516"/>
              <a:gd name="connsiteY42" fmla="*/ 2420471 h 2528047"/>
              <a:gd name="connsiteX43" fmla="*/ 3539266 w 4593516"/>
              <a:gd name="connsiteY43" fmla="*/ 2441986 h 2528047"/>
              <a:gd name="connsiteX44" fmla="*/ 3657600 w 4593516"/>
              <a:gd name="connsiteY44" fmla="*/ 2474259 h 2528047"/>
              <a:gd name="connsiteX45" fmla="*/ 3700631 w 4593516"/>
              <a:gd name="connsiteY45" fmla="*/ 2485017 h 2528047"/>
              <a:gd name="connsiteX46" fmla="*/ 3732904 w 4593516"/>
              <a:gd name="connsiteY46" fmla="*/ 2495775 h 2528047"/>
              <a:gd name="connsiteX47" fmla="*/ 4109422 w 4593516"/>
              <a:gd name="connsiteY47" fmla="*/ 2506532 h 2528047"/>
              <a:gd name="connsiteX48" fmla="*/ 4163210 w 4593516"/>
              <a:gd name="connsiteY48" fmla="*/ 2517290 h 2528047"/>
              <a:gd name="connsiteX49" fmla="*/ 4195483 w 4593516"/>
              <a:gd name="connsiteY49" fmla="*/ 2528047 h 2528047"/>
              <a:gd name="connsiteX50" fmla="*/ 4324574 w 4593516"/>
              <a:gd name="connsiteY50" fmla="*/ 2517290 h 2528047"/>
              <a:gd name="connsiteX51" fmla="*/ 4432151 w 4593516"/>
              <a:gd name="connsiteY51" fmla="*/ 2485017 h 2528047"/>
              <a:gd name="connsiteX52" fmla="*/ 4496697 w 4593516"/>
              <a:gd name="connsiteY52" fmla="*/ 2463502 h 2528047"/>
              <a:gd name="connsiteX53" fmla="*/ 4593516 w 4593516"/>
              <a:gd name="connsiteY53" fmla="*/ 2463502 h 25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93516" h="2528047">
                <a:moveTo>
                  <a:pt x="10758" y="0"/>
                </a:moveTo>
                <a:cubicBezTo>
                  <a:pt x="7172" y="25101"/>
                  <a:pt x="0" y="49948"/>
                  <a:pt x="0" y="75304"/>
                </a:cubicBezTo>
                <a:cubicBezTo>
                  <a:pt x="0" y="384538"/>
                  <a:pt x="3205" y="393465"/>
                  <a:pt x="21516" y="613186"/>
                </a:cubicBezTo>
                <a:cubicBezTo>
                  <a:pt x="25102" y="706419"/>
                  <a:pt x="29530" y="799623"/>
                  <a:pt x="32273" y="892885"/>
                </a:cubicBezTo>
                <a:cubicBezTo>
                  <a:pt x="36702" y="1043470"/>
                  <a:pt x="36487" y="1194199"/>
                  <a:pt x="43031" y="1344706"/>
                </a:cubicBezTo>
                <a:cubicBezTo>
                  <a:pt x="43673" y="1359477"/>
                  <a:pt x="50582" y="1373304"/>
                  <a:pt x="53789" y="1387737"/>
                </a:cubicBezTo>
                <a:cubicBezTo>
                  <a:pt x="60526" y="1418052"/>
                  <a:pt x="69267" y="1480878"/>
                  <a:pt x="86062" y="1506071"/>
                </a:cubicBezTo>
                <a:cubicBezTo>
                  <a:pt x="93234" y="1516829"/>
                  <a:pt x="100725" y="1527380"/>
                  <a:pt x="107577" y="1538344"/>
                </a:cubicBezTo>
                <a:cubicBezTo>
                  <a:pt x="118659" y="1556075"/>
                  <a:pt x="128252" y="1574735"/>
                  <a:pt x="139850" y="1592132"/>
                </a:cubicBezTo>
                <a:cubicBezTo>
                  <a:pt x="149796" y="1607050"/>
                  <a:pt x="161702" y="1620573"/>
                  <a:pt x="172123" y="1635163"/>
                </a:cubicBezTo>
                <a:cubicBezTo>
                  <a:pt x="179638" y="1645684"/>
                  <a:pt x="185224" y="1657620"/>
                  <a:pt x="193638" y="1667436"/>
                </a:cubicBezTo>
                <a:cubicBezTo>
                  <a:pt x="206839" y="1682837"/>
                  <a:pt x="223311" y="1695200"/>
                  <a:pt x="236669" y="1710466"/>
                </a:cubicBezTo>
                <a:cubicBezTo>
                  <a:pt x="248476" y="1723959"/>
                  <a:pt x="256827" y="1740280"/>
                  <a:pt x="268942" y="1753497"/>
                </a:cubicBezTo>
                <a:cubicBezTo>
                  <a:pt x="296356" y="1783403"/>
                  <a:pt x="326316" y="1810871"/>
                  <a:pt x="355003" y="1839558"/>
                </a:cubicBezTo>
                <a:cubicBezTo>
                  <a:pt x="446795" y="1931350"/>
                  <a:pt x="319903" y="1807501"/>
                  <a:pt x="430306" y="1904104"/>
                </a:cubicBezTo>
                <a:cubicBezTo>
                  <a:pt x="459889" y="1929989"/>
                  <a:pt x="480201" y="1961324"/>
                  <a:pt x="516367" y="1979407"/>
                </a:cubicBezTo>
                <a:cubicBezTo>
                  <a:pt x="529591" y="1986019"/>
                  <a:pt x="545054" y="1986579"/>
                  <a:pt x="559398" y="1990165"/>
                </a:cubicBezTo>
                <a:cubicBezTo>
                  <a:pt x="591569" y="2011612"/>
                  <a:pt x="629169" y="2040534"/>
                  <a:pt x="666974" y="2054711"/>
                </a:cubicBezTo>
                <a:cubicBezTo>
                  <a:pt x="680818" y="2059902"/>
                  <a:pt x="696357" y="2059782"/>
                  <a:pt x="710005" y="2065469"/>
                </a:cubicBezTo>
                <a:cubicBezTo>
                  <a:pt x="739611" y="2077805"/>
                  <a:pt x="766460" y="2096163"/>
                  <a:pt x="796066" y="2108499"/>
                </a:cubicBezTo>
                <a:cubicBezTo>
                  <a:pt x="809714" y="2114186"/>
                  <a:pt x="824881" y="2115195"/>
                  <a:pt x="839097" y="2119257"/>
                </a:cubicBezTo>
                <a:cubicBezTo>
                  <a:pt x="850000" y="2122372"/>
                  <a:pt x="860251" y="2127791"/>
                  <a:pt x="871370" y="2130015"/>
                </a:cubicBezTo>
                <a:cubicBezTo>
                  <a:pt x="944888" y="2144718"/>
                  <a:pt x="1038627" y="2146902"/>
                  <a:pt x="1108038" y="2151530"/>
                </a:cubicBezTo>
                <a:cubicBezTo>
                  <a:pt x="1154654" y="2147944"/>
                  <a:pt x="1201494" y="2146571"/>
                  <a:pt x="1247887" y="2140772"/>
                </a:cubicBezTo>
                <a:cubicBezTo>
                  <a:pt x="1259139" y="2139366"/>
                  <a:pt x="1270436" y="2135849"/>
                  <a:pt x="1280160" y="2130015"/>
                </a:cubicBezTo>
                <a:cubicBezTo>
                  <a:pt x="1288857" y="2124797"/>
                  <a:pt x="1294504" y="2115671"/>
                  <a:pt x="1301676" y="2108499"/>
                </a:cubicBezTo>
                <a:cubicBezTo>
                  <a:pt x="1312434" y="2119257"/>
                  <a:pt x="1327770" y="2126870"/>
                  <a:pt x="1333949" y="2140772"/>
                </a:cubicBezTo>
                <a:cubicBezTo>
                  <a:pt x="1376643" y="2236836"/>
                  <a:pt x="1314935" y="2176047"/>
                  <a:pt x="1366222" y="2237591"/>
                </a:cubicBezTo>
                <a:cubicBezTo>
                  <a:pt x="1383218" y="2257986"/>
                  <a:pt x="1406587" y="2279289"/>
                  <a:pt x="1430767" y="2291379"/>
                </a:cubicBezTo>
                <a:cubicBezTo>
                  <a:pt x="1456776" y="2304383"/>
                  <a:pt x="1478495" y="2302554"/>
                  <a:pt x="1506071" y="2312895"/>
                </a:cubicBezTo>
                <a:cubicBezTo>
                  <a:pt x="1521087" y="2318526"/>
                  <a:pt x="1534086" y="2328779"/>
                  <a:pt x="1549102" y="2334410"/>
                </a:cubicBezTo>
                <a:cubicBezTo>
                  <a:pt x="1584638" y="2347736"/>
                  <a:pt x="1646959" y="2352021"/>
                  <a:pt x="1678193" y="2355925"/>
                </a:cubicBezTo>
                <a:cubicBezTo>
                  <a:pt x="1771426" y="2352339"/>
                  <a:pt x="1864797" y="2351373"/>
                  <a:pt x="1957892" y="2345167"/>
                </a:cubicBezTo>
                <a:cubicBezTo>
                  <a:pt x="1972644" y="2344184"/>
                  <a:pt x="1986490" y="2337617"/>
                  <a:pt x="2000923" y="2334410"/>
                </a:cubicBezTo>
                <a:cubicBezTo>
                  <a:pt x="2018772" y="2330444"/>
                  <a:pt x="2036502" y="2325307"/>
                  <a:pt x="2054711" y="2323652"/>
                </a:cubicBezTo>
                <a:cubicBezTo>
                  <a:pt x="2115526" y="2318123"/>
                  <a:pt x="2176631" y="2316481"/>
                  <a:pt x="2237591" y="2312895"/>
                </a:cubicBezTo>
                <a:lnTo>
                  <a:pt x="2947596" y="2323652"/>
                </a:lnTo>
                <a:cubicBezTo>
                  <a:pt x="2958931" y="2323981"/>
                  <a:pt x="2968868" y="2331660"/>
                  <a:pt x="2979869" y="2334410"/>
                </a:cubicBezTo>
                <a:cubicBezTo>
                  <a:pt x="2997607" y="2338845"/>
                  <a:pt x="3015919" y="2340732"/>
                  <a:pt x="3033657" y="2345167"/>
                </a:cubicBezTo>
                <a:cubicBezTo>
                  <a:pt x="3044658" y="2347917"/>
                  <a:pt x="3054881" y="2353375"/>
                  <a:pt x="3065930" y="2355925"/>
                </a:cubicBezTo>
                <a:cubicBezTo>
                  <a:pt x="3101562" y="2364148"/>
                  <a:pt x="3173506" y="2377440"/>
                  <a:pt x="3173506" y="2377440"/>
                </a:cubicBezTo>
                <a:cubicBezTo>
                  <a:pt x="3187850" y="2384612"/>
                  <a:pt x="3201521" y="2393325"/>
                  <a:pt x="3216537" y="2398956"/>
                </a:cubicBezTo>
                <a:cubicBezTo>
                  <a:pt x="3252072" y="2412282"/>
                  <a:pt x="3314398" y="2416567"/>
                  <a:pt x="3345629" y="2420471"/>
                </a:cubicBezTo>
                <a:cubicBezTo>
                  <a:pt x="3465242" y="2450376"/>
                  <a:pt x="3279426" y="2406553"/>
                  <a:pt x="3539266" y="2441986"/>
                </a:cubicBezTo>
                <a:cubicBezTo>
                  <a:pt x="3612611" y="2451988"/>
                  <a:pt x="3606369" y="2459622"/>
                  <a:pt x="3657600" y="2474259"/>
                </a:cubicBezTo>
                <a:cubicBezTo>
                  <a:pt x="3671816" y="2478321"/>
                  <a:pt x="3686415" y="2480955"/>
                  <a:pt x="3700631" y="2485017"/>
                </a:cubicBezTo>
                <a:cubicBezTo>
                  <a:pt x="3711534" y="2488132"/>
                  <a:pt x="3721580" y="2495179"/>
                  <a:pt x="3732904" y="2495775"/>
                </a:cubicBezTo>
                <a:cubicBezTo>
                  <a:pt x="3858288" y="2502374"/>
                  <a:pt x="3983916" y="2502946"/>
                  <a:pt x="4109422" y="2506532"/>
                </a:cubicBezTo>
                <a:cubicBezTo>
                  <a:pt x="4127351" y="2510118"/>
                  <a:pt x="4145471" y="2512855"/>
                  <a:pt x="4163210" y="2517290"/>
                </a:cubicBezTo>
                <a:cubicBezTo>
                  <a:pt x="4174211" y="2520040"/>
                  <a:pt x="4184143" y="2528047"/>
                  <a:pt x="4195483" y="2528047"/>
                </a:cubicBezTo>
                <a:cubicBezTo>
                  <a:pt x="4238662" y="2528047"/>
                  <a:pt x="4281544" y="2520876"/>
                  <a:pt x="4324574" y="2517290"/>
                </a:cubicBezTo>
                <a:cubicBezTo>
                  <a:pt x="4389604" y="2501032"/>
                  <a:pt x="4353583" y="2511206"/>
                  <a:pt x="4432151" y="2485017"/>
                </a:cubicBezTo>
                <a:lnTo>
                  <a:pt x="4496697" y="2463502"/>
                </a:lnTo>
                <a:lnTo>
                  <a:pt x="4593516" y="2463502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F404A489-1684-6D4C-A643-125FE8C6DBCB}"/>
              </a:ext>
            </a:extLst>
          </p:cNvPr>
          <p:cNvSpPr/>
          <p:nvPr/>
        </p:nvSpPr>
        <p:spPr>
          <a:xfrm>
            <a:off x="6472237" y="59036"/>
            <a:ext cx="1753497" cy="1764254"/>
          </a:xfrm>
          <a:prstGeom prst="su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79A3F-17BC-5C47-8624-530352F06F17}"/>
              </a:ext>
            </a:extLst>
          </p:cNvPr>
          <p:cNvSpPr txBox="1"/>
          <p:nvPr/>
        </p:nvSpPr>
        <p:spPr>
          <a:xfrm rot="16200000">
            <a:off x="-506811" y="4657468"/>
            <a:ext cx="1930998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Log Post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1A211-B6E2-A449-AF37-0A1396FC6B77}"/>
              </a:ext>
            </a:extLst>
          </p:cNvPr>
          <p:cNvSpPr txBox="1"/>
          <p:nvPr/>
        </p:nvSpPr>
        <p:spPr>
          <a:xfrm>
            <a:off x="2542390" y="6002766"/>
            <a:ext cx="1316019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3352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13C0A-4558-4EB5-A0ED-BB0776423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Online community stats from </a:t>
            </a:r>
            <a:r>
              <a:rPr lang="en-US" b="1" dirty="0"/>
              <a:t>most recent 5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338C0-8943-4B96-8DDD-660E459B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Post Characteristics</a:t>
            </a:r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5976DF51-100D-DA45-AFEF-44878C100BC2}"/>
              </a:ext>
            </a:extLst>
          </p:cNvPr>
          <p:cNvSpPr/>
          <p:nvPr/>
        </p:nvSpPr>
        <p:spPr>
          <a:xfrm>
            <a:off x="6038850" y="152823"/>
            <a:ext cx="1753497" cy="1764254"/>
          </a:xfrm>
          <a:prstGeom prst="su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4FF33-BE00-E044-B705-A5EF68C6322D}"/>
              </a:ext>
            </a:extLst>
          </p:cNvPr>
          <p:cNvSpPr/>
          <p:nvPr/>
        </p:nvSpPr>
        <p:spPr>
          <a:xfrm>
            <a:off x="3130475" y="2657139"/>
            <a:ext cx="8326419" cy="33886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FDD3315-6414-9240-A16D-05507475C042}"/>
              </a:ext>
            </a:extLst>
          </p:cNvPr>
          <p:cNvSpPr/>
          <p:nvPr/>
        </p:nvSpPr>
        <p:spPr>
          <a:xfrm>
            <a:off x="3453205" y="4421393"/>
            <a:ext cx="7401261" cy="1194099"/>
          </a:xfrm>
          <a:custGeom>
            <a:avLst/>
            <a:gdLst>
              <a:gd name="connsiteX0" fmla="*/ 0 w 7401261"/>
              <a:gd name="connsiteY0" fmla="*/ 0 h 1194099"/>
              <a:gd name="connsiteX1" fmla="*/ 75303 w 7401261"/>
              <a:gd name="connsiteY1" fmla="*/ 10758 h 1194099"/>
              <a:gd name="connsiteX2" fmla="*/ 107576 w 7401261"/>
              <a:gd name="connsiteY2" fmla="*/ 21515 h 1194099"/>
              <a:gd name="connsiteX3" fmla="*/ 150607 w 7401261"/>
              <a:gd name="connsiteY3" fmla="*/ 32273 h 1194099"/>
              <a:gd name="connsiteX4" fmla="*/ 365760 w 7401261"/>
              <a:gd name="connsiteY4" fmla="*/ 75303 h 1194099"/>
              <a:gd name="connsiteX5" fmla="*/ 430306 w 7401261"/>
              <a:gd name="connsiteY5" fmla="*/ 96819 h 1194099"/>
              <a:gd name="connsiteX6" fmla="*/ 473336 w 7401261"/>
              <a:gd name="connsiteY6" fmla="*/ 118334 h 1194099"/>
              <a:gd name="connsiteX7" fmla="*/ 548640 w 7401261"/>
              <a:gd name="connsiteY7" fmla="*/ 161365 h 1194099"/>
              <a:gd name="connsiteX8" fmla="*/ 613186 w 7401261"/>
              <a:gd name="connsiteY8" fmla="*/ 182880 h 1194099"/>
              <a:gd name="connsiteX9" fmla="*/ 688489 w 7401261"/>
              <a:gd name="connsiteY9" fmla="*/ 204395 h 1194099"/>
              <a:gd name="connsiteX10" fmla="*/ 710004 w 7401261"/>
              <a:gd name="connsiteY10" fmla="*/ 225911 h 1194099"/>
              <a:gd name="connsiteX11" fmla="*/ 774550 w 7401261"/>
              <a:gd name="connsiteY11" fmla="*/ 258183 h 1194099"/>
              <a:gd name="connsiteX12" fmla="*/ 828339 w 7401261"/>
              <a:gd name="connsiteY12" fmla="*/ 311972 h 1194099"/>
              <a:gd name="connsiteX13" fmla="*/ 860611 w 7401261"/>
              <a:gd name="connsiteY13" fmla="*/ 333487 h 1194099"/>
              <a:gd name="connsiteX14" fmla="*/ 925157 w 7401261"/>
              <a:gd name="connsiteY14" fmla="*/ 398033 h 1194099"/>
              <a:gd name="connsiteX15" fmla="*/ 978946 w 7401261"/>
              <a:gd name="connsiteY15" fmla="*/ 441063 h 1194099"/>
              <a:gd name="connsiteX16" fmla="*/ 1043491 w 7401261"/>
              <a:gd name="connsiteY16" fmla="*/ 494852 h 1194099"/>
              <a:gd name="connsiteX17" fmla="*/ 1086522 w 7401261"/>
              <a:gd name="connsiteY17" fmla="*/ 559398 h 1194099"/>
              <a:gd name="connsiteX18" fmla="*/ 1108037 w 7401261"/>
              <a:gd name="connsiteY18" fmla="*/ 591671 h 1194099"/>
              <a:gd name="connsiteX19" fmla="*/ 1161826 w 7401261"/>
              <a:gd name="connsiteY19" fmla="*/ 645459 h 1194099"/>
              <a:gd name="connsiteX20" fmla="*/ 1194099 w 7401261"/>
              <a:gd name="connsiteY20" fmla="*/ 677732 h 1194099"/>
              <a:gd name="connsiteX21" fmla="*/ 1226371 w 7401261"/>
              <a:gd name="connsiteY21" fmla="*/ 699247 h 1194099"/>
              <a:gd name="connsiteX22" fmla="*/ 1247887 w 7401261"/>
              <a:gd name="connsiteY22" fmla="*/ 720762 h 1194099"/>
              <a:gd name="connsiteX23" fmla="*/ 1280160 w 7401261"/>
              <a:gd name="connsiteY23" fmla="*/ 742278 h 1194099"/>
              <a:gd name="connsiteX24" fmla="*/ 1312433 w 7401261"/>
              <a:gd name="connsiteY24" fmla="*/ 774551 h 1194099"/>
              <a:gd name="connsiteX25" fmla="*/ 1344706 w 7401261"/>
              <a:gd name="connsiteY25" fmla="*/ 785308 h 1194099"/>
              <a:gd name="connsiteX26" fmla="*/ 1463040 w 7401261"/>
              <a:gd name="connsiteY26" fmla="*/ 849854 h 1194099"/>
              <a:gd name="connsiteX27" fmla="*/ 1506070 w 7401261"/>
              <a:gd name="connsiteY27" fmla="*/ 871369 h 1194099"/>
              <a:gd name="connsiteX28" fmla="*/ 1549101 w 7401261"/>
              <a:gd name="connsiteY28" fmla="*/ 882127 h 1194099"/>
              <a:gd name="connsiteX29" fmla="*/ 1581374 w 7401261"/>
              <a:gd name="connsiteY29" fmla="*/ 892885 h 1194099"/>
              <a:gd name="connsiteX30" fmla="*/ 1635162 w 7401261"/>
              <a:gd name="connsiteY30" fmla="*/ 903642 h 1194099"/>
              <a:gd name="connsiteX31" fmla="*/ 1678193 w 7401261"/>
              <a:gd name="connsiteY31" fmla="*/ 914400 h 1194099"/>
              <a:gd name="connsiteX32" fmla="*/ 2431228 w 7401261"/>
              <a:gd name="connsiteY32" fmla="*/ 903642 h 1194099"/>
              <a:gd name="connsiteX33" fmla="*/ 2635623 w 7401261"/>
              <a:gd name="connsiteY33" fmla="*/ 892885 h 1194099"/>
              <a:gd name="connsiteX34" fmla="*/ 3001383 w 7401261"/>
              <a:gd name="connsiteY34" fmla="*/ 903642 h 1194099"/>
              <a:gd name="connsiteX35" fmla="*/ 3130475 w 7401261"/>
              <a:gd name="connsiteY35" fmla="*/ 946673 h 1194099"/>
              <a:gd name="connsiteX36" fmla="*/ 3195021 w 7401261"/>
              <a:gd name="connsiteY36" fmla="*/ 968188 h 1194099"/>
              <a:gd name="connsiteX37" fmla="*/ 3270324 w 7401261"/>
              <a:gd name="connsiteY37" fmla="*/ 989703 h 1194099"/>
              <a:gd name="connsiteX38" fmla="*/ 3313355 w 7401261"/>
              <a:gd name="connsiteY38" fmla="*/ 1000461 h 1194099"/>
              <a:gd name="connsiteX39" fmla="*/ 3345628 w 7401261"/>
              <a:gd name="connsiteY39" fmla="*/ 1011219 h 1194099"/>
              <a:gd name="connsiteX40" fmla="*/ 3431689 w 7401261"/>
              <a:gd name="connsiteY40" fmla="*/ 1032734 h 1194099"/>
              <a:gd name="connsiteX41" fmla="*/ 3528508 w 7401261"/>
              <a:gd name="connsiteY41" fmla="*/ 1054249 h 1194099"/>
              <a:gd name="connsiteX42" fmla="*/ 3560781 w 7401261"/>
              <a:gd name="connsiteY42" fmla="*/ 1065007 h 1194099"/>
              <a:gd name="connsiteX43" fmla="*/ 3991087 w 7401261"/>
              <a:gd name="connsiteY43" fmla="*/ 1054249 h 1194099"/>
              <a:gd name="connsiteX44" fmla="*/ 4077148 w 7401261"/>
              <a:gd name="connsiteY44" fmla="*/ 1032734 h 1194099"/>
              <a:gd name="connsiteX45" fmla="*/ 4152451 w 7401261"/>
              <a:gd name="connsiteY45" fmla="*/ 1021976 h 1194099"/>
              <a:gd name="connsiteX46" fmla="*/ 4528969 w 7401261"/>
              <a:gd name="connsiteY46" fmla="*/ 1032734 h 1194099"/>
              <a:gd name="connsiteX47" fmla="*/ 5056094 w 7401261"/>
              <a:gd name="connsiteY47" fmla="*/ 1054249 h 1194099"/>
              <a:gd name="connsiteX48" fmla="*/ 5120640 w 7401261"/>
              <a:gd name="connsiteY48" fmla="*/ 1086522 h 1194099"/>
              <a:gd name="connsiteX49" fmla="*/ 5163670 w 7401261"/>
              <a:gd name="connsiteY49" fmla="*/ 1108038 h 1194099"/>
              <a:gd name="connsiteX50" fmla="*/ 5206701 w 7401261"/>
              <a:gd name="connsiteY50" fmla="*/ 1118795 h 1194099"/>
              <a:gd name="connsiteX51" fmla="*/ 5271247 w 7401261"/>
              <a:gd name="connsiteY51" fmla="*/ 1140311 h 1194099"/>
              <a:gd name="connsiteX52" fmla="*/ 5378823 w 7401261"/>
              <a:gd name="connsiteY52" fmla="*/ 1172583 h 1194099"/>
              <a:gd name="connsiteX53" fmla="*/ 5411096 w 7401261"/>
              <a:gd name="connsiteY53" fmla="*/ 1183341 h 1194099"/>
              <a:gd name="connsiteX54" fmla="*/ 5938221 w 7401261"/>
              <a:gd name="connsiteY54" fmla="*/ 1172583 h 1194099"/>
              <a:gd name="connsiteX55" fmla="*/ 5970494 w 7401261"/>
              <a:gd name="connsiteY55" fmla="*/ 1161826 h 1194099"/>
              <a:gd name="connsiteX56" fmla="*/ 6024282 w 7401261"/>
              <a:gd name="connsiteY56" fmla="*/ 1151068 h 1194099"/>
              <a:gd name="connsiteX57" fmla="*/ 6314739 w 7401261"/>
              <a:gd name="connsiteY57" fmla="*/ 1129553 h 1194099"/>
              <a:gd name="connsiteX58" fmla="*/ 6702014 w 7401261"/>
              <a:gd name="connsiteY58" fmla="*/ 1129553 h 1194099"/>
              <a:gd name="connsiteX59" fmla="*/ 6949440 w 7401261"/>
              <a:gd name="connsiteY59" fmla="*/ 1140311 h 1194099"/>
              <a:gd name="connsiteX60" fmla="*/ 6992470 w 7401261"/>
              <a:gd name="connsiteY60" fmla="*/ 1151068 h 1194099"/>
              <a:gd name="connsiteX61" fmla="*/ 7057016 w 7401261"/>
              <a:gd name="connsiteY61" fmla="*/ 1172583 h 1194099"/>
              <a:gd name="connsiteX62" fmla="*/ 7250654 w 7401261"/>
              <a:gd name="connsiteY62" fmla="*/ 1183341 h 1194099"/>
              <a:gd name="connsiteX63" fmla="*/ 7401261 w 7401261"/>
              <a:gd name="connsiteY63" fmla="*/ 1194099 h 119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401261" h="1194099">
                <a:moveTo>
                  <a:pt x="0" y="0"/>
                </a:moveTo>
                <a:cubicBezTo>
                  <a:pt x="25101" y="3586"/>
                  <a:pt x="50440" y="5785"/>
                  <a:pt x="75303" y="10758"/>
                </a:cubicBezTo>
                <a:cubicBezTo>
                  <a:pt x="86422" y="12982"/>
                  <a:pt x="96673" y="18400"/>
                  <a:pt x="107576" y="21515"/>
                </a:cubicBezTo>
                <a:cubicBezTo>
                  <a:pt x="121792" y="25577"/>
                  <a:pt x="136075" y="29548"/>
                  <a:pt x="150607" y="32273"/>
                </a:cubicBezTo>
                <a:cubicBezTo>
                  <a:pt x="223237" y="45891"/>
                  <a:pt x="295420" y="51856"/>
                  <a:pt x="365760" y="75303"/>
                </a:cubicBezTo>
                <a:cubicBezTo>
                  <a:pt x="387275" y="82475"/>
                  <a:pt x="410021" y="86677"/>
                  <a:pt x="430306" y="96819"/>
                </a:cubicBezTo>
                <a:cubicBezTo>
                  <a:pt x="444649" y="103991"/>
                  <a:pt x="459413" y="110378"/>
                  <a:pt x="473336" y="118334"/>
                </a:cubicBezTo>
                <a:cubicBezTo>
                  <a:pt x="518615" y="144208"/>
                  <a:pt x="494463" y="139694"/>
                  <a:pt x="548640" y="161365"/>
                </a:cubicBezTo>
                <a:cubicBezTo>
                  <a:pt x="569697" y="169788"/>
                  <a:pt x="591671" y="175708"/>
                  <a:pt x="613186" y="182880"/>
                </a:cubicBezTo>
                <a:cubicBezTo>
                  <a:pt x="659491" y="198315"/>
                  <a:pt x="634450" y="190886"/>
                  <a:pt x="688489" y="204395"/>
                </a:cubicBezTo>
                <a:cubicBezTo>
                  <a:pt x="695661" y="211567"/>
                  <a:pt x="701307" y="220693"/>
                  <a:pt x="710004" y="225911"/>
                </a:cubicBezTo>
                <a:cubicBezTo>
                  <a:pt x="770023" y="261922"/>
                  <a:pt x="715192" y="206245"/>
                  <a:pt x="774550" y="258183"/>
                </a:cubicBezTo>
                <a:cubicBezTo>
                  <a:pt x="793633" y="274880"/>
                  <a:pt x="807241" y="297907"/>
                  <a:pt x="828339" y="311972"/>
                </a:cubicBezTo>
                <a:cubicBezTo>
                  <a:pt x="839096" y="319144"/>
                  <a:pt x="850948" y="324898"/>
                  <a:pt x="860611" y="333487"/>
                </a:cubicBezTo>
                <a:cubicBezTo>
                  <a:pt x="883353" y="353702"/>
                  <a:pt x="899840" y="381155"/>
                  <a:pt x="925157" y="398033"/>
                </a:cubicBezTo>
                <a:cubicBezTo>
                  <a:pt x="1004940" y="451221"/>
                  <a:pt x="917638" y="389973"/>
                  <a:pt x="978946" y="441063"/>
                </a:cubicBezTo>
                <a:cubicBezTo>
                  <a:pt x="998322" y="457210"/>
                  <a:pt x="1027269" y="473223"/>
                  <a:pt x="1043491" y="494852"/>
                </a:cubicBezTo>
                <a:cubicBezTo>
                  <a:pt x="1059006" y="515539"/>
                  <a:pt x="1072178" y="537883"/>
                  <a:pt x="1086522" y="559398"/>
                </a:cubicBezTo>
                <a:cubicBezTo>
                  <a:pt x="1093694" y="570156"/>
                  <a:pt x="1098895" y="582529"/>
                  <a:pt x="1108037" y="591671"/>
                </a:cubicBezTo>
                <a:lnTo>
                  <a:pt x="1161826" y="645459"/>
                </a:lnTo>
                <a:cubicBezTo>
                  <a:pt x="1172584" y="656217"/>
                  <a:pt x="1181441" y="669293"/>
                  <a:pt x="1194099" y="677732"/>
                </a:cubicBezTo>
                <a:cubicBezTo>
                  <a:pt x="1204856" y="684904"/>
                  <a:pt x="1216275" y="691171"/>
                  <a:pt x="1226371" y="699247"/>
                </a:cubicBezTo>
                <a:cubicBezTo>
                  <a:pt x="1234291" y="705583"/>
                  <a:pt x="1239967" y="714426"/>
                  <a:pt x="1247887" y="720762"/>
                </a:cubicBezTo>
                <a:cubicBezTo>
                  <a:pt x="1257983" y="728839"/>
                  <a:pt x="1270228" y="734001"/>
                  <a:pt x="1280160" y="742278"/>
                </a:cubicBezTo>
                <a:cubicBezTo>
                  <a:pt x="1291847" y="752018"/>
                  <a:pt x="1299774" y="766112"/>
                  <a:pt x="1312433" y="774551"/>
                </a:cubicBezTo>
                <a:cubicBezTo>
                  <a:pt x="1321868" y="780841"/>
                  <a:pt x="1333948" y="781722"/>
                  <a:pt x="1344706" y="785308"/>
                </a:cubicBezTo>
                <a:cubicBezTo>
                  <a:pt x="1403665" y="824613"/>
                  <a:pt x="1365416" y="801042"/>
                  <a:pt x="1463040" y="849854"/>
                </a:cubicBezTo>
                <a:cubicBezTo>
                  <a:pt x="1477383" y="857026"/>
                  <a:pt x="1490512" y="867480"/>
                  <a:pt x="1506070" y="871369"/>
                </a:cubicBezTo>
                <a:cubicBezTo>
                  <a:pt x="1520414" y="874955"/>
                  <a:pt x="1534885" y="878065"/>
                  <a:pt x="1549101" y="882127"/>
                </a:cubicBezTo>
                <a:cubicBezTo>
                  <a:pt x="1560004" y="885242"/>
                  <a:pt x="1570373" y="890135"/>
                  <a:pt x="1581374" y="892885"/>
                </a:cubicBezTo>
                <a:cubicBezTo>
                  <a:pt x="1599112" y="897320"/>
                  <a:pt x="1617313" y="899676"/>
                  <a:pt x="1635162" y="903642"/>
                </a:cubicBezTo>
                <a:cubicBezTo>
                  <a:pt x="1649595" y="906849"/>
                  <a:pt x="1663849" y="910814"/>
                  <a:pt x="1678193" y="914400"/>
                </a:cubicBezTo>
                <a:lnTo>
                  <a:pt x="2431228" y="903642"/>
                </a:lnTo>
                <a:cubicBezTo>
                  <a:pt x="2499437" y="902109"/>
                  <a:pt x="2567397" y="892885"/>
                  <a:pt x="2635623" y="892885"/>
                </a:cubicBezTo>
                <a:cubicBezTo>
                  <a:pt x="2757596" y="892885"/>
                  <a:pt x="2879463" y="900056"/>
                  <a:pt x="3001383" y="903642"/>
                </a:cubicBezTo>
                <a:lnTo>
                  <a:pt x="3130475" y="946673"/>
                </a:lnTo>
                <a:lnTo>
                  <a:pt x="3195021" y="968188"/>
                </a:lnTo>
                <a:cubicBezTo>
                  <a:pt x="3329554" y="1001823"/>
                  <a:pt x="3162282" y="958834"/>
                  <a:pt x="3270324" y="989703"/>
                </a:cubicBezTo>
                <a:cubicBezTo>
                  <a:pt x="3284540" y="993765"/>
                  <a:pt x="3299139" y="996399"/>
                  <a:pt x="3313355" y="1000461"/>
                </a:cubicBezTo>
                <a:cubicBezTo>
                  <a:pt x="3324258" y="1003576"/>
                  <a:pt x="3334688" y="1008235"/>
                  <a:pt x="3345628" y="1011219"/>
                </a:cubicBezTo>
                <a:cubicBezTo>
                  <a:pt x="3374156" y="1018999"/>
                  <a:pt x="3402693" y="1026935"/>
                  <a:pt x="3431689" y="1032734"/>
                </a:cubicBezTo>
                <a:cubicBezTo>
                  <a:pt x="3468646" y="1040126"/>
                  <a:pt x="3493071" y="1044124"/>
                  <a:pt x="3528508" y="1054249"/>
                </a:cubicBezTo>
                <a:cubicBezTo>
                  <a:pt x="3539411" y="1057364"/>
                  <a:pt x="3550023" y="1061421"/>
                  <a:pt x="3560781" y="1065007"/>
                </a:cubicBezTo>
                <a:lnTo>
                  <a:pt x="3991087" y="1054249"/>
                </a:lnTo>
                <a:cubicBezTo>
                  <a:pt x="4059670" y="1051201"/>
                  <a:pt x="4025249" y="1043114"/>
                  <a:pt x="4077148" y="1032734"/>
                </a:cubicBezTo>
                <a:cubicBezTo>
                  <a:pt x="4102011" y="1027761"/>
                  <a:pt x="4127350" y="1025562"/>
                  <a:pt x="4152451" y="1021976"/>
                </a:cubicBezTo>
                <a:lnTo>
                  <a:pt x="4528969" y="1032734"/>
                </a:lnTo>
                <a:cubicBezTo>
                  <a:pt x="5034004" y="1045360"/>
                  <a:pt x="4855913" y="1004207"/>
                  <a:pt x="5056094" y="1054249"/>
                </a:cubicBezTo>
                <a:cubicBezTo>
                  <a:pt x="5118119" y="1095600"/>
                  <a:pt x="5058282" y="1059797"/>
                  <a:pt x="5120640" y="1086522"/>
                </a:cubicBezTo>
                <a:cubicBezTo>
                  <a:pt x="5135380" y="1092839"/>
                  <a:pt x="5148655" y="1102407"/>
                  <a:pt x="5163670" y="1108038"/>
                </a:cubicBezTo>
                <a:cubicBezTo>
                  <a:pt x="5177514" y="1113229"/>
                  <a:pt x="5192539" y="1114547"/>
                  <a:pt x="5206701" y="1118795"/>
                </a:cubicBezTo>
                <a:cubicBezTo>
                  <a:pt x="5228424" y="1125312"/>
                  <a:pt x="5249245" y="1134811"/>
                  <a:pt x="5271247" y="1140311"/>
                </a:cubicBezTo>
                <a:cubicBezTo>
                  <a:pt x="5336276" y="1156567"/>
                  <a:pt x="5300256" y="1146394"/>
                  <a:pt x="5378823" y="1172583"/>
                </a:cubicBezTo>
                <a:lnTo>
                  <a:pt x="5411096" y="1183341"/>
                </a:lnTo>
                <a:lnTo>
                  <a:pt x="5938221" y="1172583"/>
                </a:lnTo>
                <a:cubicBezTo>
                  <a:pt x="5949552" y="1172147"/>
                  <a:pt x="5959493" y="1164576"/>
                  <a:pt x="5970494" y="1161826"/>
                </a:cubicBezTo>
                <a:cubicBezTo>
                  <a:pt x="5988233" y="1157391"/>
                  <a:pt x="6006158" y="1153485"/>
                  <a:pt x="6024282" y="1151068"/>
                </a:cubicBezTo>
                <a:cubicBezTo>
                  <a:pt x="6117298" y="1138666"/>
                  <a:pt x="6223518" y="1134919"/>
                  <a:pt x="6314739" y="1129553"/>
                </a:cubicBezTo>
                <a:cubicBezTo>
                  <a:pt x="6498467" y="1106586"/>
                  <a:pt x="6378947" y="1116883"/>
                  <a:pt x="6702014" y="1129553"/>
                </a:cubicBezTo>
                <a:lnTo>
                  <a:pt x="6949440" y="1140311"/>
                </a:lnTo>
                <a:cubicBezTo>
                  <a:pt x="6963783" y="1143897"/>
                  <a:pt x="6978309" y="1146820"/>
                  <a:pt x="6992470" y="1151068"/>
                </a:cubicBezTo>
                <a:cubicBezTo>
                  <a:pt x="7014193" y="1157585"/>
                  <a:pt x="7034372" y="1171325"/>
                  <a:pt x="7057016" y="1172583"/>
                </a:cubicBezTo>
                <a:lnTo>
                  <a:pt x="7250654" y="1183341"/>
                </a:lnTo>
                <a:lnTo>
                  <a:pt x="7401261" y="1194099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B479C-C218-0148-86EF-7E130E3AA7BB}"/>
              </a:ext>
            </a:extLst>
          </p:cNvPr>
          <p:cNvCxnSpPr>
            <a:cxnSpLocks/>
          </p:cNvCxnSpPr>
          <p:nvPr/>
        </p:nvCxnSpPr>
        <p:spPr>
          <a:xfrm flipH="1" flipV="1">
            <a:off x="10854466" y="3216536"/>
            <a:ext cx="1" cy="23989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1F5170-A5B4-CF48-BE8F-17956BE6B373}"/>
              </a:ext>
            </a:extLst>
          </p:cNvPr>
          <p:cNvSpPr txBox="1"/>
          <p:nvPr/>
        </p:nvSpPr>
        <p:spPr>
          <a:xfrm rot="16200000">
            <a:off x="1983602" y="4396596"/>
            <a:ext cx="1355463" cy="307777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Posts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7A47A-0035-A84F-ADFC-AFD2F2E3AB96}"/>
              </a:ext>
            </a:extLst>
          </p:cNvPr>
          <p:cNvSpPr txBox="1"/>
          <p:nvPr/>
        </p:nvSpPr>
        <p:spPr>
          <a:xfrm>
            <a:off x="6508375" y="6191984"/>
            <a:ext cx="1570617" cy="314188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Word Count</a:t>
            </a:r>
          </a:p>
        </p:txBody>
      </p:sp>
    </p:spTree>
    <p:extLst>
      <p:ext uri="{BB962C8B-B14F-4D97-AF65-F5344CB8AC3E}">
        <p14:creationId xmlns:p14="http://schemas.microsoft.com/office/powerpoint/2010/main" val="3972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36EE4-2877-42B5-898B-0A8521170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W2O’s standard 1:9:90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F751D5-14F3-415C-8D8A-BEE15EA2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 Influence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F83120-0EB5-4CF1-9A47-0DCAE1BB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0294"/>
              </p:ext>
            </p:extLst>
          </p:nvPr>
        </p:nvGraphicFramePr>
        <p:xfrm>
          <a:off x="990600" y="4227006"/>
          <a:ext cx="29641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Influencers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1% of People Build &amp; Shape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rgbClr val="30A3DC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1% or less who frame and shape the focus and trajectory of ideas, conversations and markets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E0F4F20-B84E-491B-A72F-673290F6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90573"/>
              </p:ext>
            </p:extLst>
          </p:nvPr>
        </p:nvGraphicFramePr>
        <p:xfrm>
          <a:off x="4613910" y="4227006"/>
          <a:ext cx="29641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tserrat" panose="00000500000000000000" pitchFamily="2" charset="0"/>
                        </a:rPr>
                        <a:t>Advocates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2"/>
                          </a:solidFill>
                          <a:latin typeface="Montserrat" panose="00000500000000000000" pitchFamily="2" charset="0"/>
                        </a:rPr>
                        <a:t>9% Amplify &amp; Augment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rgbClr val="30A3DC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Active participants who repackage and amplify the conversation – and often where top influencers source ideas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7E7F27-2806-47B4-9415-BA0E254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89186"/>
              </p:ext>
            </p:extLst>
          </p:nvPr>
        </p:nvGraphicFramePr>
        <p:xfrm>
          <a:off x="8237220" y="4227006"/>
          <a:ext cx="296418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Montserrat" panose="00000500000000000000" pitchFamily="2" charset="0"/>
                        </a:rPr>
                        <a:t>Enthusiasts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Montserrat" panose="00000500000000000000" pitchFamily="2" charset="0"/>
                        </a:rPr>
                        <a:t>90% Listen &amp; Learn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rgbClr val="30A3DC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Reflects what the broader audience reads, searches and discovers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A38C086-5DBA-4594-9511-C45EC5914671}"/>
              </a:ext>
            </a:extLst>
          </p:cNvPr>
          <p:cNvSpPr/>
          <p:nvPr/>
        </p:nvSpPr>
        <p:spPr>
          <a:xfrm>
            <a:off x="1429703" y="1692286"/>
            <a:ext cx="2085975" cy="20875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3B3E1-C6BD-4091-A496-192308EEE1F0}"/>
              </a:ext>
            </a:extLst>
          </p:cNvPr>
          <p:cNvSpPr/>
          <p:nvPr/>
        </p:nvSpPr>
        <p:spPr>
          <a:xfrm>
            <a:off x="5052219" y="1692286"/>
            <a:ext cx="2087563" cy="20875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2"/>
                </a:solidFill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15F6CB-29C9-4ABB-BF55-E2EAE303DE45}"/>
              </a:ext>
            </a:extLst>
          </p:cNvPr>
          <p:cNvSpPr/>
          <p:nvPr/>
        </p:nvSpPr>
        <p:spPr>
          <a:xfrm>
            <a:off x="8675529" y="1692286"/>
            <a:ext cx="2087562" cy="20875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/>
                </a:solidFill>
                <a:latin typeface="Montserrat" panose="00000500000000000000" pitchFamily="2" charset="0"/>
              </a:rPr>
              <a:t>90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A36C235-41D4-4A4F-B7CC-DA92A8D7F501}"/>
              </a:ext>
            </a:extLst>
          </p:cNvPr>
          <p:cNvGraphicFramePr/>
          <p:nvPr/>
        </p:nvGraphicFramePr>
        <p:xfrm>
          <a:off x="8488807" y="1669854"/>
          <a:ext cx="2461007" cy="213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C72A73E8-D994-45D0-8734-EE5AC0D42546}"/>
              </a:ext>
            </a:extLst>
          </p:cNvPr>
          <p:cNvGraphicFramePr/>
          <p:nvPr/>
        </p:nvGraphicFramePr>
        <p:xfrm>
          <a:off x="4865497" y="1669854"/>
          <a:ext cx="2461007" cy="213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BD600BC-737A-4AFB-9B5E-15FB0F563837}"/>
              </a:ext>
            </a:extLst>
          </p:cNvPr>
          <p:cNvGraphicFramePr/>
          <p:nvPr/>
        </p:nvGraphicFramePr>
        <p:xfrm>
          <a:off x="1242187" y="1669854"/>
          <a:ext cx="2461007" cy="213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086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A416863-E9BF-E043-BCBB-9E9ED0E691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544449"/>
            <a:ext cx="10451592" cy="1179512"/>
          </a:xfrm>
        </p:spPr>
        <p:txBody>
          <a:bodyPr/>
          <a:lstStyle/>
          <a:p>
            <a:r>
              <a:rPr lang="en-US" dirty="0"/>
              <a:t>Example Top Boards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F1ECC-6B71-8041-805C-981C3E854CC7}"/>
              </a:ext>
            </a:extLst>
          </p:cNvPr>
          <p:cNvSpPr/>
          <p:nvPr/>
        </p:nvSpPr>
        <p:spPr>
          <a:xfrm>
            <a:off x="978946" y="1645920"/>
            <a:ext cx="10940527" cy="4303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A127D6-16ED-FF49-9239-E2AAEEB27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3206"/>
              </p:ext>
            </p:extLst>
          </p:nvPr>
        </p:nvGraphicFramePr>
        <p:xfrm>
          <a:off x="5867328" y="3469890"/>
          <a:ext cx="305428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286">
                  <a:extLst>
                    <a:ext uri="{9D8B030D-6E8A-4147-A177-3AD203B41FA5}">
                      <a16:colId xmlns:a16="http://schemas.microsoft.com/office/drawing/2014/main" val="415658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4"/>
                          </a:solidFill>
                          <a:latin typeface="Montserrat" panose="00000500000000000000" pitchFamily="2" charset="0"/>
                        </a:rPr>
                        <a:t>5% of posts include the phrase “don’t know”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16966"/>
                  </a:ext>
                </a:extLst>
              </a:tr>
            </a:tbl>
          </a:graphicData>
        </a:graphic>
      </p:graphicFrame>
      <p:sp>
        <p:nvSpPr>
          <p:cNvPr id="13" name="Freeform 225">
            <a:extLst>
              <a:ext uri="{FF2B5EF4-FFF2-40B4-BE49-F238E27FC236}">
                <a16:creationId xmlns:a16="http://schemas.microsoft.com/office/drawing/2014/main" id="{F9321395-B41D-8046-9297-8E7CFB62BA71}"/>
              </a:ext>
            </a:extLst>
          </p:cNvPr>
          <p:cNvSpPr>
            <a:spLocks noEditPoints="1"/>
          </p:cNvSpPr>
          <p:nvPr/>
        </p:nvSpPr>
        <p:spPr bwMode="auto">
          <a:xfrm>
            <a:off x="7105728" y="2609081"/>
            <a:ext cx="577487" cy="575746"/>
          </a:xfrm>
          <a:custGeom>
            <a:avLst/>
            <a:gdLst>
              <a:gd name="T0" fmla="*/ 104 w 778"/>
              <a:gd name="T1" fmla="*/ 373 h 775"/>
              <a:gd name="T2" fmla="*/ 97 w 778"/>
              <a:gd name="T3" fmla="*/ 390 h 775"/>
              <a:gd name="T4" fmla="*/ 92 w 778"/>
              <a:gd name="T5" fmla="*/ 391 h 775"/>
              <a:gd name="T6" fmla="*/ 80 w 778"/>
              <a:gd name="T7" fmla="*/ 383 h 775"/>
              <a:gd name="T8" fmla="*/ 63 w 778"/>
              <a:gd name="T9" fmla="*/ 296 h 775"/>
              <a:gd name="T10" fmla="*/ 77 w 778"/>
              <a:gd name="T11" fmla="*/ 218 h 775"/>
              <a:gd name="T12" fmla="*/ 93 w 778"/>
              <a:gd name="T13" fmla="*/ 211 h 775"/>
              <a:gd name="T14" fmla="*/ 100 w 778"/>
              <a:gd name="T15" fmla="*/ 227 h 775"/>
              <a:gd name="T16" fmla="*/ 89 w 778"/>
              <a:gd name="T17" fmla="*/ 296 h 775"/>
              <a:gd name="T18" fmla="*/ 104 w 778"/>
              <a:gd name="T19" fmla="*/ 373 h 775"/>
              <a:gd name="T20" fmla="*/ 773 w 778"/>
              <a:gd name="T21" fmla="*/ 771 h 775"/>
              <a:gd name="T22" fmla="*/ 764 w 778"/>
              <a:gd name="T23" fmla="*/ 775 h 775"/>
              <a:gd name="T24" fmla="*/ 755 w 778"/>
              <a:gd name="T25" fmla="*/ 771 h 775"/>
              <a:gd name="T26" fmla="*/ 497 w 778"/>
              <a:gd name="T27" fmla="*/ 512 h 775"/>
              <a:gd name="T28" fmla="*/ 297 w 778"/>
              <a:gd name="T29" fmla="*/ 590 h 775"/>
              <a:gd name="T30" fmla="*/ 88 w 778"/>
              <a:gd name="T31" fmla="*/ 503 h 775"/>
              <a:gd name="T32" fmla="*/ 2 w 778"/>
              <a:gd name="T33" fmla="*/ 295 h 775"/>
              <a:gd name="T34" fmla="*/ 88 w 778"/>
              <a:gd name="T35" fmla="*/ 86 h 775"/>
              <a:gd name="T36" fmla="*/ 297 w 778"/>
              <a:gd name="T37" fmla="*/ 0 h 775"/>
              <a:gd name="T38" fmla="*/ 505 w 778"/>
              <a:gd name="T39" fmla="*/ 86 h 775"/>
              <a:gd name="T40" fmla="*/ 592 w 778"/>
              <a:gd name="T41" fmla="*/ 294 h 775"/>
              <a:gd name="T42" fmla="*/ 514 w 778"/>
              <a:gd name="T43" fmla="*/ 494 h 775"/>
              <a:gd name="T44" fmla="*/ 773 w 778"/>
              <a:gd name="T45" fmla="*/ 753 h 775"/>
              <a:gd name="T46" fmla="*/ 773 w 778"/>
              <a:gd name="T47" fmla="*/ 771 h 775"/>
              <a:gd name="T48" fmla="*/ 488 w 778"/>
              <a:gd name="T49" fmla="*/ 103 h 775"/>
              <a:gd name="T50" fmla="*/ 296 w 778"/>
              <a:gd name="T51" fmla="*/ 25 h 775"/>
              <a:gd name="T52" fmla="*/ 105 w 778"/>
              <a:gd name="T53" fmla="*/ 103 h 775"/>
              <a:gd name="T54" fmla="*/ 105 w 778"/>
              <a:gd name="T55" fmla="*/ 486 h 775"/>
              <a:gd name="T56" fmla="*/ 488 w 778"/>
              <a:gd name="T57" fmla="*/ 486 h 775"/>
              <a:gd name="T58" fmla="*/ 488 w 778"/>
              <a:gd name="T59" fmla="*/ 10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78" h="775">
                <a:moveTo>
                  <a:pt x="104" y="373"/>
                </a:moveTo>
                <a:cubicBezTo>
                  <a:pt x="107" y="380"/>
                  <a:pt x="104" y="387"/>
                  <a:pt x="97" y="390"/>
                </a:cubicBezTo>
                <a:cubicBezTo>
                  <a:pt x="95" y="390"/>
                  <a:pt x="93" y="391"/>
                  <a:pt x="92" y="391"/>
                </a:cubicBezTo>
                <a:cubicBezTo>
                  <a:pt x="87" y="391"/>
                  <a:pt x="82" y="388"/>
                  <a:pt x="80" y="383"/>
                </a:cubicBezTo>
                <a:cubicBezTo>
                  <a:pt x="69" y="356"/>
                  <a:pt x="63" y="326"/>
                  <a:pt x="63" y="296"/>
                </a:cubicBezTo>
                <a:cubicBezTo>
                  <a:pt x="63" y="269"/>
                  <a:pt x="68" y="243"/>
                  <a:pt x="77" y="218"/>
                </a:cubicBezTo>
                <a:cubicBezTo>
                  <a:pt x="79" y="212"/>
                  <a:pt x="87" y="208"/>
                  <a:pt x="93" y="211"/>
                </a:cubicBezTo>
                <a:cubicBezTo>
                  <a:pt x="99" y="213"/>
                  <a:pt x="103" y="221"/>
                  <a:pt x="100" y="227"/>
                </a:cubicBezTo>
                <a:cubicBezTo>
                  <a:pt x="93" y="249"/>
                  <a:pt x="89" y="272"/>
                  <a:pt x="89" y="296"/>
                </a:cubicBezTo>
                <a:cubicBezTo>
                  <a:pt x="89" y="322"/>
                  <a:pt x="94" y="348"/>
                  <a:pt x="104" y="373"/>
                </a:cubicBezTo>
                <a:close/>
                <a:moveTo>
                  <a:pt x="773" y="771"/>
                </a:moveTo>
                <a:cubicBezTo>
                  <a:pt x="770" y="773"/>
                  <a:pt x="768" y="775"/>
                  <a:pt x="764" y="775"/>
                </a:cubicBezTo>
                <a:cubicBezTo>
                  <a:pt x="760" y="775"/>
                  <a:pt x="758" y="773"/>
                  <a:pt x="755" y="771"/>
                </a:cubicBezTo>
                <a:lnTo>
                  <a:pt x="497" y="512"/>
                </a:lnTo>
                <a:cubicBezTo>
                  <a:pt x="442" y="562"/>
                  <a:pt x="372" y="590"/>
                  <a:pt x="297" y="590"/>
                </a:cubicBezTo>
                <a:cubicBezTo>
                  <a:pt x="218" y="590"/>
                  <a:pt x="143" y="558"/>
                  <a:pt x="88" y="503"/>
                </a:cubicBezTo>
                <a:cubicBezTo>
                  <a:pt x="33" y="448"/>
                  <a:pt x="2" y="375"/>
                  <a:pt x="2" y="295"/>
                </a:cubicBezTo>
                <a:cubicBezTo>
                  <a:pt x="2" y="216"/>
                  <a:pt x="33" y="141"/>
                  <a:pt x="88" y="86"/>
                </a:cubicBezTo>
                <a:cubicBezTo>
                  <a:pt x="143" y="31"/>
                  <a:pt x="218" y="0"/>
                  <a:pt x="297" y="0"/>
                </a:cubicBezTo>
                <a:cubicBezTo>
                  <a:pt x="375" y="0"/>
                  <a:pt x="450" y="31"/>
                  <a:pt x="505" y="86"/>
                </a:cubicBezTo>
                <a:cubicBezTo>
                  <a:pt x="560" y="141"/>
                  <a:pt x="592" y="216"/>
                  <a:pt x="592" y="294"/>
                </a:cubicBezTo>
                <a:cubicBezTo>
                  <a:pt x="592" y="369"/>
                  <a:pt x="564" y="440"/>
                  <a:pt x="514" y="494"/>
                </a:cubicBezTo>
                <a:lnTo>
                  <a:pt x="773" y="753"/>
                </a:lnTo>
                <a:cubicBezTo>
                  <a:pt x="778" y="758"/>
                  <a:pt x="778" y="766"/>
                  <a:pt x="773" y="771"/>
                </a:cubicBezTo>
                <a:close/>
                <a:moveTo>
                  <a:pt x="488" y="103"/>
                </a:moveTo>
                <a:cubicBezTo>
                  <a:pt x="435" y="51"/>
                  <a:pt x="365" y="25"/>
                  <a:pt x="296" y="25"/>
                </a:cubicBezTo>
                <a:cubicBezTo>
                  <a:pt x="228" y="25"/>
                  <a:pt x="158" y="51"/>
                  <a:pt x="105" y="103"/>
                </a:cubicBezTo>
                <a:cubicBezTo>
                  <a:pt x="0" y="208"/>
                  <a:pt x="0" y="381"/>
                  <a:pt x="105" y="486"/>
                </a:cubicBezTo>
                <a:cubicBezTo>
                  <a:pt x="210" y="591"/>
                  <a:pt x="383" y="591"/>
                  <a:pt x="488" y="486"/>
                </a:cubicBezTo>
                <a:cubicBezTo>
                  <a:pt x="594" y="381"/>
                  <a:pt x="594" y="209"/>
                  <a:pt x="488" y="103"/>
                </a:cubicBezTo>
                <a:close/>
              </a:path>
            </a:pathLst>
          </a:custGeom>
          <a:solidFill>
            <a:schemeClr val="accent3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8F2E7C1E-176B-1B42-8409-7D1397EDB795}"/>
              </a:ext>
            </a:extLst>
          </p:cNvPr>
          <p:cNvSpPr/>
          <p:nvPr/>
        </p:nvSpPr>
        <p:spPr>
          <a:xfrm>
            <a:off x="9284394" y="3429000"/>
            <a:ext cx="1753497" cy="1764254"/>
          </a:xfrm>
          <a:prstGeom prst="su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Logo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45DC5-5B3D-8B47-8454-AD14D11EE049}"/>
              </a:ext>
            </a:extLst>
          </p:cNvPr>
          <p:cNvSpPr txBox="1"/>
          <p:nvPr/>
        </p:nvSpPr>
        <p:spPr>
          <a:xfrm>
            <a:off x="1437830" y="2802046"/>
            <a:ext cx="2237591" cy="2677656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Alpha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Bravo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Charlie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Delta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Echo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Foxtrot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Golf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Hotel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India</a:t>
            </a:r>
          </a:p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Juliett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Kilo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Lima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1C1FF5-88C2-D640-BE74-619BF23FC95E}"/>
              </a:ext>
            </a:extLst>
          </p:cNvPr>
          <p:cNvCxnSpPr>
            <a:cxnSpLocks/>
          </p:cNvCxnSpPr>
          <p:nvPr/>
        </p:nvCxnSpPr>
        <p:spPr>
          <a:xfrm>
            <a:off x="3055444" y="2738249"/>
            <a:ext cx="0" cy="274256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B197590-07F1-B24F-B5A3-B20A03B653B2}"/>
              </a:ext>
            </a:extLst>
          </p:cNvPr>
          <p:cNvSpPr/>
          <p:nvPr/>
        </p:nvSpPr>
        <p:spPr>
          <a:xfrm>
            <a:off x="3275215" y="2926074"/>
            <a:ext cx="4572000" cy="2443948"/>
          </a:xfrm>
          <a:custGeom>
            <a:avLst/>
            <a:gdLst>
              <a:gd name="connsiteX0" fmla="*/ 16625 w 4572000"/>
              <a:gd name="connsiteY0" fmla="*/ 2443948 h 2443948"/>
              <a:gd name="connsiteX1" fmla="*/ 0 w 4572000"/>
              <a:gd name="connsiteY1" fmla="*/ 2327570 h 2443948"/>
              <a:gd name="connsiteX2" fmla="*/ 33250 w 4572000"/>
              <a:gd name="connsiteY2" fmla="*/ 2128064 h 2443948"/>
              <a:gd name="connsiteX3" fmla="*/ 49876 w 4572000"/>
              <a:gd name="connsiteY3" fmla="*/ 2044937 h 2443948"/>
              <a:gd name="connsiteX4" fmla="*/ 66501 w 4572000"/>
              <a:gd name="connsiteY4" fmla="*/ 1995061 h 2443948"/>
              <a:gd name="connsiteX5" fmla="*/ 83127 w 4572000"/>
              <a:gd name="connsiteY5" fmla="*/ 1928559 h 2443948"/>
              <a:gd name="connsiteX6" fmla="*/ 99752 w 4572000"/>
              <a:gd name="connsiteY6" fmla="*/ 1845431 h 2443948"/>
              <a:gd name="connsiteX7" fmla="*/ 116378 w 4572000"/>
              <a:gd name="connsiteY7" fmla="*/ 1795555 h 2443948"/>
              <a:gd name="connsiteX8" fmla="*/ 149629 w 4572000"/>
              <a:gd name="connsiteY8" fmla="*/ 1629301 h 2443948"/>
              <a:gd name="connsiteX9" fmla="*/ 166254 w 4572000"/>
              <a:gd name="connsiteY9" fmla="*/ 1562799 h 2443948"/>
              <a:gd name="connsiteX10" fmla="*/ 182880 w 4572000"/>
              <a:gd name="connsiteY10" fmla="*/ 1479671 h 2443948"/>
              <a:gd name="connsiteX11" fmla="*/ 216130 w 4572000"/>
              <a:gd name="connsiteY11" fmla="*/ 1379919 h 2443948"/>
              <a:gd name="connsiteX12" fmla="*/ 232756 w 4572000"/>
              <a:gd name="connsiteY12" fmla="*/ 1330042 h 2443948"/>
              <a:gd name="connsiteX13" fmla="*/ 249381 w 4572000"/>
              <a:gd name="connsiteY13" fmla="*/ 1280166 h 2443948"/>
              <a:gd name="connsiteX14" fmla="*/ 282632 w 4572000"/>
              <a:gd name="connsiteY14" fmla="*/ 1230290 h 2443948"/>
              <a:gd name="connsiteX15" fmla="*/ 349134 w 4572000"/>
              <a:gd name="connsiteY15" fmla="*/ 1080661 h 2443948"/>
              <a:gd name="connsiteX16" fmla="*/ 399010 w 4572000"/>
              <a:gd name="connsiteY16" fmla="*/ 1047410 h 2443948"/>
              <a:gd name="connsiteX17" fmla="*/ 465512 w 4572000"/>
              <a:gd name="connsiteY17" fmla="*/ 947657 h 2443948"/>
              <a:gd name="connsiteX18" fmla="*/ 498763 w 4572000"/>
              <a:gd name="connsiteY18" fmla="*/ 897781 h 2443948"/>
              <a:gd name="connsiteX19" fmla="*/ 548640 w 4572000"/>
              <a:gd name="connsiteY19" fmla="*/ 864530 h 2443948"/>
              <a:gd name="connsiteX20" fmla="*/ 648392 w 4572000"/>
              <a:gd name="connsiteY20" fmla="*/ 764777 h 2443948"/>
              <a:gd name="connsiteX21" fmla="*/ 798021 w 4572000"/>
              <a:gd name="connsiteY21" fmla="*/ 665024 h 2443948"/>
              <a:gd name="connsiteX22" fmla="*/ 897774 w 4572000"/>
              <a:gd name="connsiteY22" fmla="*/ 598522 h 2443948"/>
              <a:gd name="connsiteX23" fmla="*/ 947650 w 4572000"/>
              <a:gd name="connsiteY23" fmla="*/ 548646 h 2443948"/>
              <a:gd name="connsiteX24" fmla="*/ 1097280 w 4572000"/>
              <a:gd name="connsiteY24" fmla="*/ 448893 h 2443948"/>
              <a:gd name="connsiteX25" fmla="*/ 1197032 w 4572000"/>
              <a:gd name="connsiteY25" fmla="*/ 382391 h 2443948"/>
              <a:gd name="connsiteX26" fmla="*/ 1246909 w 4572000"/>
              <a:gd name="connsiteY26" fmla="*/ 349141 h 2443948"/>
              <a:gd name="connsiteX27" fmla="*/ 1346661 w 4572000"/>
              <a:gd name="connsiteY27" fmla="*/ 299264 h 2443948"/>
              <a:gd name="connsiteX28" fmla="*/ 1396538 w 4572000"/>
              <a:gd name="connsiteY28" fmla="*/ 282639 h 2443948"/>
              <a:gd name="connsiteX29" fmla="*/ 1463040 w 4572000"/>
              <a:gd name="connsiteY29" fmla="*/ 249388 h 2443948"/>
              <a:gd name="connsiteX30" fmla="*/ 1512916 w 4572000"/>
              <a:gd name="connsiteY30" fmla="*/ 232762 h 2443948"/>
              <a:gd name="connsiteX31" fmla="*/ 1662545 w 4572000"/>
              <a:gd name="connsiteY31" fmla="*/ 199511 h 2443948"/>
              <a:gd name="connsiteX32" fmla="*/ 1862050 w 4572000"/>
              <a:gd name="connsiteY32" fmla="*/ 149635 h 2443948"/>
              <a:gd name="connsiteX33" fmla="*/ 1928552 w 4572000"/>
              <a:gd name="connsiteY33" fmla="*/ 133010 h 2443948"/>
              <a:gd name="connsiteX34" fmla="*/ 1995054 w 4572000"/>
              <a:gd name="connsiteY34" fmla="*/ 116384 h 2443948"/>
              <a:gd name="connsiteX35" fmla="*/ 2144683 w 4572000"/>
              <a:gd name="connsiteY35" fmla="*/ 99759 h 2443948"/>
              <a:gd name="connsiteX36" fmla="*/ 2377440 w 4572000"/>
              <a:gd name="connsiteY36" fmla="*/ 66508 h 2443948"/>
              <a:gd name="connsiteX37" fmla="*/ 2743200 w 4572000"/>
              <a:gd name="connsiteY37" fmla="*/ 33257 h 2443948"/>
              <a:gd name="connsiteX38" fmla="*/ 4189614 w 4572000"/>
              <a:gd name="connsiteY38" fmla="*/ 16631 h 2443948"/>
              <a:gd name="connsiteX39" fmla="*/ 4572000 w 4572000"/>
              <a:gd name="connsiteY39" fmla="*/ 6 h 24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72000" h="2443948">
                <a:moveTo>
                  <a:pt x="16625" y="2443948"/>
                </a:moveTo>
                <a:cubicBezTo>
                  <a:pt x="11083" y="2405155"/>
                  <a:pt x="0" y="2366756"/>
                  <a:pt x="0" y="2327570"/>
                </a:cubicBezTo>
                <a:cubicBezTo>
                  <a:pt x="0" y="2232617"/>
                  <a:pt x="15740" y="2206857"/>
                  <a:pt x="33250" y="2128064"/>
                </a:cubicBezTo>
                <a:cubicBezTo>
                  <a:pt x="39380" y="2100479"/>
                  <a:pt x="43022" y="2072351"/>
                  <a:pt x="49876" y="2044937"/>
                </a:cubicBezTo>
                <a:cubicBezTo>
                  <a:pt x="54126" y="2027936"/>
                  <a:pt x="61687" y="2011911"/>
                  <a:pt x="66501" y="1995061"/>
                </a:cubicBezTo>
                <a:cubicBezTo>
                  <a:pt x="72778" y="1973091"/>
                  <a:pt x="78170" y="1950864"/>
                  <a:pt x="83127" y="1928559"/>
                </a:cubicBezTo>
                <a:cubicBezTo>
                  <a:pt x="89257" y="1900974"/>
                  <a:pt x="92898" y="1872845"/>
                  <a:pt x="99752" y="1845431"/>
                </a:cubicBezTo>
                <a:cubicBezTo>
                  <a:pt x="104002" y="1828430"/>
                  <a:pt x="112437" y="1812631"/>
                  <a:pt x="116378" y="1795555"/>
                </a:cubicBezTo>
                <a:cubicBezTo>
                  <a:pt x="129086" y="1740487"/>
                  <a:pt x="135922" y="1684129"/>
                  <a:pt x="149629" y="1629301"/>
                </a:cubicBezTo>
                <a:cubicBezTo>
                  <a:pt x="155171" y="1607134"/>
                  <a:pt x="161297" y="1585104"/>
                  <a:pt x="166254" y="1562799"/>
                </a:cubicBezTo>
                <a:cubicBezTo>
                  <a:pt x="172384" y="1535214"/>
                  <a:pt x="175445" y="1506933"/>
                  <a:pt x="182880" y="1479671"/>
                </a:cubicBezTo>
                <a:cubicBezTo>
                  <a:pt x="192102" y="1445857"/>
                  <a:pt x="205047" y="1413170"/>
                  <a:pt x="216130" y="1379919"/>
                </a:cubicBezTo>
                <a:lnTo>
                  <a:pt x="232756" y="1330042"/>
                </a:lnTo>
                <a:cubicBezTo>
                  <a:pt x="238298" y="1313417"/>
                  <a:pt x="239660" y="1294747"/>
                  <a:pt x="249381" y="1280166"/>
                </a:cubicBezTo>
                <a:cubicBezTo>
                  <a:pt x="260465" y="1263541"/>
                  <a:pt x="274517" y="1248549"/>
                  <a:pt x="282632" y="1230290"/>
                </a:cubicBezTo>
                <a:cubicBezTo>
                  <a:pt x="308972" y="1171024"/>
                  <a:pt x="303983" y="1125812"/>
                  <a:pt x="349134" y="1080661"/>
                </a:cubicBezTo>
                <a:cubicBezTo>
                  <a:pt x="363263" y="1066532"/>
                  <a:pt x="382385" y="1058494"/>
                  <a:pt x="399010" y="1047410"/>
                </a:cubicBezTo>
                <a:lnTo>
                  <a:pt x="465512" y="947657"/>
                </a:lnTo>
                <a:cubicBezTo>
                  <a:pt x="476596" y="931032"/>
                  <a:pt x="482138" y="908865"/>
                  <a:pt x="498763" y="897781"/>
                </a:cubicBezTo>
                <a:cubicBezTo>
                  <a:pt x="515389" y="886697"/>
                  <a:pt x="533706" y="877805"/>
                  <a:pt x="548640" y="864530"/>
                </a:cubicBezTo>
                <a:cubicBezTo>
                  <a:pt x="583786" y="833289"/>
                  <a:pt x="609266" y="790861"/>
                  <a:pt x="648392" y="764777"/>
                </a:cubicBezTo>
                <a:lnTo>
                  <a:pt x="798021" y="665024"/>
                </a:lnTo>
                <a:lnTo>
                  <a:pt x="897774" y="598522"/>
                </a:lnTo>
                <a:cubicBezTo>
                  <a:pt x="914399" y="581897"/>
                  <a:pt x="929091" y="563081"/>
                  <a:pt x="947650" y="548646"/>
                </a:cubicBezTo>
                <a:cubicBezTo>
                  <a:pt x="947660" y="548638"/>
                  <a:pt x="1072337" y="465522"/>
                  <a:pt x="1097280" y="448893"/>
                </a:cubicBezTo>
                <a:lnTo>
                  <a:pt x="1197032" y="382391"/>
                </a:lnTo>
                <a:cubicBezTo>
                  <a:pt x="1213658" y="371307"/>
                  <a:pt x="1227953" y="355460"/>
                  <a:pt x="1246909" y="349141"/>
                </a:cubicBezTo>
                <a:cubicBezTo>
                  <a:pt x="1372284" y="307348"/>
                  <a:pt x="1217735" y="363727"/>
                  <a:pt x="1346661" y="299264"/>
                </a:cubicBezTo>
                <a:cubicBezTo>
                  <a:pt x="1362336" y="291427"/>
                  <a:pt x="1380430" y="289542"/>
                  <a:pt x="1396538" y="282639"/>
                </a:cubicBezTo>
                <a:cubicBezTo>
                  <a:pt x="1419318" y="272876"/>
                  <a:pt x="1440260" y="259151"/>
                  <a:pt x="1463040" y="249388"/>
                </a:cubicBezTo>
                <a:cubicBezTo>
                  <a:pt x="1479148" y="242485"/>
                  <a:pt x="1496066" y="237576"/>
                  <a:pt x="1512916" y="232762"/>
                </a:cubicBezTo>
                <a:cubicBezTo>
                  <a:pt x="1593546" y="209725"/>
                  <a:pt x="1573443" y="220073"/>
                  <a:pt x="1662545" y="199511"/>
                </a:cubicBezTo>
                <a:cubicBezTo>
                  <a:pt x="1662729" y="199469"/>
                  <a:pt x="1828707" y="157971"/>
                  <a:pt x="1862050" y="149635"/>
                </a:cubicBezTo>
                <a:lnTo>
                  <a:pt x="1928552" y="133010"/>
                </a:lnTo>
                <a:cubicBezTo>
                  <a:pt x="1950719" y="127468"/>
                  <a:pt x="1972344" y="118907"/>
                  <a:pt x="1995054" y="116384"/>
                </a:cubicBezTo>
                <a:lnTo>
                  <a:pt x="2144683" y="99759"/>
                </a:lnTo>
                <a:cubicBezTo>
                  <a:pt x="2222398" y="89622"/>
                  <a:pt x="2377440" y="66508"/>
                  <a:pt x="2377440" y="66508"/>
                </a:cubicBezTo>
                <a:cubicBezTo>
                  <a:pt x="2521396" y="18521"/>
                  <a:pt x="2445607" y="38872"/>
                  <a:pt x="2743200" y="33257"/>
                </a:cubicBezTo>
                <a:lnTo>
                  <a:pt x="4189614" y="16631"/>
                </a:lnTo>
                <a:cubicBezTo>
                  <a:pt x="4538728" y="-824"/>
                  <a:pt x="4411148" y="6"/>
                  <a:pt x="4572000" y="6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CE349-D7F8-4A79-AAF9-7CC66E048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 Themes</a:t>
            </a:r>
          </a:p>
        </p:txBody>
      </p:sp>
    </p:spTree>
    <p:extLst>
      <p:ext uri="{BB962C8B-B14F-4D97-AF65-F5344CB8AC3E}">
        <p14:creationId xmlns:p14="http://schemas.microsoft.com/office/powerpoint/2010/main" val="1912214134"/>
      </p:ext>
    </p:extLst>
  </p:cSld>
  <p:clrMapOvr>
    <a:masterClrMapping/>
  </p:clrMapOvr>
</p:sld>
</file>

<file path=ppt/theme/theme1.xml><?xml version="1.0" encoding="utf-8"?>
<a:theme xmlns:a="http://schemas.openxmlformats.org/drawingml/2006/main" name="W2O">
  <a:themeElements>
    <a:clrScheme name="Custom 1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C4EA7BC6-DB29-43F1-BC8E-C13812204B8C}"/>
    </a:ext>
  </a:extLst>
</a:theme>
</file>

<file path=ppt/theme/theme2.xml><?xml version="1.0" encoding="utf-8"?>
<a:theme xmlns:a="http://schemas.openxmlformats.org/drawingml/2006/main" name="WCG">
  <a:themeElements>
    <a:clrScheme name="Goldbook2 12.13.17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21C2868F-EDA4-4E72-909A-7A85BEEC501E}"/>
    </a:ext>
  </a:extLst>
</a:theme>
</file>

<file path=ppt/theme/theme3.xml><?xml version="1.0" encoding="utf-8"?>
<a:theme xmlns:a="http://schemas.openxmlformats.org/drawingml/2006/main" name="Twist">
  <a:themeElements>
    <a:clrScheme name="Goldbook2 12.13.17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AE1AB7B2-76AC-469D-9D1D-FCCDE60D6AA5}"/>
    </a:ext>
  </a:extLst>
</a:theme>
</file>

<file path=ppt/theme/theme4.xml><?xml version="1.0" encoding="utf-8"?>
<a:theme xmlns:a="http://schemas.openxmlformats.org/drawingml/2006/main" name="Marketeching">
  <a:themeElements>
    <a:clrScheme name="Goldbook2 12.13.17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817020A9-0EC3-4593-8A0F-6B98E5DDC361}"/>
    </a:ext>
  </a:extLst>
</a:theme>
</file>

<file path=ppt/theme/theme5.xml><?xml version="1.0" encoding="utf-8"?>
<a:theme xmlns:a="http://schemas.openxmlformats.org/drawingml/2006/main" name="Sentient">
  <a:themeElements>
    <a:clrScheme name="Goldbook2 12.13.17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E954DC99-96DD-44DF-825D-8CB2DE5D4E8B}"/>
    </a:ext>
  </a:extLst>
</a:theme>
</file>

<file path=ppt/theme/theme6.xml><?xml version="1.0" encoding="utf-8"?>
<a:theme xmlns:a="http://schemas.openxmlformats.org/drawingml/2006/main" name="Pure">
  <a:themeElements>
    <a:clrScheme name="Goldbook2 12.13.17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W2O Goldbook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  <a:latin typeface="Montserrat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476AA175-C4C6-4409-8A62-21434A4E613B}"/>
    </a:ext>
  </a:extLst>
</a:theme>
</file>

<file path=ppt/theme/theme7.xml><?xml version="1.0" encoding="utf-8"?>
<a:theme xmlns:a="http://schemas.openxmlformats.org/drawingml/2006/main" name="W2O_PPT">
  <a:themeElements>
    <a:clrScheme name="Goldbook2">
      <a:dk1>
        <a:srgbClr val="000000"/>
      </a:dk1>
      <a:lt1>
        <a:srgbClr val="FFFFFF"/>
      </a:lt1>
      <a:dk2>
        <a:srgbClr val="757070"/>
      </a:dk2>
      <a:lt2>
        <a:srgbClr val="E7E6E6"/>
      </a:lt2>
      <a:accent1>
        <a:srgbClr val="2FA4DD"/>
      </a:accent1>
      <a:accent2>
        <a:srgbClr val="002B3F"/>
      </a:accent2>
      <a:accent3>
        <a:srgbClr val="F15922"/>
      </a:accent3>
      <a:accent4>
        <a:srgbClr val="75899B"/>
      </a:accent4>
      <a:accent5>
        <a:srgbClr val="9B3737"/>
      </a:accent5>
      <a:accent6>
        <a:srgbClr val="494848"/>
      </a:accent6>
      <a:hlink>
        <a:srgbClr val="30A3DC"/>
      </a:hlink>
      <a:folHlink>
        <a:srgbClr val="30A3DC"/>
      </a:folHlink>
    </a:clrScheme>
    <a:fontScheme name="Custom 2">
      <a:majorFont>
        <a:latin typeface="Rokkit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FA4DD"/>
        </a:solidFill>
        <a:ln>
          <a:noFill/>
        </a:ln>
      </a:spPr>
      <a:bodyPr rtlCol="0" anchor="ctr"/>
      <a:lstStyle>
        <a:defPPr algn="ctr">
          <a:spcAft>
            <a:spcPts val="1500"/>
          </a:spcAft>
          <a:defRPr sz="1400" dirty="0">
            <a:latin typeface="Montserrat" charset="0"/>
            <a:ea typeface="Montserrat" charset="0"/>
            <a:cs typeface="Montserra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45720" rIns="45720" rtlCol="0" anchor="ctr">
        <a:spAutoFit/>
      </a:bodyPr>
      <a:lstStyle>
        <a:defPPr algn="ctr">
          <a:defRPr sz="1400" dirty="0" err="1" smtClean="0">
            <a:solidFill>
              <a:schemeClr val="tx1">
                <a:lumMod val="75000"/>
                <a:lumOff val="25000"/>
              </a:schemeClr>
            </a:solidFill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2OAnalytics_PPT_Template" id="{FA14499F-533D-46E6-A01B-7B6F4A268925}" vid="{B53F0089-2F23-4441-A619-91B98ABAE1E5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W2OAnalytics_PPT_Template</Template>
  <TotalTime>20738</TotalTime>
  <Words>997</Words>
  <Application>Microsoft Macintosh PowerPoint</Application>
  <PresentationFormat>Widescreen</PresentationFormat>
  <Paragraphs>188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Montserrat</vt:lpstr>
      <vt:lpstr>Montserrat Light</vt:lpstr>
      <vt:lpstr>Rokkitt</vt:lpstr>
      <vt:lpstr>Montserrat Medium</vt:lpstr>
      <vt:lpstr>Calibri</vt:lpstr>
      <vt:lpstr>Arial</vt:lpstr>
      <vt:lpstr>Rokkitt Medium</vt:lpstr>
      <vt:lpstr>W2O</vt:lpstr>
      <vt:lpstr>WCG</vt:lpstr>
      <vt:lpstr>Twist</vt:lpstr>
      <vt:lpstr>Marketeching</vt:lpstr>
      <vt:lpstr>Sentient</vt:lpstr>
      <vt:lpstr>Pure</vt:lpstr>
      <vt:lpstr>W2O_PPT</vt:lpstr>
      <vt:lpstr>PowerPoint Presentation</vt:lpstr>
      <vt:lpstr>Research Questions</vt:lpstr>
      <vt:lpstr>PowerPoint Presentation</vt:lpstr>
      <vt:lpstr>Patient Journey – Roller Coaster</vt:lpstr>
      <vt:lpstr>What is this Example Forum?</vt:lpstr>
      <vt:lpstr>Example Post Characteristics</vt:lpstr>
      <vt:lpstr>Shaping Influence</vt:lpstr>
      <vt:lpstr>PowerPoint Presentation</vt:lpstr>
      <vt:lpstr>PowerPoint Presentation</vt:lpstr>
      <vt:lpstr>PowerPoint Presentation</vt:lpstr>
      <vt:lpstr>PowerPoint Presentation</vt:lpstr>
      <vt:lpstr>Declining Forum Engagement</vt:lpstr>
      <vt:lpstr>PowerPoint Presentation</vt:lpstr>
      <vt:lpstr>Market Basket Analysis</vt:lpstr>
      <vt:lpstr>Market Baskets as Associated Words in Post “Baskets”</vt:lpstr>
      <vt:lpstr>Unsupervised Clustering to the Rescue!</vt:lpstr>
      <vt:lpstr>Sample [Masked] Clusters</vt:lpstr>
      <vt:lpstr>Market Baskets of Social Posts re: Healthcare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Evans</dc:creator>
  <cp:lastModifiedBy>Jennifer Darrouzet</cp:lastModifiedBy>
  <cp:revision>336</cp:revision>
  <dcterms:created xsi:type="dcterms:W3CDTF">2018-05-01T01:08:19Z</dcterms:created>
  <dcterms:modified xsi:type="dcterms:W3CDTF">2019-08-02T21:24:20Z</dcterms:modified>
</cp:coreProperties>
</file>