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9947275" cy="6858000"/>
  <p:embeddedFontLst>
    <p:embeddedFont>
      <p:font typeface="Libre Franklin"/>
      <p:regular r:id="rId34"/>
      <p:bold r:id="rId35"/>
      <p:italic r:id="rId36"/>
      <p:boldItalic r:id="rId37"/>
    </p:embeddedFont>
    <p:embeddedFont>
      <p:font typeface="Libre Baskerville"/>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3133">
          <p15:clr>
            <a:srgbClr val="000000"/>
          </p15:clr>
        </p15:guide>
      </p15:notesGuideLst>
    </p:ext>
    <p:ext uri="http://customooxmlschemas.google.com/">
      <go:slidesCustomData xmlns:go="http://customooxmlschemas.google.com/" r:id="rId41" roundtripDataSignature="AMtx7mjkVisVj9kTigZIJpCsp7HCfyST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7D6AD6-BF99-40AE-99C5-8F05ED418125}">
  <a:tblStyle styleId="{647D6AD6-BF99-40AE-99C5-8F05ED418125}" styleName="Table_0">
    <a:wholeTbl>
      <a:tcTxStyle b="off" i="off">
        <a:font>
          <a:latin typeface="Perpetua"/>
          <a:ea typeface="Perpetua"/>
          <a:cs typeface="Perpetua"/>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3133"/>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LibreFranklin-bold.fntdata"/><Relationship Id="rId12" Type="http://schemas.openxmlformats.org/officeDocument/2006/relationships/slide" Target="slides/slide6.xml"/><Relationship Id="rId34" Type="http://schemas.openxmlformats.org/officeDocument/2006/relationships/font" Target="fonts/LibreFranklin-regular.fntdata"/><Relationship Id="rId15" Type="http://schemas.openxmlformats.org/officeDocument/2006/relationships/slide" Target="slides/slide9.xml"/><Relationship Id="rId37" Type="http://schemas.openxmlformats.org/officeDocument/2006/relationships/font" Target="fonts/LibreFranklin-boldItalic.fntdata"/><Relationship Id="rId14" Type="http://schemas.openxmlformats.org/officeDocument/2006/relationships/slide" Target="slides/slide8.xml"/><Relationship Id="rId36" Type="http://schemas.openxmlformats.org/officeDocument/2006/relationships/font" Target="fonts/LibreFranklin-italic.fntdata"/><Relationship Id="rId17" Type="http://schemas.openxmlformats.org/officeDocument/2006/relationships/slide" Target="slides/slide11.xml"/><Relationship Id="rId39" Type="http://schemas.openxmlformats.org/officeDocument/2006/relationships/font" Target="fonts/LibreBaskerville-bold.fntdata"/><Relationship Id="rId16" Type="http://schemas.openxmlformats.org/officeDocument/2006/relationships/slide" Target="slides/slide10.xml"/><Relationship Id="rId38" Type="http://schemas.openxmlformats.org/officeDocument/2006/relationships/font" Target="fonts/LibreBaskervill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10486"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34487" y="0"/>
            <a:ext cx="4310486"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259138"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94728" y="3257550"/>
            <a:ext cx="795782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4310486"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34487" y="6513910"/>
            <a:ext cx="4310486"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259138"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994728" y="3257550"/>
            <a:ext cx="795782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5634487" y="6513910"/>
            <a:ext cx="4310486"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5127ac87_1_32: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ac5127ac87_1_32: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c5127ac87_1_75: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ac5127ac87_1_75: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ac5127ac87_1_75: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5127ac87_1_89: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ac5127ac87_1_89: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ac5127ac87_1_89: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c5127ac87_1_62: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ac5127ac87_1_62: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ac5127ac87_1_62: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c5127ac87_1_127: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ac5127ac87_1_127: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ac5127ac87_1_127: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c5127ac87_4_10: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ac5127ac87_4_10: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ac5127ac87_4_10: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c5127ac87_1_149: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ac5127ac87_1_149: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ac5127ac87_1_149: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c5127ac87_1_166: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ac5127ac87_1_166: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ac5127ac87_1_166: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c5127ac87_1_181: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ac5127ac87_1_181: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ac5127ac87_1_181: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c5127ac87_1_136: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ac5127ac87_1_136: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ac5127ac87_1_136: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c5127ac87_1_1: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ac5127ac87_1_1: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ac5127ac87_1_1: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20bde5e47_1_7: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b20bde5e47_1_7: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b20bde5e47_1_7: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20bde5e47_1_24: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b20bde5e47_1_24: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b20bde5e47_1_24: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b20bde5e47_1_40: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b20bde5e47_1_40: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b20bde5e47_1_40: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ac5127ac87_1_109: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ac5127ac87_1_109: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ac5127ac87_1_109: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c5127ac87_0_1: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ac5127ac87_0_1: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ac5127ac87_0_1: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c5127ac87_1_196: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ac5127ac87_1_196: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ac5127ac87_1_196: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0bde5e47_1_69: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b20bde5e47_1_69: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b20bde5e47_1_69: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c5127ac87_2_20: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c5127ac87_2_20: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ac5127ac87_2_20: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c5127ac87_1_12: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ac5127ac87_1_12:notes"/>
          <p:cNvSpPr txBox="1"/>
          <p:nvPr>
            <p:ph idx="1" type="body"/>
          </p:nvPr>
        </p:nvSpPr>
        <p:spPr>
          <a:xfrm>
            <a:off x="994728" y="3257550"/>
            <a:ext cx="79578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ac5127ac87_1_12:notes"/>
          <p:cNvSpPr txBox="1"/>
          <p:nvPr>
            <p:ph idx="12" type="sldNum"/>
          </p:nvPr>
        </p:nvSpPr>
        <p:spPr>
          <a:xfrm>
            <a:off x="5634487" y="6513910"/>
            <a:ext cx="4310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c5127ac87_1_22: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c5127ac87_1_22: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ac5127ac87_1_22:notes"/>
          <p:cNvSpPr txBox="1"/>
          <p:nvPr>
            <p:ph idx="12" type="sldNum"/>
          </p:nvPr>
        </p:nvSpPr>
        <p:spPr>
          <a:xfrm>
            <a:off x="5634487" y="6513910"/>
            <a:ext cx="4310400" cy="342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994728" y="3257550"/>
            <a:ext cx="795782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3259138"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c5127ac87_1_209: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ac5127ac87_1_209: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c5127ac87_1_218: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ac5127ac87_1_218: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20bde5e47_1_53: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b20bde5e47_1_53: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c5127ac87_3_0:notes"/>
          <p:cNvSpPr txBox="1"/>
          <p:nvPr>
            <p:ph idx="1" type="body"/>
          </p:nvPr>
        </p:nvSpPr>
        <p:spPr>
          <a:xfrm>
            <a:off x="994728" y="3257550"/>
            <a:ext cx="79578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ac5127ac87_3_0:notes"/>
          <p:cNvSpPr/>
          <p:nvPr>
            <p:ph idx="2" type="sldImg"/>
          </p:nvPr>
        </p:nvSpPr>
        <p:spPr>
          <a:xfrm>
            <a:off x="3259138"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1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9" name="Google Shape;19;p1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0" name="Google Shape;20;p1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1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5" name="Google Shape;25;p12"/>
          <p:cNvSpPr/>
          <p:nvPr/>
        </p:nvSpPr>
        <p:spPr>
          <a:xfrm>
            <a:off x="62931" y="1396720"/>
            <a:ext cx="9021537" cy="12058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6" name="Google Shape;26;p1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7" name="Google Shape;27;p1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2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1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36" name="Google Shape;36;p1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37" name="Google Shape;37;p1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42" name="Google Shape;42;p14"/>
          <p:cNvSpPr/>
          <p:nvPr/>
        </p:nvSpPr>
        <p:spPr>
          <a:xfrm>
            <a:off x="69146" y="2341475"/>
            <a:ext cx="9013781"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43" name="Google Shape;43;p1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44" name="Google Shape;44;p1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1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1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1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1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1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72" name="Google Shape;72;p1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73" name="Google Shape;73;p1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2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2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86" name="Google Shape;86;p20"/>
          <p:cNvSpPr/>
          <p:nvPr/>
        </p:nvSpPr>
        <p:spPr>
          <a:xfrm>
            <a:off x="68508" y="4650474"/>
            <a:ext cx="9006639"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87" name="Google Shape;87;p2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ibre Baskerville"/>
              <a:ea typeface="Libre Baskerville"/>
              <a:cs typeface="Libre Baskerville"/>
              <a:sym typeface="Libre Baskerville"/>
            </a:endParaRPr>
          </a:p>
        </p:txBody>
      </p:sp>
      <p:sp>
        <p:nvSpPr>
          <p:cNvPr id="88" name="Google Shape;88;p2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1" name="Google Shape;11;p1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12" name="Google Shape;12;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kaggle.com/uwrfkaggler/ravdess-emotional-speech-audio" TargetMode="External"/><Relationship Id="rId4" Type="http://schemas.openxmlformats.org/officeDocument/2006/relationships/hyperlink" Target="https://github.com/lucasnfe/vgmidi/tree/master/midi" TargetMode="External"/><Relationship Id="rId5" Type="http://schemas.openxmlformats.org/officeDocument/2006/relationships/hyperlink" Target="https://agendaweb.org/listening/audio-books-mp3.html" TargetMode="External"/><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lifewire.com/midi-file-2621979" TargetMode="Externa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idx="1" type="subTitle"/>
          </p:nvPr>
        </p:nvSpPr>
        <p:spPr>
          <a:xfrm>
            <a:off x="1564500" y="3688225"/>
            <a:ext cx="60150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210"/>
              <a:buNone/>
            </a:pPr>
            <a:r>
              <a:rPr b="1" lang="en-US" sz="2000"/>
              <a:t>Group Members</a:t>
            </a:r>
            <a:endParaRPr sz="2000"/>
          </a:p>
          <a:p>
            <a:pPr indent="0" lvl="0" marL="0" rtl="0" algn="ctr">
              <a:spcBef>
                <a:spcPts val="580"/>
              </a:spcBef>
              <a:spcAft>
                <a:spcPts val="0"/>
              </a:spcAft>
              <a:buSzPts val="2210"/>
              <a:buNone/>
            </a:pPr>
            <a:r>
              <a:t/>
            </a:r>
            <a:endParaRPr i="1" sz="2000"/>
          </a:p>
          <a:p>
            <a:pPr indent="0" lvl="0" marL="0" rtl="0" algn="ctr">
              <a:spcBef>
                <a:spcPts val="580"/>
              </a:spcBef>
              <a:spcAft>
                <a:spcPts val="0"/>
              </a:spcAft>
              <a:buSzPts val="2210"/>
              <a:buNone/>
            </a:pPr>
            <a:r>
              <a:t/>
            </a:r>
            <a:endParaRPr i="1" sz="2000"/>
          </a:p>
          <a:p>
            <a:pPr indent="0" lvl="0" marL="0" rtl="0" algn="ctr">
              <a:spcBef>
                <a:spcPts val="580"/>
              </a:spcBef>
              <a:spcAft>
                <a:spcPts val="0"/>
              </a:spcAft>
              <a:buSzPts val="2210"/>
              <a:buNone/>
            </a:pPr>
            <a:r>
              <a:t/>
            </a:r>
            <a:endParaRPr i="1" sz="2000"/>
          </a:p>
        </p:txBody>
      </p:sp>
      <p:sp>
        <p:nvSpPr>
          <p:cNvPr id="107" name="Google Shape;107;p1"/>
          <p:cNvSpPr txBox="1"/>
          <p:nvPr>
            <p:ph type="ctrTitle"/>
          </p:nvPr>
        </p:nvSpPr>
        <p:spPr>
          <a:xfrm>
            <a:off x="685800" y="1796750"/>
            <a:ext cx="7772400" cy="968700"/>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Times New Roman"/>
              <a:buNone/>
            </a:pPr>
            <a:r>
              <a:rPr lang="en-US">
                <a:latin typeface="Libre Baskerville"/>
                <a:ea typeface="Libre Baskerville"/>
                <a:cs typeface="Libre Baskerville"/>
                <a:sym typeface="Libre Baskerville"/>
              </a:rPr>
              <a:t>Deep Audiobook Tuner</a:t>
            </a:r>
            <a:endParaRPr>
              <a:latin typeface="Libre Baskerville"/>
              <a:ea typeface="Libre Baskerville"/>
              <a:cs typeface="Libre Baskerville"/>
              <a:sym typeface="Libre Baskerville"/>
            </a:endParaRPr>
          </a:p>
        </p:txBody>
      </p:sp>
      <p:pic>
        <p:nvPicPr>
          <p:cNvPr id="108" name="Google Shape;108;p1"/>
          <p:cNvPicPr preferRelativeResize="0"/>
          <p:nvPr/>
        </p:nvPicPr>
        <p:blipFill rotWithShape="1">
          <a:blip r:embed="rId3">
            <a:alphaModFix/>
          </a:blip>
          <a:srcRect b="0" l="0" r="0" t="0"/>
          <a:stretch/>
        </p:blipFill>
        <p:spPr>
          <a:xfrm>
            <a:off x="304800" y="228600"/>
            <a:ext cx="1201695" cy="1128252"/>
          </a:xfrm>
          <a:prstGeom prst="rect">
            <a:avLst/>
          </a:prstGeom>
          <a:noFill/>
          <a:ln>
            <a:noFill/>
          </a:ln>
        </p:spPr>
      </p:pic>
      <p:graphicFrame>
        <p:nvGraphicFramePr>
          <p:cNvPr id="109" name="Google Shape;109;p1"/>
          <p:cNvGraphicFramePr/>
          <p:nvPr/>
        </p:nvGraphicFramePr>
        <p:xfrm>
          <a:off x="2466475" y="4153800"/>
          <a:ext cx="3000000" cy="3000000"/>
        </p:xfrm>
        <a:graphic>
          <a:graphicData uri="http://schemas.openxmlformats.org/drawingml/2006/table">
            <a:tbl>
              <a:tblPr bandRow="1" firstRow="1">
                <a:noFill/>
                <a:tableStyleId>{647D6AD6-BF99-40AE-99C5-8F05ED418125}</a:tableStyleId>
              </a:tblPr>
              <a:tblGrid>
                <a:gridCol w="2932575"/>
                <a:gridCol w="1382000"/>
              </a:tblGrid>
              <a:tr h="402025">
                <a:tc>
                  <a:txBody>
                    <a:bodyPr/>
                    <a:lstStyle/>
                    <a:p>
                      <a:pPr indent="0" lvl="0" marL="0" marR="0" rtl="0" algn="ctr">
                        <a:spcBef>
                          <a:spcPts val="0"/>
                        </a:spcBef>
                        <a:spcAft>
                          <a:spcPts val="0"/>
                        </a:spcAft>
                        <a:buNone/>
                      </a:pPr>
                      <a:r>
                        <a:rPr b="1" lang="en-US" sz="1600" u="none" cap="none" strike="noStrike">
                          <a:latin typeface="Libre Baskerville"/>
                          <a:ea typeface="Libre Baskerville"/>
                          <a:cs typeface="Libre Baskerville"/>
                          <a:sym typeface="Libre Baskerville"/>
                        </a:rPr>
                        <a:t>Name</a:t>
                      </a:r>
                      <a:endParaRPr b="1" sz="1600" u="none" cap="none" strike="noStrike">
                        <a:latin typeface="Libre Baskerville"/>
                        <a:ea typeface="Libre Baskerville"/>
                        <a:cs typeface="Libre Baskerville"/>
                        <a:sym typeface="Libre Baskerville"/>
                      </a:endParaRPr>
                    </a:p>
                  </a:txBody>
                  <a:tcPr marT="91425" marB="91425" marR="91425" marL="91425"/>
                </a:tc>
                <a:tc>
                  <a:txBody>
                    <a:bodyPr/>
                    <a:lstStyle/>
                    <a:p>
                      <a:pPr indent="0" lvl="0" marL="0" marR="0" rtl="0" algn="ctr">
                        <a:spcBef>
                          <a:spcPts val="0"/>
                        </a:spcBef>
                        <a:spcAft>
                          <a:spcPts val="0"/>
                        </a:spcAft>
                        <a:buNone/>
                      </a:pPr>
                      <a:r>
                        <a:rPr b="1" lang="en-US" sz="1600" u="none" cap="none" strike="noStrike">
                          <a:latin typeface="Libre Baskerville"/>
                          <a:ea typeface="Libre Baskerville"/>
                          <a:cs typeface="Libre Baskerville"/>
                          <a:sym typeface="Libre Baskerville"/>
                        </a:rPr>
                        <a:t>  Roll No.</a:t>
                      </a:r>
                      <a:endParaRPr b="1" sz="1600" u="none" cap="none" strike="noStrike">
                        <a:latin typeface="Libre Baskerville"/>
                        <a:ea typeface="Libre Baskerville"/>
                        <a:cs typeface="Libre Baskerville"/>
                        <a:sym typeface="Libre Baskerville"/>
                      </a:endParaRPr>
                    </a:p>
                  </a:txBody>
                  <a:tcPr marT="91425" marB="91425" marR="91425" marL="91425"/>
                </a:tc>
              </a:tr>
              <a:tr h="402025">
                <a:tc>
                  <a:txBody>
                    <a:bodyPr/>
                    <a:lstStyle/>
                    <a:p>
                      <a:pPr indent="0" lvl="0" marL="0" marR="0" rtl="0" algn="ctr">
                        <a:spcBef>
                          <a:spcPts val="0"/>
                        </a:spcBef>
                        <a:spcAft>
                          <a:spcPts val="0"/>
                        </a:spcAft>
                        <a:buNone/>
                      </a:pPr>
                      <a:r>
                        <a:rPr lang="en-US" sz="1600">
                          <a:latin typeface="Libre Baskerville"/>
                          <a:ea typeface="Libre Baskerville"/>
                          <a:cs typeface="Libre Baskerville"/>
                          <a:sym typeface="Libre Baskerville"/>
                        </a:rPr>
                        <a:t>Daniel Lobo</a:t>
                      </a:r>
                      <a:endParaRPr sz="1600" u="none" cap="none" strike="noStrike">
                        <a:latin typeface="Libre Baskerville"/>
                        <a:ea typeface="Libre Baskerville"/>
                        <a:cs typeface="Libre Baskerville"/>
                        <a:sym typeface="Libre Baskerville"/>
                      </a:endParaRPr>
                    </a:p>
                  </a:txBody>
                  <a:tcPr marT="91425" marB="91425" marR="91425" marL="91425"/>
                </a:tc>
                <a:tc>
                  <a:txBody>
                    <a:bodyPr/>
                    <a:lstStyle/>
                    <a:p>
                      <a:pPr indent="0" lvl="0" marL="0" marR="0" rtl="0" algn="ctr">
                        <a:spcBef>
                          <a:spcPts val="0"/>
                        </a:spcBef>
                        <a:spcAft>
                          <a:spcPts val="0"/>
                        </a:spcAft>
                        <a:buNone/>
                      </a:pPr>
                      <a:r>
                        <a:rPr lang="en-US" sz="1600">
                          <a:latin typeface="Libre Baskerville"/>
                          <a:ea typeface="Libre Baskerville"/>
                          <a:cs typeface="Libre Baskerville"/>
                          <a:sym typeface="Libre Baskerville"/>
                        </a:rPr>
                        <a:t>07</a:t>
                      </a:r>
                      <a:endParaRPr sz="1600" u="none" cap="none" strike="noStrike">
                        <a:latin typeface="Libre Baskerville"/>
                        <a:ea typeface="Libre Baskerville"/>
                        <a:cs typeface="Libre Baskerville"/>
                        <a:sym typeface="Libre Baskerville"/>
                      </a:endParaRPr>
                    </a:p>
                  </a:txBody>
                  <a:tcPr marT="91425" marB="91425" marR="91425" marL="91425"/>
                </a:tc>
              </a:tr>
              <a:tr h="402025">
                <a:tc>
                  <a:txBody>
                    <a:bodyPr/>
                    <a:lstStyle/>
                    <a:p>
                      <a:pPr indent="0" lvl="0" marL="0" marR="0" rtl="0" algn="ctr">
                        <a:spcBef>
                          <a:spcPts val="0"/>
                        </a:spcBef>
                        <a:spcAft>
                          <a:spcPts val="0"/>
                        </a:spcAft>
                        <a:buNone/>
                      </a:pPr>
                      <a:r>
                        <a:rPr lang="en-US" sz="1600">
                          <a:latin typeface="Libre Baskerville"/>
                          <a:ea typeface="Libre Baskerville"/>
                          <a:cs typeface="Libre Baskerville"/>
                          <a:sym typeface="Libre Baskerville"/>
                        </a:rPr>
                        <a:t>Jenny Dcruz</a:t>
                      </a:r>
                      <a:endParaRPr sz="1600" u="none" cap="none" strike="noStrike">
                        <a:latin typeface="Libre Baskerville"/>
                        <a:ea typeface="Libre Baskerville"/>
                        <a:cs typeface="Libre Baskerville"/>
                        <a:sym typeface="Libre Baskerville"/>
                      </a:endParaRPr>
                    </a:p>
                  </a:txBody>
                  <a:tcPr marT="91425" marB="91425" marR="91425" marL="91425"/>
                </a:tc>
                <a:tc>
                  <a:txBody>
                    <a:bodyPr/>
                    <a:lstStyle/>
                    <a:p>
                      <a:pPr indent="0" lvl="0" marL="0" marR="0" rtl="0" algn="ctr">
                        <a:spcBef>
                          <a:spcPts val="0"/>
                        </a:spcBef>
                        <a:spcAft>
                          <a:spcPts val="0"/>
                        </a:spcAft>
                        <a:buNone/>
                      </a:pPr>
                      <a:r>
                        <a:rPr lang="en-US" sz="1600">
                          <a:latin typeface="Libre Baskerville"/>
                          <a:ea typeface="Libre Baskerville"/>
                          <a:cs typeface="Libre Baskerville"/>
                          <a:sym typeface="Libre Baskerville"/>
                        </a:rPr>
                        <a:t>16</a:t>
                      </a:r>
                      <a:endParaRPr sz="1600" u="none" cap="none" strike="noStrike">
                        <a:latin typeface="Libre Baskerville"/>
                        <a:ea typeface="Libre Baskerville"/>
                        <a:cs typeface="Libre Baskerville"/>
                        <a:sym typeface="Libre Baskerville"/>
                      </a:endParaRPr>
                    </a:p>
                  </a:txBody>
                  <a:tcPr marT="91425" marB="91425" marR="91425" marL="91425"/>
                </a:tc>
              </a:tr>
              <a:tr h="402025">
                <a:tc>
                  <a:txBody>
                    <a:bodyPr/>
                    <a:lstStyle/>
                    <a:p>
                      <a:pPr indent="0" lvl="0" marL="0" marR="0" rtl="0" algn="ctr">
                        <a:spcBef>
                          <a:spcPts val="0"/>
                        </a:spcBef>
                        <a:spcAft>
                          <a:spcPts val="0"/>
                        </a:spcAft>
                        <a:buNone/>
                      </a:pPr>
                      <a:r>
                        <a:rPr lang="en-US" sz="1600">
                          <a:latin typeface="Libre Baskerville"/>
                          <a:ea typeface="Libre Baskerville"/>
                          <a:cs typeface="Libre Baskerville"/>
                          <a:sym typeface="Libre Baskerville"/>
                        </a:rPr>
                        <a:t>Smita Deulkar</a:t>
                      </a:r>
                      <a:endParaRPr sz="1600" u="none" cap="none" strike="noStrike">
                        <a:latin typeface="Libre Baskerville"/>
                        <a:ea typeface="Libre Baskerville"/>
                        <a:cs typeface="Libre Baskerville"/>
                        <a:sym typeface="Libre Baskerville"/>
                      </a:endParaRPr>
                    </a:p>
                  </a:txBody>
                  <a:tcPr marT="91425" marB="91425" marR="91425" marL="91425"/>
                </a:tc>
                <a:tc>
                  <a:txBody>
                    <a:bodyPr/>
                    <a:lstStyle/>
                    <a:p>
                      <a:pPr indent="0" lvl="0" marL="0" marR="0" rtl="0" algn="ctr">
                        <a:spcBef>
                          <a:spcPts val="0"/>
                        </a:spcBef>
                        <a:spcAft>
                          <a:spcPts val="0"/>
                        </a:spcAft>
                        <a:buNone/>
                      </a:pPr>
                      <a:r>
                        <a:rPr lang="en-US" sz="1600">
                          <a:latin typeface="Libre Baskerville"/>
                          <a:ea typeface="Libre Baskerville"/>
                          <a:cs typeface="Libre Baskerville"/>
                          <a:sym typeface="Libre Baskerville"/>
                        </a:rPr>
                        <a:t>19</a:t>
                      </a:r>
                      <a:endParaRPr sz="1600" u="none" cap="none" strike="noStrike">
                        <a:latin typeface="Libre Baskerville"/>
                        <a:ea typeface="Libre Baskerville"/>
                        <a:cs typeface="Libre Baskerville"/>
                        <a:sym typeface="Libre Baskerville"/>
                      </a:endParaRPr>
                    </a:p>
                  </a:txBody>
                  <a:tcPr marT="91425" marB="91425" marR="91425" marL="91425"/>
                </a:tc>
              </a:tr>
              <a:tr h="334500">
                <a:tc>
                  <a:txBody>
                    <a:bodyPr/>
                    <a:lstStyle/>
                    <a:p>
                      <a:pPr indent="0" lvl="0" marL="0" marR="0" rtl="0" algn="ctr">
                        <a:spcBef>
                          <a:spcPts val="0"/>
                        </a:spcBef>
                        <a:spcAft>
                          <a:spcPts val="0"/>
                        </a:spcAft>
                        <a:buNone/>
                      </a:pPr>
                      <a:r>
                        <a:rPr lang="en-US" sz="1600">
                          <a:latin typeface="Libre Baskerville"/>
                          <a:ea typeface="Libre Baskerville"/>
                          <a:cs typeface="Libre Baskerville"/>
                          <a:sym typeface="Libre Baskerville"/>
                        </a:rPr>
                        <a:t>Leander Fernandes</a:t>
                      </a:r>
                      <a:endParaRPr sz="1600" u="none" cap="none" strike="noStrike">
                        <a:latin typeface="Libre Baskerville"/>
                        <a:ea typeface="Libre Baskerville"/>
                        <a:cs typeface="Libre Baskerville"/>
                        <a:sym typeface="Libre Baskerville"/>
                      </a:endParaRPr>
                    </a:p>
                  </a:txBody>
                  <a:tcPr marT="91425" marB="91425" marR="91425" marL="91425"/>
                </a:tc>
                <a:tc>
                  <a:txBody>
                    <a:bodyPr/>
                    <a:lstStyle/>
                    <a:p>
                      <a:pPr indent="0" lvl="0" marL="0" marR="0" rtl="0" algn="ctr">
                        <a:spcBef>
                          <a:spcPts val="0"/>
                        </a:spcBef>
                        <a:spcAft>
                          <a:spcPts val="0"/>
                        </a:spcAft>
                        <a:buNone/>
                      </a:pPr>
                      <a:r>
                        <a:rPr lang="en-US" sz="1600">
                          <a:latin typeface="Libre Baskerville"/>
                          <a:ea typeface="Libre Baskerville"/>
                          <a:cs typeface="Libre Baskerville"/>
                          <a:sym typeface="Libre Baskerville"/>
                        </a:rPr>
                        <a:t>20</a:t>
                      </a:r>
                      <a:endParaRPr sz="1600" u="none" cap="none" strike="noStrike">
                        <a:latin typeface="Libre Baskerville"/>
                        <a:ea typeface="Libre Baskerville"/>
                        <a:cs typeface="Libre Baskerville"/>
                        <a:sym typeface="Libre Baskerville"/>
                      </a:endParaRPr>
                    </a:p>
                  </a:txBody>
                  <a:tcPr marT="91425" marB="91425" marR="91425" marL="91425"/>
                </a:tc>
              </a:tr>
            </a:tbl>
          </a:graphicData>
        </a:graphic>
      </p:graphicFrame>
      <p:sp>
        <p:nvSpPr>
          <p:cNvPr id="110" name="Google Shape;110;p1"/>
          <p:cNvSpPr txBox="1"/>
          <p:nvPr/>
        </p:nvSpPr>
        <p:spPr>
          <a:xfrm>
            <a:off x="1506500" y="277025"/>
            <a:ext cx="7142400" cy="1031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Libre Baskerville"/>
                <a:ea typeface="Libre Baskerville"/>
                <a:cs typeface="Libre Baskerville"/>
                <a:sym typeface="Libre Baskerville"/>
              </a:rPr>
              <a:t>St. Francis Institute of Technology</a:t>
            </a:r>
            <a:endParaRPr sz="2800"/>
          </a:p>
          <a:p>
            <a:pPr indent="0" lvl="0" marL="0" marR="0" rtl="0" algn="ctr">
              <a:spcBef>
                <a:spcPts val="0"/>
              </a:spcBef>
              <a:spcAft>
                <a:spcPts val="0"/>
              </a:spcAft>
              <a:buNone/>
            </a:pPr>
            <a:r>
              <a:rPr b="0" i="1" lang="en-US" sz="2400" u="none" cap="none" strike="noStrike">
                <a:solidFill>
                  <a:schemeClr val="dk1"/>
                </a:solidFill>
                <a:latin typeface="Libre Baskerville"/>
                <a:ea typeface="Libre Baskerville"/>
                <a:cs typeface="Libre Baskerville"/>
                <a:sym typeface="Libre Baskerville"/>
              </a:rPr>
              <a:t>Department of Computer Engineering</a:t>
            </a:r>
            <a:r>
              <a:rPr b="0" i="0" lang="en-US" sz="2400" u="none" cap="none" strike="noStrike">
                <a:solidFill>
                  <a:schemeClr val="dk1"/>
                </a:solidFill>
                <a:latin typeface="Libre Baskerville"/>
                <a:ea typeface="Libre Baskerville"/>
                <a:cs typeface="Libre Baskerville"/>
                <a:sym typeface="Libre Baskerville"/>
              </a:rPr>
              <a:t> </a:t>
            </a:r>
            <a:endParaRPr sz="2400"/>
          </a:p>
          <a:p>
            <a:pPr indent="0" lvl="0" marL="0" marR="0" rtl="0" algn="ctr">
              <a:spcBef>
                <a:spcPts val="0"/>
              </a:spcBef>
              <a:spcAft>
                <a:spcPts val="0"/>
              </a:spcAft>
              <a:buNone/>
            </a:pPr>
            <a:r>
              <a:t/>
            </a:r>
            <a:endParaRPr b="0" i="0" sz="3200" u="none" cap="none" strike="noStrike">
              <a:solidFill>
                <a:schemeClr val="dk1"/>
              </a:solidFill>
              <a:latin typeface="Libre Baskerville"/>
              <a:ea typeface="Libre Baskerville"/>
              <a:cs typeface="Libre Baskerville"/>
              <a:sym typeface="Libre Baskerville"/>
            </a:endParaRPr>
          </a:p>
        </p:txBody>
      </p:sp>
      <p:sp>
        <p:nvSpPr>
          <p:cNvPr id="111" name="Google Shape;111;p1"/>
          <p:cNvSpPr txBox="1"/>
          <p:nvPr>
            <p:ph idx="11" type="ftr"/>
          </p:nvPr>
        </p:nvSpPr>
        <p:spPr>
          <a:xfrm>
            <a:off x="1565300" y="3231025"/>
            <a:ext cx="6015000" cy="457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b="1" lang="en-US" sz="2000">
                <a:solidFill>
                  <a:srgbClr val="1F497D"/>
                </a:solidFill>
              </a:rPr>
              <a:t>Guided by - Ms. Priya Karunakaran</a:t>
            </a:r>
            <a:endParaRPr b="1" sz="2000">
              <a:solidFill>
                <a:srgbClr val="1F497D"/>
              </a:solidFill>
            </a:endParaRPr>
          </a:p>
        </p:txBody>
      </p:sp>
      <p:sp>
        <p:nvSpPr>
          <p:cNvPr id="112" name="Google Shape;112;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13" name="Google Shape;113;p1"/>
          <p:cNvSpPr txBox="1"/>
          <p:nvPr>
            <p:ph idx="10" type="dt"/>
          </p:nvPr>
        </p:nvSpPr>
        <p:spPr>
          <a:xfrm>
            <a:off x="6634325" y="6322100"/>
            <a:ext cx="18678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solidFill>
                  <a:srgbClr val="1F497D"/>
                </a:solidFill>
              </a:rPr>
              <a:t>19/12</a:t>
            </a:r>
            <a:r>
              <a:rPr lang="en-US">
                <a:solidFill>
                  <a:srgbClr val="1F497D"/>
                </a:solidFill>
              </a:rPr>
              <a:t>/2020</a:t>
            </a:r>
            <a:endParaRPr>
              <a:solidFill>
                <a:srgbClr val="1F497D"/>
              </a:solidFill>
            </a:endParaRPr>
          </a:p>
        </p:txBody>
      </p:sp>
      <p:sp>
        <p:nvSpPr>
          <p:cNvPr id="114" name="Google Shape;114;p1"/>
          <p:cNvSpPr txBox="1"/>
          <p:nvPr/>
        </p:nvSpPr>
        <p:spPr>
          <a:xfrm>
            <a:off x="3577700" y="6331550"/>
            <a:ext cx="3000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Libre Baskerville"/>
                <a:ea typeface="Libre Baskerville"/>
                <a:cs typeface="Libre Baskerville"/>
                <a:sym typeface="Libre Baskerville"/>
              </a:rPr>
              <a:t>Deep Audiobook Tuner</a:t>
            </a:r>
            <a:endParaRPr>
              <a:solidFill>
                <a:schemeClr val="dk2"/>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c5127ac87_1_32"/>
          <p:cNvSpPr txBox="1"/>
          <p:nvPr>
            <p:ph type="title"/>
          </p:nvPr>
        </p:nvSpPr>
        <p:spPr>
          <a:xfrm>
            <a:off x="8739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Problem definition </a:t>
            </a:r>
            <a:endParaRPr/>
          </a:p>
        </p:txBody>
      </p:sp>
      <p:sp>
        <p:nvSpPr>
          <p:cNvPr id="205" name="Google Shape;205;gac5127ac87_1_3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06" name="Google Shape;206;gac5127ac87_1_32"/>
          <p:cNvSpPr/>
          <p:nvPr/>
        </p:nvSpPr>
        <p:spPr>
          <a:xfrm>
            <a:off x="990600" y="1547275"/>
            <a:ext cx="7539000" cy="4283100"/>
          </a:xfrm>
          <a:prstGeom prst="rect">
            <a:avLst/>
          </a:prstGeom>
          <a:solidFill>
            <a:schemeClr val="accent1"/>
          </a:solidFill>
          <a:ln cap="flat" cmpd="sng" w="127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400" u="none" cap="none" strike="noStrike">
                <a:solidFill>
                  <a:schemeClr val="lt1"/>
                </a:solidFill>
                <a:latin typeface="Libre Baskerville"/>
                <a:ea typeface="Libre Baskerville"/>
                <a:cs typeface="Libre Baskerville"/>
                <a:sym typeface="Libre Baskerville"/>
              </a:rPr>
              <a:t>“</a:t>
            </a:r>
            <a:r>
              <a:rPr lang="en-US" sz="2400">
                <a:solidFill>
                  <a:schemeClr val="lt1"/>
                </a:solidFill>
                <a:latin typeface="Libre Baskerville"/>
                <a:ea typeface="Libre Baskerville"/>
                <a:cs typeface="Libre Baskerville"/>
                <a:sym typeface="Libre Baskerville"/>
              </a:rPr>
              <a:t>To develop a machine learning system that takes an audiobook (mp3 file) as an input, analyzes the sentiments conveyed through the script and generates emotionally relevant music sequences. As the emotions conveyed through the script vary, the model will smoothly adapt to the emotional changes and provide a musical score that compliments the audiobook.</a:t>
            </a:r>
            <a:r>
              <a:rPr b="0" i="0" lang="en-US" sz="2400" u="none" cap="none" strike="noStrike">
                <a:solidFill>
                  <a:schemeClr val="lt1"/>
                </a:solidFill>
                <a:latin typeface="Libre Baskerville"/>
                <a:ea typeface="Libre Baskerville"/>
                <a:cs typeface="Libre Baskerville"/>
                <a:sym typeface="Libre Baskerville"/>
              </a:rPr>
              <a:t>”</a:t>
            </a:r>
            <a:endParaRPr sz="2400">
              <a:solidFill>
                <a:schemeClr val="lt1"/>
              </a:solidFill>
              <a:latin typeface="Libre Baskerville"/>
              <a:ea typeface="Libre Baskerville"/>
              <a:cs typeface="Libre Baskerville"/>
              <a:sym typeface="Libre Baskerville"/>
            </a:endParaRPr>
          </a:p>
        </p:txBody>
      </p:sp>
      <p:pic>
        <p:nvPicPr>
          <p:cNvPr id="207" name="Google Shape;207;gac5127ac87_1_3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08" name="Google Shape;208;gac5127ac87_1_32"/>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209" name="Google Shape;209;gac5127ac87_1_32"/>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ac5127ac87_1_7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Proposed Solution</a:t>
            </a:r>
            <a:r>
              <a:rPr lang="en-US" sz="3600"/>
              <a:t> </a:t>
            </a:r>
            <a:endParaRPr sz="3600"/>
          </a:p>
        </p:txBody>
      </p:sp>
      <p:sp>
        <p:nvSpPr>
          <p:cNvPr id="216" name="Google Shape;216;gac5127ac87_1_7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17" name="Google Shape;217;gac5127ac87_1_75"/>
          <p:cNvSpPr txBox="1"/>
          <p:nvPr>
            <p:ph idx="1" type="body"/>
          </p:nvPr>
        </p:nvSpPr>
        <p:spPr>
          <a:xfrm>
            <a:off x="914400" y="1518450"/>
            <a:ext cx="7772400" cy="45720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580"/>
              </a:spcBef>
              <a:spcAft>
                <a:spcPts val="0"/>
              </a:spcAft>
              <a:buSzPts val="2000"/>
              <a:buChar char="❖"/>
            </a:pPr>
            <a:r>
              <a:rPr lang="en-US" sz="2000"/>
              <a:t>Our system consists of two models, sentiment analysis model and a music generation model.</a:t>
            </a:r>
            <a:endParaRPr sz="2000"/>
          </a:p>
          <a:p>
            <a:pPr indent="-355600" lvl="0" marL="457200" rtl="0" algn="just">
              <a:lnSpc>
                <a:spcPct val="115000"/>
              </a:lnSpc>
              <a:spcBef>
                <a:spcPts val="0"/>
              </a:spcBef>
              <a:spcAft>
                <a:spcPts val="0"/>
              </a:spcAft>
              <a:buSzPts val="2000"/>
              <a:buChar char="❖"/>
            </a:pPr>
            <a:r>
              <a:rPr lang="en-US" sz="2000"/>
              <a:t>The initial model will take an audio book file (script, audio) as it's input .</a:t>
            </a:r>
            <a:endParaRPr sz="2000"/>
          </a:p>
          <a:p>
            <a:pPr indent="-355600" lvl="0" marL="457200" rtl="0" algn="just">
              <a:lnSpc>
                <a:spcPct val="115000"/>
              </a:lnSpc>
              <a:spcBef>
                <a:spcPts val="0"/>
              </a:spcBef>
              <a:spcAft>
                <a:spcPts val="0"/>
              </a:spcAft>
              <a:buSzPts val="2000"/>
              <a:buChar char="❖"/>
            </a:pPr>
            <a:r>
              <a:rPr lang="en-US" sz="2000"/>
              <a:t>It will segment the script.</a:t>
            </a:r>
            <a:endParaRPr sz="2000"/>
          </a:p>
          <a:p>
            <a:pPr indent="-355600" lvl="0" marL="457200" rtl="0" algn="just">
              <a:lnSpc>
                <a:spcPct val="115000"/>
              </a:lnSpc>
              <a:spcBef>
                <a:spcPts val="0"/>
              </a:spcBef>
              <a:spcAft>
                <a:spcPts val="0"/>
              </a:spcAft>
              <a:buSzPts val="2000"/>
              <a:buChar char="❖"/>
            </a:pPr>
            <a:r>
              <a:rPr lang="en-US" sz="2000"/>
              <a:t>Individual segments are processed and topics are extracted from them.</a:t>
            </a:r>
            <a:endParaRPr sz="2000"/>
          </a:p>
          <a:p>
            <a:pPr indent="-355600" lvl="0" marL="457200" rtl="0" algn="just">
              <a:lnSpc>
                <a:spcPct val="115000"/>
              </a:lnSpc>
              <a:spcBef>
                <a:spcPts val="0"/>
              </a:spcBef>
              <a:spcAft>
                <a:spcPts val="0"/>
              </a:spcAft>
              <a:buSzPts val="2000"/>
              <a:buChar char="❖"/>
            </a:pPr>
            <a:r>
              <a:rPr lang="en-US" sz="2000"/>
              <a:t>The sentiment for each segment is analyzed from the clusters of topics extracted.</a:t>
            </a:r>
            <a:endParaRPr sz="2000"/>
          </a:p>
          <a:p>
            <a:pPr indent="-355600" lvl="0" marL="457200" rtl="0" algn="just">
              <a:lnSpc>
                <a:spcPct val="115000"/>
              </a:lnSpc>
              <a:spcBef>
                <a:spcPts val="0"/>
              </a:spcBef>
              <a:spcAft>
                <a:spcPts val="0"/>
              </a:spcAft>
              <a:buSzPts val="2000"/>
              <a:buChar char="❖"/>
            </a:pPr>
            <a:r>
              <a:rPr lang="en-US" sz="2000"/>
              <a:t>These sentiments are passed on as the input to the music generation model.</a:t>
            </a:r>
            <a:endParaRPr sz="2000"/>
          </a:p>
        </p:txBody>
      </p:sp>
      <p:pic>
        <p:nvPicPr>
          <p:cNvPr id="218" name="Google Shape;218;gac5127ac87_1_7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19" name="Google Shape;219;gac5127ac87_1_75"/>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220" name="Google Shape;220;gac5127ac87_1_75"/>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ac5127ac87_1_8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Proposed Solution</a:t>
            </a:r>
            <a:r>
              <a:rPr lang="en-US" sz="3600"/>
              <a:t> </a:t>
            </a:r>
            <a:endParaRPr sz="3600"/>
          </a:p>
        </p:txBody>
      </p:sp>
      <p:sp>
        <p:nvSpPr>
          <p:cNvPr id="227" name="Google Shape;227;gac5127ac87_1_8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28" name="Google Shape;228;gac5127ac87_1_89"/>
          <p:cNvSpPr txBox="1"/>
          <p:nvPr>
            <p:ph idx="1" type="body"/>
          </p:nvPr>
        </p:nvSpPr>
        <p:spPr>
          <a:xfrm>
            <a:off x="914400" y="1259900"/>
            <a:ext cx="7772400" cy="4162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b="1" sz="2200"/>
          </a:p>
          <a:p>
            <a:pPr indent="-260984" lvl="0" marL="274320" rtl="0" algn="just">
              <a:lnSpc>
                <a:spcPct val="115000"/>
              </a:lnSpc>
              <a:spcBef>
                <a:spcPts val="580"/>
              </a:spcBef>
              <a:spcAft>
                <a:spcPts val="0"/>
              </a:spcAft>
              <a:buSzPts val="2000"/>
              <a:buChar char="❖"/>
            </a:pPr>
            <a:r>
              <a:rPr lang="en-US" sz="2000"/>
              <a:t>In the second model, music is generated and the sentiments are an important factor in adjusting the components of our model.</a:t>
            </a:r>
            <a:endParaRPr sz="2000"/>
          </a:p>
          <a:p>
            <a:pPr indent="-260984" lvl="0" marL="274320" rtl="0" algn="just">
              <a:lnSpc>
                <a:spcPct val="115000"/>
              </a:lnSpc>
              <a:spcBef>
                <a:spcPts val="580"/>
              </a:spcBef>
              <a:spcAft>
                <a:spcPts val="0"/>
              </a:spcAft>
              <a:buSzPts val="2000"/>
              <a:buChar char="❖"/>
            </a:pPr>
            <a:r>
              <a:rPr lang="en-US" sz="2000"/>
              <a:t>Sentiment is perceived in music due to several features such as melody, harmony, tempo, timbre, etc. Quieter volume, slower tempo and lower pitch is found to convey the emotion of sadness whereas louder volume, faster tempo and higher pitch is perceived as  happier.</a:t>
            </a:r>
            <a:endParaRPr sz="2000"/>
          </a:p>
        </p:txBody>
      </p:sp>
      <p:pic>
        <p:nvPicPr>
          <p:cNvPr id="229" name="Google Shape;229;gac5127ac87_1_8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30" name="Google Shape;230;gac5127ac87_1_89"/>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231" name="Google Shape;231;gac5127ac87_1_89"/>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ac5127ac87_1_6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38" name="Google Shape;238;gac5127ac87_1_62"/>
          <p:cNvPicPr preferRelativeResize="0"/>
          <p:nvPr/>
        </p:nvPicPr>
        <p:blipFill>
          <a:blip r:embed="rId3">
            <a:alphaModFix/>
          </a:blip>
          <a:stretch>
            <a:fillRect/>
          </a:stretch>
        </p:blipFill>
        <p:spPr>
          <a:xfrm>
            <a:off x="1652575" y="80950"/>
            <a:ext cx="6101203" cy="6091250"/>
          </a:xfrm>
          <a:prstGeom prst="rect">
            <a:avLst/>
          </a:prstGeom>
          <a:noFill/>
          <a:ln>
            <a:noFill/>
          </a:ln>
        </p:spPr>
      </p:pic>
      <p:sp>
        <p:nvSpPr>
          <p:cNvPr id="239" name="Google Shape;239;gac5127ac87_1_62"/>
          <p:cNvSpPr txBox="1"/>
          <p:nvPr/>
        </p:nvSpPr>
        <p:spPr>
          <a:xfrm>
            <a:off x="1900250" y="5672175"/>
            <a:ext cx="23859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System Block Diagram</a:t>
            </a:r>
            <a:endParaRPr>
              <a:latin typeface="Libre Baskerville"/>
              <a:ea typeface="Libre Baskerville"/>
              <a:cs typeface="Libre Baskerville"/>
              <a:sym typeface="Libre Baskerville"/>
            </a:endParaRPr>
          </a:p>
        </p:txBody>
      </p:sp>
      <p:pic>
        <p:nvPicPr>
          <p:cNvPr id="240" name="Google Shape;240;gac5127ac87_1_62"/>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
        <p:nvSpPr>
          <p:cNvPr id="241" name="Google Shape;241;gac5127ac87_1_62"/>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242" name="Google Shape;242;gac5127ac87_1_62"/>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ac5127ac87_1_1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Experimental Setup:</a:t>
            </a:r>
            <a:endParaRPr/>
          </a:p>
        </p:txBody>
      </p:sp>
      <p:sp>
        <p:nvSpPr>
          <p:cNvPr id="249" name="Google Shape;249;gac5127ac87_1_1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50" name="Google Shape;250;gac5127ac87_1_12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l">
              <a:spcBef>
                <a:spcPts val="580"/>
              </a:spcBef>
              <a:spcAft>
                <a:spcPts val="0"/>
              </a:spcAft>
              <a:buNone/>
            </a:pPr>
            <a:r>
              <a:rPr b="1" lang="en-US" sz="2200"/>
              <a:t>Software Requirements:</a:t>
            </a:r>
            <a:endParaRPr b="1" sz="2200"/>
          </a:p>
          <a:p>
            <a:pPr indent="-261620" lvl="0" marL="274320" rtl="0" algn="l">
              <a:spcBef>
                <a:spcPts val="580"/>
              </a:spcBef>
              <a:spcAft>
                <a:spcPts val="0"/>
              </a:spcAft>
              <a:buSzPts val="2010"/>
              <a:buFont typeface="Libre Baskerville"/>
              <a:buChar char="❖"/>
            </a:pPr>
            <a:r>
              <a:rPr lang="en-US" sz="2000"/>
              <a:t>Operating System: Windows 10</a:t>
            </a:r>
            <a:endParaRPr sz="2000"/>
          </a:p>
          <a:p>
            <a:pPr indent="-261620" lvl="0" marL="274320" rtl="0" algn="l">
              <a:spcBef>
                <a:spcPts val="580"/>
              </a:spcBef>
              <a:spcAft>
                <a:spcPts val="0"/>
              </a:spcAft>
              <a:buSzPts val="2010"/>
              <a:buFont typeface="Libre Baskerville"/>
              <a:buChar char="❖"/>
            </a:pPr>
            <a:r>
              <a:rPr lang="en-US" sz="2000"/>
              <a:t>Python 3</a:t>
            </a:r>
            <a:endParaRPr sz="2000"/>
          </a:p>
          <a:p>
            <a:pPr indent="0" lvl="0" marL="274320" rtl="0" algn="l">
              <a:spcBef>
                <a:spcPts val="580"/>
              </a:spcBef>
              <a:spcAft>
                <a:spcPts val="0"/>
              </a:spcAft>
              <a:buNone/>
            </a:pPr>
            <a:r>
              <a:t/>
            </a:r>
            <a:endParaRPr sz="2000"/>
          </a:p>
          <a:p>
            <a:pPr indent="0" lvl="0" marL="0" rtl="0" algn="l">
              <a:spcBef>
                <a:spcPts val="580"/>
              </a:spcBef>
              <a:spcAft>
                <a:spcPts val="0"/>
              </a:spcAft>
              <a:buNone/>
            </a:pPr>
            <a:r>
              <a:rPr b="1" lang="en-US" sz="2200"/>
              <a:t>Hardware Requirements:</a:t>
            </a:r>
            <a:endParaRPr b="1" sz="2200"/>
          </a:p>
          <a:p>
            <a:pPr indent="-261620" lvl="0" marL="274320" rtl="0" algn="l">
              <a:spcBef>
                <a:spcPts val="580"/>
              </a:spcBef>
              <a:spcAft>
                <a:spcPts val="0"/>
              </a:spcAft>
              <a:buSzPts val="2010"/>
              <a:buFont typeface="Libre Baskerville"/>
              <a:buChar char="❖"/>
            </a:pPr>
            <a:r>
              <a:rPr lang="en-US" sz="2000"/>
              <a:t>CPU: Intel i5/Ryzen 5 or above</a:t>
            </a:r>
            <a:endParaRPr sz="2000"/>
          </a:p>
          <a:p>
            <a:pPr indent="-261620" lvl="0" marL="274320" rtl="0" algn="l">
              <a:spcBef>
                <a:spcPts val="580"/>
              </a:spcBef>
              <a:spcAft>
                <a:spcPts val="0"/>
              </a:spcAft>
              <a:buSzPts val="2010"/>
              <a:buFont typeface="Libre Baskerville"/>
              <a:buChar char="❖"/>
            </a:pPr>
            <a:r>
              <a:rPr lang="en-US" sz="2000"/>
              <a:t>Clock speed: 2.5 GHz or above</a:t>
            </a:r>
            <a:endParaRPr sz="2000"/>
          </a:p>
          <a:p>
            <a:pPr indent="-261620" lvl="0" marL="274320" rtl="0" algn="l">
              <a:spcBef>
                <a:spcPts val="580"/>
              </a:spcBef>
              <a:spcAft>
                <a:spcPts val="0"/>
              </a:spcAft>
              <a:buSzPts val="2010"/>
              <a:buFont typeface="Libre Baskerville"/>
              <a:buChar char="❖"/>
            </a:pPr>
            <a:r>
              <a:rPr lang="en-US" sz="2000"/>
              <a:t>GPU: NVIDIA Geforce GTX 960 or above</a:t>
            </a:r>
            <a:endParaRPr sz="2000"/>
          </a:p>
          <a:p>
            <a:pPr indent="-261620" lvl="0" marL="274320" rtl="0" algn="l">
              <a:spcBef>
                <a:spcPts val="580"/>
              </a:spcBef>
              <a:spcAft>
                <a:spcPts val="0"/>
              </a:spcAft>
              <a:buSzPts val="2010"/>
              <a:buFont typeface="Libre Baskerville"/>
              <a:buChar char="❖"/>
            </a:pPr>
            <a:r>
              <a:rPr lang="en-US" sz="2000"/>
              <a:t>RAM size: 8GB or above</a:t>
            </a:r>
            <a:endParaRPr sz="2000"/>
          </a:p>
          <a:p>
            <a:pPr indent="-261620" lvl="0" marL="274320" rtl="0" algn="l">
              <a:spcBef>
                <a:spcPts val="580"/>
              </a:spcBef>
              <a:spcAft>
                <a:spcPts val="0"/>
              </a:spcAft>
              <a:buSzPts val="2010"/>
              <a:buFont typeface="Libre Baskerville"/>
              <a:buChar char="❖"/>
            </a:pPr>
            <a:r>
              <a:rPr lang="en-US" sz="2000"/>
              <a:t>Hard Disk capacity: 100GB or above</a:t>
            </a:r>
            <a:endParaRPr sz="2000"/>
          </a:p>
        </p:txBody>
      </p:sp>
      <p:pic>
        <p:nvPicPr>
          <p:cNvPr id="251" name="Google Shape;251;gac5127ac87_1_12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52" name="Google Shape;252;gac5127ac87_1_127"/>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253" name="Google Shape;253;gac5127ac87_1_127"/>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ac5127ac87_4_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Experimental Setup:</a:t>
            </a:r>
            <a:endParaRPr/>
          </a:p>
        </p:txBody>
      </p:sp>
      <p:sp>
        <p:nvSpPr>
          <p:cNvPr id="260" name="Google Shape;260;gac5127ac87_4_1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61" name="Google Shape;261;gac5127ac87_4_10"/>
          <p:cNvSpPr txBox="1"/>
          <p:nvPr>
            <p:ph idx="1" type="body"/>
          </p:nvPr>
        </p:nvSpPr>
        <p:spPr>
          <a:xfrm>
            <a:off x="914400" y="1347775"/>
            <a:ext cx="7772400" cy="4572000"/>
          </a:xfrm>
          <a:prstGeom prst="rect">
            <a:avLst/>
          </a:prstGeom>
          <a:noFill/>
          <a:ln>
            <a:noFill/>
          </a:ln>
        </p:spPr>
        <p:txBody>
          <a:bodyPr anchorCtr="0" anchor="t" bIns="45700" lIns="91425" spcFirstLastPara="1" rIns="91425" wrap="square" tIns="45700">
            <a:noAutofit/>
          </a:bodyPr>
          <a:lstStyle/>
          <a:p>
            <a:pPr indent="0" lvl="0" marL="0" rtl="0" algn="l">
              <a:spcBef>
                <a:spcPts val="580"/>
              </a:spcBef>
              <a:spcAft>
                <a:spcPts val="0"/>
              </a:spcAft>
              <a:buNone/>
            </a:pPr>
            <a:r>
              <a:rPr b="1" lang="en-US" sz="2200"/>
              <a:t>Datasets:</a:t>
            </a:r>
            <a:endParaRPr b="1" sz="2200"/>
          </a:p>
          <a:p>
            <a:pPr indent="-304800" lvl="0" marL="274320" rtl="0" algn="l">
              <a:spcBef>
                <a:spcPts val="580"/>
              </a:spcBef>
              <a:spcAft>
                <a:spcPts val="0"/>
              </a:spcAft>
              <a:buSzPts val="2010"/>
              <a:buFont typeface="Libre Baskerville"/>
              <a:buChar char="❖"/>
            </a:pPr>
            <a:r>
              <a:rPr lang="en-US" sz="2000"/>
              <a:t>RAVDESS Emotional speech audio (Emotional speech dataset for training audio based sentiment analysis) &lt;</a:t>
            </a:r>
            <a:r>
              <a:rPr lang="en-US" sz="2000" u="sng">
                <a:solidFill>
                  <a:schemeClr val="hlink"/>
                </a:solidFill>
                <a:hlinkClick r:id="rId3"/>
              </a:rPr>
              <a:t>https://www.kaggle.com/uwrfkaggler/ravdess-emotional-speech-audio</a:t>
            </a:r>
            <a:r>
              <a:rPr lang="en-US" sz="2000"/>
              <a:t>&gt;</a:t>
            </a:r>
            <a:endParaRPr sz="2000"/>
          </a:p>
          <a:p>
            <a:pPr indent="-304800" lvl="0" marL="274320" rtl="0" algn="l">
              <a:spcBef>
                <a:spcPts val="580"/>
              </a:spcBef>
              <a:spcAft>
                <a:spcPts val="0"/>
              </a:spcAft>
              <a:buSzPts val="2010"/>
              <a:buFont typeface="Libre Baskerville"/>
              <a:buChar char="❖"/>
            </a:pPr>
            <a:r>
              <a:rPr lang="en-US" sz="2000"/>
              <a:t>VGMIDI Dataset (Emotional music dataset for training music generation model) &lt;</a:t>
            </a:r>
            <a:r>
              <a:rPr lang="en-US" sz="2000" u="sng">
                <a:solidFill>
                  <a:schemeClr val="hlink"/>
                </a:solidFill>
                <a:hlinkClick r:id="rId4"/>
              </a:rPr>
              <a:t>https://github.com/lucasnfe/vgmidi/tree/master/midi</a:t>
            </a:r>
            <a:r>
              <a:rPr lang="en-US" sz="2000"/>
              <a:t>&gt;</a:t>
            </a:r>
            <a:endParaRPr sz="2000"/>
          </a:p>
          <a:p>
            <a:pPr indent="-304165" lvl="0" marL="274320" rtl="0" algn="l">
              <a:spcBef>
                <a:spcPts val="580"/>
              </a:spcBef>
              <a:spcAft>
                <a:spcPts val="0"/>
              </a:spcAft>
              <a:buSzPts val="2000"/>
              <a:buFont typeface="Libre Baskerville"/>
              <a:buChar char="❖"/>
            </a:pPr>
            <a:r>
              <a:rPr lang="en-US" sz="2000"/>
              <a:t>Agendaweb Audio books (Audiobook dataset for testing)&lt;</a:t>
            </a:r>
            <a:r>
              <a:rPr lang="en-US" sz="2000" u="sng">
                <a:solidFill>
                  <a:schemeClr val="hlink"/>
                </a:solidFill>
                <a:hlinkClick r:id="rId5"/>
              </a:rPr>
              <a:t>https://agendaweb.org/listening/audio-books-mp3.html</a:t>
            </a:r>
            <a:r>
              <a:rPr lang="en-US" sz="2000"/>
              <a:t>&gt;</a:t>
            </a:r>
            <a:endParaRPr sz="2000"/>
          </a:p>
          <a:p>
            <a:pPr indent="0" lvl="0" marL="0" rtl="0" algn="l">
              <a:spcBef>
                <a:spcPts val="580"/>
              </a:spcBef>
              <a:spcAft>
                <a:spcPts val="0"/>
              </a:spcAft>
              <a:buNone/>
            </a:pPr>
            <a:r>
              <a:rPr b="1" lang="en-US" sz="2200"/>
              <a:t>Output:</a:t>
            </a:r>
            <a:endParaRPr b="1" sz="2200"/>
          </a:p>
          <a:p>
            <a:pPr indent="-304800" lvl="0" marL="274320" rtl="0" algn="l">
              <a:spcBef>
                <a:spcPts val="580"/>
              </a:spcBef>
              <a:spcAft>
                <a:spcPts val="0"/>
              </a:spcAft>
              <a:buSzPts val="2010"/>
              <a:buFont typeface="Libre Baskerville"/>
              <a:buChar char="❖"/>
            </a:pPr>
            <a:r>
              <a:rPr lang="en-US" sz="2000"/>
              <a:t>MP3 file of audiobook with generated background music</a:t>
            </a:r>
            <a:endParaRPr b="1" sz="2200"/>
          </a:p>
        </p:txBody>
      </p:sp>
      <p:pic>
        <p:nvPicPr>
          <p:cNvPr id="262" name="Google Shape;262;gac5127ac87_4_10"/>
          <p:cNvPicPr preferRelativeResize="0"/>
          <p:nvPr/>
        </p:nvPicPr>
        <p:blipFill rotWithShape="1">
          <a:blip r:embed="rId6">
            <a:alphaModFix/>
          </a:blip>
          <a:srcRect b="0" l="0" r="0" t="0"/>
          <a:stretch/>
        </p:blipFill>
        <p:spPr>
          <a:xfrm>
            <a:off x="8305800" y="6172200"/>
            <a:ext cx="533400" cy="524282"/>
          </a:xfrm>
          <a:prstGeom prst="rect">
            <a:avLst/>
          </a:prstGeom>
          <a:noFill/>
          <a:ln>
            <a:noFill/>
          </a:ln>
        </p:spPr>
      </p:pic>
      <p:sp>
        <p:nvSpPr>
          <p:cNvPr id="263" name="Google Shape;263;gac5127ac87_4_10"/>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264" name="Google Shape;264;gac5127ac87_4_10"/>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ac5127ac87_1_14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Work done so far</a:t>
            </a:r>
            <a:endParaRPr/>
          </a:p>
        </p:txBody>
      </p:sp>
      <p:sp>
        <p:nvSpPr>
          <p:cNvPr id="271" name="Google Shape;271;gac5127ac87_1_14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72" name="Google Shape;272;gac5127ac87_1_149"/>
          <p:cNvPicPr preferRelativeResize="0"/>
          <p:nvPr/>
        </p:nvPicPr>
        <p:blipFill>
          <a:blip r:embed="rId3">
            <a:alphaModFix/>
          </a:blip>
          <a:stretch>
            <a:fillRect/>
          </a:stretch>
        </p:blipFill>
        <p:spPr>
          <a:xfrm>
            <a:off x="3162800" y="1417650"/>
            <a:ext cx="5076850" cy="2433800"/>
          </a:xfrm>
          <a:prstGeom prst="rect">
            <a:avLst/>
          </a:prstGeom>
          <a:noFill/>
          <a:ln>
            <a:noFill/>
          </a:ln>
        </p:spPr>
      </p:pic>
      <p:pic>
        <p:nvPicPr>
          <p:cNvPr id="273" name="Google Shape;273;gac5127ac87_1_149"/>
          <p:cNvPicPr preferRelativeResize="0"/>
          <p:nvPr/>
        </p:nvPicPr>
        <p:blipFill>
          <a:blip r:embed="rId4">
            <a:alphaModFix/>
          </a:blip>
          <a:stretch>
            <a:fillRect/>
          </a:stretch>
        </p:blipFill>
        <p:spPr>
          <a:xfrm>
            <a:off x="3162800" y="3949939"/>
            <a:ext cx="5485911" cy="2147874"/>
          </a:xfrm>
          <a:prstGeom prst="rect">
            <a:avLst/>
          </a:prstGeom>
          <a:noFill/>
          <a:ln>
            <a:noFill/>
          </a:ln>
        </p:spPr>
      </p:pic>
      <p:sp>
        <p:nvSpPr>
          <p:cNvPr id="274" name="Google Shape;274;gac5127ac87_1_149"/>
          <p:cNvSpPr txBox="1"/>
          <p:nvPr/>
        </p:nvSpPr>
        <p:spPr>
          <a:xfrm>
            <a:off x="603500" y="2063050"/>
            <a:ext cx="24765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Workflow for training Text-based sentiment analysis model</a:t>
            </a:r>
            <a:endParaRPr>
              <a:latin typeface="Libre Baskerville"/>
              <a:ea typeface="Libre Baskerville"/>
              <a:cs typeface="Libre Baskerville"/>
              <a:sym typeface="Libre Baskerville"/>
            </a:endParaRPr>
          </a:p>
        </p:txBody>
      </p:sp>
      <p:sp>
        <p:nvSpPr>
          <p:cNvPr id="275" name="Google Shape;275;gac5127ac87_1_149"/>
          <p:cNvSpPr txBox="1"/>
          <p:nvPr/>
        </p:nvSpPr>
        <p:spPr>
          <a:xfrm>
            <a:off x="603500" y="4699413"/>
            <a:ext cx="24765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Workflow for training Audio-based sentiment analysis model</a:t>
            </a:r>
            <a:endParaRPr>
              <a:latin typeface="Libre Baskerville"/>
              <a:ea typeface="Libre Baskerville"/>
              <a:cs typeface="Libre Baskerville"/>
              <a:sym typeface="Libre Baskerville"/>
            </a:endParaRPr>
          </a:p>
        </p:txBody>
      </p:sp>
      <p:pic>
        <p:nvPicPr>
          <p:cNvPr id="276" name="Google Shape;276;gac5127ac87_1_149"/>
          <p:cNvPicPr preferRelativeResize="0"/>
          <p:nvPr/>
        </p:nvPicPr>
        <p:blipFill rotWithShape="1">
          <a:blip r:embed="rId5">
            <a:alphaModFix/>
          </a:blip>
          <a:srcRect b="0" l="0" r="0" t="0"/>
          <a:stretch/>
        </p:blipFill>
        <p:spPr>
          <a:xfrm>
            <a:off x="8305800" y="6172200"/>
            <a:ext cx="533400" cy="524282"/>
          </a:xfrm>
          <a:prstGeom prst="rect">
            <a:avLst/>
          </a:prstGeom>
          <a:noFill/>
          <a:ln>
            <a:noFill/>
          </a:ln>
        </p:spPr>
      </p:pic>
      <p:sp>
        <p:nvSpPr>
          <p:cNvPr id="277" name="Google Shape;277;gac5127ac87_1_149"/>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278" name="Google Shape;278;gac5127ac87_1_149"/>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ac5127ac87_1_16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Work done so far</a:t>
            </a:r>
            <a:endParaRPr/>
          </a:p>
        </p:txBody>
      </p:sp>
      <p:sp>
        <p:nvSpPr>
          <p:cNvPr id="285" name="Google Shape;285;gac5127ac87_1_16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86" name="Google Shape;286;gac5127ac87_1_166"/>
          <p:cNvSpPr txBox="1"/>
          <p:nvPr/>
        </p:nvSpPr>
        <p:spPr>
          <a:xfrm>
            <a:off x="2593200" y="4928025"/>
            <a:ext cx="44148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Workflow for Final sentiment analysis model</a:t>
            </a:r>
            <a:endParaRPr>
              <a:latin typeface="Libre Baskerville"/>
              <a:ea typeface="Libre Baskerville"/>
              <a:cs typeface="Libre Baskerville"/>
              <a:sym typeface="Libre Baskerville"/>
            </a:endParaRPr>
          </a:p>
        </p:txBody>
      </p:sp>
      <p:pic>
        <p:nvPicPr>
          <p:cNvPr id="287" name="Google Shape;287;gac5127ac87_1_166"/>
          <p:cNvPicPr preferRelativeResize="0"/>
          <p:nvPr/>
        </p:nvPicPr>
        <p:blipFill>
          <a:blip r:embed="rId3">
            <a:alphaModFix/>
          </a:blip>
          <a:stretch>
            <a:fillRect/>
          </a:stretch>
        </p:blipFill>
        <p:spPr>
          <a:xfrm>
            <a:off x="469800" y="1754825"/>
            <a:ext cx="8204400" cy="3002925"/>
          </a:xfrm>
          <a:prstGeom prst="rect">
            <a:avLst/>
          </a:prstGeom>
          <a:noFill/>
          <a:ln>
            <a:noFill/>
          </a:ln>
        </p:spPr>
      </p:pic>
      <p:pic>
        <p:nvPicPr>
          <p:cNvPr id="288" name="Google Shape;288;gac5127ac87_1_166"/>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
        <p:nvSpPr>
          <p:cNvPr id="289" name="Google Shape;289;gac5127ac87_1_166"/>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290" name="Google Shape;290;gac5127ac87_1_166"/>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ac5127ac87_1_18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Work done so far</a:t>
            </a:r>
            <a:endParaRPr/>
          </a:p>
        </p:txBody>
      </p:sp>
      <p:sp>
        <p:nvSpPr>
          <p:cNvPr id="297" name="Google Shape;297;gac5127ac87_1_18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98" name="Google Shape;298;gac5127ac87_1_181"/>
          <p:cNvSpPr txBox="1"/>
          <p:nvPr/>
        </p:nvSpPr>
        <p:spPr>
          <a:xfrm>
            <a:off x="353400" y="4928025"/>
            <a:ext cx="8295300" cy="83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Libre Baskerville"/>
                <a:ea typeface="Libre Baskerville"/>
                <a:cs typeface="Libre Baskerville"/>
                <a:sym typeface="Libre Baskerville"/>
              </a:rPr>
              <a:t>Workflow for training sentiment relevant Music Generation Model</a:t>
            </a:r>
            <a:endParaRPr>
              <a:latin typeface="Libre Baskerville"/>
              <a:ea typeface="Libre Baskerville"/>
              <a:cs typeface="Libre Baskerville"/>
              <a:sym typeface="Libre Baskerville"/>
            </a:endParaRPr>
          </a:p>
        </p:txBody>
      </p:sp>
      <p:pic>
        <p:nvPicPr>
          <p:cNvPr id="299" name="Google Shape;299;gac5127ac87_1_181"/>
          <p:cNvPicPr preferRelativeResize="0"/>
          <p:nvPr/>
        </p:nvPicPr>
        <p:blipFill>
          <a:blip r:embed="rId3">
            <a:alphaModFix/>
          </a:blip>
          <a:stretch>
            <a:fillRect/>
          </a:stretch>
        </p:blipFill>
        <p:spPr>
          <a:xfrm>
            <a:off x="353400" y="1553088"/>
            <a:ext cx="8295300" cy="3239489"/>
          </a:xfrm>
          <a:prstGeom prst="rect">
            <a:avLst/>
          </a:prstGeom>
          <a:noFill/>
          <a:ln>
            <a:noFill/>
          </a:ln>
        </p:spPr>
      </p:pic>
      <p:pic>
        <p:nvPicPr>
          <p:cNvPr id="300" name="Google Shape;300;gac5127ac87_1_181"/>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
        <p:nvSpPr>
          <p:cNvPr id="301" name="Google Shape;301;gac5127ac87_1_181"/>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02" name="Google Shape;302;gac5127ac87_1_181"/>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ac5127ac87_1_1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Work done so far</a:t>
            </a:r>
            <a:endParaRPr/>
          </a:p>
        </p:txBody>
      </p:sp>
      <p:sp>
        <p:nvSpPr>
          <p:cNvPr id="309" name="Google Shape;309;gac5127ac87_1_13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10" name="Google Shape;310;gac5127ac87_1_136"/>
          <p:cNvPicPr preferRelativeResize="0"/>
          <p:nvPr/>
        </p:nvPicPr>
        <p:blipFill>
          <a:blip r:embed="rId3">
            <a:alphaModFix/>
          </a:blip>
          <a:stretch>
            <a:fillRect/>
          </a:stretch>
        </p:blipFill>
        <p:spPr>
          <a:xfrm>
            <a:off x="685800" y="1778004"/>
            <a:ext cx="7772400" cy="3302000"/>
          </a:xfrm>
          <a:prstGeom prst="rect">
            <a:avLst/>
          </a:prstGeom>
          <a:noFill/>
          <a:ln>
            <a:noFill/>
          </a:ln>
        </p:spPr>
      </p:pic>
      <p:sp>
        <p:nvSpPr>
          <p:cNvPr id="311" name="Google Shape;311;gac5127ac87_1_136"/>
          <p:cNvSpPr txBox="1"/>
          <p:nvPr/>
        </p:nvSpPr>
        <p:spPr>
          <a:xfrm>
            <a:off x="2936100" y="5214950"/>
            <a:ext cx="3271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Workflow of Client-end Software</a:t>
            </a:r>
            <a:endParaRPr>
              <a:latin typeface="Libre Baskerville"/>
              <a:ea typeface="Libre Baskerville"/>
              <a:cs typeface="Libre Baskerville"/>
              <a:sym typeface="Libre Baskerville"/>
            </a:endParaRPr>
          </a:p>
        </p:txBody>
      </p:sp>
      <p:pic>
        <p:nvPicPr>
          <p:cNvPr id="312" name="Google Shape;312;gac5127ac87_1_136"/>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
        <p:nvSpPr>
          <p:cNvPr id="313" name="Google Shape;313;gac5127ac87_1_136"/>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14" name="Google Shape;314;gac5127ac87_1_136"/>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c5127ac87_1_1"/>
          <p:cNvSpPr txBox="1"/>
          <p:nvPr>
            <p:ph type="title"/>
          </p:nvPr>
        </p:nvSpPr>
        <p:spPr>
          <a:xfrm>
            <a:off x="914400" y="655638"/>
            <a:ext cx="7772400" cy="7923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b="1" lang="en-US">
                <a:solidFill>
                  <a:schemeClr val="dk1"/>
                </a:solidFill>
                <a:latin typeface="Libre Baskerville"/>
                <a:ea typeface="Libre Baskerville"/>
                <a:cs typeface="Libre Baskerville"/>
                <a:sym typeface="Libre Baskerville"/>
              </a:rPr>
              <a:t>Content</a:t>
            </a:r>
            <a:endParaRPr b="1">
              <a:solidFill>
                <a:schemeClr val="dk1"/>
              </a:solidFill>
              <a:latin typeface="Libre Baskerville"/>
              <a:ea typeface="Libre Baskerville"/>
              <a:cs typeface="Libre Baskerville"/>
              <a:sym typeface="Libre Baskerville"/>
            </a:endParaRPr>
          </a:p>
        </p:txBody>
      </p:sp>
      <p:sp>
        <p:nvSpPr>
          <p:cNvPr id="121" name="Google Shape;121;gac5127ac87_1_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22" name="Google Shape;122;gac5127ac87_1_1"/>
          <p:cNvSpPr txBox="1"/>
          <p:nvPr>
            <p:ph idx="1" type="body"/>
          </p:nvPr>
        </p:nvSpPr>
        <p:spPr>
          <a:xfrm>
            <a:off x="914400" y="1646925"/>
            <a:ext cx="7772400" cy="39105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580"/>
              </a:spcBef>
              <a:spcAft>
                <a:spcPts val="0"/>
              </a:spcAft>
              <a:buSzPts val="2000"/>
              <a:buChar char="❖"/>
            </a:pPr>
            <a:r>
              <a:rPr lang="en-US" sz="2000"/>
              <a:t>Introduction </a:t>
            </a:r>
            <a:endParaRPr sz="2000"/>
          </a:p>
          <a:p>
            <a:pPr indent="-355600" lvl="0" marL="457200" rtl="0" algn="l">
              <a:lnSpc>
                <a:spcPct val="150000"/>
              </a:lnSpc>
              <a:spcBef>
                <a:spcPts val="0"/>
              </a:spcBef>
              <a:spcAft>
                <a:spcPts val="0"/>
              </a:spcAft>
              <a:buSzPts val="2000"/>
              <a:buChar char="❖"/>
            </a:pPr>
            <a:r>
              <a:rPr lang="en-US" sz="2000"/>
              <a:t>Literature Review</a:t>
            </a:r>
            <a:endParaRPr sz="2000"/>
          </a:p>
          <a:p>
            <a:pPr indent="-355600" lvl="0" marL="457200" rtl="0" algn="l">
              <a:lnSpc>
                <a:spcPct val="150000"/>
              </a:lnSpc>
              <a:spcBef>
                <a:spcPts val="0"/>
              </a:spcBef>
              <a:spcAft>
                <a:spcPts val="0"/>
              </a:spcAft>
              <a:buSzPts val="2000"/>
              <a:buChar char="❖"/>
            </a:pPr>
            <a:r>
              <a:rPr lang="en-US" sz="2000"/>
              <a:t>Problem definition</a:t>
            </a:r>
            <a:endParaRPr sz="2000"/>
          </a:p>
          <a:p>
            <a:pPr indent="-355600" lvl="0" marL="457200" rtl="0" algn="l">
              <a:lnSpc>
                <a:spcPct val="150000"/>
              </a:lnSpc>
              <a:spcBef>
                <a:spcPts val="0"/>
              </a:spcBef>
              <a:spcAft>
                <a:spcPts val="0"/>
              </a:spcAft>
              <a:buSzPts val="2000"/>
              <a:buChar char="❖"/>
            </a:pPr>
            <a:r>
              <a:rPr lang="en-US" sz="2000"/>
              <a:t>Proposed solution </a:t>
            </a:r>
            <a:endParaRPr sz="2000"/>
          </a:p>
          <a:p>
            <a:pPr indent="-355600" lvl="0" marL="457200" rtl="0" algn="l">
              <a:lnSpc>
                <a:spcPct val="150000"/>
              </a:lnSpc>
              <a:spcBef>
                <a:spcPts val="0"/>
              </a:spcBef>
              <a:spcAft>
                <a:spcPts val="0"/>
              </a:spcAft>
              <a:buSzPts val="2000"/>
              <a:buChar char="❖"/>
            </a:pPr>
            <a:r>
              <a:rPr lang="en-US" sz="2000"/>
              <a:t>Experimental setup </a:t>
            </a:r>
            <a:endParaRPr sz="2000"/>
          </a:p>
          <a:p>
            <a:pPr indent="-355600" lvl="0" marL="457200" rtl="0" algn="l">
              <a:lnSpc>
                <a:spcPct val="150000"/>
              </a:lnSpc>
              <a:spcBef>
                <a:spcPts val="0"/>
              </a:spcBef>
              <a:spcAft>
                <a:spcPts val="0"/>
              </a:spcAft>
              <a:buSzPts val="2000"/>
              <a:buChar char="❖"/>
            </a:pPr>
            <a:r>
              <a:rPr lang="en-US" sz="2000"/>
              <a:t>Work done so far</a:t>
            </a:r>
            <a:endParaRPr sz="2000"/>
          </a:p>
          <a:p>
            <a:pPr indent="-355600" lvl="0" marL="457200" rtl="0" algn="l">
              <a:lnSpc>
                <a:spcPct val="150000"/>
              </a:lnSpc>
              <a:spcBef>
                <a:spcPts val="0"/>
              </a:spcBef>
              <a:spcAft>
                <a:spcPts val="0"/>
              </a:spcAft>
              <a:buSzPts val="2000"/>
              <a:buChar char="❖"/>
            </a:pPr>
            <a:r>
              <a:rPr lang="en-US" sz="2000"/>
              <a:t>Conclusion</a:t>
            </a:r>
            <a:endParaRPr sz="2000"/>
          </a:p>
          <a:p>
            <a:pPr indent="-355600" lvl="0" marL="457200" rtl="0" algn="l">
              <a:lnSpc>
                <a:spcPct val="150000"/>
              </a:lnSpc>
              <a:spcBef>
                <a:spcPts val="0"/>
              </a:spcBef>
              <a:spcAft>
                <a:spcPts val="0"/>
              </a:spcAft>
              <a:buSzPts val="2000"/>
              <a:buChar char="❖"/>
            </a:pPr>
            <a:r>
              <a:rPr lang="en-US" sz="2000"/>
              <a:t>References</a:t>
            </a:r>
            <a:endParaRPr sz="2000"/>
          </a:p>
        </p:txBody>
      </p:sp>
      <p:pic>
        <p:nvPicPr>
          <p:cNvPr id="123" name="Google Shape;123;gac5127ac87_1_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24" name="Google Shape;124;gac5127ac87_1_1"/>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a:t>
            </a:r>
            <a:r>
              <a:rPr lang="en-US"/>
              <a:t>/12/2020</a:t>
            </a:r>
            <a:endParaRPr>
              <a:solidFill>
                <a:srgbClr val="1F497D"/>
              </a:solidFill>
            </a:endParaRPr>
          </a:p>
        </p:txBody>
      </p:sp>
      <p:sp>
        <p:nvSpPr>
          <p:cNvPr id="125" name="Google Shape;125;gac5127ac87_1_1"/>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b20bde5e47_1_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Work done so far</a:t>
            </a:r>
            <a:endParaRPr/>
          </a:p>
        </p:txBody>
      </p:sp>
      <p:sp>
        <p:nvSpPr>
          <p:cNvPr id="321" name="Google Shape;321;gb20bde5e47_1_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22" name="Google Shape;322;gb20bde5e47_1_7"/>
          <p:cNvSpPr txBox="1"/>
          <p:nvPr/>
        </p:nvSpPr>
        <p:spPr>
          <a:xfrm>
            <a:off x="2936100" y="5214950"/>
            <a:ext cx="3271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Workflow of Client-end Software</a:t>
            </a:r>
            <a:endParaRPr>
              <a:latin typeface="Libre Baskerville"/>
              <a:ea typeface="Libre Baskerville"/>
              <a:cs typeface="Libre Baskerville"/>
              <a:sym typeface="Libre Baskerville"/>
            </a:endParaRPr>
          </a:p>
        </p:txBody>
      </p:sp>
      <p:pic>
        <p:nvPicPr>
          <p:cNvPr id="323" name="Google Shape;323;gb20bde5e47_1_7"/>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324" name="Google Shape;324;gb20bde5e47_1_7"/>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25" name="Google Shape;325;gb20bde5e47_1_7"/>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pic>
        <p:nvPicPr>
          <p:cNvPr id="326" name="Google Shape;326;gb20bde5e47_1_7"/>
          <p:cNvPicPr preferRelativeResize="0"/>
          <p:nvPr/>
        </p:nvPicPr>
        <p:blipFill rotWithShape="1">
          <a:blip r:embed="rId4">
            <a:alphaModFix/>
          </a:blip>
          <a:srcRect b="0" l="7165" r="23996" t="0"/>
          <a:stretch/>
        </p:blipFill>
        <p:spPr>
          <a:xfrm>
            <a:off x="228600" y="2149088"/>
            <a:ext cx="8686801" cy="1143000"/>
          </a:xfrm>
          <a:prstGeom prst="rect">
            <a:avLst/>
          </a:prstGeom>
          <a:noFill/>
          <a:ln>
            <a:noFill/>
          </a:ln>
        </p:spPr>
      </p:pic>
      <p:pic>
        <p:nvPicPr>
          <p:cNvPr id="327" name="Google Shape;327;gb20bde5e47_1_7"/>
          <p:cNvPicPr preferRelativeResize="0"/>
          <p:nvPr/>
        </p:nvPicPr>
        <p:blipFill>
          <a:blip r:embed="rId5">
            <a:alphaModFix/>
          </a:blip>
          <a:stretch>
            <a:fillRect/>
          </a:stretch>
        </p:blipFill>
        <p:spPr>
          <a:xfrm>
            <a:off x="146300" y="3960772"/>
            <a:ext cx="8686801" cy="1580865"/>
          </a:xfrm>
          <a:prstGeom prst="rect">
            <a:avLst/>
          </a:prstGeom>
          <a:noFill/>
          <a:ln>
            <a:noFill/>
          </a:ln>
        </p:spPr>
      </p:pic>
      <p:sp>
        <p:nvSpPr>
          <p:cNvPr id="328" name="Google Shape;328;gb20bde5e47_1_7"/>
          <p:cNvSpPr txBox="1"/>
          <p:nvPr/>
        </p:nvSpPr>
        <p:spPr>
          <a:xfrm>
            <a:off x="228600" y="3463088"/>
            <a:ext cx="4226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Imports for Vader - Text Sentiment Analysis</a:t>
            </a:r>
            <a:endParaRPr>
              <a:latin typeface="Libre Baskerville"/>
              <a:ea typeface="Libre Baskerville"/>
              <a:cs typeface="Libre Baskerville"/>
              <a:sym typeface="Libre Baskerville"/>
            </a:endParaRPr>
          </a:p>
        </p:txBody>
      </p:sp>
      <p:sp>
        <p:nvSpPr>
          <p:cNvPr id="329" name="Google Shape;329;gb20bde5e47_1_7"/>
          <p:cNvSpPr txBox="1"/>
          <p:nvPr/>
        </p:nvSpPr>
        <p:spPr>
          <a:xfrm>
            <a:off x="336975" y="1691900"/>
            <a:ext cx="5306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Imports for IBM Watson’s Speech to Text Transcription </a:t>
            </a:r>
            <a:endParaRPr>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b20bde5e47_1_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Work done so far</a:t>
            </a:r>
            <a:endParaRPr/>
          </a:p>
        </p:txBody>
      </p:sp>
      <p:sp>
        <p:nvSpPr>
          <p:cNvPr id="336" name="Google Shape;336;gb20bde5e47_1_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37" name="Google Shape;337;gb20bde5e47_1_2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338" name="Google Shape;338;gb20bde5e47_1_24"/>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39" name="Google Shape;339;gb20bde5e47_1_24"/>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
        <p:nvSpPr>
          <p:cNvPr id="340" name="Google Shape;340;gb20bde5e47_1_24"/>
          <p:cNvSpPr txBox="1"/>
          <p:nvPr/>
        </p:nvSpPr>
        <p:spPr>
          <a:xfrm>
            <a:off x="379825" y="1417650"/>
            <a:ext cx="5306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ibre Baskerville"/>
                <a:ea typeface="Libre Baskerville"/>
                <a:cs typeface="Libre Baskerville"/>
                <a:sym typeface="Libre Baskerville"/>
              </a:rPr>
              <a:t>IBM Watson’s Speech to Text Transcription </a:t>
            </a:r>
            <a:endParaRPr>
              <a:latin typeface="Libre Baskerville"/>
              <a:ea typeface="Libre Baskerville"/>
              <a:cs typeface="Libre Baskerville"/>
              <a:sym typeface="Libre Baskerville"/>
            </a:endParaRPr>
          </a:p>
        </p:txBody>
      </p:sp>
      <p:pic>
        <p:nvPicPr>
          <p:cNvPr id="341" name="Google Shape;341;gb20bde5e47_1_24"/>
          <p:cNvPicPr preferRelativeResize="0"/>
          <p:nvPr/>
        </p:nvPicPr>
        <p:blipFill>
          <a:blip r:embed="rId4">
            <a:alphaModFix/>
          </a:blip>
          <a:stretch>
            <a:fillRect/>
          </a:stretch>
        </p:blipFill>
        <p:spPr>
          <a:xfrm>
            <a:off x="914400" y="1730000"/>
            <a:ext cx="7061160" cy="4442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b20bde5e47_1_4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a:t>Work done so far</a:t>
            </a:r>
            <a:endParaRPr/>
          </a:p>
        </p:txBody>
      </p:sp>
      <p:sp>
        <p:nvSpPr>
          <p:cNvPr id="348" name="Google Shape;348;gb20bde5e47_1_4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349" name="Google Shape;349;gb20bde5e47_1_4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350" name="Google Shape;350;gb20bde5e47_1_40"/>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51" name="Google Shape;351;gb20bde5e47_1_40"/>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
        <p:nvSpPr>
          <p:cNvPr id="352" name="Google Shape;352;gb20bde5e47_1_40"/>
          <p:cNvSpPr txBox="1"/>
          <p:nvPr/>
        </p:nvSpPr>
        <p:spPr>
          <a:xfrm>
            <a:off x="379825" y="1417650"/>
            <a:ext cx="5306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Libre Baskerville"/>
                <a:ea typeface="Libre Baskerville"/>
                <a:cs typeface="Libre Baskerville"/>
                <a:sym typeface="Libre Baskerville"/>
              </a:rPr>
              <a:t>Vader - Text Sentiment Analysis</a:t>
            </a:r>
            <a:endParaRPr>
              <a:solidFill>
                <a:schemeClr val="dk1"/>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a:latin typeface="Libre Baskerville"/>
              <a:ea typeface="Libre Baskerville"/>
              <a:cs typeface="Libre Baskerville"/>
              <a:sym typeface="Libre Baskerville"/>
            </a:endParaRPr>
          </a:p>
        </p:txBody>
      </p:sp>
      <p:pic>
        <p:nvPicPr>
          <p:cNvPr id="353" name="Google Shape;353;gb20bde5e47_1_40"/>
          <p:cNvPicPr preferRelativeResize="0"/>
          <p:nvPr/>
        </p:nvPicPr>
        <p:blipFill>
          <a:blip r:embed="rId4">
            <a:alphaModFix/>
          </a:blip>
          <a:stretch>
            <a:fillRect/>
          </a:stretch>
        </p:blipFill>
        <p:spPr>
          <a:xfrm>
            <a:off x="1441988" y="1751025"/>
            <a:ext cx="6260024" cy="4459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ac5127ac87_1_10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Conclusion</a:t>
            </a:r>
            <a:endParaRPr/>
          </a:p>
        </p:txBody>
      </p:sp>
      <p:sp>
        <p:nvSpPr>
          <p:cNvPr id="360" name="Google Shape;360;gac5127ac87_1_10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61" name="Google Shape;361;gac5127ac87_1_10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600"/>
              </a:spcBef>
              <a:spcAft>
                <a:spcPts val="0"/>
              </a:spcAft>
              <a:buClr>
                <a:schemeClr val="dk1"/>
              </a:buClr>
              <a:buSzPts val="2400"/>
              <a:buFont typeface="Arial"/>
              <a:buNone/>
            </a:pPr>
            <a:r>
              <a:rPr lang="en-US" sz="2000">
                <a:solidFill>
                  <a:srgbClr val="000000"/>
                </a:solidFill>
              </a:rPr>
              <a:t>High-quality narrations are integral to creating captivating digital content, but most audio books do not have background musical scores. The few that do have it are expensive as it a tedious task to create a soundtrack for it. Our proposed system can generate emotionally relevant scores which are cost effective, efficient and easily accessible to authors who want to add a soundtrack to their audiobook.</a:t>
            </a:r>
            <a:endParaRPr sz="2000">
              <a:solidFill>
                <a:srgbClr val="000000"/>
              </a:solidFill>
            </a:endParaRPr>
          </a:p>
          <a:p>
            <a:pPr indent="0" lvl="0" marL="140335" rtl="0" algn="just">
              <a:spcBef>
                <a:spcPts val="0"/>
              </a:spcBef>
              <a:spcAft>
                <a:spcPts val="0"/>
              </a:spcAft>
              <a:buSzPts val="2210"/>
              <a:buNone/>
            </a:pPr>
            <a:r>
              <a:t/>
            </a:r>
            <a:endParaRPr sz="2200">
              <a:solidFill>
                <a:schemeClr val="dk2"/>
              </a:solidFill>
            </a:endParaRPr>
          </a:p>
        </p:txBody>
      </p:sp>
      <p:pic>
        <p:nvPicPr>
          <p:cNvPr id="362" name="Google Shape;362;gac5127ac87_1_10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363" name="Google Shape;363;gac5127ac87_1_109"/>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64" name="Google Shape;364;gac5127ac87_1_109"/>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ac5127ac87_0_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References</a:t>
            </a:r>
            <a:endParaRPr/>
          </a:p>
        </p:txBody>
      </p:sp>
      <p:sp>
        <p:nvSpPr>
          <p:cNvPr id="371" name="Google Shape;371;gac5127ac87_0_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72" name="Google Shape;372;gac5127ac87_0_1"/>
          <p:cNvSpPr txBox="1"/>
          <p:nvPr>
            <p:ph idx="1" type="body"/>
          </p:nvPr>
        </p:nvSpPr>
        <p:spPr>
          <a:xfrm>
            <a:off x="685800" y="1417650"/>
            <a:ext cx="7772400" cy="4743600"/>
          </a:xfrm>
          <a:prstGeom prst="rect">
            <a:avLst/>
          </a:prstGeom>
          <a:noFill/>
          <a:ln>
            <a:noFill/>
          </a:ln>
        </p:spPr>
        <p:txBody>
          <a:bodyPr anchorCtr="0" anchor="t" bIns="45700" lIns="91425" spcFirstLastPara="1" rIns="91425" wrap="square" tIns="45700">
            <a:noAutofit/>
          </a:bodyPr>
          <a:lstStyle/>
          <a:p>
            <a:pPr indent="0" lvl="0" marL="0" rtl="0" algn="just">
              <a:spcBef>
                <a:spcPts val="580"/>
              </a:spcBef>
              <a:spcAft>
                <a:spcPts val="0"/>
              </a:spcAft>
              <a:buClr>
                <a:schemeClr val="dk1"/>
              </a:buClr>
              <a:buSzPts val="1100"/>
              <a:buFont typeface="Arial"/>
              <a:buNone/>
            </a:pPr>
            <a:r>
              <a:rPr lang="en-US" sz="2000"/>
              <a:t>[1] Lucas N. Ferreira, Jim Whitehead. “Learning to Generate Music With Sentiment”, 20th International Society for Music Information Retrieval Conference, Delft, The Netherlands, 2019.</a:t>
            </a:r>
            <a:endParaRPr sz="2000"/>
          </a:p>
          <a:p>
            <a:pPr indent="0" lvl="0" marL="0" rtl="0" algn="just">
              <a:spcBef>
                <a:spcPts val="580"/>
              </a:spcBef>
              <a:spcAft>
                <a:spcPts val="0"/>
              </a:spcAft>
              <a:buClr>
                <a:schemeClr val="dk1"/>
              </a:buClr>
              <a:buSzPts val="1100"/>
              <a:buFont typeface="Arial"/>
              <a:buNone/>
            </a:pPr>
            <a:r>
              <a:t/>
            </a:r>
            <a:endParaRPr sz="2000"/>
          </a:p>
          <a:p>
            <a:pPr indent="0" lvl="0" marL="0" rtl="0" algn="just">
              <a:spcBef>
                <a:spcPts val="580"/>
              </a:spcBef>
              <a:spcAft>
                <a:spcPts val="0"/>
              </a:spcAft>
              <a:buClr>
                <a:schemeClr val="dk1"/>
              </a:buClr>
              <a:buSzPts val="1100"/>
              <a:buFont typeface="Arial"/>
              <a:buNone/>
            </a:pPr>
            <a:r>
              <a:rPr lang="en-US" sz="2000"/>
              <a:t>[2] Steve Rubin and Maneesh Agrawala. 2014. “Generating emotionally relevant musical scores for audio stories”. In Proceedings of the 27th annual ACM symposium on User interface software and technology (UIST '14). Association for Computing Machinery, New York, NY, USA, 439–448.</a:t>
            </a:r>
            <a:endParaRPr sz="2000"/>
          </a:p>
          <a:p>
            <a:pPr indent="0" lvl="0" marL="0" rtl="0" algn="just">
              <a:spcBef>
                <a:spcPts val="580"/>
              </a:spcBef>
              <a:spcAft>
                <a:spcPts val="0"/>
              </a:spcAft>
              <a:buClr>
                <a:schemeClr val="dk1"/>
              </a:buClr>
              <a:buSzPts val="1100"/>
              <a:buFont typeface="Arial"/>
              <a:buNone/>
            </a:pPr>
            <a:r>
              <a:t/>
            </a:r>
            <a:endParaRPr sz="2000"/>
          </a:p>
          <a:p>
            <a:pPr indent="0" lvl="0" marL="0" rtl="0" algn="just">
              <a:spcBef>
                <a:spcPts val="580"/>
              </a:spcBef>
              <a:spcAft>
                <a:spcPts val="0"/>
              </a:spcAft>
              <a:buClr>
                <a:schemeClr val="dk1"/>
              </a:buClr>
              <a:buSzPts val="1100"/>
              <a:buFont typeface="Arial"/>
              <a:buNone/>
            </a:pPr>
            <a:r>
              <a:rPr lang="en-US" sz="2000"/>
              <a:t>[3] Arpit Shah, Shivani Firodiya, “Audio Sentiment Analysis after a Single-Channel Multiple Source Separation.” Indiana University Bloomington.</a:t>
            </a:r>
            <a:endParaRPr sz="2000"/>
          </a:p>
          <a:p>
            <a:pPr indent="0" lvl="0" marL="0" rtl="0" algn="just">
              <a:spcBef>
                <a:spcPts val="580"/>
              </a:spcBef>
              <a:spcAft>
                <a:spcPts val="0"/>
              </a:spcAft>
              <a:buClr>
                <a:schemeClr val="dk1"/>
              </a:buClr>
              <a:buSzPts val="1100"/>
              <a:buFont typeface="Arial"/>
              <a:buNone/>
            </a:pPr>
            <a:r>
              <a:t/>
            </a:r>
            <a:endParaRPr sz="2000"/>
          </a:p>
          <a:p>
            <a:pPr indent="0" lvl="0" marL="0" rtl="0" algn="just">
              <a:spcBef>
                <a:spcPts val="580"/>
              </a:spcBef>
              <a:spcAft>
                <a:spcPts val="0"/>
              </a:spcAft>
              <a:buClr>
                <a:schemeClr val="dk1"/>
              </a:buClr>
              <a:buSzPts val="1100"/>
              <a:buFont typeface="Arial"/>
              <a:buNone/>
            </a:pPr>
            <a:r>
              <a:t/>
            </a:r>
            <a:endParaRPr sz="2000"/>
          </a:p>
          <a:p>
            <a:pPr indent="0" lvl="0" marL="0" rtl="0" algn="just">
              <a:spcBef>
                <a:spcPts val="580"/>
              </a:spcBef>
              <a:spcAft>
                <a:spcPts val="0"/>
              </a:spcAft>
              <a:buClr>
                <a:schemeClr val="dk1"/>
              </a:buClr>
              <a:buSzPts val="1100"/>
              <a:buFont typeface="Arial"/>
              <a:buNone/>
            </a:pPr>
            <a:r>
              <a:t/>
            </a:r>
            <a:endParaRPr sz="1400"/>
          </a:p>
        </p:txBody>
      </p:sp>
      <p:pic>
        <p:nvPicPr>
          <p:cNvPr id="373" name="Google Shape;373;gac5127ac87_0_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374" name="Google Shape;374;gac5127ac87_0_1"/>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75" name="Google Shape;375;gac5127ac87_0_1"/>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ac5127ac87_1_19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References</a:t>
            </a:r>
            <a:endParaRPr/>
          </a:p>
        </p:txBody>
      </p:sp>
      <p:sp>
        <p:nvSpPr>
          <p:cNvPr id="382" name="Google Shape;382;gac5127ac87_1_19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83" name="Google Shape;383;gac5127ac87_1_19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just">
              <a:spcBef>
                <a:spcPts val="580"/>
              </a:spcBef>
              <a:spcAft>
                <a:spcPts val="0"/>
              </a:spcAft>
              <a:buNone/>
            </a:pPr>
            <a:r>
              <a:rPr lang="en-US" sz="2000"/>
              <a:t>[4] Navas, Eva, Inma Hernez, and Iker Luengo. “An objective and subjective study of the role of semantics and prosodic features in building corpora for emotional TTS.” IEEE transactions on audio, speech, and language processing 14.4 (2006).</a:t>
            </a:r>
            <a:endParaRPr sz="2000"/>
          </a:p>
          <a:p>
            <a:pPr indent="0" lvl="0" marL="0" rtl="0" algn="just">
              <a:spcBef>
                <a:spcPts val="580"/>
              </a:spcBef>
              <a:spcAft>
                <a:spcPts val="0"/>
              </a:spcAft>
              <a:buNone/>
            </a:pPr>
            <a:r>
              <a:t/>
            </a:r>
            <a:endParaRPr sz="2000"/>
          </a:p>
          <a:p>
            <a:pPr indent="0" lvl="0" marL="0" rtl="0" algn="just">
              <a:spcBef>
                <a:spcPts val="580"/>
              </a:spcBef>
              <a:spcAft>
                <a:spcPts val="0"/>
              </a:spcAft>
              <a:buNone/>
            </a:pPr>
            <a:r>
              <a:rPr lang="en-US" sz="2000"/>
              <a:t>[5] Russell, J. A. A circumplex model of affect. Journal of personality and social psychology 39, 6 (1980), 1161.</a:t>
            </a:r>
            <a:endParaRPr sz="2000"/>
          </a:p>
          <a:p>
            <a:pPr indent="0" lvl="0" marL="0" rtl="0" algn="just">
              <a:spcBef>
                <a:spcPts val="580"/>
              </a:spcBef>
              <a:spcAft>
                <a:spcPts val="0"/>
              </a:spcAft>
              <a:buNone/>
            </a:pPr>
            <a:r>
              <a:t/>
            </a:r>
            <a:endParaRPr sz="2000"/>
          </a:p>
          <a:p>
            <a:pPr indent="0" lvl="0" marL="0" rtl="0" algn="l">
              <a:spcBef>
                <a:spcPts val="580"/>
              </a:spcBef>
              <a:spcAft>
                <a:spcPts val="0"/>
              </a:spcAft>
              <a:buNone/>
            </a:pPr>
            <a:r>
              <a:rPr lang="en-US" sz="2000"/>
              <a:t>[6] Tim Fisher, 2020, What Is a MIDI File?, Lifewire, accessed 30 October 2020, &lt;</a:t>
            </a:r>
            <a:r>
              <a:rPr lang="en-US" sz="2000" u="sng">
                <a:solidFill>
                  <a:schemeClr val="hlink"/>
                </a:solidFill>
                <a:hlinkClick r:id="rId3"/>
              </a:rPr>
              <a:t>https://www.lifewire.com/midi-file-2621979</a:t>
            </a:r>
            <a:r>
              <a:rPr lang="en-US" sz="2000"/>
              <a:t>&gt;</a:t>
            </a:r>
            <a:endParaRPr sz="2000"/>
          </a:p>
          <a:p>
            <a:pPr indent="0" lvl="0" marL="0" rtl="0" algn="l">
              <a:spcBef>
                <a:spcPts val="580"/>
              </a:spcBef>
              <a:spcAft>
                <a:spcPts val="0"/>
              </a:spcAft>
              <a:buNone/>
            </a:pPr>
            <a:r>
              <a:t/>
            </a:r>
            <a:endParaRPr sz="2000"/>
          </a:p>
          <a:p>
            <a:pPr indent="0" lvl="0" marL="0" rtl="0" algn="just">
              <a:spcBef>
                <a:spcPts val="580"/>
              </a:spcBef>
              <a:spcAft>
                <a:spcPts val="0"/>
              </a:spcAft>
              <a:buNone/>
            </a:pPr>
            <a:r>
              <a:t/>
            </a:r>
            <a:endParaRPr sz="1400"/>
          </a:p>
        </p:txBody>
      </p:sp>
      <p:pic>
        <p:nvPicPr>
          <p:cNvPr id="384" name="Google Shape;384;gac5127ac87_1_196"/>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
        <p:nvSpPr>
          <p:cNvPr id="385" name="Google Shape;385;gac5127ac87_1_196"/>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86" name="Google Shape;386;gac5127ac87_1_196"/>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b20bde5e47_1_6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Times New Roman"/>
              <a:buNone/>
            </a:pPr>
            <a:r>
              <a:rPr lang="en-US" sz="3600">
                <a:latin typeface="Times New Roman"/>
                <a:ea typeface="Times New Roman"/>
                <a:cs typeface="Times New Roman"/>
                <a:sym typeface="Times New Roman"/>
              </a:rPr>
              <a:t>References</a:t>
            </a:r>
            <a:endParaRPr/>
          </a:p>
        </p:txBody>
      </p:sp>
      <p:sp>
        <p:nvSpPr>
          <p:cNvPr id="393" name="Google Shape;393;gb20bde5e47_1_6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394" name="Google Shape;394;gb20bde5e47_1_6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l">
              <a:spcBef>
                <a:spcPts val="580"/>
              </a:spcBef>
              <a:spcAft>
                <a:spcPts val="0"/>
              </a:spcAft>
              <a:buClr>
                <a:schemeClr val="dk1"/>
              </a:buClr>
              <a:buSzPts val="1100"/>
              <a:buFont typeface="Arial"/>
              <a:buNone/>
            </a:pPr>
            <a:r>
              <a:rPr lang="en-US" sz="2000"/>
              <a:t>[7] C.J. Huttom, Eric Gilbert, “VADER: A Parsimonious Rule-based Model for Sentiment Analysis of Social Media Text”, Association for the Advancement of Artificial Intelligence (www.aaai.org). 2014.</a:t>
            </a:r>
            <a:endParaRPr sz="2000"/>
          </a:p>
          <a:p>
            <a:pPr indent="0" lvl="0" marL="0" rtl="0" algn="l">
              <a:spcBef>
                <a:spcPts val="580"/>
              </a:spcBef>
              <a:spcAft>
                <a:spcPts val="0"/>
              </a:spcAft>
              <a:buClr>
                <a:schemeClr val="dk1"/>
              </a:buClr>
              <a:buSzPts val="1100"/>
              <a:buFont typeface="Arial"/>
              <a:buNone/>
            </a:pPr>
            <a:r>
              <a:t/>
            </a:r>
            <a:endParaRPr sz="2000"/>
          </a:p>
          <a:p>
            <a:pPr indent="0" lvl="0" marL="0" rtl="0" algn="l">
              <a:spcBef>
                <a:spcPts val="580"/>
              </a:spcBef>
              <a:spcAft>
                <a:spcPts val="0"/>
              </a:spcAft>
              <a:buNone/>
            </a:pPr>
            <a:r>
              <a:t/>
            </a:r>
            <a:endParaRPr sz="2000"/>
          </a:p>
          <a:p>
            <a:pPr indent="0" lvl="0" marL="0" rtl="0" algn="l">
              <a:spcBef>
                <a:spcPts val="580"/>
              </a:spcBef>
              <a:spcAft>
                <a:spcPts val="0"/>
              </a:spcAft>
              <a:buNone/>
            </a:pPr>
            <a:r>
              <a:t/>
            </a:r>
            <a:endParaRPr sz="2000"/>
          </a:p>
          <a:p>
            <a:pPr indent="0" lvl="0" marL="0" rtl="0" algn="just">
              <a:spcBef>
                <a:spcPts val="580"/>
              </a:spcBef>
              <a:spcAft>
                <a:spcPts val="0"/>
              </a:spcAft>
              <a:buNone/>
            </a:pPr>
            <a:r>
              <a:t/>
            </a:r>
            <a:endParaRPr sz="1400"/>
          </a:p>
        </p:txBody>
      </p:sp>
      <p:pic>
        <p:nvPicPr>
          <p:cNvPr id="395" name="Google Shape;395;gb20bde5e47_1_6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396" name="Google Shape;396;gb20bde5e47_1_69"/>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397" name="Google Shape;397;gb20bde5e47_1_69"/>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ac5127ac87_2_2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404" name="Google Shape;404;gac5127ac87_2_20"/>
          <p:cNvSpPr txBox="1"/>
          <p:nvPr>
            <p:ph type="title"/>
          </p:nvPr>
        </p:nvSpPr>
        <p:spPr>
          <a:xfrm>
            <a:off x="1893300" y="2857500"/>
            <a:ext cx="5357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dk2"/>
              </a:buClr>
              <a:buSzPts val="3600"/>
              <a:buFont typeface="Times New Roman"/>
              <a:buNone/>
            </a:pPr>
            <a:r>
              <a:rPr lang="en-US" sz="6000">
                <a:latin typeface="Libre Baskerville"/>
                <a:ea typeface="Libre Baskerville"/>
                <a:cs typeface="Libre Baskerville"/>
                <a:sym typeface="Libre Baskerville"/>
              </a:rPr>
              <a:t>Thank you</a:t>
            </a:r>
            <a:endParaRPr sz="6000">
              <a:latin typeface="Libre Baskerville"/>
              <a:ea typeface="Libre Baskerville"/>
              <a:cs typeface="Libre Baskerville"/>
              <a:sym typeface="Libre Baskerville"/>
            </a:endParaRPr>
          </a:p>
        </p:txBody>
      </p:sp>
      <p:pic>
        <p:nvPicPr>
          <p:cNvPr id="405" name="Google Shape;405;gac5127ac87_2_2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406" name="Google Shape;406;gac5127ac87_2_20"/>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407" name="Google Shape;407;gac5127ac87_2_20"/>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40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ac5127ac87_1_12"/>
          <p:cNvSpPr txBox="1"/>
          <p:nvPr>
            <p:ph type="title"/>
          </p:nvPr>
        </p:nvSpPr>
        <p:spPr>
          <a:xfrm>
            <a:off x="6858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Introduction</a:t>
            </a:r>
            <a:endParaRPr/>
          </a:p>
        </p:txBody>
      </p:sp>
      <p:sp>
        <p:nvSpPr>
          <p:cNvPr id="132" name="Google Shape;132;gac5127ac87_1_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33" name="Google Shape;133;gac5127ac87_1_12"/>
          <p:cNvSpPr txBox="1"/>
          <p:nvPr>
            <p:ph idx="1" type="body"/>
          </p:nvPr>
        </p:nvSpPr>
        <p:spPr>
          <a:xfrm>
            <a:off x="685800" y="1518450"/>
            <a:ext cx="7772400" cy="45720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580"/>
              </a:spcBef>
              <a:spcAft>
                <a:spcPts val="0"/>
              </a:spcAft>
              <a:buSzPts val="2000"/>
              <a:buChar char="❖"/>
            </a:pPr>
            <a:r>
              <a:rPr lang="en-US" sz="2000"/>
              <a:t>Musical scores are a vital part of any form of entertainment. </a:t>
            </a:r>
            <a:endParaRPr sz="2000"/>
          </a:p>
          <a:p>
            <a:pPr indent="-355600" lvl="0" marL="457200" rtl="0" algn="just">
              <a:lnSpc>
                <a:spcPct val="115000"/>
              </a:lnSpc>
              <a:spcBef>
                <a:spcPts val="0"/>
              </a:spcBef>
              <a:spcAft>
                <a:spcPts val="0"/>
              </a:spcAft>
              <a:buSzPts val="2000"/>
              <a:buChar char="❖"/>
            </a:pPr>
            <a:r>
              <a:rPr lang="en-US" sz="2000"/>
              <a:t>There has been major advancements in music generation using artificial intelligence.</a:t>
            </a:r>
            <a:endParaRPr sz="2000"/>
          </a:p>
          <a:p>
            <a:pPr indent="-355600" lvl="0" marL="457200" rtl="0" algn="just">
              <a:lnSpc>
                <a:spcPct val="115000"/>
              </a:lnSpc>
              <a:spcBef>
                <a:spcPts val="0"/>
              </a:spcBef>
              <a:spcAft>
                <a:spcPts val="0"/>
              </a:spcAft>
              <a:buSzPts val="2000"/>
              <a:buChar char="❖"/>
            </a:pPr>
            <a:r>
              <a:rPr lang="en-US" sz="2000"/>
              <a:t>Audio books are preferred over reading books. Most audiobooks do not include background music due to issues of copyright infringements and licensing costs. Furthermore, it's not feasible to create musical scores for every audiobook.</a:t>
            </a:r>
            <a:endParaRPr sz="2000"/>
          </a:p>
          <a:p>
            <a:pPr indent="-355600" lvl="0" marL="457200" rtl="0" algn="just">
              <a:lnSpc>
                <a:spcPct val="115000"/>
              </a:lnSpc>
              <a:spcBef>
                <a:spcPts val="0"/>
              </a:spcBef>
              <a:spcAft>
                <a:spcPts val="0"/>
              </a:spcAft>
              <a:buSzPts val="2000"/>
              <a:buChar char="❖"/>
            </a:pPr>
            <a:r>
              <a:rPr lang="en-US" sz="2000"/>
              <a:t>At audiobook sites like Audible and LibriVox, these recordings number in the hundreds of thousands.</a:t>
            </a:r>
            <a:endParaRPr sz="2400"/>
          </a:p>
        </p:txBody>
      </p:sp>
      <p:pic>
        <p:nvPicPr>
          <p:cNvPr id="134" name="Google Shape;134;gac5127ac87_1_1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35" name="Google Shape;135;gac5127ac87_1_12"/>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136" name="Google Shape;136;gac5127ac87_1_12"/>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ac5127ac87_1_22"/>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43" name="Google Shape;143;gac5127ac87_1_22"/>
          <p:cNvSpPr txBox="1"/>
          <p:nvPr>
            <p:ph idx="1" type="body"/>
          </p:nvPr>
        </p:nvSpPr>
        <p:spPr>
          <a:xfrm>
            <a:off x="4634975" y="1094950"/>
            <a:ext cx="4271400" cy="5323800"/>
          </a:xfrm>
          <a:prstGeom prst="rect">
            <a:avLst/>
          </a:prstGeom>
        </p:spPr>
        <p:txBody>
          <a:bodyPr anchorCtr="0" anchor="t" bIns="45700" lIns="91425" spcFirstLastPara="1" rIns="91425" wrap="square" tIns="45700">
            <a:noAutofit/>
          </a:bodyPr>
          <a:lstStyle/>
          <a:p>
            <a:pPr indent="0" lvl="0" marL="0" rtl="0" algn="just">
              <a:lnSpc>
                <a:spcPct val="115000"/>
              </a:lnSpc>
              <a:spcBef>
                <a:spcPts val="580"/>
              </a:spcBef>
              <a:spcAft>
                <a:spcPts val="0"/>
              </a:spcAft>
              <a:buClr>
                <a:schemeClr val="dk1"/>
              </a:buClr>
              <a:buSzPts val="1100"/>
              <a:buFont typeface="Arial"/>
              <a:buNone/>
            </a:pPr>
            <a:r>
              <a:rPr lang="en-US" sz="2000"/>
              <a:t>In 2013, users downloaded over 500 million hours of audiobooks from Audible alone, nearly 15% of Americans listened to an audiobook every month. As of 2019, this number has grown to 20% and shows a continuous growing trend.</a:t>
            </a:r>
            <a:endParaRPr sz="2000"/>
          </a:p>
          <a:p>
            <a:pPr indent="0" lvl="0" marL="0" rtl="0" algn="just">
              <a:lnSpc>
                <a:spcPct val="115000"/>
              </a:lnSpc>
              <a:spcBef>
                <a:spcPts val="580"/>
              </a:spcBef>
              <a:spcAft>
                <a:spcPts val="0"/>
              </a:spcAft>
              <a:buClr>
                <a:schemeClr val="dk1"/>
              </a:buClr>
              <a:buSzPts val="1100"/>
              <a:buFont typeface="Arial"/>
              <a:buNone/>
            </a:pPr>
            <a:r>
              <a:rPr lang="en-US" sz="2000"/>
              <a:t>Our project aims to create an easily accessible, efficient, and cost effective application to generate emotionally relevant musical scores for audio books.</a:t>
            </a:r>
            <a:endParaRPr sz="2000"/>
          </a:p>
          <a:p>
            <a:pPr indent="0" lvl="0" marL="0" rtl="0" algn="l">
              <a:spcBef>
                <a:spcPts val="580"/>
              </a:spcBef>
              <a:spcAft>
                <a:spcPts val="0"/>
              </a:spcAft>
              <a:buClr>
                <a:schemeClr val="dk1"/>
              </a:buClr>
              <a:buSzPts val="1100"/>
              <a:buFont typeface="Arial"/>
              <a:buNone/>
            </a:pPr>
            <a:r>
              <a:t/>
            </a:r>
            <a:endParaRPr/>
          </a:p>
          <a:p>
            <a:pPr indent="0" lvl="0" marL="0" rtl="0" algn="l">
              <a:spcBef>
                <a:spcPts val="580"/>
              </a:spcBef>
              <a:spcAft>
                <a:spcPts val="0"/>
              </a:spcAft>
              <a:buNone/>
            </a:pPr>
            <a:r>
              <a:t/>
            </a:r>
            <a:endParaRPr/>
          </a:p>
        </p:txBody>
      </p:sp>
      <p:pic>
        <p:nvPicPr>
          <p:cNvPr descr="WhatsApp Image 2020-07-20 at 9.00.52 PM" id="144" name="Google Shape;144;gac5127ac87_1_22"/>
          <p:cNvPicPr preferRelativeResize="0"/>
          <p:nvPr/>
        </p:nvPicPr>
        <p:blipFill rotWithShape="1">
          <a:blip r:embed="rId3">
            <a:alphaModFix/>
          </a:blip>
          <a:srcRect b="0" l="0" r="0" t="0"/>
          <a:stretch/>
        </p:blipFill>
        <p:spPr>
          <a:xfrm>
            <a:off x="146300" y="1315850"/>
            <a:ext cx="4425700" cy="4226295"/>
          </a:xfrm>
          <a:prstGeom prst="rect">
            <a:avLst/>
          </a:prstGeom>
          <a:noFill/>
          <a:ln>
            <a:noFill/>
          </a:ln>
        </p:spPr>
      </p:pic>
      <p:sp>
        <p:nvSpPr>
          <p:cNvPr id="145" name="Google Shape;145;gac5127ac87_1_22"/>
          <p:cNvSpPr txBox="1"/>
          <p:nvPr>
            <p:ph type="title"/>
          </p:nvPr>
        </p:nvSpPr>
        <p:spPr>
          <a:xfrm>
            <a:off x="865900" y="1728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Introduction</a:t>
            </a:r>
            <a:endParaRPr/>
          </a:p>
        </p:txBody>
      </p:sp>
      <p:pic>
        <p:nvPicPr>
          <p:cNvPr id="146" name="Google Shape;146;gac5127ac87_1_22"/>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
        <p:nvSpPr>
          <p:cNvPr id="147" name="Google Shape;147;gac5127ac87_1_22"/>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148" name="Google Shape;148;gac5127ac87_1_22"/>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6858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Literature Review</a:t>
            </a:r>
            <a:endParaRPr/>
          </a:p>
        </p:txBody>
      </p:sp>
      <p:sp>
        <p:nvSpPr>
          <p:cNvPr id="154" name="Google Shape;154;p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55" name="Google Shape;155;p4"/>
          <p:cNvSpPr txBox="1"/>
          <p:nvPr>
            <p:ph idx="1" type="body"/>
          </p:nvPr>
        </p:nvSpPr>
        <p:spPr>
          <a:xfrm>
            <a:off x="685800" y="1417650"/>
            <a:ext cx="7772400" cy="4279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580"/>
              </a:spcBef>
              <a:spcAft>
                <a:spcPts val="0"/>
              </a:spcAft>
              <a:buNone/>
            </a:pPr>
            <a:r>
              <a:rPr b="1" lang="en-US" sz="2000"/>
              <a:t>Sentiment Analysis of Text</a:t>
            </a:r>
            <a:endParaRPr b="1" sz="2000"/>
          </a:p>
          <a:p>
            <a:pPr indent="-304165" lvl="0" marL="274320" rtl="0" algn="just">
              <a:lnSpc>
                <a:spcPct val="115000"/>
              </a:lnSpc>
              <a:spcBef>
                <a:spcPts val="580"/>
              </a:spcBef>
              <a:spcAft>
                <a:spcPts val="0"/>
              </a:spcAft>
              <a:buSzPts val="2000"/>
              <a:buChar char="❖"/>
            </a:pPr>
            <a:r>
              <a:rPr lang="en-US" sz="2000"/>
              <a:t>C.J. Hutto and Eric Gilbert [7] describe the development, validation, and evaluation of VADER in their paper.</a:t>
            </a:r>
            <a:endParaRPr sz="2000"/>
          </a:p>
          <a:p>
            <a:pPr indent="-304165" lvl="0" marL="274320" rtl="0" algn="just">
              <a:lnSpc>
                <a:spcPct val="115000"/>
              </a:lnSpc>
              <a:spcBef>
                <a:spcPts val="580"/>
              </a:spcBef>
              <a:spcAft>
                <a:spcPts val="0"/>
              </a:spcAft>
              <a:buSzPts val="2000"/>
              <a:buChar char="❖"/>
            </a:pPr>
            <a:r>
              <a:rPr lang="en-US" sz="2000"/>
              <a:t>VADER sentiment analysis relies on a dictionary that maps lexical features to emotion intensities known as sentiment scores.</a:t>
            </a:r>
            <a:endParaRPr sz="2000"/>
          </a:p>
          <a:p>
            <a:pPr indent="-304165" lvl="0" marL="274320" rtl="0" algn="just">
              <a:lnSpc>
                <a:spcPct val="115000"/>
              </a:lnSpc>
              <a:spcBef>
                <a:spcPts val="580"/>
              </a:spcBef>
              <a:spcAft>
                <a:spcPts val="0"/>
              </a:spcAft>
              <a:buSzPts val="2000"/>
              <a:buChar char="❖"/>
            </a:pPr>
            <a:r>
              <a:rPr lang="en-US" sz="2000"/>
              <a:t>VADER differentiates itself from other sentiment lexicons such as  LIWC in that it is more sensitive to sentiment expressions in social media contexts while also generalizing more favorably to other domains. </a:t>
            </a:r>
            <a:endParaRPr sz="2000"/>
          </a:p>
        </p:txBody>
      </p:sp>
      <p:pic>
        <p:nvPicPr>
          <p:cNvPr id="156" name="Google Shape;156;p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57" name="Google Shape;157;p4"/>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158" name="Google Shape;158;p4"/>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ac5127ac87_1_209"/>
          <p:cNvSpPr txBox="1"/>
          <p:nvPr>
            <p:ph type="title"/>
          </p:nvPr>
        </p:nvSpPr>
        <p:spPr>
          <a:xfrm>
            <a:off x="685800" y="3135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Literature Review</a:t>
            </a:r>
            <a:endParaRPr/>
          </a:p>
        </p:txBody>
      </p:sp>
      <p:sp>
        <p:nvSpPr>
          <p:cNvPr id="164" name="Google Shape;164;gac5127ac87_1_20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65" name="Google Shape;165;gac5127ac87_1_209"/>
          <p:cNvSpPr txBox="1"/>
          <p:nvPr>
            <p:ph idx="1" type="body"/>
          </p:nvPr>
        </p:nvSpPr>
        <p:spPr>
          <a:xfrm>
            <a:off x="685800" y="1344150"/>
            <a:ext cx="7772400" cy="4169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580"/>
              </a:spcBef>
              <a:spcAft>
                <a:spcPts val="0"/>
              </a:spcAft>
              <a:buNone/>
            </a:pPr>
            <a:r>
              <a:rPr b="1" lang="en-US" sz="2000"/>
              <a:t>Sentiment Analysis of Audio files</a:t>
            </a:r>
            <a:endParaRPr b="1" sz="2000"/>
          </a:p>
          <a:p>
            <a:pPr indent="-260984" lvl="0" marL="274320" rtl="0" algn="just">
              <a:lnSpc>
                <a:spcPct val="115000"/>
              </a:lnSpc>
              <a:spcBef>
                <a:spcPts val="580"/>
              </a:spcBef>
              <a:spcAft>
                <a:spcPts val="0"/>
              </a:spcAft>
              <a:buSzPts val="2000"/>
              <a:buChar char="❖"/>
            </a:pPr>
            <a:r>
              <a:rPr lang="en-US" sz="2000"/>
              <a:t>Navas, Eva, Inma Hernez, and Iker Luengo [4] have shown that prosodic features and acoustic features such as power and pitch contribute to the sentiment</a:t>
            </a:r>
            <a:r>
              <a:rPr lang="en-US">
                <a:latin typeface="Times New Roman"/>
                <a:ea typeface="Times New Roman"/>
                <a:cs typeface="Times New Roman"/>
                <a:sym typeface="Times New Roman"/>
              </a:rPr>
              <a:t> </a:t>
            </a:r>
            <a:r>
              <a:rPr lang="en-US" sz="2000"/>
              <a:t>variation. By incorporating these audio features of the accompanying speech, the capability of the model to recognize the context can be increased.</a:t>
            </a:r>
            <a:endParaRPr sz="2000"/>
          </a:p>
          <a:p>
            <a:pPr indent="-260984" lvl="0" marL="274320" rtl="0" algn="just">
              <a:lnSpc>
                <a:spcPct val="115000"/>
              </a:lnSpc>
              <a:spcBef>
                <a:spcPts val="580"/>
              </a:spcBef>
              <a:spcAft>
                <a:spcPts val="0"/>
              </a:spcAft>
              <a:buSzPts val="2000"/>
              <a:buChar char="❖"/>
            </a:pPr>
            <a:r>
              <a:rPr lang="en-US" sz="2000"/>
              <a:t>Arpit Shah and Shivani Firodiya [3] used acoustic features such as MFCC, STFT, Contrast, Mel Spectrum, Chroma and Tonnetz extracted from the audio clips of the RAVDESS dataset to train their fully connected DNN model for sentiment analysis on audio.</a:t>
            </a:r>
            <a:endParaRPr sz="2000"/>
          </a:p>
          <a:p>
            <a:pPr indent="0" lvl="0" marL="274320" rtl="0" algn="just">
              <a:spcBef>
                <a:spcPts val="580"/>
              </a:spcBef>
              <a:spcAft>
                <a:spcPts val="0"/>
              </a:spcAft>
              <a:buNone/>
            </a:pPr>
            <a:r>
              <a:rPr lang="en-US" sz="2000"/>
              <a:t> </a:t>
            </a:r>
            <a:endParaRPr sz="2000"/>
          </a:p>
          <a:p>
            <a:pPr indent="0" lvl="0" marL="274320" rtl="0" algn="just">
              <a:spcBef>
                <a:spcPts val="580"/>
              </a:spcBef>
              <a:spcAft>
                <a:spcPts val="0"/>
              </a:spcAft>
              <a:buNone/>
            </a:pPr>
            <a:r>
              <a:t/>
            </a:r>
            <a:endParaRPr sz="2000"/>
          </a:p>
          <a:p>
            <a:pPr indent="-133985" lvl="0" marL="274320" rtl="0" algn="just">
              <a:spcBef>
                <a:spcPts val="580"/>
              </a:spcBef>
              <a:spcAft>
                <a:spcPts val="0"/>
              </a:spcAft>
              <a:buSzPts val="2210"/>
              <a:buNone/>
            </a:pPr>
            <a:r>
              <a:t/>
            </a:r>
            <a:endParaRPr>
              <a:latin typeface="Times New Roman"/>
              <a:ea typeface="Times New Roman"/>
              <a:cs typeface="Times New Roman"/>
              <a:sym typeface="Times New Roman"/>
            </a:endParaRPr>
          </a:p>
        </p:txBody>
      </p:sp>
      <p:pic>
        <p:nvPicPr>
          <p:cNvPr id="166" name="Google Shape;166;gac5127ac87_1_20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67" name="Google Shape;167;gac5127ac87_1_209"/>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168" name="Google Shape;168;gac5127ac87_1_209"/>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ac5127ac87_1_218"/>
          <p:cNvSpPr txBox="1"/>
          <p:nvPr>
            <p:ph type="title"/>
          </p:nvPr>
        </p:nvSpPr>
        <p:spPr>
          <a:xfrm>
            <a:off x="6858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Literature Review</a:t>
            </a:r>
            <a:endParaRPr/>
          </a:p>
        </p:txBody>
      </p:sp>
      <p:sp>
        <p:nvSpPr>
          <p:cNvPr id="174" name="Google Shape;174;gac5127ac87_1_21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75" name="Google Shape;175;gac5127ac87_1_218"/>
          <p:cNvSpPr txBox="1"/>
          <p:nvPr>
            <p:ph idx="1" type="body"/>
          </p:nvPr>
        </p:nvSpPr>
        <p:spPr>
          <a:xfrm>
            <a:off x="603500" y="1417650"/>
            <a:ext cx="7772400" cy="26955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580"/>
              </a:spcBef>
              <a:spcAft>
                <a:spcPts val="0"/>
              </a:spcAft>
              <a:buSzPts val="2000"/>
              <a:buChar char="❖"/>
            </a:pPr>
            <a:r>
              <a:rPr lang="en-US" sz="2000"/>
              <a:t>Classification of sentiments or emotions can be achieved through different measures. A popular approach is Russell's circumplex model [5] which classifies emotions based on their valence and arousal values. The valence dimension indicates whether an emotion is positive or negative, whereas arousal indicates the intensity of the emotion.</a:t>
            </a:r>
            <a:endParaRPr sz="2000"/>
          </a:p>
          <a:p>
            <a:pPr indent="0" lvl="0" marL="274320" rtl="0" algn="just">
              <a:spcBef>
                <a:spcPts val="580"/>
              </a:spcBef>
              <a:spcAft>
                <a:spcPts val="0"/>
              </a:spcAft>
              <a:buNone/>
            </a:pPr>
            <a:r>
              <a:t/>
            </a:r>
            <a:endParaRPr sz="2000"/>
          </a:p>
          <a:p>
            <a:pPr indent="-133985" lvl="0" marL="274320" rtl="0" algn="just">
              <a:spcBef>
                <a:spcPts val="580"/>
              </a:spcBef>
              <a:spcAft>
                <a:spcPts val="0"/>
              </a:spcAft>
              <a:buSzPts val="2210"/>
              <a:buNone/>
            </a:pPr>
            <a:r>
              <a:t/>
            </a:r>
            <a:endParaRPr>
              <a:latin typeface="Times New Roman"/>
              <a:ea typeface="Times New Roman"/>
              <a:cs typeface="Times New Roman"/>
              <a:sym typeface="Times New Roman"/>
            </a:endParaRPr>
          </a:p>
        </p:txBody>
      </p:sp>
      <p:pic>
        <p:nvPicPr>
          <p:cNvPr id="176" name="Google Shape;176;gac5127ac87_1_218"/>
          <p:cNvPicPr preferRelativeResize="0"/>
          <p:nvPr/>
        </p:nvPicPr>
        <p:blipFill rotWithShape="1">
          <a:blip r:embed="rId3">
            <a:alphaModFix/>
          </a:blip>
          <a:srcRect b="0" l="0" r="0" t="0"/>
          <a:stretch/>
        </p:blipFill>
        <p:spPr>
          <a:xfrm>
            <a:off x="3316530" y="4027420"/>
            <a:ext cx="2346325" cy="2360930"/>
          </a:xfrm>
          <a:prstGeom prst="rect">
            <a:avLst/>
          </a:prstGeom>
          <a:noFill/>
          <a:ln>
            <a:noFill/>
          </a:ln>
        </p:spPr>
      </p:pic>
      <p:pic>
        <p:nvPicPr>
          <p:cNvPr id="177" name="Google Shape;177;gac5127ac87_1_218"/>
          <p:cNvPicPr preferRelativeResize="0"/>
          <p:nvPr/>
        </p:nvPicPr>
        <p:blipFill rotWithShape="1">
          <a:blip r:embed="rId4">
            <a:alphaModFix/>
          </a:blip>
          <a:srcRect b="0" l="0" r="0" t="0"/>
          <a:stretch/>
        </p:blipFill>
        <p:spPr>
          <a:xfrm>
            <a:off x="8305800" y="6172200"/>
            <a:ext cx="533400" cy="524282"/>
          </a:xfrm>
          <a:prstGeom prst="rect">
            <a:avLst/>
          </a:prstGeom>
          <a:noFill/>
          <a:ln>
            <a:noFill/>
          </a:ln>
        </p:spPr>
      </p:pic>
      <p:sp>
        <p:nvSpPr>
          <p:cNvPr id="178" name="Google Shape;178;gac5127ac87_1_218"/>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179" name="Google Shape;179;gac5127ac87_1_218"/>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b20bde5e47_1_53"/>
          <p:cNvSpPr txBox="1"/>
          <p:nvPr>
            <p:ph type="title"/>
          </p:nvPr>
        </p:nvSpPr>
        <p:spPr>
          <a:xfrm>
            <a:off x="6858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Literature Review</a:t>
            </a:r>
            <a:endParaRPr/>
          </a:p>
        </p:txBody>
      </p:sp>
      <p:sp>
        <p:nvSpPr>
          <p:cNvPr id="185" name="Google Shape;185;gb20bde5e47_1_5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86" name="Google Shape;186;gb20bde5e47_1_53"/>
          <p:cNvSpPr txBox="1"/>
          <p:nvPr>
            <p:ph idx="1" type="body"/>
          </p:nvPr>
        </p:nvSpPr>
        <p:spPr>
          <a:xfrm>
            <a:off x="603500" y="1417650"/>
            <a:ext cx="7772400" cy="26955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580"/>
              </a:spcBef>
              <a:spcAft>
                <a:spcPts val="0"/>
              </a:spcAft>
              <a:buNone/>
            </a:pPr>
            <a:r>
              <a:rPr b="1" lang="en-US" sz="2000"/>
              <a:t>Working with MIDI files</a:t>
            </a:r>
            <a:endParaRPr b="1" sz="2000"/>
          </a:p>
          <a:p>
            <a:pPr indent="-355600" lvl="0" marL="457200" rtl="0" algn="just">
              <a:lnSpc>
                <a:spcPct val="115000"/>
              </a:lnSpc>
              <a:spcBef>
                <a:spcPts val="580"/>
              </a:spcBef>
              <a:spcAft>
                <a:spcPts val="0"/>
              </a:spcAft>
              <a:buSzPts val="2000"/>
              <a:buChar char="❖"/>
            </a:pPr>
            <a:r>
              <a:rPr lang="en-US" sz="2000"/>
              <a:t>MIDI files explain what notes are being played as they are played, along with the duration and intensity of each note [6]. MIDI files are instructions for how the music should be produced, when a program tries to interpret the file. Advantages of MIDI include small file size, ease of modification and manipulation and a wide choice of electronic instruments and synthesizer or digitally-sampled sounds. </a:t>
            </a:r>
            <a:endParaRPr sz="2000"/>
          </a:p>
          <a:p>
            <a:pPr indent="0" lvl="0" marL="274320" rtl="0" algn="just">
              <a:spcBef>
                <a:spcPts val="580"/>
              </a:spcBef>
              <a:spcAft>
                <a:spcPts val="0"/>
              </a:spcAft>
              <a:buNone/>
            </a:pPr>
            <a:r>
              <a:t/>
            </a:r>
            <a:endParaRPr sz="2000"/>
          </a:p>
          <a:p>
            <a:pPr indent="-133985" lvl="0" marL="274320" rtl="0" algn="just">
              <a:spcBef>
                <a:spcPts val="580"/>
              </a:spcBef>
              <a:spcAft>
                <a:spcPts val="0"/>
              </a:spcAft>
              <a:buSzPts val="2210"/>
              <a:buNone/>
            </a:pPr>
            <a:r>
              <a:t/>
            </a:r>
            <a:endParaRPr>
              <a:latin typeface="Times New Roman"/>
              <a:ea typeface="Times New Roman"/>
              <a:cs typeface="Times New Roman"/>
              <a:sym typeface="Times New Roman"/>
            </a:endParaRPr>
          </a:p>
        </p:txBody>
      </p:sp>
      <p:pic>
        <p:nvPicPr>
          <p:cNvPr id="187" name="Google Shape;187;gb20bde5e47_1_5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88" name="Google Shape;188;gb20bde5e47_1_53"/>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189" name="Google Shape;189;gb20bde5e47_1_53"/>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ac5127ac87_3_0"/>
          <p:cNvSpPr txBox="1"/>
          <p:nvPr>
            <p:ph type="title"/>
          </p:nvPr>
        </p:nvSpPr>
        <p:spPr>
          <a:xfrm>
            <a:off x="685800" y="-12"/>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Literature Review</a:t>
            </a:r>
            <a:endParaRPr/>
          </a:p>
        </p:txBody>
      </p:sp>
      <p:sp>
        <p:nvSpPr>
          <p:cNvPr id="195" name="Google Shape;195;gac5127ac87_3_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96" name="Google Shape;196;gac5127ac87_3_0"/>
          <p:cNvSpPr txBox="1"/>
          <p:nvPr>
            <p:ph idx="1" type="body"/>
          </p:nvPr>
        </p:nvSpPr>
        <p:spPr>
          <a:xfrm>
            <a:off x="750275" y="1060475"/>
            <a:ext cx="7772400" cy="4572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580"/>
              </a:spcBef>
              <a:spcAft>
                <a:spcPts val="0"/>
              </a:spcAft>
              <a:buNone/>
            </a:pPr>
            <a:r>
              <a:rPr b="1" lang="en-US" sz="2000"/>
              <a:t>Generation of Emotional music</a:t>
            </a:r>
            <a:endParaRPr b="1" sz="2000"/>
          </a:p>
          <a:p>
            <a:pPr indent="-304165" lvl="0" marL="274320" rtl="0" algn="just">
              <a:lnSpc>
                <a:spcPct val="115000"/>
              </a:lnSpc>
              <a:spcBef>
                <a:spcPts val="580"/>
              </a:spcBef>
              <a:spcAft>
                <a:spcPts val="0"/>
              </a:spcAft>
              <a:buSzPts val="2000"/>
              <a:buChar char="❖"/>
            </a:pPr>
            <a:r>
              <a:rPr lang="en-US" sz="2000"/>
              <a:t>Generating emotionally relevant music for videos and books is a problem that people have attempted to solve in different ways. A common approach for this problem consists of designing a rule-based system to map musical features to a given emotion in a categorical or dimensional space [1]. Steve Rubin and Maneesh Agrawala [2] proposed a system that would resequence music files in order to create a soundtrack that conveys the emotion perceived from an audio book.</a:t>
            </a:r>
            <a:endParaRPr sz="2000"/>
          </a:p>
          <a:p>
            <a:pPr indent="-304165" lvl="0" marL="274320" rtl="0" algn="just">
              <a:lnSpc>
                <a:spcPct val="115000"/>
              </a:lnSpc>
              <a:spcBef>
                <a:spcPts val="580"/>
              </a:spcBef>
              <a:spcAft>
                <a:spcPts val="0"/>
              </a:spcAft>
              <a:buSzPts val="2000"/>
              <a:buChar char="❖"/>
            </a:pPr>
            <a:r>
              <a:rPr lang="en-US" sz="2000"/>
              <a:t>Ferreira and Whitehead [1]  have presented a generative mLSTM model that can be controlled to generate symbolic  music with a given sentiment. Their model had been trained on a corpus of MIDI files.</a:t>
            </a:r>
            <a:endParaRPr sz="2000"/>
          </a:p>
          <a:p>
            <a:pPr indent="0" lvl="0" marL="274320" rtl="0" algn="just">
              <a:spcBef>
                <a:spcPts val="580"/>
              </a:spcBef>
              <a:spcAft>
                <a:spcPts val="0"/>
              </a:spcAft>
              <a:buNone/>
            </a:pPr>
            <a:r>
              <a:t/>
            </a:r>
            <a:endParaRPr sz="2000"/>
          </a:p>
          <a:p>
            <a:pPr indent="-133985" lvl="0" marL="274320" rtl="0" algn="just">
              <a:spcBef>
                <a:spcPts val="580"/>
              </a:spcBef>
              <a:spcAft>
                <a:spcPts val="0"/>
              </a:spcAft>
              <a:buSzPts val="2210"/>
              <a:buNone/>
            </a:pPr>
            <a:r>
              <a:t/>
            </a:r>
            <a:endParaRPr>
              <a:latin typeface="Times New Roman"/>
              <a:ea typeface="Times New Roman"/>
              <a:cs typeface="Times New Roman"/>
              <a:sym typeface="Times New Roman"/>
            </a:endParaRPr>
          </a:p>
        </p:txBody>
      </p:sp>
      <p:pic>
        <p:nvPicPr>
          <p:cNvPr id="197" name="Google Shape;197;gac5127ac87_3_0"/>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98" name="Google Shape;198;gac5127ac87_3_0"/>
          <p:cNvSpPr txBox="1"/>
          <p:nvPr>
            <p:ph idx="10" type="dt"/>
          </p:nvPr>
        </p:nvSpPr>
        <p:spPr>
          <a:xfrm>
            <a:off x="6273625" y="6200850"/>
            <a:ext cx="1905000" cy="476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19/12/2020</a:t>
            </a:r>
            <a:endParaRPr>
              <a:solidFill>
                <a:srgbClr val="1F497D"/>
              </a:solidFill>
            </a:endParaRPr>
          </a:p>
        </p:txBody>
      </p:sp>
      <p:sp>
        <p:nvSpPr>
          <p:cNvPr id="199" name="Google Shape;199;gac5127ac87_3_0"/>
          <p:cNvSpPr txBox="1"/>
          <p:nvPr>
            <p:ph idx="11" type="ftr"/>
          </p:nvPr>
        </p:nvSpPr>
        <p:spPr>
          <a:xfrm>
            <a:off x="933966" y="6172207"/>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Deep Audiobook Tuner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2018-07-01T22:38:42Z</dcterms:created>
  <dc:creator>ANKITA</dc:creator>
</cp:coreProperties>
</file>