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9947275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84006" autoAdjust="0"/>
  </p:normalViewPr>
  <p:slideViewPr>
    <p:cSldViewPr>
      <p:cViewPr>
        <p:scale>
          <a:sx n="72" d="100"/>
          <a:sy n="72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650" y="-102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8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1E4AC62-1D98-468E-AC93-C572E908DD6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04873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A9E6EC0-4E20-4135-B29D-E438DE29031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2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3577FF5-F315-49E1-99FF-CFC79FBC902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04873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E28AC35-5AFB-4FA3-BE78-CCF5D300E41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C4B197C-0C7A-4433-BBD8-AE519657F5FE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The template given should be strictly adhered to. </a:t>
            </a:r>
          </a:p>
          <a:p>
            <a:r>
              <a:rPr dirty="0" lang="en-US" smtClean="0"/>
              <a:t>Other than Literature review, Proposed solution and experimental setup the other slides should be strictly a single slide. So a maximum of 13-15 slides may be permitted. If for the sake of explanation the students wants to provide extra animation they are at</a:t>
            </a:r>
            <a:r>
              <a:rPr baseline="0" dirty="0" lang="en-US" smtClean="0"/>
              <a:t> the liberty to do so. </a:t>
            </a:r>
            <a:endParaRPr dirty="0" lang="en-US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C4B197C-0C7A-4433-BBD8-AE519657F5FE}" type="slidenum">
              <a:rPr 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Talk about the domain area briefly</a:t>
            </a:r>
          </a:p>
          <a:p>
            <a:r>
              <a:rPr dirty="0" lang="en-US" smtClean="0"/>
              <a:t>U may choose to use any diagrammatic</a:t>
            </a:r>
            <a:r>
              <a:rPr baseline="0" dirty="0" lang="en-US" smtClean="0"/>
              <a:t> representations or graphical input to substantiate your views about the problem</a:t>
            </a:r>
          </a:p>
          <a:p>
            <a:r>
              <a:rPr baseline="0" dirty="0" lang="en-US" smtClean="0"/>
              <a:t>The </a:t>
            </a:r>
            <a:endParaRPr dirty="0" lang="en-US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Maximum of two slides. </a:t>
            </a:r>
            <a:endParaRPr dirty="0" lang="en-US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If the students feel the necessity of diagrams</a:t>
            </a:r>
            <a:r>
              <a:rPr baseline="0" dirty="0" lang="en-US" smtClean="0"/>
              <a:t> it may be included. No unwanted information should be put. This may go up to a maximum of 2 slides. </a:t>
            </a:r>
            <a:endParaRPr dirty="0"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If the students feel the necessity of diagrams</a:t>
            </a:r>
            <a:r>
              <a:rPr baseline="0" dirty="0" lang="en-US" smtClean="0"/>
              <a:t> it may be included. No unwanted information should be put. This may go up to a maximum of 2 slides. </a:t>
            </a:r>
            <a:endParaRPr dirty="0" 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 smtClean="0"/>
              <a:t>If the students feel the necessity of diagrams</a:t>
            </a:r>
            <a:r>
              <a:rPr baseline="0" dirty="0" lang="en-US" smtClean="0"/>
              <a:t> it may be included. No unwanted information should be put. This may go up to a maximum of 2 slides. </a:t>
            </a:r>
            <a:endParaRPr dirty="0"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28AC35-5AFB-4FA3-BE78-CCF5D300E41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48584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7FCA6D-5A4B-4D6C-970F-5F5BC78ED0D0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589" name="Rectangle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590" name="Rectangle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591" name="Rectangle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592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523278-2F6B-4330-89E5-680B1188C5C1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E3A003-25E7-4891-98DB-A6F10AD19A1B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606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48697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FA5BFE-D176-47A6-A77E-D77A275E8CDA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702" name="Rectangle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703" name="Rectangle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704" name="Rectangle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68B4F5-946B-4DF1-BB2D-C460D23C37A5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710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86C687-9034-4398-8A64-C143FD960FA6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7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7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718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9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F9281D7-D912-4B4E-BE7B-AAF7AF0711DD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173F76F-B41C-4CD2-89C4-6E565AFECE7E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7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48724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37C5E3-A365-4B1C-BC3E-3D68E5A5E8E5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730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154CD3-48D8-42CE-995C-DD242AEEF0DE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048687" name="Rectangle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688" name="Rectangle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689" name="Rectangle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38CB14EB-F996-4429-A4A2-94A9ADC91618}" type="datetime1">
              <a:rPr lang="en-US" smtClean="0">
                <a:solidFill>
                  <a:srgbClr val="1F497D"/>
                </a:solidFill>
              </a:rPr>
              <a:t>11/4/2019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1" ftr="1" hdr="0" sldNum="1"/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400800" cy="3429000"/>
          </a:xfrm>
        </p:spPr>
        <p:txBody>
          <a:bodyPr>
            <a:normAutofit/>
          </a:bodyPr>
          <a:p>
            <a:r>
              <a:rPr b="1" dirty="0" lang="en-US" smtClean="0"/>
              <a:t>Group Members</a:t>
            </a:r>
          </a:p>
          <a:p>
            <a:pPr defTabSz="914293"/>
            <a:endParaRPr dirty="0" i="1" lang="en-US" smtClean="0"/>
          </a:p>
          <a:p>
            <a:pPr defTabSz="914293"/>
            <a:r>
              <a:rPr dirty="0" i="1" lang="en-US" smtClean="0"/>
              <a:t>.</a:t>
            </a:r>
          </a:p>
          <a:p>
            <a:pPr defTabSz="914293"/>
            <a:endParaRPr dirty="0" i="1" lang="en-US"/>
          </a:p>
          <a:p>
            <a:pPr defTabSz="914293"/>
            <a:endParaRPr dirty="0" i="1" lang="en-US" smtClean="0"/>
          </a:p>
        </p:txBody>
      </p:sp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" y="228600"/>
            <a:ext cx="1201695" cy="1128252"/>
          </a:xfrm>
          <a:prstGeom prst="rect"/>
          <a:noFill/>
          <a:ln>
            <a:noFill/>
          </a:ln>
        </p:spPr>
      </p:pic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981200" y="3733800"/>
          <a:ext cx="5181600" cy="1866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4150"/>
                <a:gridCol w="1187450"/>
              </a:tblGrid>
              <a:tr h="371260">
                <a:tc>
                  <a:txBody>
                    <a:bodyPr/>
                    <a:p>
                      <a:pPr algn="ctr"/>
                      <a:r>
                        <a:rPr b="1" dirty="0" lang="en-US" smtClean="0"/>
                        <a:t>Name</a:t>
                      </a:r>
                      <a:endParaRPr b="1"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lang="en-US" smtClean="0"/>
                        <a:t>  Roll </a:t>
                      </a:r>
                      <a:r>
                        <a:rPr b="1" dirty="0" lang="en-US" smtClean="0"/>
                        <a:t>No.</a:t>
                      </a:r>
                      <a:endParaRPr b="1" dirty="0" lang="en-US"/>
                    </a:p>
                  </a:txBody>
                </a:tc>
              </a:tr>
              <a:tr h="31454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</a:tr>
              <a:tr h="386729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</a:tr>
              <a:tr h="37126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</a:tr>
              <a:tr h="371260"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  <a:tc>
                  <a:txBody>
                    <a:bodyPr/>
                    <a:p>
                      <a:pPr algn="ctr"/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595" name="TextBox 5"/>
          <p:cNvSpPr txBox="1"/>
          <p:nvPr/>
        </p:nvSpPr>
        <p:spPr>
          <a:xfrm>
            <a:off x="1981200" y="200976"/>
            <a:ext cx="5562600" cy="23774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3200" lang="en-US" smtClean="0"/>
              <a:t>St. Francis Institute of Technology</a:t>
            </a:r>
          </a:p>
          <a:p>
            <a:pPr algn="ctr"/>
            <a:r>
              <a:rPr dirty="0" sz="2800" i="1" lang="en-US" smtClean="0"/>
              <a:t>Department of Computer Engineering</a:t>
            </a:r>
            <a:r>
              <a:rPr dirty="0" sz="2800" lang="en-US" smtClean="0"/>
              <a:t> </a:t>
            </a:r>
          </a:p>
          <a:p>
            <a:pPr algn="ctr"/>
            <a:endParaRPr dirty="0" sz="3200" lang="en-US"/>
          </a:p>
        </p:txBody>
      </p:sp>
      <p:sp>
        <p:nvSpPr>
          <p:cNvPr id="104859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3962400" cy="457200"/>
          </a:xfrm>
        </p:spPr>
        <p:txBody>
          <a:bodyPr/>
          <a:p>
            <a:r>
              <a:rPr dirty="0"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59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1</a:t>
            </a:fld>
            <a:endParaRPr lang="en-US"/>
          </a:p>
        </p:txBody>
      </p:sp>
      <p:sp>
        <p:nvSpPr>
          <p:cNvPr id="1048598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4C3E5D-CD58-4EF4-8BB5-398CBD42D397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dirty="0" lang="en-US">
              <a:solidFill>
                <a:srgbClr val="1F497D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Autofit/>
          </a:bodyPr>
          <a:p>
            <a:r>
              <a:rPr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 sz="3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10</a:t>
            </a:fld>
            <a:endParaRPr lang="en-US"/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8462" lnSpcReduction="20000"/>
          </a:bodyPr>
          <a:p>
            <a:pPr indent="0" marL="0">
              <a:buNone/>
            </a:pPr>
            <a:r>
              <a:rPr b="1"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Book,</a:t>
            </a:r>
          </a:p>
          <a:p>
            <a:pPr indent="0" marL="0">
              <a:buNone/>
            </a:pP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J. F. Curtis, (Ed.), Processes and Disorders of Human </a:t>
            </a:r>
            <a:r>
              <a:rPr dirty="0" sz="2800" lang="en-US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Comm-unication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New </a:t>
            </a:r>
            <a:r>
              <a:rPr dirty="0" sz="2800" lang="en-US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York:Harper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Row, 1978.</a:t>
            </a:r>
          </a:p>
          <a:p>
            <a:endParaRPr dirty="0" sz="2800"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Paper,</a:t>
            </a:r>
          </a:p>
          <a:p>
            <a:pPr indent="0" marL="0">
              <a:buNone/>
            </a:pP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J. </a:t>
            </a:r>
            <a:r>
              <a:rPr dirty="0" sz="2800" lang="en-US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Schroeterand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M. </a:t>
            </a:r>
            <a:r>
              <a:rPr dirty="0" sz="2800" lang="en-US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Sondhi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“Techniques for estimating vocal-tract shapes from the speech signal”, </a:t>
            </a:r>
            <a:r>
              <a:rPr dirty="0" sz="2800" i="1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Trans. Speech Audio Process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1, pp. 133–150, 1994.</a:t>
            </a:r>
          </a:p>
          <a:p>
            <a:endParaRPr dirty="0" sz="2800"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 paper,</a:t>
            </a:r>
          </a:p>
          <a:p>
            <a:pPr indent="0" marL="0">
              <a:buNone/>
            </a:pP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J. M. </a:t>
            </a:r>
            <a:r>
              <a:rPr dirty="0" sz="2800" lang="en-US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Pardo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“Vocal tract shape analysis for children”, </a:t>
            </a:r>
            <a:r>
              <a:rPr dirty="0" sz="2800" i="1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Proc. IEEE Int. Conf</a:t>
            </a:r>
            <a:r>
              <a:rPr dirty="0" sz="2800" i="1" lang="en-US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800" i="1" lang="en-US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</a:t>
            </a:r>
            <a:r>
              <a:rPr dirty="0" sz="2800"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Speech, Signal Process., 1982, pp. 763–766.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p>
            <a:pPr algn="ctr"/>
            <a:r>
              <a:rPr b="1"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b="1"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2</a:t>
            </a:fld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181600"/>
          </a:xfrm>
        </p:spPr>
        <p:txBody>
          <a:bodyPr>
            <a:normAutofit fontScale="94444" lnSpcReduction="20000"/>
          </a:bodyPr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(Give brief introduction of your project,  need of the project and scope)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(2/3 slides- Write about what papers you have followed, similar work done before, any lacuna found in those projects </a:t>
            </a:r>
            <a:r>
              <a:rPr dirty="0" sz="2000" lang="en-US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lang="en-US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and 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the problem that your project will solve and formulate the solution)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  <a:r>
              <a:rPr dirty="0" sz="18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(Give block </a:t>
            </a:r>
            <a:r>
              <a:rPr dirty="0" sz="1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</a:t>
            </a:r>
            <a:r>
              <a:rPr dirty="0" sz="18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endParaRPr dirty="0" sz="1800"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 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(Explain each phase of the block diagram in details, algorithm details </a:t>
            </a:r>
            <a:r>
              <a:rPr dirty="0" sz="2000" lang="en-US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dirty="0" sz="20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indent="0" lvl="1" marL="320040">
              <a:buNone/>
            </a:pPr>
            <a:r>
              <a:rPr dirty="0" sz="19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(Dataset( if any),Performance evaluation parameters (Definition </a:t>
            </a:r>
            <a:r>
              <a:rPr dirty="0" sz="19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sz="19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equations)</a:t>
            </a:r>
            <a:endParaRPr dirty="0"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/>
          <a:noFill/>
          <a:ln>
            <a:noFill/>
          </a:ln>
          <a:effectLst/>
        </p:spPr>
      </p:pic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39282"/>
            <a:ext cx="3962400" cy="457200"/>
          </a:xfrm>
        </p:spPr>
        <p:txBody>
          <a:bodyPr/>
          <a:p>
            <a:pPr algn="ctr"/>
            <a:r>
              <a:rPr dirty="0"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905000" cy="476250"/>
          </a:xfrm>
        </p:spPr>
        <p:txBody>
          <a:bodyPr/>
          <a:p>
            <a:fld id="{E2558256-AA22-4112-916B-6D3E2CC47B06}" type="datetime1">
              <a:rPr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11/13/2020</a:t>
            </a:fld>
            <a:endParaRPr dirty="0" 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3</a:t>
            </a:fld>
            <a:endParaRPr lang="en-US"/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4 to 5 points and 1 slide for introducing the project </a:t>
            </a:r>
          </a:p>
          <a:p>
            <a:r>
              <a:rPr dirty="0" lang="en-US" smtClean="0"/>
              <a:t>One to two points about what exactly is the existing system</a:t>
            </a:r>
          </a:p>
          <a:p>
            <a:r>
              <a:rPr dirty="0" lang="en-US" smtClean="0"/>
              <a:t>Any diagrams/flowchart/statistics/table which u feel mandatory to introduce your project or your problem which leads to a project</a:t>
            </a:r>
          </a:p>
          <a:p>
            <a:r>
              <a:rPr dirty="0" lang="en-US" smtClean="0"/>
              <a:t>Give Problem definition in one slide and Proposed solution in other slide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  <p:bldP spid="1048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Literature </a:t>
            </a:r>
            <a:r>
              <a:rPr dirty="0" lang="en-US" smtClean="0"/>
              <a:t>Review</a:t>
            </a:r>
            <a:endParaRPr dirty="0" lang="en-US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1828800" cy="476250"/>
          </a:xfrm>
        </p:spPr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11/13/2020</a:t>
            </a:fld>
            <a:endParaRPr dirty="0" 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096000" cy="457200"/>
          </a:xfrm>
        </p:spPr>
        <p:txBody>
          <a:bodyPr/>
          <a:p>
            <a:pPr algn="ctr"/>
            <a:r>
              <a:rPr dirty="0" lang="en-US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dirty="0" lang="en-US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4</a:t>
            </a:fld>
            <a:endParaRPr lang="en-US"/>
          </a:p>
        </p:txBody>
      </p:sp>
      <p:sp>
        <p:nvSpPr>
          <p:cNvPr id="1048627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/>
              <a:t>Mention only the contents of the papers which you have referred with citation(Do not put the paper title here as it is already there in the references).</a:t>
            </a:r>
          </a:p>
          <a:p>
            <a:r>
              <a:rPr dirty="0" lang="en-US"/>
              <a:t>If you are referring any image from the papers then give citation to that as well in the image caption.</a:t>
            </a:r>
          </a:p>
          <a:p>
            <a:r>
              <a:rPr dirty="0" lang="en-US"/>
              <a:t>The papers should be arranged in a chronological order dating from the earliest to the latest</a:t>
            </a:r>
          </a:p>
          <a:p>
            <a:r>
              <a:rPr dirty="0" lang="en-US"/>
              <a:t>Please keep in mind to take up papers not earlier than 2015 </a:t>
            </a:r>
          </a:p>
          <a:p>
            <a:pPr algn="just"/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  <p:bldP spid="1048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definition </a:t>
            </a:r>
            <a:endParaRPr dirty="0" lang="en-US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5</a:t>
            </a:fld>
            <a:endParaRPr lang="en-US"/>
          </a:p>
        </p:txBody>
      </p:sp>
      <p:sp>
        <p:nvSpPr>
          <p:cNvPr id="1048632" name="Rectangle 6"/>
          <p:cNvSpPr/>
          <p:nvPr/>
        </p:nvSpPr>
        <p:spPr>
          <a:xfrm>
            <a:off x="990600" y="1752600"/>
            <a:ext cx="7086600" cy="2819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US" smtClean="0"/>
              <a:t>“The Problem definition should be in the form of statement and should be maximum of 4 to 5 lines. Ensure that no first/second/third person should be used in the problem statement and it should be a generic statement. But precise enough to identify the problem in hand”</a:t>
            </a:r>
            <a:endParaRPr dirty="0" sz="24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  <p:bldP spid="10486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dirty="0" sz="31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31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31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(Give System Block Diagram/Algorithm)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6</a:t>
            </a:fld>
            <a:endParaRPr lang="en-US"/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The Proposed solution can be in points</a:t>
            </a:r>
          </a:p>
          <a:p>
            <a:r>
              <a:rPr dirty="0" lang="en-US" smtClean="0"/>
              <a:t>It can be a system representation using the input process and output</a:t>
            </a:r>
          </a:p>
          <a:p>
            <a:r>
              <a:rPr dirty="0" lang="en-US" smtClean="0"/>
              <a:t>Diagrammatic representation of Block Diagram of Project </a:t>
            </a:r>
          </a:p>
          <a:p>
            <a:r>
              <a:rPr dirty="0" lang="en-US" smtClean="0"/>
              <a:t>Prototype of the project in any(Optional) </a:t>
            </a:r>
          </a:p>
          <a:p>
            <a:r>
              <a:rPr dirty="0" lang="en-US" smtClean="0"/>
              <a:t>If your system uses any algorithm the pseudo code of the algorithm has to be written and the students should be able to explain the algorithm 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  <p:bldP spid="10486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Experimental Setup:</a:t>
            </a:r>
            <a:endParaRPr dirty="0"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7</a:t>
            </a:fld>
            <a:endParaRPr lang="en-US"/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Please mention the hardware and software requirements</a:t>
            </a:r>
          </a:p>
          <a:p>
            <a:r>
              <a:rPr dirty="0" lang="en-US" smtClean="0"/>
              <a:t>The datasets you required (if any)</a:t>
            </a:r>
          </a:p>
          <a:p>
            <a:r>
              <a:rPr dirty="0" lang="en-US" smtClean="0"/>
              <a:t>The snapshot of the dataset(if available)</a:t>
            </a:r>
          </a:p>
          <a:p>
            <a:r>
              <a:rPr dirty="0" lang="en-US" smtClean="0"/>
              <a:t>What is the output required?</a:t>
            </a:r>
          </a:p>
          <a:p>
            <a:r>
              <a:rPr dirty="0" lang="en-US" smtClean="0"/>
              <a:t>Any other information you feel apt to be discussed has to be mentioned here. </a:t>
            </a:r>
            <a:endParaRPr dirty="0" lang="en-US"/>
          </a:p>
          <a:p>
            <a:r>
              <a:rPr dirty="0" lang="en-US" smtClean="0"/>
              <a:t>Performance Evaluation Parameters ( Give definition /Equations )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/>
      <p:bldP spid="10486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Work done so far</a:t>
            </a:r>
            <a:endParaRPr dirty="0" lang="en-US"/>
          </a:p>
        </p:txBody>
      </p:sp>
      <p:sp>
        <p:nvSpPr>
          <p:cNvPr id="10486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8</a:t>
            </a:fld>
            <a:endParaRPr lang="en-US"/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sz="2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each phase of the block diagram in </a:t>
            </a:r>
            <a:r>
              <a:rPr dirty="0" sz="28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and how you are planning to achieve it, </a:t>
            </a:r>
            <a:r>
              <a:rPr dirty="0" sz="2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 </a:t>
            </a:r>
            <a:r>
              <a:rPr dirty="0" sz="2800"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  <p:bldP spid="10486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BA59D9-633C-443E-9DDD-D9F17657FDA4}" type="datetime1">
              <a:rPr lang="en-US" smtClean="0">
                <a:solidFill>
                  <a:srgbClr val="1F497D"/>
                </a:solidFill>
              </a:rPr>
              <a:t>11/13/2020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>
                <a:solidFill>
                  <a:srgbClr val="1F497D"/>
                </a:solidFill>
              </a:rPr>
              <a:t>Project Title</a:t>
            </a:r>
            <a:endParaRPr dirty="0" lang="en-US">
              <a:solidFill>
                <a:srgbClr val="1F497D"/>
              </a:solidFill>
            </a:endParaRPr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  <a:t>9</a:t>
            </a:fld>
            <a:endParaRPr lang="en-US"/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Ph="1" nodeType="clickEffect" presetClass="entr" presetID="2" presetSubtype="4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7" grpId="0"/>
      <p:bldP spid="1048661" grpId="0" build="p"/>
    </p:bld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ANKITA</dc:creator>
  <cp:lastModifiedBy>409B</cp:lastModifiedBy>
  <dcterms:created xsi:type="dcterms:W3CDTF">2018-07-01T22:38:42Z</dcterms:created>
  <dcterms:modified xsi:type="dcterms:W3CDTF">2020-11-13T18:24:23Z</dcterms:modified>
</cp:coreProperties>
</file>