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7" r:id="rId5"/>
    <p:sldId id="291" r:id="rId6"/>
    <p:sldId id="297" r:id="rId7"/>
    <p:sldId id="305" r:id="rId8"/>
    <p:sldId id="296" r:id="rId9"/>
    <p:sldId id="306" r:id="rId10"/>
    <p:sldId id="307" r:id="rId11"/>
    <p:sldId id="308" r:id="rId12"/>
    <p:sldId id="309" r:id="rId13"/>
    <p:sldId id="294" r:id="rId14"/>
    <p:sldId id="295" r:id="rId15"/>
    <p:sldId id="299" r:id="rId16"/>
  </p:sldIdLst>
  <p:sldSz cx="9144000" cy="5143500"/>
  <p:notesSz cx="6858000" cy="9144000"/>
  <p:embeddedFontLst>
    <p:embeddedFont>
      <p:font typeface="Dosis ExtraLight"/>
      <p:regular r:id="rId20"/>
    </p:embeddedFont>
    <p:embeddedFont>
      <p:font typeface="Titillium Web Light" panose="00000500000000000000"/>
      <p:regular r:id="rId21"/>
    </p:embeddedFont>
    <p:embeddedFont>
      <p:font typeface="Dosis"/>
      <p:regular r:id="rId22"/>
      <p:bold r:id="rId23"/>
    </p:embeddedFont>
    <p:embeddedFont>
      <p:font typeface="Titillium Web Light" panose="00000500000000000000" charset="0"/>
      <p:regular r:id="rId24"/>
      <p:boldItalic r:id="rId25"/>
    </p:embeddedFont>
    <p:embeddedFont>
      <p:font typeface="Dosis ExtraLight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5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05" name="Google Shape;3505;p11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31" name="Google Shape;3831;p12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0" name="Google Shape;1840;p5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5" name="Google Shape;1845;p6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2" name="Google Shape;2402;p8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79" name="Google Shape;2679;p9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 panose="00000500000000000000"/>
              <a:buChar char="▪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▫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●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○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 panose="00000500000000000000"/>
              <a:buChar char="■"/>
              <a:defRPr sz="2400">
                <a:solidFill>
                  <a:schemeClr val="dk1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" y="2020570"/>
            <a:ext cx="7900035" cy="2559050"/>
          </a:xfrm>
        </p:spPr>
        <p:txBody>
          <a:bodyPr>
            <a:normAutofit/>
          </a:bodyPr>
          <a:p>
            <a:pPr algn="ctr"/>
            <a:r>
              <a:rPr lang="en-IN" altLang="en-US" sz="3000" dirty="0">
                <a:solidFill>
                  <a:schemeClr val="bg1"/>
                </a:solidFill>
                <a:latin typeface="Titillium Web Light" panose="00000500000000000000" charset="0"/>
                <a:cs typeface="Titillium Web Light" panose="00000500000000000000" charset="0"/>
              </a:rPr>
              <a:t>Deep Audiobook Tuner: </a:t>
            </a:r>
            <a:br>
              <a:rPr lang="en-IN" altLang="en-US" sz="3000" dirty="0">
                <a:solidFill>
                  <a:schemeClr val="bg1"/>
                </a:solidFill>
                <a:latin typeface="Titillium Web Light" panose="00000500000000000000" charset="0"/>
                <a:cs typeface="Titillium Web Light" panose="00000500000000000000" charset="0"/>
              </a:rPr>
            </a:br>
            <a:r>
              <a:rPr lang="en-IN" altLang="en-US" sz="3000" dirty="0">
                <a:solidFill>
                  <a:schemeClr val="bg1"/>
                </a:solidFill>
                <a:latin typeface="Titillium Web Light" panose="00000500000000000000" charset="0"/>
                <a:cs typeface="Titillium Web Light" panose="00000500000000000000" charset="0"/>
              </a:rPr>
              <a:t>Background Music generation for audiobooks based on predicted sentiments.</a:t>
            </a:r>
            <a:endParaRPr lang="en-IN" altLang="en-US" sz="3000" dirty="0">
              <a:solidFill>
                <a:schemeClr val="bg1"/>
              </a:solidFill>
              <a:latin typeface="Titillium Web Light" panose="00000500000000000000" charset="0"/>
              <a:cs typeface="Titillium Web Light" panose="00000500000000000000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01695" cy="11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03755" y="527050"/>
            <a:ext cx="4936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dirty="0" smtClean="0">
                <a:solidFill>
                  <a:schemeClr val="bg1"/>
                </a:solidFill>
                <a:latin typeface="Titillium Web Light" panose="00000500000000000000" charset="0"/>
                <a:cs typeface="Titillium Web Light" panose="00000500000000000000" charset="0"/>
              </a:rPr>
              <a:t>St. Francis Institute of Technology</a:t>
            </a:r>
            <a:endParaRPr lang="en-US" sz="2400" dirty="0" smtClean="0">
              <a:solidFill>
                <a:schemeClr val="bg1"/>
              </a:solidFill>
              <a:latin typeface="Titillium Web Light" panose="00000500000000000000" charset="0"/>
              <a:cs typeface="Titillium Web Light" panose="00000500000000000000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Titillium Web Light" panose="00000500000000000000" charset="0"/>
                <a:cs typeface="Titillium Web Light" panose="00000500000000000000" charset="0"/>
              </a:rPr>
              <a:t>Department of Computer Engineering </a:t>
            </a:r>
            <a:endParaRPr lang="en-US" sz="2400" dirty="0" smtClean="0">
              <a:solidFill>
                <a:schemeClr val="bg1"/>
              </a:solidFill>
              <a:latin typeface="Titillium Web Light" panose="00000500000000000000" charset="0"/>
              <a:cs typeface="Titillium Web Light" panose="00000500000000000000" charset="0"/>
            </a:endParaRPr>
          </a:p>
        </p:txBody>
      </p:sp>
      <p:sp>
        <p:nvSpPr>
          <p:cNvPr id="9" name="Date Placeholder 8"/>
          <p:cNvSpPr>
            <a:spLocks noGrp="1"/>
          </p:cNvSpPr>
          <p:nvPr/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marL="0" algn="r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7/22/2020</a:t>
            </a:r>
            <a:endParaRPr lang="en-IN" alt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734060" y="668020"/>
            <a:ext cx="6744970" cy="4046220"/>
          </a:xfrm>
        </p:spPr>
        <p:txBody>
          <a:bodyPr/>
          <a:p>
            <a:r>
              <a:rPr lang="en-US" sz="1600"/>
              <a:t>Our system consists of two models, sentiment analysis model and a music generation model.</a:t>
            </a:r>
            <a:endParaRPr lang="en-US" sz="1600"/>
          </a:p>
          <a:p>
            <a:r>
              <a:rPr lang="en-US" sz="1600"/>
              <a:t>The initial model with take an audio book file (script, audio) as it's input .</a:t>
            </a:r>
            <a:endParaRPr lang="en-US" sz="1600"/>
          </a:p>
          <a:p>
            <a:r>
              <a:rPr lang="en-US" sz="1600"/>
              <a:t>It will segment the script.</a:t>
            </a:r>
            <a:endParaRPr lang="en-US" sz="1600"/>
          </a:p>
          <a:p>
            <a:r>
              <a:rPr lang="en-US" sz="1600"/>
              <a:t>Individual segments are processed and topics are extracted from them.</a:t>
            </a:r>
            <a:endParaRPr lang="en-US" sz="1600"/>
          </a:p>
          <a:p>
            <a:r>
              <a:rPr lang="en-US" sz="1600"/>
              <a:t>The sentiment for each segment is analyzed from the topics extracted.</a:t>
            </a:r>
            <a:endParaRPr lang="en-US" sz="1600"/>
          </a:p>
          <a:p>
            <a:r>
              <a:rPr lang="en-US" sz="1600"/>
              <a:t>These sentiments are passed on as the input to the music generation model.</a:t>
            </a:r>
            <a:endParaRPr lang="en-US" sz="1600"/>
          </a:p>
          <a:p>
            <a:r>
              <a:rPr lang="en-US" sz="1600"/>
              <a:t>In this second model, music is generated and the sentiments are an important factor in adjusting the components of our model.</a:t>
            </a:r>
            <a:endParaRPr lang="en-US" sz="1600"/>
          </a:p>
          <a:p>
            <a:r>
              <a:rPr lang="en-US" sz="1600"/>
              <a:t>Finally, the music file is combined with the audio file that gives us our output which is an audio book with an emotionally relevant musical score.</a:t>
            </a:r>
            <a:endParaRPr lang="en-US" sz="1600"/>
          </a:p>
          <a:p>
            <a:endParaRPr lang="en-US" sz="1600"/>
          </a:p>
          <a:p>
            <a:pPr marL="76200" indent="0">
              <a:buNone/>
            </a:pP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718300" y="265665"/>
            <a:ext cx="6761100" cy="857400"/>
          </a:xfrm>
        </p:spPr>
        <p:txBody>
          <a:bodyPr/>
          <a:p>
            <a:pPr algn="ctr"/>
            <a:r>
              <a:rPr lang="en-US"/>
              <a:t>Conclusion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>
          <a:xfrm>
            <a:off x="293370" y="1009650"/>
            <a:ext cx="7609840" cy="2980690"/>
          </a:xfrm>
        </p:spPr>
        <p:txBody>
          <a:bodyPr/>
          <a:p>
            <a:pPr>
              <a:lnSpc>
                <a:spcPct val="150000"/>
              </a:lnSpc>
            </a:pPr>
            <a:r>
              <a:rPr lang="en-IN" altLang="en-US" sz="2000" dirty="0">
                <a:sym typeface="+mn-ea"/>
              </a:rPr>
              <a:t>High-quality narrations are integral to creating captivating digital content, but </a:t>
            </a:r>
            <a:r>
              <a:rPr lang="en-US" altLang="en-IN" sz="2000" dirty="0">
                <a:sym typeface="+mn-ea"/>
              </a:rPr>
              <a:t>most audio books do not have background </a:t>
            </a:r>
            <a:r>
              <a:rPr lang="en-US" altLang="en-IN" sz="2000" dirty="0">
                <a:sym typeface="+mn-ea"/>
              </a:rPr>
              <a:t>musical scores. The few that do have it are expensive as it a tedious task to create a sound track for it. Our proposed system can generate emotionally relevant scores which are cost effective, efficient and easily accessible to authors who want to add a soundtrack to their audiobook.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18300" y="298685"/>
            <a:ext cx="6761100" cy="857400"/>
          </a:xfrm>
        </p:spPr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18185" y="1081405"/>
            <a:ext cx="7216775" cy="298069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[1] </a:t>
            </a:r>
            <a:r>
              <a:rPr lang="en-US" sz="1600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Sang-gil Lee, Uiwon Hwang, Seonwoo Min, and Sungroh Yoon </a:t>
            </a:r>
            <a:r>
              <a:rPr lang="en-US" sz="1600" i="1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“Polyphonic music generation with sequence generative adversal networks” , </a:t>
            </a:r>
            <a:r>
              <a:rPr lang="en-US" sz="1600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Seoul National University, Seoul, Korea, 2018</a:t>
            </a:r>
            <a:endParaRPr lang="en-US" sz="1600" i="1" dirty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[2] J. Salas, </a:t>
            </a:r>
            <a:r>
              <a:rPr lang="en-US" sz="1600" i="1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"Generating Music from Literature Using Topic Extraction and Sentiment Analysis"</a:t>
            </a:r>
            <a:r>
              <a:rPr lang="en-US" sz="1600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 , in IEEE Potentials, vol. 37, no. 1, pp. 15-18, Jan.-Feb. 2018, doi: 10.1109/MPOT.2016.2550015.</a:t>
            </a:r>
            <a:endParaRPr lang="en-US" sz="1600" dirty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[3]Lucas N. Ferreira, Jim Whitehead.</a:t>
            </a:r>
            <a:r>
              <a:rPr lang="en-US" sz="1600" i="1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 “Learning to Generate</a:t>
            </a:r>
            <a:endParaRPr lang="en-US" sz="1600" i="1" dirty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i="1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Music With Sentiment”</a:t>
            </a:r>
            <a:r>
              <a:rPr lang="en-US" sz="1600" dirty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, 20th International Society for Music Information Retrieval Conference, Delft, The Netherlands, 2019</a:t>
            </a:r>
            <a:endParaRPr lang="en-US" sz="1600" dirty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19955"/>
            <a:ext cx="548640" cy="393700"/>
          </a:xfrm>
        </p:spPr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" name="Rectangles 10"/>
          <p:cNvSpPr/>
          <p:nvPr/>
        </p:nvSpPr>
        <p:spPr>
          <a:xfrm>
            <a:off x="2193608" y="1972310"/>
            <a:ext cx="47567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altLang="zh-CN" sz="7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itle 17"/>
          <p:cNvSpPr/>
          <p:nvPr>
            <p:ph type="title"/>
          </p:nvPr>
        </p:nvSpPr>
        <p:spPr>
          <a:xfrm>
            <a:off x="1191375" y="739375"/>
            <a:ext cx="6761100" cy="857400"/>
          </a:xfrm>
        </p:spPr>
        <p:txBody>
          <a:bodyPr/>
          <a:p>
            <a:pPr algn="ctr"/>
            <a:r>
              <a:rPr lang="en-US" sz="4000"/>
              <a:t>Group Members</a:t>
            </a:r>
            <a:endParaRPr lang="en-US" sz="4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0" name="Table 19"/>
          <p:cNvGraphicFramePr/>
          <p:nvPr/>
        </p:nvGraphicFramePr>
        <p:xfrm>
          <a:off x="1372235" y="1870710"/>
          <a:ext cx="64001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Name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Roll No.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Daniel Lobo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07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Jenny Dcruz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16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Smita Deulkar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19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Leander Fernandes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olidFill>
                            <a:schemeClr val="accent1">
                              <a:lumMod val="25000"/>
                            </a:schemeClr>
                          </a:solidFill>
                          <a:latin typeface="Titillium Web Light" panose="00000500000000000000" charset="0"/>
                          <a:cs typeface="Titillium Web Light" panose="00000500000000000000" charset="0"/>
                        </a:rPr>
                        <a:t>20</a:t>
                      </a:r>
                      <a:endParaRPr lang="en-US" sz="1600">
                        <a:solidFill>
                          <a:schemeClr val="accent1">
                            <a:lumMod val="25000"/>
                          </a:schemeClr>
                        </a:solidFill>
                        <a:latin typeface="Titillium Web Light" panose="00000500000000000000" charset="0"/>
                        <a:cs typeface="Titillium Web Light" panose="00000500000000000000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 Box 20"/>
          <p:cNvSpPr txBox="1"/>
          <p:nvPr/>
        </p:nvSpPr>
        <p:spPr>
          <a:xfrm>
            <a:off x="581025" y="3180080"/>
            <a:ext cx="18707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Deep Audiobook Tuner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0020" y="331070"/>
            <a:ext cx="6761100" cy="857400"/>
          </a:xfrm>
        </p:spPr>
        <p:txBody>
          <a:bodyPr>
            <a:normAutofit fontScale="90000"/>
          </a:bodyPr>
          <a:p>
            <a:pPr algn="ctr"/>
            <a:r>
              <a:rPr lang="en-US" dirty="0" smtClean="0">
                <a:sym typeface="+mn-ea"/>
              </a:rPr>
              <a:t>Content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13385" y="899795"/>
            <a:ext cx="7772400" cy="4572000"/>
          </a:xfrm>
        </p:spPr>
        <p:txBody>
          <a:bodyPr>
            <a:normAutofit/>
          </a:bodyPr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Introduction </a:t>
            </a:r>
            <a:endParaRPr lang="en-US" sz="1800" dirty="0" smtClean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Literature Review</a:t>
            </a:r>
            <a:endParaRPr lang="en-US" sz="1800" dirty="0" smtClean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Problem </a:t>
            </a:r>
            <a:r>
              <a:rPr lang="en-US" sz="1800" smtClean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definition and Proposed solution  </a:t>
            </a:r>
            <a:endParaRPr lang="en-US" sz="1800" smtClean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Conclusion</a:t>
            </a:r>
            <a:endParaRPr lang="en-US" sz="1800" dirty="0" smtClean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accent5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References</a:t>
            </a:r>
            <a:endParaRPr lang="en-US" sz="1800" dirty="0" smtClean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0015" y="347580"/>
            <a:ext cx="6761100" cy="857400"/>
          </a:xfrm>
        </p:spPr>
        <p:txBody>
          <a:bodyPr>
            <a:normAutofit fontScale="90000"/>
          </a:bodyPr>
          <a:p>
            <a:r>
              <a:rPr lang="en-US" dirty="0" smtClean="0">
                <a:sym typeface="+mn-ea"/>
              </a:rPr>
              <a:t>Introduction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21640" y="1036320"/>
            <a:ext cx="7772400" cy="4572000"/>
          </a:xfrm>
        </p:spPr>
        <p:txBody>
          <a:bodyPr>
            <a:norm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accent4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Musical scores are a vital part of any form of entertainment. </a:t>
            </a:r>
            <a:endParaRPr lang="en-IN" altLang="en-US" sz="1600" dirty="0">
              <a:solidFill>
                <a:schemeClr val="accent4"/>
              </a:solidFill>
              <a:latin typeface="Titillium Web Light" panose="00000500000000000000" charset="0"/>
              <a:cs typeface="Titillium Web Light" panose="0000050000000000000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accent4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There has been major advancements in music generation </a:t>
            </a:r>
            <a:endParaRPr lang="en-IN" altLang="en-US" sz="1600" dirty="0">
              <a:solidFill>
                <a:schemeClr val="accent4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1600" dirty="0">
                <a:solidFill>
                  <a:schemeClr val="accent4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      using artifical intelligence.</a:t>
            </a:r>
            <a:endParaRPr lang="en-IN" altLang="en-US" sz="1600" dirty="0">
              <a:solidFill>
                <a:schemeClr val="accent4"/>
              </a:solidFill>
              <a:latin typeface="Titillium Web Light" panose="00000500000000000000" charset="0"/>
              <a:cs typeface="Titillium Web Light" panose="0000050000000000000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1600" dirty="0">
                <a:solidFill>
                  <a:schemeClr val="accent4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Audio books are preferred over reading books. Most audiobooks </a:t>
            </a:r>
            <a:endParaRPr lang="en-IN" altLang="en-US" sz="1600" dirty="0">
              <a:solidFill>
                <a:schemeClr val="accent4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1600" dirty="0">
                <a:solidFill>
                  <a:schemeClr val="accent4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     do not include background music due to issues of copyright </a:t>
            </a:r>
            <a:endParaRPr lang="en-IN" altLang="en-US" sz="1600" dirty="0">
              <a:solidFill>
                <a:schemeClr val="accent4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1600" dirty="0">
                <a:solidFill>
                  <a:schemeClr val="accent4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     infringements and licensing costs. Furthermore, it's not feasible </a:t>
            </a:r>
            <a:endParaRPr lang="en-IN" altLang="en-US" sz="1600" dirty="0">
              <a:solidFill>
                <a:schemeClr val="accent4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en-IN" altLang="en-US" sz="1600" dirty="0">
                <a:solidFill>
                  <a:schemeClr val="accent4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     to create musical scores for every audio book.</a:t>
            </a:r>
            <a:endParaRPr lang="en-IN" altLang="en-US" sz="1600" dirty="0">
              <a:solidFill>
                <a:schemeClr val="accent4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4"/>
                </a:solidFill>
                <a:sym typeface="+mn-ea"/>
              </a:rPr>
              <a:t>At audiobook sites like Audible and LibriVox, these recordings </a:t>
            </a:r>
            <a:endParaRPr lang="en-US" sz="1600">
              <a:solidFill>
                <a:schemeClr val="accent4"/>
              </a:solidFill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</a:pPr>
            <a:r>
              <a:rPr lang="en-US" sz="1600">
                <a:solidFill>
                  <a:schemeClr val="accent4"/>
                </a:solidFill>
                <a:sym typeface="+mn-ea"/>
              </a:rPr>
              <a:t>      number in the hundreds of thousands</a:t>
            </a:r>
            <a:endParaRPr lang="en-IN" altLang="en-US" sz="1600" dirty="0">
              <a:solidFill>
                <a:schemeClr val="accent4"/>
              </a:solidFill>
              <a:latin typeface="Titillium Web Light" panose="00000500000000000000" charset="0"/>
              <a:cs typeface="Titillium Web Light" panose="00000500000000000000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1600" dirty="0">
              <a:solidFill>
                <a:schemeClr val="accent4"/>
              </a:solidFill>
              <a:latin typeface="Titillium Web Light" panose="00000500000000000000" charset="0"/>
              <a:cs typeface="Titillium Web Light" panose="00000500000000000000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/>
              </a:solidFill>
              <a:latin typeface="Titillium Web Light" panose="00000500000000000000" charset="0"/>
              <a:cs typeface="Titillium Web Light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 Placeholder 11"/>
          <p:cNvSpPr/>
          <p:nvPr>
            <p:ph type="body" idx="2"/>
          </p:nvPr>
        </p:nvSpPr>
        <p:spPr>
          <a:xfrm>
            <a:off x="4043680" y="683260"/>
            <a:ext cx="3907155" cy="4376420"/>
          </a:xfrm>
        </p:spPr>
        <p:txBody>
          <a:bodyPr/>
          <a:p>
            <a:r>
              <a:rPr lang="en-US" sz="1600">
                <a:sym typeface="+mn-ea"/>
              </a:rPr>
              <a:t>In 2013, users downloaded over 500 million hours of audiobooks from Audible alone, nearly 15% of Americans listened to an audiobook, and 14% of Americans listened to podcasts every month.As of 2019, the percentage of Americans listening to audio books has grown to 20% and shows a continuous growing trend.</a:t>
            </a:r>
            <a:endParaRPr lang="en-US" sz="1600"/>
          </a:p>
          <a:p>
            <a:r>
              <a:rPr lang="en-IN" altLang="en-US" sz="1600" dirty="0">
                <a:solidFill>
                  <a:schemeClr val="accent4"/>
                </a:solidFill>
                <a:latin typeface="Titillium Web Light" panose="00000500000000000000" charset="0"/>
                <a:cs typeface="Titillium Web Light" panose="00000500000000000000" charset="0"/>
                <a:sym typeface="+mn-ea"/>
              </a:rPr>
              <a:t>Our project aims to create an easily accessible, efficient,and cost effective application to generate emotionally relevant musical scores for audio books.</a:t>
            </a:r>
            <a:endParaRPr lang="en-US" sz="1600"/>
          </a:p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" name="Content Placeholder 6" descr="WhatsApp Image 2020-07-20 at 9.00.5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748030"/>
            <a:ext cx="3819525" cy="364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325120" y="1140460"/>
            <a:ext cx="7329170" cy="1233170"/>
          </a:xfrm>
        </p:spPr>
        <p:txBody>
          <a:bodyPr/>
          <a:p>
            <a:pPr/>
            <a:r>
              <a:rPr lang="en-US" dirty="0">
                <a:sym typeface="+mn-ea"/>
              </a:rPr>
              <a:t>As cited in previous papers, </a:t>
            </a:r>
            <a:r>
              <a:rPr lang="en-US" dirty="0">
                <a:sym typeface="+mn-ea"/>
              </a:rPr>
              <a:t>a method was presented to extract sentiments from tect where each word has a valence and an arousal value where the valence dimension indicates whether an emotion is positive or negative, whereas arousal indicates the intensity of the emotion.</a:t>
            </a:r>
            <a:endParaRPr lang="en-US" dirty="0"/>
          </a:p>
          <a:p>
            <a:endParaRPr lang="en-US"/>
          </a:p>
        </p:txBody>
      </p:sp>
      <p:sp>
        <p:nvSpPr>
          <p:cNvPr id="3" name="Text Placeholder 2"/>
          <p:cNvSpPr/>
          <p:nvPr>
            <p:ph type="body" idx="2"/>
          </p:nvPr>
        </p:nvSpPr>
        <p:spPr>
          <a:xfrm>
            <a:off x="325120" y="2655570"/>
            <a:ext cx="4829175" cy="1871980"/>
          </a:xfrm>
        </p:spPr>
        <p:txBody>
          <a:bodyPr/>
          <a:p>
            <a:pPr/>
            <a:r>
              <a:rPr lang="en-US" dirty="0">
                <a:sym typeface="+mn-ea"/>
              </a:rPr>
              <a:t>This paper focused on four emotions, happy, nervous, sad, and calm, because </a:t>
            </a:r>
            <a:r>
              <a:rPr lang="en-US">
                <a:sym typeface="+mn-ea"/>
              </a:rPr>
              <a:t>they almost evenly span the circumplex. As shown in the inset, we set their coordinates to (.95, .31), (−.31, .95),(−.95, −.31), and (−.95, .31), respectively, an equal distribution near their original locations</a:t>
            </a:r>
            <a:r>
              <a:rPr lang="en-US" dirty="0">
                <a:sym typeface="+mn-ea"/>
              </a:rPr>
              <a:t> [1]</a:t>
            </a:r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1470" y="283445"/>
            <a:ext cx="6761100" cy="857400"/>
          </a:xfrm>
        </p:spPr>
        <p:txBody>
          <a:bodyPr>
            <a:normAutofit/>
          </a:bodyPr>
          <a:p>
            <a:r>
              <a:rPr lang="en-US" dirty="0">
                <a:solidFill>
                  <a:schemeClr val="accent4"/>
                </a:solidFill>
              </a:rPr>
              <a:t>Literature </a:t>
            </a:r>
            <a:r>
              <a:rPr lang="en-US" dirty="0" smtClean="0">
                <a:solidFill>
                  <a:schemeClr val="accent4"/>
                </a:solidFill>
              </a:rPr>
              <a:t>Review</a:t>
            </a:r>
            <a:endParaRPr lang="en-US" dirty="0" smtClean="0">
              <a:solidFill>
                <a:schemeClr val="accent4"/>
              </a:solidFill>
            </a:endParaRP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7330" y="2503170"/>
            <a:ext cx="2346325" cy="2360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/>
          <p:nvPr>
            <p:ph type="body" idx="1"/>
          </p:nvPr>
        </p:nvSpPr>
        <p:spPr>
          <a:xfrm>
            <a:off x="718185" y="507365"/>
            <a:ext cx="6760845" cy="4206875"/>
          </a:xfrm>
        </p:spPr>
        <p:txBody>
          <a:bodyPr/>
          <a:p>
            <a:pPr marL="361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Different methods of generating music as observed from the papers we studied are using SeqGAN,and LSTMs and RNN.For example, Sang-gil Lee and his team, used SeqGAN to generate polyphonic music sequences.[2]</a:t>
            </a:r>
            <a:endParaRPr lang="en-US" sz="1600" dirty="0">
              <a:sym typeface="+mn-ea"/>
            </a:endParaRPr>
          </a:p>
          <a:p>
            <a:pPr marL="3619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In another paper, a model was created which would generate music with a given sentiment using LSTMs and Logistic Regression.[3]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3090" y="119380"/>
            <a:ext cx="6855460" cy="1159510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Problem definition </a:t>
            </a:r>
            <a:endParaRPr lang="en-US" dirty="0">
              <a:latin typeface="Dosis ExtraLight" charset="0"/>
              <a:cs typeface="Dosis ExtraLight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40830" y="1278890"/>
            <a:ext cx="6761100" cy="29805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IN" altLang="en-US" sz="1800" dirty="0" smtClean="0">
                <a:solidFill>
                  <a:schemeClr val="accent4"/>
                </a:solidFill>
                <a:sym typeface="+mn-ea"/>
              </a:rPr>
              <a:t>Our project aims to develop a machine learning system that takes the scripts of an audio book as an input, analyzes the sentiments conveyed through the script and generates emotionally relevant music sequences.</a:t>
            </a:r>
            <a:endParaRPr lang="en-IN" altLang="en-US" sz="18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IN" altLang="en-US" sz="1800" dirty="0" smtClean="0">
                <a:solidFill>
                  <a:schemeClr val="accent4"/>
                </a:solidFill>
                <a:sym typeface="+mn-ea"/>
              </a:rPr>
              <a:t>As the the emotions coveyed through the script vary, the model will smoothly adapt to the emotional changes and provide a musical score that compliments the audiobook.</a:t>
            </a:r>
            <a:endParaRPr lang="en-US" sz="1800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0080" y="15240"/>
            <a:ext cx="6855460" cy="1159510"/>
          </a:xfrm>
        </p:spPr>
        <p:txBody>
          <a:bodyPr>
            <a:normAutofit/>
          </a:bodyPr>
          <a:p>
            <a:r>
              <a:rPr lang="en-US" dirty="0">
                <a:latin typeface="Dosis ExtraLight" charset="0"/>
                <a:cs typeface="Dosis ExtraLight" charset="0"/>
              </a:rPr>
              <a:t>Proposed </a:t>
            </a:r>
            <a:r>
              <a:rPr lang="en-US" dirty="0" smtClean="0">
                <a:latin typeface="Dosis ExtraLight" charset="0"/>
                <a:cs typeface="Dosis ExtraLight" charset="0"/>
              </a:rPr>
              <a:t>Solution</a:t>
            </a:r>
            <a:endParaRPr lang="en-US" dirty="0">
              <a:latin typeface="Dosis ExtraLight" charset="0"/>
              <a:cs typeface="Dosis ExtraLight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240" y="1174750"/>
            <a:ext cx="4755515" cy="362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4356</Words>
  <Application>WPS Presentation</Application>
  <PresentationFormat/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</vt:lpstr>
      <vt:lpstr>Dosis ExtraLight</vt:lpstr>
      <vt:lpstr>Titillium Web Light</vt:lpstr>
      <vt:lpstr>Dosis</vt:lpstr>
      <vt:lpstr>Titillium Web Light</vt:lpstr>
      <vt:lpstr>Times New Roman</vt:lpstr>
      <vt:lpstr>Dosis ExtraLight</vt:lpstr>
      <vt:lpstr>Microsoft YaHei</vt:lpstr>
      <vt:lpstr>Arial Unicode MS</vt:lpstr>
      <vt:lpstr>Mowbray template</vt:lpstr>
      <vt:lpstr>Deep Audiobook Tuner:  Background Music generation for audiobooks based on predicted sentiments.</vt:lpstr>
      <vt:lpstr>Group Members</vt:lpstr>
      <vt:lpstr>Content</vt:lpstr>
      <vt:lpstr>Introduction</vt:lpstr>
      <vt:lpstr>PowerPoint 演示文稿</vt:lpstr>
      <vt:lpstr>Literature Review</vt:lpstr>
      <vt:lpstr>PowerPoint 演示文稿</vt:lpstr>
      <vt:lpstr>Problem definition </vt:lpstr>
      <vt:lpstr>Proposed Solution</vt:lpstr>
      <vt:lpstr>PowerPoint 演示文稿</vt:lpstr>
      <vt:lpstr>Conclusion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Audiobook Tuner:  Background Music generation for audiobooks based on predicted sentiments.</dc:title>
  <dc:creator/>
  <cp:lastModifiedBy>jencr</cp:lastModifiedBy>
  <cp:revision>8</cp:revision>
  <dcterms:created xsi:type="dcterms:W3CDTF">2020-07-21T10:23:00Z</dcterms:created>
  <dcterms:modified xsi:type="dcterms:W3CDTF">2020-07-21T17:12:47Z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