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87" r:id="rId3"/>
    <p:sldId id="268" r:id="rId4"/>
    <p:sldId id="292" r:id="rId5"/>
    <p:sldId id="288" r:id="rId6"/>
    <p:sldId id="290" r:id="rId7"/>
    <p:sldId id="291" r:id="rId8"/>
    <p:sldId id="28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dash-edmondson, Kathryn" initials="KK" lastIdx="1" clrIdx="0">
    <p:extLst>
      <p:ext uri="{19B8F6BF-5375-455C-9EA6-DF929625EA0E}">
        <p15:presenceInfo xmlns:p15="http://schemas.microsoft.com/office/powerpoint/2012/main" userId="S::KADASHEDMK@CHOP.EDU::e86a6e0c-ffa5-4fed-9457-afd95be362f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8"/>
  </p:normalViewPr>
  <p:slideViewPr>
    <p:cSldViewPr snapToGrid="0" snapToObjects="1">
      <p:cViewPr varScale="1">
        <p:scale>
          <a:sx n="95" d="100"/>
          <a:sy n="95" d="100"/>
        </p:scale>
        <p:origin x="200"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9T11:57:20.366" idx="1">
    <p:pos x="1148" y="2529"/>
    <p:text>Changed the style of bullet points here</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396F-1647-E046-80D1-B800190F5D35}" type="datetimeFigureOut">
              <a:rPr lang="en-US" smtClean="0"/>
              <a:t>4/28/22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50D080-5EA2-B640-BEC1-D6C40E23E511}" type="slidenum">
              <a:rPr lang="en-US" smtClean="0"/>
              <a:t>‹#›</a:t>
            </a:fld>
            <a:endParaRPr lang="en-US"/>
          </a:p>
        </p:txBody>
      </p:sp>
    </p:spTree>
    <p:extLst>
      <p:ext uri="{BB962C8B-B14F-4D97-AF65-F5344CB8AC3E}">
        <p14:creationId xmlns:p14="http://schemas.microsoft.com/office/powerpoint/2010/main" val="2434453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for FLT3 (</a:t>
            </a:r>
            <a:r>
              <a:rPr lang="en-US" sz="1200" b="0" i="0" kern="1200" dirty="0">
                <a:solidFill>
                  <a:schemeClr val="tx1"/>
                </a:solidFill>
                <a:effectLst/>
                <a:latin typeface="+mn-lt"/>
                <a:ea typeface="+mn-ea"/>
                <a:cs typeface="+mn-cs"/>
              </a:rPr>
              <a:t>FMS-like tyrosine kinase 3)</a:t>
            </a:r>
            <a:r>
              <a:rPr lang="en-US" dirty="0"/>
              <a:t>-ITD  (internal tandem duplication) . FLT3 mutated in more than 30 % of AML cases and the -ITD variation is associated with higher disease burden</a:t>
            </a:r>
          </a:p>
          <a:p>
            <a:endParaRPr lang="en-US" dirty="0"/>
          </a:p>
          <a:p>
            <a:r>
              <a:rPr lang="en-US" dirty="0"/>
              <a:t>DS-AML = down-syndrome AML</a:t>
            </a:r>
          </a:p>
          <a:p>
            <a:r>
              <a:rPr lang="en-US" dirty="0"/>
              <a:t>APL-AML = acute </a:t>
            </a:r>
            <a:r>
              <a:rPr lang="en-US" dirty="0" err="1"/>
              <a:t>promyelotic</a:t>
            </a:r>
            <a:r>
              <a:rPr lang="en-US" dirty="0"/>
              <a:t> </a:t>
            </a:r>
            <a:r>
              <a:rPr lang="en-US" dirty="0" err="1"/>
              <a:t>leakemia</a:t>
            </a:r>
            <a:endParaRPr lang="en-US" dirty="0"/>
          </a:p>
          <a:p>
            <a:endParaRPr lang="en-US" dirty="0"/>
          </a:p>
          <a:p>
            <a:r>
              <a:rPr lang="en-US" sz="1200" b="0" i="0" kern="1200" dirty="0">
                <a:solidFill>
                  <a:schemeClr val="tx1"/>
                </a:solidFill>
                <a:effectLst/>
                <a:latin typeface="+mn-lt"/>
                <a:ea typeface="+mn-ea"/>
                <a:cs typeface="+mn-cs"/>
              </a:rPr>
              <a:t>Researchers want to know if the addition of a drug called bortezomib to the standard chemotherapy, can improve the cure rate for AML. Bortezomib has been studied in adults with AML in combination with standard chemotherapy drugs. It has also been studied in small groups of pediatric patients.</a:t>
            </a:r>
          </a:p>
          <a:p>
            <a:r>
              <a:rPr lang="en-US" sz="1200" b="0" i="0" kern="1200" dirty="0">
                <a:solidFill>
                  <a:schemeClr val="tx1"/>
                </a:solidFill>
                <a:effectLst/>
                <a:latin typeface="+mn-lt"/>
                <a:ea typeface="+mn-ea"/>
                <a:cs typeface="+mn-cs"/>
              </a:rPr>
              <a:t>FLT3 is a gene that plays an important role in the normal process of making blood cells. The FLT3 gene is called </a:t>
            </a:r>
            <a:r>
              <a:rPr lang="en-US" sz="1200" b="0" i="1" kern="1200" dirty="0">
                <a:solidFill>
                  <a:schemeClr val="tx1"/>
                </a:solidFill>
                <a:effectLst/>
                <a:latin typeface="+mn-lt"/>
                <a:ea typeface="+mn-ea"/>
                <a:cs typeface="+mn-cs"/>
              </a:rPr>
              <a:t>wild-type FLT3</a:t>
            </a:r>
            <a:r>
              <a:rPr lang="en-US" sz="1200" b="0" i="0" kern="1200" dirty="0">
                <a:solidFill>
                  <a:schemeClr val="tx1"/>
                </a:solidFill>
                <a:effectLst/>
                <a:latin typeface="+mn-lt"/>
                <a:ea typeface="+mn-ea"/>
                <a:cs typeface="+mn-cs"/>
              </a:rPr>
              <a:t> when there is no abnormal change (mutation) in the structure of the gene. The FLT3 gene is called </a:t>
            </a:r>
            <a:r>
              <a:rPr lang="en-US" sz="1200" b="0" i="1" kern="1200" dirty="0">
                <a:solidFill>
                  <a:schemeClr val="tx1"/>
                </a:solidFill>
                <a:effectLst/>
                <a:latin typeface="+mn-lt"/>
                <a:ea typeface="+mn-ea"/>
                <a:cs typeface="+mn-cs"/>
              </a:rPr>
              <a:t>mutant FLT3</a:t>
            </a:r>
            <a:r>
              <a:rPr lang="en-US" sz="1200" b="0" i="0" kern="1200" dirty="0">
                <a:solidFill>
                  <a:schemeClr val="tx1"/>
                </a:solidFill>
                <a:effectLst/>
                <a:latin typeface="+mn-lt"/>
                <a:ea typeface="+mn-ea"/>
                <a:cs typeface="+mn-cs"/>
              </a:rPr>
              <a:t> when there is an abnormal change (mutation) in the structure of the gene. This abnormal change allows cancer cells to grow. Patients with more mutant FLT3 than wild-type FLT3 in their cancer cells (i.e. high amounts of FLT3 gene mutation) don't respond as well to standard chemotherapy treatment. Sorafenib is a drug that has been shown to block the abnormal function of the FLT3 gene that makes cancer cells grow. AAML1031 will study if the addition of Sorafenib to chemotherapy is effective treatment for patients with high-risk AML due to the FLT3 gene mutation in their leukemia cells.</a:t>
            </a:r>
          </a:p>
          <a:p>
            <a:endParaRPr lang="en-US" dirty="0"/>
          </a:p>
        </p:txBody>
      </p:sp>
      <p:sp>
        <p:nvSpPr>
          <p:cNvPr id="4" name="Slide Number Placeholder 3"/>
          <p:cNvSpPr>
            <a:spLocks noGrp="1"/>
          </p:cNvSpPr>
          <p:nvPr>
            <p:ph type="sldNum" sz="quarter" idx="5"/>
          </p:nvPr>
        </p:nvSpPr>
        <p:spPr/>
        <p:txBody>
          <a:bodyPr/>
          <a:lstStyle/>
          <a:p>
            <a:fld id="{D41069C7-AD93-F844-AD59-F706E81AC93B}" type="slidenum">
              <a:rPr lang="en-US" smtClean="0"/>
              <a:t>2</a:t>
            </a:fld>
            <a:endParaRPr lang="en-US" dirty="0"/>
          </a:p>
        </p:txBody>
      </p:sp>
    </p:spTree>
    <p:extLst>
      <p:ext uri="{BB962C8B-B14F-4D97-AF65-F5344CB8AC3E}">
        <p14:creationId xmlns:p14="http://schemas.microsoft.com/office/powerpoint/2010/main" val="458973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A1E5-F1F6-28FB-B816-5ED97CD7B8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4069DF-EF22-9E5C-DF44-751FC49B2F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1D4B5B-3387-F42E-FCBE-17ABDF99F456}"/>
              </a:ext>
            </a:extLst>
          </p:cNvPr>
          <p:cNvSpPr>
            <a:spLocks noGrp="1"/>
          </p:cNvSpPr>
          <p:nvPr>
            <p:ph type="dt" sz="half" idx="10"/>
          </p:nvPr>
        </p:nvSpPr>
        <p:spPr/>
        <p:txBody>
          <a:bodyPr/>
          <a:lstStyle/>
          <a:p>
            <a:fld id="{8CC8F3ED-207A-5E43-B052-1240A4E66583}" type="datetimeFigureOut">
              <a:rPr lang="en-US" smtClean="0"/>
              <a:t>4/28/22</a:t>
            </a:fld>
            <a:endParaRPr lang="en-US"/>
          </a:p>
        </p:txBody>
      </p:sp>
      <p:sp>
        <p:nvSpPr>
          <p:cNvPr id="5" name="Footer Placeholder 4">
            <a:extLst>
              <a:ext uri="{FF2B5EF4-FFF2-40B4-BE49-F238E27FC236}">
                <a16:creationId xmlns:a16="http://schemas.microsoft.com/office/drawing/2014/main" id="{43302CE7-125C-DDD6-7B60-16C27D93EC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B1781-7A22-E2C0-ACC4-F6D53DB131F9}"/>
              </a:ext>
            </a:extLst>
          </p:cNvPr>
          <p:cNvSpPr>
            <a:spLocks noGrp="1"/>
          </p:cNvSpPr>
          <p:nvPr>
            <p:ph type="sldNum" sz="quarter" idx="12"/>
          </p:nvPr>
        </p:nvSpPr>
        <p:spPr/>
        <p:txBody>
          <a:bodyPr/>
          <a:lstStyle/>
          <a:p>
            <a:fld id="{D05C92BD-8B32-E34E-A1D0-9DD8CC146E58}" type="slidenum">
              <a:rPr lang="en-US" smtClean="0"/>
              <a:t>‹#›</a:t>
            </a:fld>
            <a:endParaRPr lang="en-US"/>
          </a:p>
        </p:txBody>
      </p:sp>
    </p:spTree>
    <p:extLst>
      <p:ext uri="{BB962C8B-B14F-4D97-AF65-F5344CB8AC3E}">
        <p14:creationId xmlns:p14="http://schemas.microsoft.com/office/powerpoint/2010/main" val="20314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A5EBF-84C0-1050-F0E0-CE2C36AAFE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4BEFAD-F75F-A80A-4D5E-89216635A2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22F01-396A-304A-3BAE-866C67AA83C6}"/>
              </a:ext>
            </a:extLst>
          </p:cNvPr>
          <p:cNvSpPr>
            <a:spLocks noGrp="1"/>
          </p:cNvSpPr>
          <p:nvPr>
            <p:ph type="dt" sz="half" idx="10"/>
          </p:nvPr>
        </p:nvSpPr>
        <p:spPr/>
        <p:txBody>
          <a:bodyPr/>
          <a:lstStyle/>
          <a:p>
            <a:fld id="{8CC8F3ED-207A-5E43-B052-1240A4E66583}" type="datetimeFigureOut">
              <a:rPr lang="en-US" smtClean="0"/>
              <a:t>4/28/22</a:t>
            </a:fld>
            <a:endParaRPr lang="en-US"/>
          </a:p>
        </p:txBody>
      </p:sp>
      <p:sp>
        <p:nvSpPr>
          <p:cNvPr id="5" name="Footer Placeholder 4">
            <a:extLst>
              <a:ext uri="{FF2B5EF4-FFF2-40B4-BE49-F238E27FC236}">
                <a16:creationId xmlns:a16="http://schemas.microsoft.com/office/drawing/2014/main" id="{79DD157E-84A8-CC45-DA2F-CC4072D6C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49DB7-8E45-9313-9AC4-F71D8B977499}"/>
              </a:ext>
            </a:extLst>
          </p:cNvPr>
          <p:cNvSpPr>
            <a:spLocks noGrp="1"/>
          </p:cNvSpPr>
          <p:nvPr>
            <p:ph type="sldNum" sz="quarter" idx="12"/>
          </p:nvPr>
        </p:nvSpPr>
        <p:spPr/>
        <p:txBody>
          <a:bodyPr/>
          <a:lstStyle/>
          <a:p>
            <a:fld id="{D05C92BD-8B32-E34E-A1D0-9DD8CC146E58}" type="slidenum">
              <a:rPr lang="en-US" smtClean="0"/>
              <a:t>‹#›</a:t>
            </a:fld>
            <a:endParaRPr lang="en-US"/>
          </a:p>
        </p:txBody>
      </p:sp>
    </p:spTree>
    <p:extLst>
      <p:ext uri="{BB962C8B-B14F-4D97-AF65-F5344CB8AC3E}">
        <p14:creationId xmlns:p14="http://schemas.microsoft.com/office/powerpoint/2010/main" val="191500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1E52C4-5E09-E87F-FE68-3C4A91C94F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D0FDB2-576D-92F3-DA39-A2D1D45828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FD1287-BC75-AD00-40FB-5576746D0525}"/>
              </a:ext>
            </a:extLst>
          </p:cNvPr>
          <p:cNvSpPr>
            <a:spLocks noGrp="1"/>
          </p:cNvSpPr>
          <p:nvPr>
            <p:ph type="dt" sz="half" idx="10"/>
          </p:nvPr>
        </p:nvSpPr>
        <p:spPr/>
        <p:txBody>
          <a:bodyPr/>
          <a:lstStyle/>
          <a:p>
            <a:fld id="{8CC8F3ED-207A-5E43-B052-1240A4E66583}" type="datetimeFigureOut">
              <a:rPr lang="en-US" smtClean="0"/>
              <a:t>4/28/22</a:t>
            </a:fld>
            <a:endParaRPr lang="en-US"/>
          </a:p>
        </p:txBody>
      </p:sp>
      <p:sp>
        <p:nvSpPr>
          <p:cNvPr id="5" name="Footer Placeholder 4">
            <a:extLst>
              <a:ext uri="{FF2B5EF4-FFF2-40B4-BE49-F238E27FC236}">
                <a16:creationId xmlns:a16="http://schemas.microsoft.com/office/drawing/2014/main" id="{7844CEAD-235F-3C0F-6171-A737F01E6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05CC3-1BCD-1FE2-5849-031B7FB68A29}"/>
              </a:ext>
            </a:extLst>
          </p:cNvPr>
          <p:cNvSpPr>
            <a:spLocks noGrp="1"/>
          </p:cNvSpPr>
          <p:nvPr>
            <p:ph type="sldNum" sz="quarter" idx="12"/>
          </p:nvPr>
        </p:nvSpPr>
        <p:spPr/>
        <p:txBody>
          <a:bodyPr/>
          <a:lstStyle/>
          <a:p>
            <a:fld id="{D05C92BD-8B32-E34E-A1D0-9DD8CC146E58}" type="slidenum">
              <a:rPr lang="en-US" smtClean="0"/>
              <a:t>‹#›</a:t>
            </a:fld>
            <a:endParaRPr lang="en-US"/>
          </a:p>
        </p:txBody>
      </p:sp>
    </p:spTree>
    <p:extLst>
      <p:ext uri="{BB962C8B-B14F-4D97-AF65-F5344CB8AC3E}">
        <p14:creationId xmlns:p14="http://schemas.microsoft.com/office/powerpoint/2010/main" val="32667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587C-A65D-49CA-CA99-EEFCA0E1455A}"/>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120200F-1BFF-25CA-047A-F949C1B8C13C}"/>
              </a:ext>
            </a:extLst>
          </p:cNvPr>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3607DD-DB56-DEA6-5F28-F27F8E9FDF31}"/>
              </a:ext>
            </a:extLst>
          </p:cNvPr>
          <p:cNvSpPr>
            <a:spLocks noGrp="1"/>
          </p:cNvSpPr>
          <p:nvPr>
            <p:ph type="dt" sz="half" idx="10"/>
          </p:nvPr>
        </p:nvSpPr>
        <p:spPr/>
        <p:txBody>
          <a:bodyPr/>
          <a:lstStyle/>
          <a:p>
            <a:fld id="{8CC8F3ED-207A-5E43-B052-1240A4E66583}" type="datetimeFigureOut">
              <a:rPr lang="en-US" smtClean="0"/>
              <a:t>4/28/22</a:t>
            </a:fld>
            <a:endParaRPr lang="en-US"/>
          </a:p>
        </p:txBody>
      </p:sp>
      <p:sp>
        <p:nvSpPr>
          <p:cNvPr id="5" name="Footer Placeholder 4">
            <a:extLst>
              <a:ext uri="{FF2B5EF4-FFF2-40B4-BE49-F238E27FC236}">
                <a16:creationId xmlns:a16="http://schemas.microsoft.com/office/drawing/2014/main" id="{9AFB5301-289F-2A42-2BF6-EFBEFCBEC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F146E-58C3-8979-B055-721F935E8EF0}"/>
              </a:ext>
            </a:extLst>
          </p:cNvPr>
          <p:cNvSpPr>
            <a:spLocks noGrp="1"/>
          </p:cNvSpPr>
          <p:nvPr>
            <p:ph type="sldNum" sz="quarter" idx="12"/>
          </p:nvPr>
        </p:nvSpPr>
        <p:spPr/>
        <p:txBody>
          <a:bodyPr/>
          <a:lstStyle/>
          <a:p>
            <a:fld id="{D05C92BD-8B32-E34E-A1D0-9DD8CC146E58}" type="slidenum">
              <a:rPr lang="en-US" smtClean="0"/>
              <a:t>‹#›</a:t>
            </a:fld>
            <a:endParaRPr lang="en-US"/>
          </a:p>
        </p:txBody>
      </p:sp>
    </p:spTree>
    <p:extLst>
      <p:ext uri="{BB962C8B-B14F-4D97-AF65-F5344CB8AC3E}">
        <p14:creationId xmlns:p14="http://schemas.microsoft.com/office/powerpoint/2010/main" val="53630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21199-B056-6C64-E81D-1E35DA53F4AA}"/>
              </a:ext>
            </a:extLst>
          </p:cNvPr>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2749E8C8-641F-D461-4028-74831B316D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FCFDC7C-827B-93BC-357E-5E2CDEBA497A}"/>
              </a:ext>
            </a:extLst>
          </p:cNvPr>
          <p:cNvSpPr>
            <a:spLocks noGrp="1"/>
          </p:cNvSpPr>
          <p:nvPr>
            <p:ph type="dt" sz="half" idx="10"/>
          </p:nvPr>
        </p:nvSpPr>
        <p:spPr/>
        <p:txBody>
          <a:bodyPr/>
          <a:lstStyle/>
          <a:p>
            <a:fld id="{8CC8F3ED-207A-5E43-B052-1240A4E66583}" type="datetimeFigureOut">
              <a:rPr lang="en-US" smtClean="0"/>
              <a:t>4/28/22</a:t>
            </a:fld>
            <a:endParaRPr lang="en-US"/>
          </a:p>
        </p:txBody>
      </p:sp>
      <p:sp>
        <p:nvSpPr>
          <p:cNvPr id="5" name="Footer Placeholder 4">
            <a:extLst>
              <a:ext uri="{FF2B5EF4-FFF2-40B4-BE49-F238E27FC236}">
                <a16:creationId xmlns:a16="http://schemas.microsoft.com/office/drawing/2014/main" id="{75548DED-DE08-D139-906A-F66B42D00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78BE2-543D-53C6-5D6B-DA836ABF12F2}"/>
              </a:ext>
            </a:extLst>
          </p:cNvPr>
          <p:cNvSpPr>
            <a:spLocks noGrp="1"/>
          </p:cNvSpPr>
          <p:nvPr>
            <p:ph type="sldNum" sz="quarter" idx="12"/>
          </p:nvPr>
        </p:nvSpPr>
        <p:spPr/>
        <p:txBody>
          <a:bodyPr/>
          <a:lstStyle/>
          <a:p>
            <a:fld id="{D05C92BD-8B32-E34E-A1D0-9DD8CC146E58}" type="slidenum">
              <a:rPr lang="en-US" smtClean="0"/>
              <a:t>‹#›</a:t>
            </a:fld>
            <a:endParaRPr lang="en-US"/>
          </a:p>
        </p:txBody>
      </p:sp>
    </p:spTree>
    <p:extLst>
      <p:ext uri="{BB962C8B-B14F-4D97-AF65-F5344CB8AC3E}">
        <p14:creationId xmlns:p14="http://schemas.microsoft.com/office/powerpoint/2010/main" val="1893114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93F5-BD12-EC52-D896-C3CF627D6C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DBC7F-DBAE-A40B-0C34-4C0366FDF4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3E8B43-CCCB-7E33-29CB-14E10227A6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EF4F81-5572-C4A3-F992-AD1E6AB31882}"/>
              </a:ext>
            </a:extLst>
          </p:cNvPr>
          <p:cNvSpPr>
            <a:spLocks noGrp="1"/>
          </p:cNvSpPr>
          <p:nvPr>
            <p:ph type="dt" sz="half" idx="10"/>
          </p:nvPr>
        </p:nvSpPr>
        <p:spPr/>
        <p:txBody>
          <a:bodyPr/>
          <a:lstStyle/>
          <a:p>
            <a:fld id="{8CC8F3ED-207A-5E43-B052-1240A4E66583}" type="datetimeFigureOut">
              <a:rPr lang="en-US" smtClean="0"/>
              <a:t>4/28/22</a:t>
            </a:fld>
            <a:endParaRPr lang="en-US"/>
          </a:p>
        </p:txBody>
      </p:sp>
      <p:sp>
        <p:nvSpPr>
          <p:cNvPr id="6" name="Footer Placeholder 5">
            <a:extLst>
              <a:ext uri="{FF2B5EF4-FFF2-40B4-BE49-F238E27FC236}">
                <a16:creationId xmlns:a16="http://schemas.microsoft.com/office/drawing/2014/main" id="{B39EB0DA-2574-8ED2-2FC8-FC95237A3D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CA1236-8C40-4CA8-027A-5518A285C8A9}"/>
              </a:ext>
            </a:extLst>
          </p:cNvPr>
          <p:cNvSpPr>
            <a:spLocks noGrp="1"/>
          </p:cNvSpPr>
          <p:nvPr>
            <p:ph type="sldNum" sz="quarter" idx="12"/>
          </p:nvPr>
        </p:nvSpPr>
        <p:spPr/>
        <p:txBody>
          <a:bodyPr/>
          <a:lstStyle/>
          <a:p>
            <a:fld id="{D05C92BD-8B32-E34E-A1D0-9DD8CC146E58}" type="slidenum">
              <a:rPr lang="en-US" smtClean="0"/>
              <a:t>‹#›</a:t>
            </a:fld>
            <a:endParaRPr lang="en-US"/>
          </a:p>
        </p:txBody>
      </p:sp>
    </p:spTree>
    <p:extLst>
      <p:ext uri="{BB962C8B-B14F-4D97-AF65-F5344CB8AC3E}">
        <p14:creationId xmlns:p14="http://schemas.microsoft.com/office/powerpoint/2010/main" val="4001322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85E43-DBF9-746E-4E15-94B173564F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C2F782-DC54-AFE4-BEE3-654D6BD922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7114D6-1554-AE08-51E5-F0C2BD6080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9B07F5-1B52-520E-8459-B866668BB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1BEC60-053D-AD65-65BF-092797E301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7165D3-FD4E-F70A-2984-C4D4990A606D}"/>
              </a:ext>
            </a:extLst>
          </p:cNvPr>
          <p:cNvSpPr>
            <a:spLocks noGrp="1"/>
          </p:cNvSpPr>
          <p:nvPr>
            <p:ph type="dt" sz="half" idx="10"/>
          </p:nvPr>
        </p:nvSpPr>
        <p:spPr/>
        <p:txBody>
          <a:bodyPr/>
          <a:lstStyle/>
          <a:p>
            <a:fld id="{8CC8F3ED-207A-5E43-B052-1240A4E66583}" type="datetimeFigureOut">
              <a:rPr lang="en-US" smtClean="0"/>
              <a:t>4/28/22</a:t>
            </a:fld>
            <a:endParaRPr lang="en-US"/>
          </a:p>
        </p:txBody>
      </p:sp>
      <p:sp>
        <p:nvSpPr>
          <p:cNvPr id="8" name="Footer Placeholder 7">
            <a:extLst>
              <a:ext uri="{FF2B5EF4-FFF2-40B4-BE49-F238E27FC236}">
                <a16:creationId xmlns:a16="http://schemas.microsoft.com/office/drawing/2014/main" id="{53D0F0C8-E123-ECB1-1874-2791539286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019A80-B932-8CBB-9919-0270093D2ED6}"/>
              </a:ext>
            </a:extLst>
          </p:cNvPr>
          <p:cNvSpPr>
            <a:spLocks noGrp="1"/>
          </p:cNvSpPr>
          <p:nvPr>
            <p:ph type="sldNum" sz="quarter" idx="12"/>
          </p:nvPr>
        </p:nvSpPr>
        <p:spPr/>
        <p:txBody>
          <a:bodyPr/>
          <a:lstStyle/>
          <a:p>
            <a:fld id="{D05C92BD-8B32-E34E-A1D0-9DD8CC146E58}" type="slidenum">
              <a:rPr lang="en-US" smtClean="0"/>
              <a:t>‹#›</a:t>
            </a:fld>
            <a:endParaRPr lang="en-US"/>
          </a:p>
        </p:txBody>
      </p:sp>
    </p:spTree>
    <p:extLst>
      <p:ext uri="{BB962C8B-B14F-4D97-AF65-F5344CB8AC3E}">
        <p14:creationId xmlns:p14="http://schemas.microsoft.com/office/powerpoint/2010/main" val="1526323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542B-1A67-C87F-FDB7-CC73F452AA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EAF1FD-CFB5-913E-8BAC-F48E101CD5FE}"/>
              </a:ext>
            </a:extLst>
          </p:cNvPr>
          <p:cNvSpPr>
            <a:spLocks noGrp="1"/>
          </p:cNvSpPr>
          <p:nvPr>
            <p:ph type="dt" sz="half" idx="10"/>
          </p:nvPr>
        </p:nvSpPr>
        <p:spPr/>
        <p:txBody>
          <a:bodyPr/>
          <a:lstStyle/>
          <a:p>
            <a:fld id="{8CC8F3ED-207A-5E43-B052-1240A4E66583}" type="datetimeFigureOut">
              <a:rPr lang="en-US" smtClean="0"/>
              <a:t>4/28/22</a:t>
            </a:fld>
            <a:endParaRPr lang="en-US"/>
          </a:p>
        </p:txBody>
      </p:sp>
      <p:sp>
        <p:nvSpPr>
          <p:cNvPr id="4" name="Footer Placeholder 3">
            <a:extLst>
              <a:ext uri="{FF2B5EF4-FFF2-40B4-BE49-F238E27FC236}">
                <a16:creationId xmlns:a16="http://schemas.microsoft.com/office/drawing/2014/main" id="{F0797891-77C3-7571-6566-02CE8B657F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0476CB-E95D-64DD-1D57-A5AFD8BC9039}"/>
              </a:ext>
            </a:extLst>
          </p:cNvPr>
          <p:cNvSpPr>
            <a:spLocks noGrp="1"/>
          </p:cNvSpPr>
          <p:nvPr>
            <p:ph type="sldNum" sz="quarter" idx="12"/>
          </p:nvPr>
        </p:nvSpPr>
        <p:spPr/>
        <p:txBody>
          <a:bodyPr/>
          <a:lstStyle/>
          <a:p>
            <a:fld id="{D05C92BD-8B32-E34E-A1D0-9DD8CC146E58}" type="slidenum">
              <a:rPr lang="en-US" smtClean="0"/>
              <a:t>‹#›</a:t>
            </a:fld>
            <a:endParaRPr lang="en-US"/>
          </a:p>
        </p:txBody>
      </p:sp>
    </p:spTree>
    <p:extLst>
      <p:ext uri="{BB962C8B-B14F-4D97-AF65-F5344CB8AC3E}">
        <p14:creationId xmlns:p14="http://schemas.microsoft.com/office/powerpoint/2010/main" val="3155942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A2F34F-A507-D175-ED5E-99717F3FF4F9}"/>
              </a:ext>
            </a:extLst>
          </p:cNvPr>
          <p:cNvSpPr>
            <a:spLocks noGrp="1"/>
          </p:cNvSpPr>
          <p:nvPr>
            <p:ph type="dt" sz="half" idx="10"/>
          </p:nvPr>
        </p:nvSpPr>
        <p:spPr/>
        <p:txBody>
          <a:bodyPr/>
          <a:lstStyle/>
          <a:p>
            <a:fld id="{8CC8F3ED-207A-5E43-B052-1240A4E66583}" type="datetimeFigureOut">
              <a:rPr lang="en-US" smtClean="0"/>
              <a:t>4/28/22</a:t>
            </a:fld>
            <a:endParaRPr lang="en-US"/>
          </a:p>
        </p:txBody>
      </p:sp>
      <p:sp>
        <p:nvSpPr>
          <p:cNvPr id="3" name="Footer Placeholder 2">
            <a:extLst>
              <a:ext uri="{FF2B5EF4-FFF2-40B4-BE49-F238E27FC236}">
                <a16:creationId xmlns:a16="http://schemas.microsoft.com/office/drawing/2014/main" id="{1677C1A3-F504-131E-A9F8-8652FEEA4A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16D161-2B4C-D7C8-1742-7754028F69FC}"/>
              </a:ext>
            </a:extLst>
          </p:cNvPr>
          <p:cNvSpPr>
            <a:spLocks noGrp="1"/>
          </p:cNvSpPr>
          <p:nvPr>
            <p:ph type="sldNum" sz="quarter" idx="12"/>
          </p:nvPr>
        </p:nvSpPr>
        <p:spPr/>
        <p:txBody>
          <a:bodyPr/>
          <a:lstStyle/>
          <a:p>
            <a:fld id="{D05C92BD-8B32-E34E-A1D0-9DD8CC146E58}" type="slidenum">
              <a:rPr lang="en-US" smtClean="0"/>
              <a:t>‹#›</a:t>
            </a:fld>
            <a:endParaRPr lang="en-US"/>
          </a:p>
        </p:txBody>
      </p:sp>
    </p:spTree>
    <p:extLst>
      <p:ext uri="{BB962C8B-B14F-4D97-AF65-F5344CB8AC3E}">
        <p14:creationId xmlns:p14="http://schemas.microsoft.com/office/powerpoint/2010/main" val="9382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EE864-963E-D15C-A443-3F0A75BB08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2ACFD8-EBF8-4606-4D88-8698A0E0D6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6AF171-E471-2A0D-F398-4F3496A22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81AF5-B8EC-44B3-CD24-A831A7345DD4}"/>
              </a:ext>
            </a:extLst>
          </p:cNvPr>
          <p:cNvSpPr>
            <a:spLocks noGrp="1"/>
          </p:cNvSpPr>
          <p:nvPr>
            <p:ph type="dt" sz="half" idx="10"/>
          </p:nvPr>
        </p:nvSpPr>
        <p:spPr/>
        <p:txBody>
          <a:bodyPr/>
          <a:lstStyle/>
          <a:p>
            <a:fld id="{8CC8F3ED-207A-5E43-B052-1240A4E66583}" type="datetimeFigureOut">
              <a:rPr lang="en-US" smtClean="0"/>
              <a:t>4/28/22</a:t>
            </a:fld>
            <a:endParaRPr lang="en-US"/>
          </a:p>
        </p:txBody>
      </p:sp>
      <p:sp>
        <p:nvSpPr>
          <p:cNvPr id="6" name="Footer Placeholder 5">
            <a:extLst>
              <a:ext uri="{FF2B5EF4-FFF2-40B4-BE49-F238E27FC236}">
                <a16:creationId xmlns:a16="http://schemas.microsoft.com/office/drawing/2014/main" id="{94056456-A718-31E8-452A-CF5840955A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636B48-61C3-413C-2156-C8B3FF53CCAC}"/>
              </a:ext>
            </a:extLst>
          </p:cNvPr>
          <p:cNvSpPr>
            <a:spLocks noGrp="1"/>
          </p:cNvSpPr>
          <p:nvPr>
            <p:ph type="sldNum" sz="quarter" idx="12"/>
          </p:nvPr>
        </p:nvSpPr>
        <p:spPr/>
        <p:txBody>
          <a:bodyPr/>
          <a:lstStyle/>
          <a:p>
            <a:fld id="{D05C92BD-8B32-E34E-A1D0-9DD8CC146E58}" type="slidenum">
              <a:rPr lang="en-US" smtClean="0"/>
              <a:t>‹#›</a:t>
            </a:fld>
            <a:endParaRPr lang="en-US"/>
          </a:p>
        </p:txBody>
      </p:sp>
    </p:spTree>
    <p:extLst>
      <p:ext uri="{BB962C8B-B14F-4D97-AF65-F5344CB8AC3E}">
        <p14:creationId xmlns:p14="http://schemas.microsoft.com/office/powerpoint/2010/main" val="3296186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FCEC6-B5C7-C6ED-3F0B-8D63BFD883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4CBF21-3954-1A63-34CC-B0F4AF133A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A29B1D-48A5-0E43-F74B-112F5DF21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C3D19-E0D1-A408-6C94-62E220DCB804}"/>
              </a:ext>
            </a:extLst>
          </p:cNvPr>
          <p:cNvSpPr>
            <a:spLocks noGrp="1"/>
          </p:cNvSpPr>
          <p:nvPr>
            <p:ph type="dt" sz="half" idx="10"/>
          </p:nvPr>
        </p:nvSpPr>
        <p:spPr/>
        <p:txBody>
          <a:bodyPr/>
          <a:lstStyle/>
          <a:p>
            <a:fld id="{8CC8F3ED-207A-5E43-B052-1240A4E66583}" type="datetimeFigureOut">
              <a:rPr lang="en-US" smtClean="0"/>
              <a:t>4/28/22</a:t>
            </a:fld>
            <a:endParaRPr lang="en-US"/>
          </a:p>
        </p:txBody>
      </p:sp>
      <p:sp>
        <p:nvSpPr>
          <p:cNvPr id="6" name="Footer Placeholder 5">
            <a:extLst>
              <a:ext uri="{FF2B5EF4-FFF2-40B4-BE49-F238E27FC236}">
                <a16:creationId xmlns:a16="http://schemas.microsoft.com/office/drawing/2014/main" id="{D4A965A0-CD0B-E9C6-57FC-E72350DC7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7C443C-47B2-5F9A-4D03-0AB4F6D0EDBE}"/>
              </a:ext>
            </a:extLst>
          </p:cNvPr>
          <p:cNvSpPr>
            <a:spLocks noGrp="1"/>
          </p:cNvSpPr>
          <p:nvPr>
            <p:ph type="sldNum" sz="quarter" idx="12"/>
          </p:nvPr>
        </p:nvSpPr>
        <p:spPr/>
        <p:txBody>
          <a:bodyPr/>
          <a:lstStyle/>
          <a:p>
            <a:fld id="{D05C92BD-8B32-E34E-A1D0-9DD8CC146E58}" type="slidenum">
              <a:rPr lang="en-US" smtClean="0"/>
              <a:t>‹#›</a:t>
            </a:fld>
            <a:endParaRPr lang="en-US"/>
          </a:p>
        </p:txBody>
      </p:sp>
    </p:spTree>
    <p:extLst>
      <p:ext uri="{BB962C8B-B14F-4D97-AF65-F5344CB8AC3E}">
        <p14:creationId xmlns:p14="http://schemas.microsoft.com/office/powerpoint/2010/main" val="970328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1EAFE-9EAF-F98C-7B88-4C0D774D45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4E1459-261A-C69F-BF75-F054FBC49F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6A7258-B41C-E874-5D03-93C028C598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8F3ED-207A-5E43-B052-1240A4E66583}" type="datetimeFigureOut">
              <a:rPr lang="en-US" smtClean="0"/>
              <a:t>4/28/22</a:t>
            </a:fld>
            <a:endParaRPr lang="en-US"/>
          </a:p>
        </p:txBody>
      </p:sp>
      <p:sp>
        <p:nvSpPr>
          <p:cNvPr id="5" name="Footer Placeholder 4">
            <a:extLst>
              <a:ext uri="{FF2B5EF4-FFF2-40B4-BE49-F238E27FC236}">
                <a16:creationId xmlns:a16="http://schemas.microsoft.com/office/drawing/2014/main" id="{71DDF5D3-54E7-E4B2-B290-8E6682F564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0D3673-FF30-BD93-48A1-927AB5A25E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C92BD-8B32-E34E-A1D0-9DD8CC146E58}" type="slidenum">
              <a:rPr lang="en-US" smtClean="0"/>
              <a:t>‹#›</a:t>
            </a:fld>
            <a:endParaRPr lang="en-US"/>
          </a:p>
        </p:txBody>
      </p:sp>
    </p:spTree>
    <p:extLst>
      <p:ext uri="{BB962C8B-B14F-4D97-AF65-F5344CB8AC3E}">
        <p14:creationId xmlns:p14="http://schemas.microsoft.com/office/powerpoint/2010/main" val="2073539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comments" Target="../comments/commen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5F67-F86C-0E20-5648-C514807924A7}"/>
              </a:ext>
            </a:extLst>
          </p:cNvPr>
          <p:cNvSpPr>
            <a:spLocks noGrp="1"/>
          </p:cNvSpPr>
          <p:nvPr>
            <p:ph type="ctrTitle"/>
          </p:nvPr>
        </p:nvSpPr>
        <p:spPr/>
        <p:txBody>
          <a:bodyPr>
            <a:noAutofit/>
          </a:bodyPr>
          <a:lstStyle/>
          <a:p>
            <a:r>
              <a:rPr lang="en-US" sz="4800" dirty="0">
                <a:latin typeface="Arial" panose="020B0604020202020204" pitchFamily="34" charset="0"/>
                <a:cs typeface="Arial" panose="020B0604020202020204" pitchFamily="34" charset="0"/>
              </a:rPr>
              <a:t>Exploratory analysis for ancestry-specific interrogation of splicing in pediatric AML</a:t>
            </a:r>
          </a:p>
        </p:txBody>
      </p:sp>
      <p:sp>
        <p:nvSpPr>
          <p:cNvPr id="3" name="Subtitle 2">
            <a:extLst>
              <a:ext uri="{FF2B5EF4-FFF2-40B4-BE49-F238E27FC236}">
                <a16:creationId xmlns:a16="http://schemas.microsoft.com/office/drawing/2014/main" id="{48B7911C-47A6-072C-FDC2-26650D193986}"/>
              </a:ext>
            </a:extLst>
          </p:cNvPr>
          <p:cNvSpPr>
            <a:spLocks noGrp="1"/>
          </p:cNvSpPr>
          <p:nvPr>
            <p:ph type="subTitle" idx="1"/>
          </p:nvPr>
        </p:nvSpPr>
        <p:spPr/>
        <p:txBody>
          <a:bodyPr>
            <a:normAutofit lnSpcReduction="10000"/>
          </a:bodyPr>
          <a:lstStyle/>
          <a:p>
            <a:r>
              <a:rPr lang="en-US" dirty="0" err="1">
                <a:latin typeface="Arial" panose="020B0604020202020204" pitchFamily="34" charset="0"/>
                <a:cs typeface="Arial" panose="020B0604020202020204" pitchFamily="34" charset="0"/>
              </a:rPr>
              <a:t>Jenea</a:t>
            </a:r>
            <a:r>
              <a:rPr lang="en-US" dirty="0">
                <a:latin typeface="Arial" panose="020B0604020202020204" pitchFamily="34" charset="0"/>
                <a:cs typeface="Arial" panose="020B0604020202020204" pitchFamily="34" charset="0"/>
              </a:rPr>
              <a:t> I. Adams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Xing Lab Roundtable </a:t>
            </a:r>
          </a:p>
          <a:p>
            <a:r>
              <a:rPr lang="en-US" dirty="0">
                <a:latin typeface="Arial" panose="020B0604020202020204" pitchFamily="34" charset="0"/>
                <a:cs typeface="Arial" panose="020B0604020202020204" pitchFamily="34" charset="0"/>
              </a:rPr>
              <a:t>Friday, April 29</a:t>
            </a:r>
            <a:r>
              <a:rPr lang="en-US" baseline="30000" dirty="0">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 2022</a:t>
            </a:r>
          </a:p>
        </p:txBody>
      </p:sp>
    </p:spTree>
    <p:extLst>
      <p:ext uri="{BB962C8B-B14F-4D97-AF65-F5344CB8AC3E}">
        <p14:creationId xmlns:p14="http://schemas.microsoft.com/office/powerpoint/2010/main" val="169314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F3DEB2-499A-ED48-BBC3-AA6E20116D8C}"/>
              </a:ext>
            </a:extLst>
          </p:cNvPr>
          <p:cNvPicPr>
            <a:picLocks noGrp="1" noChangeAspect="1"/>
          </p:cNvPicPr>
          <p:nvPr>
            <p:ph idx="1"/>
          </p:nvPr>
        </p:nvPicPr>
        <p:blipFill rotWithShape="1">
          <a:blip r:embed="rId4"/>
          <a:srcRect t="13350" b="13107"/>
          <a:stretch/>
        </p:blipFill>
        <p:spPr>
          <a:xfrm>
            <a:off x="6458049" y="1046917"/>
            <a:ext cx="5116874" cy="5644796"/>
          </a:xfrm>
        </p:spPr>
      </p:pic>
      <p:sp>
        <p:nvSpPr>
          <p:cNvPr id="2" name="Title 1">
            <a:extLst>
              <a:ext uri="{FF2B5EF4-FFF2-40B4-BE49-F238E27FC236}">
                <a16:creationId xmlns:a16="http://schemas.microsoft.com/office/drawing/2014/main" id="{9362D889-9172-C94B-BB18-7DCC68827717}"/>
              </a:ext>
            </a:extLst>
          </p:cNvPr>
          <p:cNvSpPr>
            <a:spLocks noGrp="1"/>
          </p:cNvSpPr>
          <p:nvPr>
            <p:ph type="title"/>
          </p:nvPr>
        </p:nvSpPr>
        <p:spPr>
          <a:xfrm>
            <a:off x="617077" y="365125"/>
            <a:ext cx="10965323" cy="1232447"/>
          </a:xfrm>
        </p:spPr>
        <p:txBody>
          <a:bodyPr>
            <a:noAutofit/>
          </a:bodyPr>
          <a:lstStyle/>
          <a:p>
            <a:r>
              <a:rPr lang="en-US" sz="3600" dirty="0">
                <a:latin typeface="Arial" panose="020B0604020202020204" pitchFamily="34" charset="0"/>
                <a:cs typeface="Arial" panose="020B0604020202020204" pitchFamily="34" charset="0"/>
              </a:rPr>
              <a:t>CAVATICA: CHOP data-analysis platform of raw and harmonized multiomic data </a:t>
            </a:r>
          </a:p>
        </p:txBody>
      </p:sp>
      <p:sp>
        <p:nvSpPr>
          <p:cNvPr id="6" name="TextBox 5">
            <a:extLst>
              <a:ext uri="{FF2B5EF4-FFF2-40B4-BE49-F238E27FC236}">
                <a16:creationId xmlns:a16="http://schemas.microsoft.com/office/drawing/2014/main" id="{B41C6CE7-4F9C-944F-AE38-43DB6F797A77}"/>
              </a:ext>
            </a:extLst>
          </p:cNvPr>
          <p:cNvSpPr txBox="1"/>
          <p:nvPr/>
        </p:nvSpPr>
        <p:spPr>
          <a:xfrm>
            <a:off x="838201" y="2574496"/>
            <a:ext cx="5257799" cy="289310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Overview of data used for this analysis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De-novo AML, DS-AML, APL-AML</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Data from Children’s Oncology Group Clinical Trial (No. AAML1031)</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1,113 RNA-seq files (aligned and quantified)</a:t>
            </a:r>
          </a:p>
          <a:p>
            <a:pPr marL="742950"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Both kallisto and RSEM were used</a:t>
            </a:r>
          </a:p>
          <a:p>
            <a:pPr marL="742950" lvl="1" indent="-285750">
              <a:buFont typeface="Courier New" panose="02070309020205020404" pitchFamily="49" charset="0"/>
              <a:buChar char="o"/>
            </a:pPr>
            <a:r>
              <a:rPr lang="en-US" dirty="0">
                <a:latin typeface="Arial" panose="020B0604020202020204" pitchFamily="34" charset="0"/>
                <a:cs typeface="Arial" panose="020B0604020202020204" pitchFamily="34" charset="0"/>
              </a:rPr>
              <a:t>Gene fusions also quantified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408 whole-genome sequencing (WGS) files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07583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AFD0-56DA-451B-A6ED-4E5EB30228B4}"/>
              </a:ext>
            </a:extLst>
          </p:cNvPr>
          <p:cNvSpPr>
            <a:spLocks noGrp="1"/>
          </p:cNvSpPr>
          <p:nvPr>
            <p:ph type="title"/>
          </p:nvPr>
        </p:nvSpPr>
        <p:spPr/>
        <p:txBody>
          <a:bodyPr>
            <a:normAutofit/>
          </a:bodyPr>
          <a:lstStyle/>
          <a:p>
            <a:r>
              <a:rPr lang="en-US" sz="3600">
                <a:latin typeface="Arial"/>
                <a:cs typeface="Arial"/>
              </a:rPr>
              <a:t>Breakdown of COG data in CAVATICA by data type</a:t>
            </a:r>
          </a:p>
        </p:txBody>
      </p:sp>
      <p:graphicFrame>
        <p:nvGraphicFramePr>
          <p:cNvPr id="4" name="Table 4">
            <a:extLst>
              <a:ext uri="{FF2B5EF4-FFF2-40B4-BE49-F238E27FC236}">
                <a16:creationId xmlns:a16="http://schemas.microsoft.com/office/drawing/2014/main" id="{F094D4FF-085D-44D1-8CE7-B53BFD4410EE}"/>
              </a:ext>
            </a:extLst>
          </p:cNvPr>
          <p:cNvGraphicFramePr>
            <a:graphicFrameLocks noGrp="1"/>
          </p:cNvGraphicFramePr>
          <p:nvPr>
            <p:ph idx="1"/>
          </p:nvPr>
        </p:nvGraphicFramePr>
        <p:xfrm>
          <a:off x="4171757" y="1627909"/>
          <a:ext cx="7591446" cy="4348480"/>
        </p:xfrm>
        <a:graphic>
          <a:graphicData uri="http://schemas.openxmlformats.org/drawingml/2006/table">
            <a:tbl>
              <a:tblPr firstRow="1" bandRow="1">
                <a:tableStyleId>{00A15C55-8517-42AA-B614-E9B94910E393}</a:tableStyleId>
              </a:tblPr>
              <a:tblGrid>
                <a:gridCol w="1265241">
                  <a:extLst>
                    <a:ext uri="{9D8B030D-6E8A-4147-A177-3AD203B41FA5}">
                      <a16:colId xmlns:a16="http://schemas.microsoft.com/office/drawing/2014/main" val="2597250538"/>
                    </a:ext>
                  </a:extLst>
                </a:gridCol>
                <a:gridCol w="1265241">
                  <a:extLst>
                    <a:ext uri="{9D8B030D-6E8A-4147-A177-3AD203B41FA5}">
                      <a16:colId xmlns:a16="http://schemas.microsoft.com/office/drawing/2014/main" val="4266758234"/>
                    </a:ext>
                  </a:extLst>
                </a:gridCol>
                <a:gridCol w="1265241">
                  <a:extLst>
                    <a:ext uri="{9D8B030D-6E8A-4147-A177-3AD203B41FA5}">
                      <a16:colId xmlns:a16="http://schemas.microsoft.com/office/drawing/2014/main" val="3341039232"/>
                    </a:ext>
                  </a:extLst>
                </a:gridCol>
                <a:gridCol w="1265241">
                  <a:extLst>
                    <a:ext uri="{9D8B030D-6E8A-4147-A177-3AD203B41FA5}">
                      <a16:colId xmlns:a16="http://schemas.microsoft.com/office/drawing/2014/main" val="2417795765"/>
                    </a:ext>
                  </a:extLst>
                </a:gridCol>
                <a:gridCol w="1265241">
                  <a:extLst>
                    <a:ext uri="{9D8B030D-6E8A-4147-A177-3AD203B41FA5}">
                      <a16:colId xmlns:a16="http://schemas.microsoft.com/office/drawing/2014/main" val="3990399114"/>
                    </a:ext>
                  </a:extLst>
                </a:gridCol>
                <a:gridCol w="1265241">
                  <a:extLst>
                    <a:ext uri="{9D8B030D-6E8A-4147-A177-3AD203B41FA5}">
                      <a16:colId xmlns:a16="http://schemas.microsoft.com/office/drawing/2014/main" val="89044334"/>
                    </a:ext>
                  </a:extLst>
                </a:gridCol>
              </a:tblGrid>
              <a:tr h="370840">
                <a:tc rowSpan="2">
                  <a:txBody>
                    <a:bodyPr/>
                    <a:lstStyle/>
                    <a:p>
                      <a:pPr algn="ctr"/>
                      <a:r>
                        <a:rPr lang="en-US" sz="1600">
                          <a:latin typeface="Arial"/>
                        </a:rPr>
                        <a:t>Individuals (n)</a:t>
                      </a:r>
                    </a:p>
                  </a:txBody>
                  <a:tcPr anchor="ctr"/>
                </a:tc>
                <a:tc gridSpan="5">
                  <a:txBody>
                    <a:bodyPr/>
                    <a:lstStyle/>
                    <a:p>
                      <a:pPr algn="ctr"/>
                      <a:r>
                        <a:rPr lang="en-US">
                          <a:latin typeface="Arial"/>
                        </a:rPr>
                        <a:t>Data Type</a:t>
                      </a:r>
                    </a:p>
                  </a:txBody>
                  <a:tcPr/>
                </a:tc>
                <a:tc hMerge="1">
                  <a:txBody>
                    <a:bodyPr/>
                    <a:lstStyle/>
                    <a:p>
                      <a:pPr algn="ctr"/>
                      <a:endParaRPr lang="en-US"/>
                    </a:p>
                  </a:txBody>
                  <a:tcPr marL="0" marR="0" marT="0" marB="0" horzOverflow="overflow"/>
                </a:tc>
                <a:tc hMerge="1">
                  <a:txBody>
                    <a:bodyPr/>
                    <a:lstStyle/>
                    <a:p>
                      <a:pPr algn="ctr"/>
                      <a:endParaRPr lang="en-US"/>
                    </a:p>
                  </a:txBody>
                  <a:tcPr marL="0" marR="0" marT="0" marB="0" horzOverflow="overflow"/>
                </a:tc>
                <a:tc hMerge="1">
                  <a:txBody>
                    <a:bodyPr/>
                    <a:lstStyle/>
                    <a:p>
                      <a:pPr algn="ctr"/>
                      <a:endParaRPr lang="en-US"/>
                    </a:p>
                  </a:txBody>
                  <a:tcPr marL="0" marR="0" marT="0" marB="0" horzOverflow="overflow"/>
                </a:tc>
                <a:tc hMerge="1">
                  <a:txBody>
                    <a:bodyPr/>
                    <a:lstStyle/>
                    <a:p>
                      <a:pPr algn="ctr"/>
                      <a:endParaRPr lang="en-US"/>
                    </a:p>
                  </a:txBody>
                  <a:tcPr marL="0" marR="0" marT="0" marB="0" horzOverflow="overflow"/>
                </a:tc>
                <a:extLst>
                  <a:ext uri="{0D108BD9-81ED-4DB2-BD59-A6C34878D82A}">
                    <a16:rowId xmlns:a16="http://schemas.microsoft.com/office/drawing/2014/main" val="2082330114"/>
                  </a:ext>
                </a:extLst>
              </a:tr>
              <a:tr h="370840">
                <a:tc vMerge="1">
                  <a:txBody>
                    <a:bodyPr/>
                    <a:lstStyle/>
                    <a:p>
                      <a:pPr algn="ctr"/>
                      <a:r>
                        <a:rPr lang="en-US"/>
                        <a:t>Individuals (n)</a:t>
                      </a:r>
                    </a:p>
                  </a:txBody>
                  <a:tcPr marL="0" marR="0" marT="0" marB="0" horzOverflow="overflow"/>
                </a:tc>
                <a:tc>
                  <a:txBody>
                    <a:bodyPr/>
                    <a:lstStyle/>
                    <a:p>
                      <a:pPr algn="ctr"/>
                      <a:r>
                        <a:rPr lang="en-US">
                          <a:latin typeface="Arial"/>
                        </a:rPr>
                        <a:t>WGS (normal)</a:t>
                      </a:r>
                    </a:p>
                  </a:txBody>
                  <a:tcPr/>
                </a:tc>
                <a:tc>
                  <a:txBody>
                    <a:bodyPr/>
                    <a:lstStyle/>
                    <a:p>
                      <a:pPr algn="ctr"/>
                      <a:r>
                        <a:rPr lang="en-US">
                          <a:latin typeface="Arial"/>
                        </a:rPr>
                        <a:t>WGS (tumor)</a:t>
                      </a:r>
                    </a:p>
                  </a:txBody>
                  <a:tcPr/>
                </a:tc>
                <a:tc>
                  <a:txBody>
                    <a:bodyPr/>
                    <a:lstStyle/>
                    <a:p>
                      <a:pPr algn="ctr"/>
                      <a:r>
                        <a:rPr lang="en-US">
                          <a:latin typeface="Arial"/>
                        </a:rPr>
                        <a:t>RNA-seq (normal)</a:t>
                      </a:r>
                    </a:p>
                  </a:txBody>
                  <a:tcPr/>
                </a:tc>
                <a:tc>
                  <a:txBody>
                    <a:bodyPr/>
                    <a:lstStyle/>
                    <a:p>
                      <a:pPr algn="ctr"/>
                      <a:r>
                        <a:rPr lang="en-US">
                          <a:latin typeface="Arial"/>
                        </a:rPr>
                        <a:t>RNA-seq (tumor)</a:t>
                      </a:r>
                    </a:p>
                  </a:txBody>
                  <a:tcPr/>
                </a:tc>
                <a:tc>
                  <a:txBody>
                    <a:bodyPr/>
                    <a:lstStyle/>
                    <a:p>
                      <a:pPr algn="ctr"/>
                      <a:r>
                        <a:rPr lang="en-US">
                          <a:latin typeface="Arial"/>
                        </a:rPr>
                        <a:t>Patient metadata</a:t>
                      </a:r>
                    </a:p>
                  </a:txBody>
                  <a:tcPr/>
                </a:tc>
                <a:extLst>
                  <a:ext uri="{0D108BD9-81ED-4DB2-BD59-A6C34878D82A}">
                    <a16:rowId xmlns:a16="http://schemas.microsoft.com/office/drawing/2014/main" val="4092506129"/>
                  </a:ext>
                </a:extLst>
              </a:tr>
              <a:tr h="370840">
                <a:tc>
                  <a:txBody>
                    <a:bodyPr/>
                    <a:lstStyle/>
                    <a:p>
                      <a:pPr algn="ctr"/>
                      <a:r>
                        <a:rPr lang="en-US">
                          <a:latin typeface="Arial"/>
                        </a:rPr>
                        <a:t>259</a:t>
                      </a:r>
                    </a:p>
                  </a:txBody>
                  <a:tcPr/>
                </a:tc>
                <a:tc>
                  <a:txBody>
                    <a:bodyPr/>
                    <a:lstStyle/>
                    <a:p>
                      <a:pPr lvl="0" algn="ctr">
                        <a:buNone/>
                      </a:pPr>
                      <a:r>
                        <a:rPr lang="en-US" sz="1800" b="0" i="0" u="none" strike="noStrike" noProof="0">
                          <a:solidFill>
                            <a:srgbClr val="000000"/>
                          </a:solidFill>
                          <a:latin typeface="Arial"/>
                          <a:sym typeface="Symbol" panose="05050102010706020507" pitchFamily="18" charset="2"/>
                        </a:rPr>
                        <a:t>√</a:t>
                      </a:r>
                      <a:endParaRPr lang="en-US"/>
                    </a:p>
                  </a:txBody>
                  <a:tcPr/>
                </a:tc>
                <a:tc>
                  <a:txBody>
                    <a:bodyPr/>
                    <a:lstStyle/>
                    <a:p>
                      <a:pPr algn="ctr"/>
                      <a:r>
                        <a:rPr lang="en-US" sz="1800">
                          <a:latin typeface="Arial"/>
                        </a:rPr>
                        <a:t>x</a:t>
                      </a:r>
                    </a:p>
                  </a:txBody>
                  <a:tcPr/>
                </a:tc>
                <a:tc>
                  <a:txBody>
                    <a:bodyPr/>
                    <a:lstStyle/>
                    <a:p>
                      <a:pPr algn="ctr"/>
                      <a:r>
                        <a:rPr lang="en-US" sz="1800">
                          <a:latin typeface="Arial"/>
                        </a:rPr>
                        <a:t>x</a:t>
                      </a:r>
                    </a:p>
                  </a:txBody>
                  <a:tcPr/>
                </a:tc>
                <a:tc>
                  <a:txBody>
                    <a:bodyPr/>
                    <a:lstStyle/>
                    <a:p>
                      <a:pPr lvl="0" algn="ctr">
                        <a:buNone/>
                      </a:pPr>
                      <a:r>
                        <a:rPr lang="en-US" sz="1800" b="0" i="0" u="none" strike="noStrike" noProof="0">
                          <a:solidFill>
                            <a:srgbClr val="000000"/>
                          </a:solidFill>
                          <a:latin typeface="Arial"/>
                          <a:sym typeface="Symbol" panose="05050102010706020507" pitchFamily="18" charset="2"/>
                        </a:rPr>
                        <a:t>√</a:t>
                      </a:r>
                      <a:endParaRPr lang="en-US"/>
                    </a:p>
                  </a:txBody>
                  <a:tcPr/>
                </a:tc>
                <a:tc>
                  <a:txBody>
                    <a:bodyPr/>
                    <a:lstStyle/>
                    <a:p>
                      <a:pPr lvl="0" algn="ctr">
                        <a:buNone/>
                      </a:pPr>
                      <a:r>
                        <a:rPr lang="en-US" sz="1800" b="0" i="0" u="none" strike="noStrike" noProof="0">
                          <a:solidFill>
                            <a:srgbClr val="000000"/>
                          </a:solidFill>
                          <a:latin typeface="Arial"/>
                          <a:sym typeface="Symbol" panose="05050102010706020507" pitchFamily="18" charset="2"/>
                        </a:rPr>
                        <a:t>√</a:t>
                      </a:r>
                      <a:endParaRPr lang="en-US"/>
                    </a:p>
                  </a:txBody>
                  <a:tcPr/>
                </a:tc>
                <a:extLst>
                  <a:ext uri="{0D108BD9-81ED-4DB2-BD59-A6C34878D82A}">
                    <a16:rowId xmlns:a16="http://schemas.microsoft.com/office/drawing/2014/main" val="3249952336"/>
                  </a:ext>
                </a:extLst>
              </a:tr>
              <a:tr h="370840">
                <a:tc>
                  <a:txBody>
                    <a:bodyPr/>
                    <a:lstStyle/>
                    <a:p>
                      <a:pPr algn="ctr"/>
                      <a:r>
                        <a:rPr lang="en-US">
                          <a:latin typeface="Arial"/>
                        </a:rPr>
                        <a:t>211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latin typeface="Arial"/>
                        </a:rPr>
                        <a:t>x</a:t>
                      </a:r>
                    </a:p>
                  </a:txBody>
                  <a:tcPr/>
                </a:tc>
                <a:tc>
                  <a:txBody>
                    <a:bodyPr/>
                    <a:lstStyle/>
                    <a:p>
                      <a:pPr algn="ctr"/>
                      <a:r>
                        <a:rPr lang="en-US" sz="1800">
                          <a:latin typeface="Arial"/>
                        </a:rPr>
                        <a:t>x</a:t>
                      </a:r>
                    </a:p>
                  </a:txBody>
                  <a:tcPr/>
                </a:tc>
                <a:tc>
                  <a:txBody>
                    <a:bodyPr/>
                    <a:lstStyle/>
                    <a:p>
                      <a:pPr algn="ctr"/>
                      <a:r>
                        <a:rPr lang="en-US" sz="1800">
                          <a:latin typeface="Arial"/>
                        </a:rPr>
                        <a:t>x</a:t>
                      </a:r>
                    </a:p>
                  </a:txBody>
                  <a:tcPr/>
                </a:tc>
                <a:tc>
                  <a:txBody>
                    <a:bodyPr/>
                    <a:lstStyle/>
                    <a:p>
                      <a:pPr lvl="0" algn="ctr">
                        <a:buNone/>
                      </a:pPr>
                      <a:r>
                        <a:rPr lang="en-US" sz="1800" b="0" i="0" u="none" strike="noStrike" noProof="0">
                          <a:solidFill>
                            <a:srgbClr val="000000"/>
                          </a:solidFill>
                          <a:latin typeface="Arial"/>
                          <a:sym typeface="Symbol" panose="05050102010706020507" pitchFamily="18" charset="2"/>
                        </a:rPr>
                        <a:t>√</a:t>
                      </a:r>
                      <a:endParaRPr lang="en-US"/>
                    </a:p>
                  </a:txBody>
                  <a:tcPr/>
                </a:tc>
                <a:tc>
                  <a:txBody>
                    <a:bodyPr/>
                    <a:lstStyle/>
                    <a:p>
                      <a:pPr marL="0" marR="0" lvl="0" indent="0" algn="ctr" defTabSz="914400">
                        <a:lnSpc>
                          <a:spcPct val="100000"/>
                        </a:lnSpc>
                        <a:spcBef>
                          <a:spcPts val="0"/>
                        </a:spcBef>
                        <a:spcAft>
                          <a:spcPts val="0"/>
                        </a:spcAft>
                        <a:buNone/>
                        <a:tabLst/>
                        <a:defRPr/>
                      </a:pPr>
                      <a:r>
                        <a:rPr lang="en-US" sz="1800" b="0" i="0" u="none" strike="noStrike" noProof="0">
                          <a:solidFill>
                            <a:srgbClr val="000000"/>
                          </a:solidFill>
                          <a:latin typeface="Arial"/>
                          <a:sym typeface="Symbol" panose="05050102010706020507" pitchFamily="18" charset="2"/>
                        </a:rPr>
                        <a:t>√</a:t>
                      </a:r>
                      <a:endParaRPr lang="en-US"/>
                    </a:p>
                  </a:txBody>
                  <a:tcPr/>
                </a:tc>
                <a:extLst>
                  <a:ext uri="{0D108BD9-81ED-4DB2-BD59-A6C34878D82A}">
                    <a16:rowId xmlns:a16="http://schemas.microsoft.com/office/drawing/2014/main" val="4116904351"/>
                  </a:ext>
                </a:extLst>
              </a:tr>
              <a:tr h="370840">
                <a:tc>
                  <a:txBody>
                    <a:bodyPr/>
                    <a:lstStyle/>
                    <a:p>
                      <a:pPr algn="ctr"/>
                      <a:r>
                        <a:rPr lang="en-US">
                          <a:latin typeface="Arial"/>
                        </a:rPr>
                        <a:t>131</a:t>
                      </a:r>
                    </a:p>
                  </a:txBody>
                  <a:tcPr/>
                </a:tc>
                <a:tc>
                  <a:txBody>
                    <a:bodyPr/>
                    <a:lstStyle/>
                    <a:p>
                      <a:pPr marL="0" marR="0" lvl="0" indent="0" algn="ctr" defTabSz="914400">
                        <a:lnSpc>
                          <a:spcPct val="100000"/>
                        </a:lnSpc>
                        <a:spcBef>
                          <a:spcPts val="0"/>
                        </a:spcBef>
                        <a:spcAft>
                          <a:spcPts val="0"/>
                        </a:spcAft>
                        <a:buNone/>
                        <a:tabLst/>
                        <a:defRPr/>
                      </a:pPr>
                      <a:r>
                        <a:rPr lang="en-US" sz="1800" b="0" i="0" u="none" strike="noStrike" noProof="0">
                          <a:solidFill>
                            <a:srgbClr val="000000"/>
                          </a:solidFill>
                          <a:latin typeface="Arial"/>
                          <a:sym typeface="Symbol" panose="05050102010706020507" pitchFamily="18" charset="2"/>
                        </a:rPr>
                        <a:t>√</a:t>
                      </a:r>
                      <a:endParaRPr lang="en-US" sz="1800">
                        <a:latin typeface="Arial"/>
                        <a:sym typeface="Symbol" panose="05050102010706020507" pitchFamily="18" charset="2"/>
                      </a:endParaRPr>
                    </a:p>
                  </a:txBody>
                  <a:tcPr/>
                </a:tc>
                <a:tc>
                  <a:txBody>
                    <a:bodyPr/>
                    <a:lstStyle/>
                    <a:p>
                      <a:pPr algn="ctr"/>
                      <a:r>
                        <a:rPr lang="en-US" sz="1800">
                          <a:latin typeface="Arial"/>
                        </a:rPr>
                        <a:t>x</a:t>
                      </a:r>
                    </a:p>
                  </a:txBody>
                  <a:tcPr/>
                </a:tc>
                <a:tc>
                  <a:txBody>
                    <a:bodyPr/>
                    <a:lstStyle/>
                    <a:p>
                      <a:pPr algn="ctr"/>
                      <a:r>
                        <a:rPr lang="en-US" sz="1800">
                          <a:latin typeface="Arial"/>
                        </a:rPr>
                        <a:t>x</a:t>
                      </a:r>
                    </a:p>
                  </a:txBody>
                  <a:tcPr/>
                </a:tc>
                <a:tc>
                  <a:txBody>
                    <a:bodyPr/>
                    <a:lstStyle/>
                    <a:p>
                      <a:pPr marL="0" marR="0" lvl="0" indent="0" algn="ctr" defTabSz="914400">
                        <a:lnSpc>
                          <a:spcPct val="100000"/>
                        </a:lnSpc>
                        <a:spcBef>
                          <a:spcPts val="0"/>
                        </a:spcBef>
                        <a:spcAft>
                          <a:spcPts val="0"/>
                        </a:spcAft>
                        <a:buNone/>
                        <a:tabLst/>
                        <a:defRPr/>
                      </a:pPr>
                      <a:r>
                        <a:rPr lang="en-US" sz="1800" b="0" i="0" u="none" strike="noStrike" noProof="0">
                          <a:solidFill>
                            <a:srgbClr val="000000"/>
                          </a:solidFill>
                          <a:latin typeface="Arial"/>
                          <a:sym typeface="Symbol" panose="05050102010706020507" pitchFamily="18" charset="2"/>
                        </a:rPr>
                        <a:t>√</a:t>
                      </a:r>
                      <a:endParaRPr lang="en-US"/>
                    </a:p>
                  </a:txBody>
                  <a:tcPr/>
                </a:tc>
                <a:tc>
                  <a:txBody>
                    <a:bodyPr/>
                    <a:lstStyle/>
                    <a:p>
                      <a:pPr algn="ctr"/>
                      <a:r>
                        <a:rPr lang="en-US" sz="1800">
                          <a:latin typeface="Arial"/>
                        </a:rPr>
                        <a:t>x</a:t>
                      </a:r>
                    </a:p>
                  </a:txBody>
                  <a:tcPr/>
                </a:tc>
                <a:extLst>
                  <a:ext uri="{0D108BD9-81ED-4DB2-BD59-A6C34878D82A}">
                    <a16:rowId xmlns:a16="http://schemas.microsoft.com/office/drawing/2014/main" val="4092003041"/>
                  </a:ext>
                </a:extLst>
              </a:tr>
              <a:tr h="370840">
                <a:tc>
                  <a:txBody>
                    <a:bodyPr/>
                    <a:lstStyle/>
                    <a:p>
                      <a:pPr algn="ctr"/>
                      <a:r>
                        <a:rPr lang="en-US">
                          <a:latin typeface="Arial"/>
                        </a:rPr>
                        <a:t>10</a:t>
                      </a:r>
                    </a:p>
                  </a:txBody>
                  <a:tcPr/>
                </a:tc>
                <a:tc>
                  <a:txBody>
                    <a:bodyPr/>
                    <a:lstStyle/>
                    <a:p>
                      <a:pPr marL="0" marR="0" lvl="0" indent="0" algn="ctr" defTabSz="914400">
                        <a:lnSpc>
                          <a:spcPct val="100000"/>
                        </a:lnSpc>
                        <a:spcBef>
                          <a:spcPts val="0"/>
                        </a:spcBef>
                        <a:spcAft>
                          <a:spcPts val="0"/>
                        </a:spcAft>
                        <a:buNone/>
                        <a:tabLst/>
                        <a:defRPr/>
                      </a:pPr>
                      <a:r>
                        <a:rPr lang="en-US" sz="1800" b="0" i="0" u="none" strike="noStrike" noProof="0">
                          <a:solidFill>
                            <a:srgbClr val="000000"/>
                          </a:solidFill>
                          <a:latin typeface="Arial"/>
                          <a:sym typeface="Symbol" panose="05050102010706020507" pitchFamily="18" charset="2"/>
                        </a:rPr>
                        <a:t>√</a:t>
                      </a:r>
                      <a:endParaRPr lang="en-US" sz="1800">
                        <a:latin typeface="Arial"/>
                        <a:sym typeface="Symbol" panose="05050102010706020507" pitchFamily="18" charset="2"/>
                      </a:endParaRPr>
                    </a:p>
                  </a:txBody>
                  <a:tcPr/>
                </a:tc>
                <a:tc>
                  <a:txBody>
                    <a:bodyPr/>
                    <a:lstStyle/>
                    <a:p>
                      <a:pPr algn="ctr"/>
                      <a:r>
                        <a:rPr lang="en-US" sz="1800">
                          <a:latin typeface="Arial"/>
                        </a:rPr>
                        <a:t>x</a:t>
                      </a:r>
                    </a:p>
                  </a:txBody>
                  <a:tcPr/>
                </a:tc>
                <a:tc>
                  <a:txBody>
                    <a:bodyPr/>
                    <a:lstStyle/>
                    <a:p>
                      <a:pPr algn="ctr"/>
                      <a:r>
                        <a:rPr lang="en-US" sz="1800">
                          <a:latin typeface="Arial"/>
                        </a:rPr>
                        <a:t>x</a:t>
                      </a:r>
                    </a:p>
                  </a:txBody>
                  <a:tcPr/>
                </a:tc>
                <a:tc>
                  <a:txBody>
                    <a:bodyPr/>
                    <a:lstStyle/>
                    <a:p>
                      <a:pPr algn="ctr"/>
                      <a:r>
                        <a:rPr lang="en-US" sz="1800">
                          <a:latin typeface="Arial"/>
                        </a:rPr>
                        <a:t>x</a:t>
                      </a:r>
                    </a:p>
                  </a:txBody>
                  <a:tcPr/>
                </a:tc>
                <a:tc>
                  <a:txBody>
                    <a:bodyPr/>
                    <a:lstStyle/>
                    <a:p>
                      <a:pPr marL="0" marR="0" lvl="0" indent="0" algn="ctr" defTabSz="914400">
                        <a:lnSpc>
                          <a:spcPct val="100000"/>
                        </a:lnSpc>
                        <a:spcBef>
                          <a:spcPts val="0"/>
                        </a:spcBef>
                        <a:spcAft>
                          <a:spcPts val="0"/>
                        </a:spcAft>
                        <a:buNone/>
                        <a:tabLst/>
                        <a:defRPr/>
                      </a:pPr>
                      <a:r>
                        <a:rPr lang="en-US" sz="1800" b="0" i="0" u="none" strike="noStrike" noProof="0">
                          <a:solidFill>
                            <a:srgbClr val="000000"/>
                          </a:solidFill>
                          <a:latin typeface="Arial"/>
                          <a:sym typeface="Symbol" panose="05050102010706020507" pitchFamily="18" charset="2"/>
                        </a:rPr>
                        <a:t>√</a:t>
                      </a:r>
                      <a:endParaRPr lang="en-US"/>
                    </a:p>
                  </a:txBody>
                  <a:tcPr/>
                </a:tc>
                <a:extLst>
                  <a:ext uri="{0D108BD9-81ED-4DB2-BD59-A6C34878D82A}">
                    <a16:rowId xmlns:a16="http://schemas.microsoft.com/office/drawing/2014/main" val="1446979313"/>
                  </a:ext>
                </a:extLst>
              </a:tr>
              <a:tr h="370840">
                <a:tc>
                  <a:txBody>
                    <a:bodyPr/>
                    <a:lstStyle/>
                    <a:p>
                      <a:pPr algn="ctr"/>
                      <a:r>
                        <a:rPr lang="en-US">
                          <a:latin typeface="Arial"/>
                        </a:rPr>
                        <a:t>8</a:t>
                      </a:r>
                    </a:p>
                  </a:txBody>
                  <a:tcPr/>
                </a:tc>
                <a:tc>
                  <a:txBody>
                    <a:bodyPr/>
                    <a:lstStyle/>
                    <a:p>
                      <a:pPr marL="0" marR="0" lvl="0" indent="0" algn="ctr" defTabSz="914400">
                        <a:lnSpc>
                          <a:spcPct val="100000"/>
                        </a:lnSpc>
                        <a:spcBef>
                          <a:spcPts val="0"/>
                        </a:spcBef>
                        <a:spcAft>
                          <a:spcPts val="0"/>
                        </a:spcAft>
                        <a:buNone/>
                        <a:tabLst/>
                        <a:defRPr/>
                      </a:pPr>
                      <a:r>
                        <a:rPr lang="en-US" sz="1800" b="0" i="0" u="none" strike="noStrike" noProof="0">
                          <a:solidFill>
                            <a:srgbClr val="000000"/>
                          </a:solidFill>
                          <a:latin typeface="Arial"/>
                          <a:sym typeface="Symbol" panose="05050102010706020507" pitchFamily="18" charset="2"/>
                        </a:rPr>
                        <a:t>√</a:t>
                      </a:r>
                      <a:endParaRPr lang="en-US" sz="1800">
                        <a:latin typeface="Arial"/>
                        <a:sym typeface="Symbol" panose="05050102010706020507" pitchFamily="18" charset="2"/>
                      </a:endParaRPr>
                    </a:p>
                  </a:txBody>
                  <a:tcPr/>
                </a:tc>
                <a:tc>
                  <a:txBody>
                    <a:bodyPr/>
                    <a:lstStyle/>
                    <a:p>
                      <a:pPr algn="ctr"/>
                      <a:r>
                        <a:rPr lang="en-US" sz="1800">
                          <a:latin typeface="Arial"/>
                        </a:rPr>
                        <a:t>x</a:t>
                      </a:r>
                    </a:p>
                  </a:txBody>
                  <a:tcPr/>
                </a:tc>
                <a:tc>
                  <a:txBody>
                    <a:bodyPr/>
                    <a:lstStyle/>
                    <a:p>
                      <a:pPr algn="ctr"/>
                      <a:r>
                        <a:rPr lang="en-US" sz="1800">
                          <a:latin typeface="Arial"/>
                        </a:rPr>
                        <a:t>x</a:t>
                      </a:r>
                    </a:p>
                  </a:txBody>
                  <a:tcPr/>
                </a:tc>
                <a:tc>
                  <a:txBody>
                    <a:bodyPr/>
                    <a:lstStyle/>
                    <a:p>
                      <a:pPr algn="ctr"/>
                      <a:r>
                        <a:rPr lang="en-US" sz="1800">
                          <a:latin typeface="Arial"/>
                        </a:rPr>
                        <a:t>x</a:t>
                      </a:r>
                    </a:p>
                  </a:txBody>
                  <a:tcPr/>
                </a:tc>
                <a:tc>
                  <a:txBody>
                    <a:bodyPr/>
                    <a:lstStyle/>
                    <a:p>
                      <a:pPr algn="ctr"/>
                      <a:r>
                        <a:rPr lang="en-US" sz="1800">
                          <a:latin typeface="Arial"/>
                        </a:rPr>
                        <a:t>x</a:t>
                      </a:r>
                    </a:p>
                  </a:txBody>
                  <a:tcPr/>
                </a:tc>
                <a:extLst>
                  <a:ext uri="{0D108BD9-81ED-4DB2-BD59-A6C34878D82A}">
                    <a16:rowId xmlns:a16="http://schemas.microsoft.com/office/drawing/2014/main" val="437403893"/>
                  </a:ext>
                </a:extLst>
              </a:tr>
              <a:tr h="370840">
                <a:tc>
                  <a:txBody>
                    <a:bodyPr/>
                    <a:lstStyle/>
                    <a:p>
                      <a:pPr algn="ctr"/>
                      <a:r>
                        <a:rPr lang="en-US">
                          <a:latin typeface="Arial"/>
                        </a:rPr>
                        <a:t>62</a:t>
                      </a:r>
                    </a:p>
                  </a:txBody>
                  <a:tcPr/>
                </a:tc>
                <a:tc>
                  <a:txBody>
                    <a:bodyPr/>
                    <a:lstStyle/>
                    <a:p>
                      <a:pPr algn="ctr"/>
                      <a:r>
                        <a:rPr lang="en-US" sz="1800">
                          <a:latin typeface="Arial"/>
                        </a:rPr>
                        <a:t>x</a:t>
                      </a:r>
                    </a:p>
                  </a:txBody>
                  <a:tcPr/>
                </a:tc>
                <a:tc>
                  <a:txBody>
                    <a:bodyPr/>
                    <a:lstStyle/>
                    <a:p>
                      <a:pPr algn="ctr"/>
                      <a:r>
                        <a:rPr lang="en-US" sz="1800">
                          <a:latin typeface="Arial"/>
                        </a:rPr>
                        <a:t>x</a:t>
                      </a:r>
                    </a:p>
                  </a:txBody>
                  <a:tcPr/>
                </a:tc>
                <a:tc>
                  <a:txBody>
                    <a:bodyPr/>
                    <a:lstStyle/>
                    <a:p>
                      <a:pPr marL="0" marR="0" lvl="0" indent="0" algn="ctr" defTabSz="914400">
                        <a:lnSpc>
                          <a:spcPct val="100000"/>
                        </a:lnSpc>
                        <a:spcBef>
                          <a:spcPts val="0"/>
                        </a:spcBef>
                        <a:spcAft>
                          <a:spcPts val="0"/>
                        </a:spcAft>
                        <a:buNone/>
                        <a:tabLst/>
                        <a:defRPr/>
                      </a:pPr>
                      <a:r>
                        <a:rPr lang="en-US" sz="1800" b="0" i="0" u="none" strike="noStrike" noProof="0">
                          <a:solidFill>
                            <a:srgbClr val="000000"/>
                          </a:solidFill>
                          <a:latin typeface="Arial"/>
                          <a:sym typeface="Symbol" panose="05050102010706020507" pitchFamily="18" charset="2"/>
                        </a:rPr>
                        <a:t>√</a:t>
                      </a:r>
                      <a:endParaRPr lang="en-US"/>
                    </a:p>
                  </a:txBody>
                  <a:tcPr/>
                </a:tc>
                <a:tc>
                  <a:txBody>
                    <a:bodyPr/>
                    <a:lstStyle/>
                    <a:p>
                      <a:pPr algn="ctr"/>
                      <a:r>
                        <a:rPr lang="en-US" sz="1800">
                          <a:latin typeface="Arial"/>
                        </a:rPr>
                        <a:t>x</a:t>
                      </a:r>
                    </a:p>
                  </a:txBody>
                  <a:tcPr/>
                </a:tc>
                <a:tc>
                  <a:txBody>
                    <a:bodyPr/>
                    <a:lstStyle/>
                    <a:p>
                      <a:pPr algn="ctr"/>
                      <a:r>
                        <a:rPr lang="en-US" sz="1800">
                          <a:latin typeface="Arial"/>
                        </a:rPr>
                        <a:t>x</a:t>
                      </a:r>
                    </a:p>
                  </a:txBody>
                  <a:tcPr/>
                </a:tc>
                <a:extLst>
                  <a:ext uri="{0D108BD9-81ED-4DB2-BD59-A6C34878D82A}">
                    <a16:rowId xmlns:a16="http://schemas.microsoft.com/office/drawing/2014/main" val="138762563"/>
                  </a:ext>
                </a:extLst>
              </a:tr>
              <a:tr h="370840">
                <a:tc>
                  <a:txBody>
                    <a:bodyPr/>
                    <a:lstStyle/>
                    <a:p>
                      <a:pPr algn="ctr"/>
                      <a:r>
                        <a:rPr lang="en-US">
                          <a:latin typeface="Arial"/>
                        </a:rPr>
                        <a:t>450</a:t>
                      </a:r>
                    </a:p>
                  </a:txBody>
                  <a:tcPr/>
                </a:tc>
                <a:tc>
                  <a:txBody>
                    <a:bodyPr/>
                    <a:lstStyle/>
                    <a:p>
                      <a:pPr algn="ctr"/>
                      <a:r>
                        <a:rPr lang="en-US" sz="1800">
                          <a:latin typeface="Arial"/>
                        </a:rPr>
                        <a:t>x</a:t>
                      </a:r>
                    </a:p>
                  </a:txBody>
                  <a:tcPr/>
                </a:tc>
                <a:tc>
                  <a:txBody>
                    <a:bodyPr/>
                    <a:lstStyle/>
                    <a:p>
                      <a:pPr algn="ctr"/>
                      <a:r>
                        <a:rPr lang="en-US" sz="1800">
                          <a:latin typeface="Arial"/>
                        </a:rPr>
                        <a:t>x</a:t>
                      </a:r>
                    </a:p>
                  </a:txBody>
                  <a:tcPr/>
                </a:tc>
                <a:tc>
                  <a:txBody>
                    <a:bodyPr/>
                    <a:lstStyle/>
                    <a:p>
                      <a:pPr algn="ctr"/>
                      <a:r>
                        <a:rPr lang="en-US" sz="1800">
                          <a:latin typeface="Arial"/>
                        </a:rPr>
                        <a:t>x</a:t>
                      </a:r>
                    </a:p>
                  </a:txBody>
                  <a:tcPr/>
                </a:tc>
                <a:tc>
                  <a:txBody>
                    <a:bodyPr/>
                    <a:lstStyle/>
                    <a:p>
                      <a:pPr marL="0" marR="0" lvl="0" indent="0" algn="ctr" defTabSz="914400">
                        <a:lnSpc>
                          <a:spcPct val="100000"/>
                        </a:lnSpc>
                        <a:spcBef>
                          <a:spcPts val="0"/>
                        </a:spcBef>
                        <a:spcAft>
                          <a:spcPts val="0"/>
                        </a:spcAft>
                        <a:buNone/>
                        <a:tabLst/>
                        <a:defRPr/>
                      </a:pPr>
                      <a:r>
                        <a:rPr lang="en-US" sz="1800" b="0" i="0" u="none" strike="noStrike" noProof="0">
                          <a:solidFill>
                            <a:srgbClr val="000000"/>
                          </a:solidFill>
                          <a:latin typeface="Arial"/>
                          <a:sym typeface="Symbol" panose="05050102010706020507" pitchFamily="18" charset="2"/>
                        </a:rPr>
                        <a:t>√</a:t>
                      </a:r>
                      <a:endParaRPr lang="en-US" sz="1800">
                        <a:latin typeface="Arial"/>
                        <a:sym typeface="Symbol" panose="05050102010706020507" pitchFamily="18" charset="2"/>
                      </a:endParaRPr>
                    </a:p>
                  </a:txBody>
                  <a:tcPr/>
                </a:tc>
                <a:tc>
                  <a:txBody>
                    <a:bodyPr/>
                    <a:lstStyle/>
                    <a:p>
                      <a:pPr algn="ctr"/>
                      <a:r>
                        <a:rPr lang="en-US" sz="1800">
                          <a:latin typeface="Arial"/>
                        </a:rPr>
                        <a:t>x</a:t>
                      </a:r>
                    </a:p>
                  </a:txBody>
                  <a:tcPr/>
                </a:tc>
                <a:extLst>
                  <a:ext uri="{0D108BD9-81ED-4DB2-BD59-A6C34878D82A}">
                    <a16:rowId xmlns:a16="http://schemas.microsoft.com/office/drawing/2014/main" val="2916214641"/>
                  </a:ext>
                </a:extLst>
              </a:tr>
              <a:tr h="370840">
                <a:tc gridSpan="6">
                  <a:txBody>
                    <a:bodyPr/>
                    <a:lstStyle/>
                    <a:p>
                      <a:pPr algn="ctr"/>
                      <a:r>
                        <a:rPr lang="en-US">
                          <a:latin typeface="Arial"/>
                        </a:rPr>
                        <a:t>Total number of individuals with each data type available in CAVATICA</a:t>
                      </a:r>
                    </a:p>
                  </a:txBody>
                  <a:tcPr/>
                </a:tc>
                <a:tc hMerge="1">
                  <a:txBody>
                    <a:bodyPr/>
                    <a:lstStyle/>
                    <a:p>
                      <a:pPr algn="ctr"/>
                      <a:endParaRPr lang="en-US" sz="1800"/>
                    </a:p>
                  </a:txBody>
                  <a:tcPr marL="0" marR="0" marT="0" marB="0" horzOverflow="overflow"/>
                </a:tc>
                <a:tc hMerge="1">
                  <a:txBody>
                    <a:bodyPr/>
                    <a:lstStyle/>
                    <a:p>
                      <a:pPr algn="ctr"/>
                      <a:endParaRPr lang="en-US" sz="1800"/>
                    </a:p>
                  </a:txBody>
                  <a:tcPr marL="0" marR="0" marT="0" marB="0" horzOverflow="overflow"/>
                </a:tc>
                <a:tc hMerge="1">
                  <a:txBody>
                    <a:bodyPr/>
                    <a:lstStyle/>
                    <a:p>
                      <a:pPr algn="ctr"/>
                      <a:endParaRPr lang="en-US" sz="1800"/>
                    </a:p>
                  </a:txBody>
                  <a:tcPr marL="0" marR="0" marT="0" marB="0" horzOverflow="overflow"/>
                </a:tc>
                <a:tc hMerge="1">
                  <a:txBody>
                    <a:bodyPr/>
                    <a:lstStyle/>
                    <a:p>
                      <a:pPr algn="ctr"/>
                      <a:endParaRPr lang="en-US" sz="1800"/>
                    </a:p>
                  </a:txBody>
                  <a:tcPr marL="0" marR="0" marT="0" marB="0" horzOverflow="overflow"/>
                </a:tc>
                <a:tc hMerge="1">
                  <a:txBody>
                    <a:bodyPr/>
                    <a:lstStyle/>
                    <a:p>
                      <a:pPr algn="ctr"/>
                      <a:endParaRPr lang="en-US" sz="1800"/>
                    </a:p>
                  </a:txBody>
                  <a:tcPr marL="0" marR="0" marT="0" marB="0" horzOverflow="overflow"/>
                </a:tc>
                <a:extLst>
                  <a:ext uri="{0D108BD9-81ED-4DB2-BD59-A6C34878D82A}">
                    <a16:rowId xmlns:a16="http://schemas.microsoft.com/office/drawing/2014/main" val="3205974246"/>
                  </a:ext>
                </a:extLst>
              </a:tr>
              <a:tr h="370840">
                <a:tc>
                  <a:txBody>
                    <a:bodyPr/>
                    <a:lstStyle/>
                    <a:p>
                      <a:r>
                        <a:rPr lang="en-US">
                          <a:latin typeface="Arial"/>
                        </a:rPr>
                        <a:t>1,131</a:t>
                      </a:r>
                    </a:p>
                  </a:txBody>
                  <a:tcPr/>
                </a:tc>
                <a:tc>
                  <a:txBody>
                    <a:bodyPr/>
                    <a:lstStyle/>
                    <a:p>
                      <a:pPr algn="ctr"/>
                      <a:r>
                        <a:rPr lang="en-US" sz="1800">
                          <a:latin typeface="Arial"/>
                        </a:rPr>
                        <a:t>408</a:t>
                      </a:r>
                    </a:p>
                  </a:txBody>
                  <a:tcPr/>
                </a:tc>
                <a:tc>
                  <a:txBody>
                    <a:bodyPr/>
                    <a:lstStyle/>
                    <a:p>
                      <a:pPr algn="ctr"/>
                      <a:r>
                        <a:rPr lang="en-US" sz="1800">
                          <a:latin typeface="Arial"/>
                        </a:rPr>
                        <a:t>0</a:t>
                      </a:r>
                    </a:p>
                  </a:txBody>
                  <a:tcPr/>
                </a:tc>
                <a:tc>
                  <a:txBody>
                    <a:bodyPr/>
                    <a:lstStyle/>
                    <a:p>
                      <a:pPr algn="ctr"/>
                      <a:r>
                        <a:rPr lang="en-US" sz="1800">
                          <a:latin typeface="Arial"/>
                        </a:rPr>
                        <a:t>62</a:t>
                      </a:r>
                    </a:p>
                  </a:txBody>
                  <a:tcPr/>
                </a:tc>
                <a:tc>
                  <a:txBody>
                    <a:bodyPr/>
                    <a:lstStyle/>
                    <a:p>
                      <a:pPr algn="ctr"/>
                      <a:r>
                        <a:rPr lang="en-US" sz="1800">
                          <a:latin typeface="Arial"/>
                        </a:rPr>
                        <a:t>1,051</a:t>
                      </a:r>
                    </a:p>
                  </a:txBody>
                  <a:tcPr/>
                </a:tc>
                <a:tc>
                  <a:txBody>
                    <a:bodyPr/>
                    <a:lstStyle/>
                    <a:p>
                      <a:pPr algn="ctr"/>
                      <a:r>
                        <a:rPr lang="en-US" sz="1800">
                          <a:latin typeface="Arial"/>
                        </a:rPr>
                        <a:t>480</a:t>
                      </a:r>
                    </a:p>
                  </a:txBody>
                  <a:tcPr/>
                </a:tc>
                <a:extLst>
                  <a:ext uri="{0D108BD9-81ED-4DB2-BD59-A6C34878D82A}">
                    <a16:rowId xmlns:a16="http://schemas.microsoft.com/office/drawing/2014/main" val="1384743295"/>
                  </a:ext>
                </a:extLst>
              </a:tr>
            </a:tbl>
          </a:graphicData>
        </a:graphic>
      </p:graphicFrame>
      <p:sp>
        <p:nvSpPr>
          <p:cNvPr id="5" name="TextBox 4">
            <a:extLst>
              <a:ext uri="{FF2B5EF4-FFF2-40B4-BE49-F238E27FC236}">
                <a16:creationId xmlns:a16="http://schemas.microsoft.com/office/drawing/2014/main" id="{9D289967-A001-4418-A58D-4F1DE43BC574}"/>
              </a:ext>
            </a:extLst>
          </p:cNvPr>
          <p:cNvSpPr txBox="1"/>
          <p:nvPr/>
        </p:nvSpPr>
        <p:spPr>
          <a:xfrm>
            <a:off x="426220" y="1627833"/>
            <a:ext cx="3541797" cy="4524315"/>
          </a:xfrm>
          <a:prstGeom prst="rect">
            <a:avLst/>
          </a:prstGeom>
          <a:noFill/>
        </p:spPr>
        <p:txBody>
          <a:bodyPr wrap="square" lIns="91440" tIns="45720" rIns="91440" bIns="45720" rtlCol="0" anchor="t">
            <a:spAutoFit/>
          </a:bodyPr>
          <a:lstStyle/>
          <a:p>
            <a:r>
              <a:rPr lang="en-US" u="sng">
                <a:latin typeface="Arial"/>
                <a:cs typeface="Arial"/>
              </a:rPr>
              <a:t>Methodology</a:t>
            </a:r>
          </a:p>
          <a:p>
            <a:r>
              <a:rPr lang="en-US">
                <a:latin typeface="Arial"/>
                <a:cs typeface="Arial"/>
              </a:rPr>
              <a:t>Using </a:t>
            </a:r>
            <a:r>
              <a:rPr lang="en-US" err="1">
                <a:latin typeface="Arial"/>
                <a:cs typeface="Arial"/>
              </a:rPr>
              <a:t>case_ID</a:t>
            </a:r>
            <a:r>
              <a:rPr lang="en-US">
                <a:latin typeface="Arial"/>
                <a:cs typeface="Arial"/>
              </a:rPr>
              <a:t> (a patient identification marker), we matched data in CAVATICA with Richard’s metadata file</a:t>
            </a:r>
          </a:p>
          <a:p>
            <a:endParaRPr lang="en-US">
              <a:latin typeface="Arial"/>
              <a:cs typeface="Arial"/>
            </a:endParaRPr>
          </a:p>
          <a:p>
            <a:r>
              <a:rPr lang="en-US" u="sng">
                <a:latin typeface="Arial"/>
                <a:cs typeface="Arial"/>
              </a:rPr>
              <a:t>Data Highlights</a:t>
            </a:r>
          </a:p>
          <a:p>
            <a:pPr marL="285750" indent="-285750">
              <a:buFont typeface="Arial" panose="020B0604020202020204" pitchFamily="34" charset="0"/>
              <a:buChar char="•"/>
            </a:pPr>
            <a:r>
              <a:rPr lang="en-US">
                <a:latin typeface="Arial"/>
                <a:cs typeface="Arial"/>
              </a:rPr>
              <a:t>WGS (tumor) data were not available for any individual</a:t>
            </a:r>
          </a:p>
          <a:p>
            <a:pPr marL="285750" indent="-285750">
              <a:buFont typeface="Arial" panose="020B0604020202020204" pitchFamily="34" charset="0"/>
              <a:buChar char="•"/>
            </a:pPr>
            <a:r>
              <a:rPr lang="en-US">
                <a:latin typeface="Arial"/>
                <a:cs typeface="Arial"/>
              </a:rPr>
              <a:t>Only 480 of the 1,097 individuals in the metadata set could be intersected with CAVATICA data based on </a:t>
            </a:r>
            <a:r>
              <a:rPr lang="en-US" err="1">
                <a:latin typeface="Arial"/>
                <a:cs typeface="Arial"/>
              </a:rPr>
              <a:t>case_ID</a:t>
            </a:r>
            <a:endParaRPr lang="en-US">
              <a:latin typeface="Arial"/>
              <a:cs typeface="Arial"/>
            </a:endParaRPr>
          </a:p>
          <a:p>
            <a:pPr marL="285750" indent="-285750">
              <a:buFont typeface="Arial" panose="020B0604020202020204" pitchFamily="34" charset="0"/>
              <a:buChar char="•"/>
            </a:pPr>
            <a:endParaRPr lang="en-US"/>
          </a:p>
          <a:p>
            <a:endParaRPr lang="en-US" u="sng"/>
          </a:p>
        </p:txBody>
      </p:sp>
      <p:sp>
        <p:nvSpPr>
          <p:cNvPr id="7" name="TextBox 6">
            <a:extLst>
              <a:ext uri="{FF2B5EF4-FFF2-40B4-BE49-F238E27FC236}">
                <a16:creationId xmlns:a16="http://schemas.microsoft.com/office/drawing/2014/main" id="{15F9464F-0A3F-498F-AEB1-AB6E750D738F}"/>
              </a:ext>
            </a:extLst>
          </p:cNvPr>
          <p:cNvSpPr txBox="1"/>
          <p:nvPr/>
        </p:nvSpPr>
        <p:spPr>
          <a:xfrm>
            <a:off x="9081614" y="6017055"/>
            <a:ext cx="2684166" cy="584775"/>
          </a:xfrm>
          <a:prstGeom prst="rect">
            <a:avLst/>
          </a:prstGeom>
          <a:noFill/>
          <a:ln>
            <a:solidFill>
              <a:schemeClr val="tx1"/>
            </a:solidFill>
          </a:ln>
        </p:spPr>
        <p:txBody>
          <a:bodyPr wrap="square" lIns="91440" tIns="45720" rIns="91440" bIns="45720" anchor="t">
            <a:spAutoFit/>
          </a:bodyPr>
          <a:lstStyle/>
          <a:p>
            <a:r>
              <a:rPr lang="en-US" sz="1600">
                <a:latin typeface="Arial"/>
                <a:cs typeface="Arial"/>
                <a:sym typeface="Symbol" panose="05050102010706020507" pitchFamily="18" charset="2"/>
              </a:rPr>
              <a:t>√    Data type available</a:t>
            </a:r>
            <a:endParaRPr lang="en-US" sz="1600">
              <a:latin typeface="Arial"/>
              <a:cs typeface="Arial"/>
            </a:endParaRPr>
          </a:p>
          <a:p>
            <a:r>
              <a:rPr lang="en-US" sz="1600" b="1">
                <a:latin typeface="Arial"/>
                <a:cs typeface="Arial"/>
                <a:sym typeface="Symbol" panose="05050102010706020507" pitchFamily="18" charset="2"/>
              </a:rPr>
              <a:t>x    </a:t>
            </a:r>
            <a:r>
              <a:rPr lang="en-US" sz="1600">
                <a:latin typeface="Arial"/>
                <a:cs typeface="Arial"/>
                <a:sym typeface="Symbol" panose="05050102010706020507" pitchFamily="18" charset="2"/>
              </a:rPr>
              <a:t>Data type not available</a:t>
            </a:r>
            <a:endParaRPr lang="en-US" sz="1600">
              <a:latin typeface="Arial"/>
              <a:cs typeface="Arial"/>
            </a:endParaRPr>
          </a:p>
        </p:txBody>
      </p:sp>
    </p:spTree>
    <p:extLst>
      <p:ext uri="{BB962C8B-B14F-4D97-AF65-F5344CB8AC3E}">
        <p14:creationId xmlns:p14="http://schemas.microsoft.com/office/powerpoint/2010/main" val="3352037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295C9F-D4AF-3656-27BE-F8074C80F1E3}"/>
              </a:ext>
            </a:extLst>
          </p:cNvPr>
          <p:cNvSpPr>
            <a:spLocks noGrp="1"/>
          </p:cNvSpPr>
          <p:nvPr>
            <p:ph type="title"/>
          </p:nvPr>
        </p:nvSpPr>
        <p:spPr/>
        <p:txBody>
          <a:bodyPr/>
          <a:lstStyle/>
          <a:p>
            <a:r>
              <a:rPr lang="en-US" dirty="0"/>
              <a:t>Exploratory analysis of patients with sequencing data </a:t>
            </a:r>
          </a:p>
        </p:txBody>
      </p:sp>
      <p:sp>
        <p:nvSpPr>
          <p:cNvPr id="5" name="Text Placeholder 4">
            <a:extLst>
              <a:ext uri="{FF2B5EF4-FFF2-40B4-BE49-F238E27FC236}">
                <a16:creationId xmlns:a16="http://schemas.microsoft.com/office/drawing/2014/main" id="{EA24636D-5D19-C9EC-238C-833A0EF59F6C}"/>
              </a:ext>
            </a:extLst>
          </p:cNvPr>
          <p:cNvSpPr>
            <a:spLocks noGrp="1"/>
          </p:cNvSpPr>
          <p:nvPr>
            <p:ph type="body" idx="1"/>
          </p:nvPr>
        </p:nvSpPr>
        <p:spPr/>
        <p:txBody>
          <a:bodyPr/>
          <a:lstStyle/>
          <a:p>
            <a:r>
              <a:rPr lang="en-US"/>
              <a:t>N = 480</a:t>
            </a:r>
            <a:endParaRPr lang="en-US" dirty="0"/>
          </a:p>
        </p:txBody>
      </p:sp>
    </p:spTree>
    <p:extLst>
      <p:ext uri="{BB962C8B-B14F-4D97-AF65-F5344CB8AC3E}">
        <p14:creationId xmlns:p14="http://schemas.microsoft.com/office/powerpoint/2010/main" val="3856508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AD8B3-417B-EE9B-1C3C-04691CF6A09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Distribution of age at diagnosis of COG patients</a:t>
            </a:r>
          </a:p>
        </p:txBody>
      </p:sp>
      <p:pic>
        <p:nvPicPr>
          <p:cNvPr id="5" name="Content Placeholder 4" descr="Chart, histogram&#10;&#10;Description automatically generated">
            <a:extLst>
              <a:ext uri="{FF2B5EF4-FFF2-40B4-BE49-F238E27FC236}">
                <a16:creationId xmlns:a16="http://schemas.microsoft.com/office/drawing/2014/main" id="{19AED50B-9F07-D0C3-2CC0-C84CDACAB028}"/>
              </a:ext>
            </a:extLst>
          </p:cNvPr>
          <p:cNvPicPr>
            <a:picLocks noGrp="1" noChangeAspect="1"/>
          </p:cNvPicPr>
          <p:nvPr>
            <p:ph idx="1"/>
          </p:nvPr>
        </p:nvPicPr>
        <p:blipFill>
          <a:blip r:embed="rId2"/>
          <a:stretch>
            <a:fillRect/>
          </a:stretch>
        </p:blipFill>
        <p:spPr>
          <a:xfrm>
            <a:off x="2011446" y="1816494"/>
            <a:ext cx="8169107" cy="5041506"/>
          </a:xfrm>
        </p:spPr>
      </p:pic>
    </p:spTree>
    <p:extLst>
      <p:ext uri="{BB962C8B-B14F-4D97-AF65-F5344CB8AC3E}">
        <p14:creationId xmlns:p14="http://schemas.microsoft.com/office/powerpoint/2010/main" val="292131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B920-86C1-48EE-4B13-9D6D7287F5E1}"/>
              </a:ext>
            </a:extLst>
          </p:cNvPr>
          <p:cNvSpPr>
            <a:spLocks noGrp="1"/>
          </p:cNvSpPr>
          <p:nvPr>
            <p:ph type="title"/>
          </p:nvPr>
        </p:nvSpPr>
        <p:spPr/>
        <p:txBody>
          <a:bodyPr/>
          <a:lstStyle/>
          <a:p>
            <a:r>
              <a:rPr lang="en-US" dirty="0"/>
              <a:t>Race categories of COG patients</a:t>
            </a:r>
          </a:p>
        </p:txBody>
      </p:sp>
      <p:pic>
        <p:nvPicPr>
          <p:cNvPr id="4" name="Content Placeholder 3" descr="Chart&#10;&#10;Description automatically generated">
            <a:extLst>
              <a:ext uri="{FF2B5EF4-FFF2-40B4-BE49-F238E27FC236}">
                <a16:creationId xmlns:a16="http://schemas.microsoft.com/office/drawing/2014/main" id="{432F0928-D247-0D40-E0B8-30252934B07A}"/>
              </a:ext>
            </a:extLst>
          </p:cNvPr>
          <p:cNvPicPr>
            <a:picLocks noGrp="1" noChangeAspect="1"/>
          </p:cNvPicPr>
          <p:nvPr>
            <p:ph idx="1"/>
          </p:nvPr>
        </p:nvPicPr>
        <p:blipFill rotWithShape="1">
          <a:blip r:embed="rId2"/>
          <a:srcRect t="7490" b="7835"/>
          <a:stretch/>
        </p:blipFill>
        <p:spPr>
          <a:xfrm>
            <a:off x="1466377" y="1828799"/>
            <a:ext cx="9259245" cy="4838563"/>
          </a:xfrm>
          <a:prstGeom prst="rect">
            <a:avLst/>
          </a:prstGeom>
        </p:spPr>
      </p:pic>
    </p:spTree>
    <p:extLst>
      <p:ext uri="{BB962C8B-B14F-4D97-AF65-F5344CB8AC3E}">
        <p14:creationId xmlns:p14="http://schemas.microsoft.com/office/powerpoint/2010/main" val="1530259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6373-BC68-A02B-C83B-A5C9E7FC6078}"/>
              </a:ext>
            </a:extLst>
          </p:cNvPr>
          <p:cNvSpPr>
            <a:spLocks noGrp="1"/>
          </p:cNvSpPr>
          <p:nvPr>
            <p:ph type="title"/>
          </p:nvPr>
        </p:nvSpPr>
        <p:spPr/>
        <p:txBody>
          <a:bodyPr/>
          <a:lstStyle/>
          <a:p>
            <a:r>
              <a:rPr lang="en-US" dirty="0"/>
              <a:t>2D projection of race categories onto WBC and age features</a:t>
            </a:r>
          </a:p>
        </p:txBody>
      </p:sp>
      <p:pic>
        <p:nvPicPr>
          <p:cNvPr id="4" name="Content Placeholder 3" descr="Chart, scatter chart&#10;&#10;Description automatically generated">
            <a:extLst>
              <a:ext uri="{FF2B5EF4-FFF2-40B4-BE49-F238E27FC236}">
                <a16:creationId xmlns:a16="http://schemas.microsoft.com/office/drawing/2014/main" id="{231CDCBE-6000-5B59-75E6-CCB50786AD19}"/>
              </a:ext>
            </a:extLst>
          </p:cNvPr>
          <p:cNvPicPr>
            <a:picLocks noGrp="1" noChangeAspect="1"/>
          </p:cNvPicPr>
          <p:nvPr>
            <p:ph idx="1"/>
          </p:nvPr>
        </p:nvPicPr>
        <p:blipFill>
          <a:blip r:embed="rId2"/>
          <a:stretch>
            <a:fillRect/>
          </a:stretch>
        </p:blipFill>
        <p:spPr>
          <a:xfrm>
            <a:off x="2192562" y="1797050"/>
            <a:ext cx="7806876" cy="4817958"/>
          </a:xfrm>
          <a:prstGeom prst="rect">
            <a:avLst/>
          </a:prstGeom>
        </p:spPr>
      </p:pic>
    </p:spTree>
    <p:extLst>
      <p:ext uri="{BB962C8B-B14F-4D97-AF65-F5344CB8AC3E}">
        <p14:creationId xmlns:p14="http://schemas.microsoft.com/office/powerpoint/2010/main" val="1060068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9C78-1712-3B74-D32A-966D76983EEA}"/>
              </a:ext>
            </a:extLst>
          </p:cNvPr>
          <p:cNvSpPr>
            <a:spLocks noGrp="1"/>
          </p:cNvSpPr>
          <p:nvPr>
            <p:ph type="title"/>
          </p:nvPr>
        </p:nvSpPr>
        <p:spPr/>
        <p:txBody>
          <a:bodyPr/>
          <a:lstStyle/>
          <a:p>
            <a:r>
              <a:rPr lang="en-US" dirty="0"/>
              <a:t>Risk group classification by race</a:t>
            </a:r>
          </a:p>
        </p:txBody>
      </p:sp>
      <p:pic>
        <p:nvPicPr>
          <p:cNvPr id="4" name="Content Placeholder 3" descr="Chart&#10;&#10;Description automatically generated">
            <a:extLst>
              <a:ext uri="{FF2B5EF4-FFF2-40B4-BE49-F238E27FC236}">
                <a16:creationId xmlns:a16="http://schemas.microsoft.com/office/drawing/2014/main" id="{CD488583-34C3-D59E-0FD3-8E3444ED3262}"/>
              </a:ext>
            </a:extLst>
          </p:cNvPr>
          <p:cNvPicPr>
            <a:picLocks noGrp="1" noChangeAspect="1"/>
          </p:cNvPicPr>
          <p:nvPr>
            <p:ph idx="1"/>
          </p:nvPr>
        </p:nvPicPr>
        <p:blipFill rotWithShape="1">
          <a:blip r:embed="rId2"/>
          <a:srcRect b="12162"/>
          <a:stretch/>
        </p:blipFill>
        <p:spPr>
          <a:xfrm>
            <a:off x="1704405" y="1839072"/>
            <a:ext cx="8783189" cy="4761258"/>
          </a:xfrm>
          <a:prstGeom prst="rect">
            <a:avLst/>
          </a:prstGeom>
        </p:spPr>
      </p:pic>
    </p:spTree>
    <p:extLst>
      <p:ext uri="{BB962C8B-B14F-4D97-AF65-F5344CB8AC3E}">
        <p14:creationId xmlns:p14="http://schemas.microsoft.com/office/powerpoint/2010/main" val="37257721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2|0.3|0.3|0.3|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534</Words>
  <Application>Microsoft Macintosh PowerPoint</Application>
  <PresentationFormat>Widescreen</PresentationFormat>
  <Paragraphs>92</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Exploratory analysis for ancestry-specific interrogation of splicing in pediatric AML</vt:lpstr>
      <vt:lpstr>CAVATICA: CHOP data-analysis platform of raw and harmonized multiomic data </vt:lpstr>
      <vt:lpstr>Breakdown of COG data in CAVATICA by data type</vt:lpstr>
      <vt:lpstr>Exploratory analysis of patients with sequencing data </vt:lpstr>
      <vt:lpstr>Distribution of age at diagnosis of COG patients</vt:lpstr>
      <vt:lpstr>Race categories of COG patients</vt:lpstr>
      <vt:lpstr>2D projection of race categories onto WBC and age features</vt:lpstr>
      <vt:lpstr>Risk group classification by race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 Pediatric AML</dc:title>
  <dc:creator>Jenea Adams</dc:creator>
  <cp:lastModifiedBy>Jenea Adams</cp:lastModifiedBy>
  <cp:revision>11</cp:revision>
  <dcterms:created xsi:type="dcterms:W3CDTF">2022-04-28T23:36:31Z</dcterms:created>
  <dcterms:modified xsi:type="dcterms:W3CDTF">2022-04-29T02:24:25Z</dcterms:modified>
</cp:coreProperties>
</file>