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7" d="100"/>
          <a:sy n="87" d="100"/>
        </p:scale>
        <p:origin x="-499" y="-58"/>
      </p:cViewPr>
      <p:guideLst>
        <p:guide orient="horz" pos="2160"/>
        <p:guide pos="38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cap="none"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cap="none"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548640" y="4687570"/>
            <a:ext cx="786447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a:t>
            </a:r>
            <a:r>
              <a:rPr lang="en-US" sz="2000" b="1" dirty="0" smtClean="0">
                <a:solidFill>
                  <a:schemeClr val="accent1">
                    <a:lumMod val="75000"/>
                  </a:schemeClr>
                </a:solidFill>
                <a:latin typeface="Arial" panose="020B0604020202020204" pitchFamily="34" charset="0"/>
                <a:cs typeface="Arial" panose="020B0604020202020204" pitchFamily="34" charset="0"/>
              </a:rPr>
              <a:t>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a:solidFill>
                  <a:schemeClr val="bg1"/>
                </a:solidFill>
                <a:latin typeface="Arial" panose="020B0604020202020204"/>
                <a:cs typeface="Arial" panose="020B0604020202020204"/>
              </a:rPr>
              <a:t>JENEFA JOY A B</a:t>
            </a:r>
            <a:endParaRPr lang="en-US" sz="2000" b="1" dirty="0">
              <a:solidFill>
                <a:schemeClr val="bg1"/>
              </a:solidFill>
              <a:latin typeface="Arial" panose="020B0604020202020204"/>
              <a:cs typeface="Arial" panose="020B0604020202020204"/>
            </a:endParaRPr>
          </a:p>
          <a:p>
            <a:pPr algn="l"/>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US" sz="2000" b="1" dirty="0">
                <a:solidFill>
                  <a:schemeClr val="bg1"/>
                </a:solidFill>
                <a:latin typeface="Arial" panose="020B0604020202020204"/>
                <a:cs typeface="Arial" panose="020B0604020202020204"/>
              </a:rPr>
              <a:t>ST.JOSEPH’S COLLEGE OF ENGINEERING/ ELECTRONICS AND COMMUNICATION</a:t>
            </a:r>
            <a:endParaRPr lang="en-US" sz="2000" b="1" dirty="0">
              <a:solidFill>
                <a:schemeClr val="bg1"/>
              </a:solidFill>
              <a:latin typeface="Arial" panose="020B0604020202020204"/>
              <a:cs typeface="Arial" panose="020B0604020202020204"/>
            </a:endParaRPr>
          </a:p>
          <a:p>
            <a:endParaRPr lang="en-US" sz="2000" b="1" dirty="0">
              <a:solidFill>
                <a:schemeClr val="bg1"/>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solidFill>
                  <a:schemeClr val="accent1"/>
                </a:solidFill>
                <a:latin typeface="Arial" panose="020B0604020202020204" pitchFamily="34" charset="0"/>
                <a:cs typeface="Arial" panose="020B0604020202020204" pitchFamily="34" charset="0"/>
              </a:rPr>
              <a:t>GitHub Link</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ctr">
              <a:buNone/>
            </a:pPr>
            <a:r>
              <a:rPr lang="en-US" altLang="en-GB" dirty="0">
                <a:hlinkClick r:id="rId1" tooltip="" action="ppaction://hlinksldjump">
                  <a:extLst>
                    <a:ext uri="{DAF060AB-1E55-43B9-8AAB-6FB025537F2F}">
                      <wpsdc:hlinkClr xmlns:wpsdc="http://www.wps.cn/officeDocument/2017/drawingmlCustomData" val="2683C6"/>
                      <wpsdc:folHlinkClr xmlns:wpsdc="http://www.wps.cn/officeDocument/2017/drawingmlCustomData" val="7030A0"/>
                      <wpsdc:hlinkUnderline xmlns:wpsdc="http://www.wps.cn/officeDocument/2017/drawingmlCustomData" val="1"/>
                    </a:ext>
                  </a:extLst>
                </a:hlinkClick>
              </a:rPr>
              <a:t>https://github.com/jenefajoyab/AICTE-CS-STEGANOGRAPHY.git</a:t>
            </a:r>
            <a:endParaRPr lang="en-US" alt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Font typeface="Wingdings" panose="05000000000000000000" charset="0"/>
              <a:buNone/>
            </a:pP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 Implement </a:t>
            </a:r>
            <a:r>
              <a:rPr lang="en-US" altLang="en-GB" sz="1900" b="1" dirty="0">
                <a:latin typeface="Times New Roman" panose="02020603050405020304" charset="0"/>
                <a:cs typeface="Times New Roman" panose="02020603050405020304" charset="0"/>
              </a:rPr>
              <a:t>multi-layer steganography</a:t>
            </a:r>
            <a:r>
              <a:rPr lang="en-US" altLang="en-GB" sz="1900" dirty="0">
                <a:latin typeface="Times New Roman" panose="02020603050405020304" charset="0"/>
                <a:cs typeface="Times New Roman" panose="02020603050405020304" charset="0"/>
              </a:rPr>
              <a:t> to hide multiple messages in one image.</a:t>
            </a: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Develop a </a:t>
            </a:r>
            <a:r>
              <a:rPr lang="en-US" altLang="en-GB" sz="1900" b="1" dirty="0">
                <a:latin typeface="Times New Roman" panose="02020603050405020304" charset="0"/>
                <a:cs typeface="Times New Roman" panose="02020603050405020304" charset="0"/>
              </a:rPr>
              <a:t>real-time communication platform</a:t>
            </a:r>
            <a:r>
              <a:rPr lang="en-US" altLang="en-GB" sz="1900" dirty="0">
                <a:latin typeface="Times New Roman" panose="02020603050405020304" charset="0"/>
                <a:cs typeface="Times New Roman" panose="02020603050405020304" charset="0"/>
              </a:rPr>
              <a:t> for secure messaging.</a:t>
            </a: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 Add </a:t>
            </a:r>
            <a:r>
              <a:rPr lang="en-US" altLang="en-GB" sz="1900" b="1" dirty="0">
                <a:latin typeface="Times New Roman" panose="02020603050405020304" charset="0"/>
                <a:cs typeface="Times New Roman" panose="02020603050405020304" charset="0"/>
              </a:rPr>
              <a:t>error detection and correction</a:t>
            </a:r>
            <a:r>
              <a:rPr lang="en-US" altLang="en-GB" sz="1900" dirty="0">
                <a:latin typeface="Times New Roman" panose="02020603050405020304" charset="0"/>
                <a:cs typeface="Times New Roman" panose="02020603050405020304" charset="0"/>
              </a:rPr>
              <a:t> features to verify data integrity.</a:t>
            </a: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Create </a:t>
            </a:r>
            <a:r>
              <a:rPr lang="en-US" altLang="en-GB" sz="1900" b="1" dirty="0">
                <a:latin typeface="Times New Roman" panose="02020603050405020304" charset="0"/>
                <a:cs typeface="Times New Roman" panose="02020603050405020304" charset="0"/>
              </a:rPr>
              <a:t>mobile apps</a:t>
            </a:r>
            <a:r>
              <a:rPr lang="en-US" altLang="en-GB" sz="1900" dirty="0">
                <a:latin typeface="Times New Roman" panose="02020603050405020304" charset="0"/>
                <a:cs typeface="Times New Roman" panose="02020603050405020304" charset="0"/>
              </a:rPr>
              <a:t> for Android/iOS for easy message hiding/extraction.</a:t>
            </a: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Implement </a:t>
            </a:r>
            <a:r>
              <a:rPr lang="en-US" altLang="en-GB" sz="1900" b="1" dirty="0">
                <a:latin typeface="Times New Roman" panose="02020603050405020304" charset="0"/>
                <a:cs typeface="Times New Roman" panose="02020603050405020304" charset="0"/>
              </a:rPr>
              <a:t>image tampering detection</a:t>
            </a:r>
            <a:r>
              <a:rPr lang="en-US" altLang="en-GB" sz="1900" dirty="0">
                <a:latin typeface="Times New Roman" panose="02020603050405020304" charset="0"/>
                <a:cs typeface="Times New Roman" panose="02020603050405020304" charset="0"/>
              </a:rPr>
              <a:t> to ensure message integrity.</a:t>
            </a:r>
            <a:endParaRPr lang="en-US" altLang="en-GB" sz="1900" dirty="0">
              <a:latin typeface="Times New Roman" panose="02020603050405020304" charset="0"/>
              <a:cs typeface="Times New Roman" panose="02020603050405020304" charset="0"/>
            </a:endParaRPr>
          </a:p>
          <a:p>
            <a:pPr>
              <a:buFont typeface="Wingdings" panose="05000000000000000000" charset="0"/>
              <a:buChar char="ü"/>
            </a:pPr>
            <a:r>
              <a:rPr lang="en-US" altLang="en-GB" sz="1900" dirty="0">
                <a:latin typeface="Times New Roman" panose="02020603050405020304" charset="0"/>
                <a:cs typeface="Times New Roman" panose="02020603050405020304" charset="0"/>
              </a:rPr>
              <a:t>Integrate with </a:t>
            </a:r>
            <a:r>
              <a:rPr lang="en-US" altLang="en-GB" sz="1900" b="1" dirty="0">
                <a:latin typeface="Times New Roman" panose="02020603050405020304" charset="0"/>
                <a:cs typeface="Times New Roman" panose="02020603050405020304" charset="0"/>
              </a:rPr>
              <a:t>cloud storage services</a:t>
            </a:r>
            <a:r>
              <a:rPr lang="en-US" altLang="en-GB" sz="1900" dirty="0">
                <a:latin typeface="Times New Roman" panose="02020603050405020304" charset="0"/>
                <a:cs typeface="Times New Roman" panose="02020603050405020304" charset="0"/>
              </a:rPr>
              <a:t> for secure image sharing and storage.</a:t>
            </a:r>
            <a:endParaRPr lang="en-US" altLang="en-GB" sz="19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en-GB" sz="1900" dirty="0">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6000" b="1">
                <a:solidFill>
                  <a:schemeClr val="accent1"/>
                </a:solidFill>
                <a:latin typeface="Arial" panose="020B0604020202020204" pitchFamily="34" charset="0"/>
                <a:cs typeface="Arial" panose="020B0604020202020204" pitchFamily="34" charset="0"/>
              </a:rPr>
              <a:t>THANK YOU</a:t>
            </a:r>
            <a:endParaRPr lang="en-US" sz="6000" b="1">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4225"/>
            <a:ext cx="10515600" cy="835025"/>
          </a:xfrm>
        </p:spPr>
        <p:txBody>
          <a:bodyPr/>
          <a:lstStyle/>
          <a:p>
            <a:r>
              <a:rPr lang="en-US" b="1">
                <a:solidFill>
                  <a:srgbClr val="002060"/>
                </a:solidFill>
                <a:latin typeface="Times New Roman" panose="02020603050405020304" charset="0"/>
                <a:cs typeface="Times New Roman" panose="02020603050405020304" charset="0"/>
              </a:rPr>
              <a:t>OUTLINE</a:t>
            </a:r>
            <a:endParaRPr lang="en-US"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Times New Roman" panose="02020603050405020304" charset="0"/>
                <a:ea typeface="+mn-lt"/>
                <a:cs typeface="Times New Roman" panose="02020603050405020304" charset="0"/>
              </a:rPr>
              <a:t>Problem Statement </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Technology used</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Wow factor </a:t>
            </a:r>
            <a:endParaRPr lang="en-US" sz="2000"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End users</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Conclusion</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Git-hub Link</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endParaRPr lang="en-US" sz="2000" b="1" dirty="0">
              <a:latin typeface="Times New Roman" panose="02020603050405020304" charset="0"/>
              <a:ea typeface="+mn-lt"/>
              <a:cs typeface="Times New Roman" panose="02020603050405020304" charset="0"/>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904721"/>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a:buFont typeface="Wingdings" panose="05000000000000000000" charset="0"/>
              <a:buChar char="ü"/>
            </a:pPr>
            <a:r>
              <a:rPr lang="en-US" altLang="en-GB" sz="2400" dirty="0">
                <a:latin typeface="Times New Roman" panose="02020603050405020304" charset="0"/>
                <a:cs typeface="Times New Roman" panose="02020603050405020304" charset="0"/>
              </a:rPr>
              <a:t>Traditional encryption techniques are prone to detection and interception.</a:t>
            </a:r>
            <a:endParaRPr lang="en-US" altLang="en-GB" sz="2400" dirty="0">
              <a:latin typeface="Times New Roman" panose="02020603050405020304" charset="0"/>
              <a:cs typeface="Times New Roman" panose="02020603050405020304" charset="0"/>
            </a:endParaRPr>
          </a:p>
          <a:p>
            <a:pPr>
              <a:buFont typeface="Wingdings" panose="05000000000000000000" charset="0"/>
              <a:buChar char="ü"/>
            </a:pPr>
            <a:r>
              <a:rPr lang="en-US" altLang="en-GB" sz="2400" dirty="0">
                <a:latin typeface="Times New Roman" panose="02020603050405020304" charset="0"/>
                <a:cs typeface="Times New Roman" panose="02020603050405020304" charset="0"/>
              </a:rPr>
              <a:t>There is a need for a method that ensures data confidentiality without raising suspicion.</a:t>
            </a:r>
            <a:endParaRPr lang="en-US" altLang="en-GB" sz="2400" dirty="0">
              <a:latin typeface="Times New Roman" panose="02020603050405020304" charset="0"/>
              <a:cs typeface="Times New Roman" panose="02020603050405020304" charset="0"/>
            </a:endParaRPr>
          </a:p>
          <a:p>
            <a:pPr>
              <a:buFont typeface="Wingdings" panose="05000000000000000000" charset="0"/>
              <a:buChar char="ü"/>
            </a:pPr>
            <a:r>
              <a:rPr lang="en-US" altLang="en-GB" sz="2400" dirty="0">
                <a:latin typeface="Times New Roman" panose="02020603050405020304" charset="0"/>
                <a:cs typeface="Times New Roman" panose="02020603050405020304" charset="0"/>
              </a:rPr>
              <a:t>Steganography, by embedding messages within images, solves this problem by providing a covert communication channel that is undetectable by traditional methods.</a:t>
            </a:r>
            <a:endParaRPr lang="en-US" altLang="en-GB"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1424151"/>
            <a:ext cx="11029616" cy="530296"/>
          </a:xfrm>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288925" y="1749425"/>
            <a:ext cx="11613515" cy="2823845"/>
          </a:xfrm>
        </p:spPr>
        <p:txBody>
          <a:bodyPr vert="horz" lIns="91440" tIns="45720" rIns="91440" bIns="45720" rtlCol="0" anchor="ctr">
            <a:noAutofit/>
          </a:bodyPr>
          <a:lstStyle/>
          <a:p>
            <a:pPr marL="0" indent="0">
              <a:buNone/>
            </a:pPr>
            <a:r>
              <a:rPr lang="en-US" altLang="en-GB" sz="2400" dirty="0" smtClean="0">
                <a:latin typeface="Times New Roman" panose="02020603050405020304" charset="0"/>
                <a:cs typeface="Times New Roman" panose="02020603050405020304" charset="0"/>
              </a:rPr>
              <a:t>Programming Language: Python</a:t>
            </a:r>
            <a:endParaRPr lang="en-US" altLang="en-GB" sz="2400" dirty="0" smtClean="0">
              <a:latin typeface="Times New Roman" panose="02020603050405020304" charset="0"/>
              <a:cs typeface="Times New Roman" panose="02020603050405020304" charset="0"/>
            </a:endParaRPr>
          </a:p>
          <a:p>
            <a:pPr marL="0" indent="0">
              <a:buNone/>
            </a:pPr>
            <a:r>
              <a:rPr lang="en-US" altLang="en-GB" sz="2400" dirty="0" smtClean="0">
                <a:latin typeface="Times New Roman" panose="02020603050405020304" charset="0"/>
                <a:cs typeface="Times New Roman" panose="02020603050405020304" charset="0"/>
              </a:rPr>
              <a:t>Libraries: OpenCV (cv2), OS</a:t>
            </a:r>
            <a:endParaRPr lang="en-US" altLang="en-GB" sz="2400" dirty="0" smtClean="0">
              <a:latin typeface="Times New Roman" panose="02020603050405020304" charset="0"/>
              <a:cs typeface="Times New Roman" panose="02020603050405020304" charset="0"/>
            </a:endParaRPr>
          </a:p>
          <a:p>
            <a:pPr marL="0" indent="0">
              <a:buNone/>
            </a:pPr>
            <a:r>
              <a:rPr lang="en-US" altLang="en-GB" sz="2400" dirty="0" smtClean="0">
                <a:latin typeface="Times New Roman" panose="02020603050405020304" charset="0"/>
                <a:cs typeface="Times New Roman" panose="02020603050405020304" charset="0"/>
              </a:rPr>
              <a:t>Platform: Cross-platform (Windows/Linux)</a:t>
            </a:r>
            <a:endParaRPr lang="en-US" altLang="en-GB" sz="2400" dirty="0" smtClean="0">
              <a:latin typeface="Times New Roman" panose="02020603050405020304" charset="0"/>
              <a:cs typeface="Times New Roman" panose="02020603050405020304" charset="0"/>
            </a:endParaRPr>
          </a:p>
          <a:p>
            <a:pPr marL="0" indent="0">
              <a:buNone/>
            </a:pPr>
            <a:r>
              <a:rPr lang="en-US" altLang="en-GB" sz="2400" dirty="0" smtClean="0">
                <a:latin typeface="Times New Roman" panose="02020603050405020304" charset="0"/>
                <a:cs typeface="Times New Roman" panose="02020603050405020304" charset="0"/>
              </a:rPr>
              <a:t>Tools: Python IDLE</a:t>
            </a:r>
            <a:endParaRPr lang="en-US" altLang="en-GB" sz="2400" dirty="0" smtClean="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panose="020B0604020202020204"/>
                <a:ea typeface="+mj-lt"/>
                <a:cs typeface="Arial" panose="020B0604020202020204"/>
              </a:rPr>
              <a:t>Wow factors</a:t>
            </a:r>
            <a:endParaRPr lang="en-US" sz="40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532890"/>
            <a:ext cx="11029315" cy="4457065"/>
          </a:xfrm>
        </p:spPr>
        <p:txBody>
          <a:bodyPr>
            <a:noAutofit/>
          </a:bodyPr>
          <a:lstStyle/>
          <a:p>
            <a:pPr>
              <a:buFont typeface="Wingdings" panose="05000000000000000000" charset="0"/>
              <a:buChar char="ü"/>
            </a:pPr>
            <a:endParaRPr lang="en-US" altLang="en-GB" sz="2400" dirty="0">
              <a:solidFill>
                <a:srgbClr val="0F0F0F"/>
              </a:solidFill>
              <a:latin typeface="Times New Roman" panose="02020603050405020304" charset="0"/>
              <a:cs typeface="Times New Roman" panose="02020603050405020304" charset="0"/>
            </a:endParaRPr>
          </a:p>
          <a:p>
            <a:pPr>
              <a:buFont typeface="Wingdings" panose="05000000000000000000" charset="0"/>
              <a:buChar char="ü"/>
            </a:pPr>
            <a:r>
              <a:rPr lang="en-US" altLang="en-GB" sz="2400" dirty="0">
                <a:solidFill>
                  <a:srgbClr val="0F0F0F"/>
                </a:solidFill>
                <a:latin typeface="Times New Roman" panose="02020603050405020304" charset="0"/>
                <a:cs typeface="Times New Roman" panose="02020603050405020304" charset="0"/>
              </a:rPr>
              <a:t>Invisible Security: The secret message, encoded using LSB steganography, remains perfectly hidden within the image. The changes are so subtle that the image's appearance remains unaltered to the human eye.</a:t>
            </a:r>
            <a:endParaRPr lang="en-US" altLang="en-GB" sz="2400" dirty="0">
              <a:solidFill>
                <a:srgbClr val="0F0F0F"/>
              </a:solidFill>
              <a:latin typeface="Times New Roman" panose="02020603050405020304" charset="0"/>
              <a:cs typeface="Times New Roman" panose="02020603050405020304" charset="0"/>
            </a:endParaRPr>
          </a:p>
          <a:p>
            <a:pPr>
              <a:buFont typeface="Wingdings" panose="05000000000000000000" charset="0"/>
              <a:buChar char="ü"/>
            </a:pPr>
            <a:r>
              <a:rPr lang="en-US" altLang="en-GB" sz="2400" dirty="0">
                <a:solidFill>
                  <a:srgbClr val="0F0F0F"/>
                </a:solidFill>
                <a:latin typeface="Times New Roman" panose="02020603050405020304" charset="0"/>
                <a:cs typeface="Times New Roman" panose="02020603050405020304" charset="0"/>
              </a:rPr>
              <a:t>Dual-layer Protection: The passcode and message length act as additional layers of encryption, making unauthorized decryption virtually impossible.</a:t>
            </a:r>
            <a:endParaRPr lang="en-US" altLang="en-GB" sz="2400" dirty="0">
              <a:solidFill>
                <a:srgbClr val="0F0F0F"/>
              </a:solidFill>
              <a:latin typeface="Times New Roman" panose="02020603050405020304" charset="0"/>
              <a:cs typeface="Times New Roman" panose="02020603050405020304" charset="0"/>
            </a:endParaRPr>
          </a:p>
          <a:p>
            <a:pPr>
              <a:buFont typeface="Wingdings" panose="05000000000000000000" charset="0"/>
              <a:buChar char="ü"/>
            </a:pPr>
            <a:r>
              <a:rPr lang="en-US" altLang="en-GB" sz="2400" dirty="0">
                <a:solidFill>
                  <a:srgbClr val="0F0F0F"/>
                </a:solidFill>
                <a:latin typeface="Times New Roman" panose="02020603050405020304" charset="0"/>
                <a:cs typeface="Times New Roman" panose="02020603050405020304" charset="0"/>
              </a:rPr>
              <a:t>User-Friendly Interface: No technical expertise is required—users simply select an image, input a message and passcode, and click "Encrypt." For decryption, just upload the encrypted image, enter the passcode, and retrieve the hidden message effortlessly.</a:t>
            </a:r>
            <a:endParaRPr lang="en-US" altLang="en-GB" sz="2400" dirty="0">
              <a:solidFill>
                <a:srgbClr val="0F0F0F"/>
              </a:solidFill>
              <a:latin typeface="Times New Roman" panose="02020603050405020304" charset="0"/>
              <a:cs typeface="Times New Roman" panose="02020603050405020304" charset="0"/>
            </a:endParaRPr>
          </a:p>
          <a:p>
            <a:pPr>
              <a:buFont typeface="Wingdings" panose="05000000000000000000" charset="0"/>
              <a:buChar char="ü"/>
            </a:pPr>
            <a:endParaRPr lang="en-US" altLang="en-GB" sz="2400" dirty="0">
              <a:solidFill>
                <a:srgbClr val="0F0F0F"/>
              </a:solidFill>
              <a:latin typeface="Times New Roman" panose="02020603050405020304" charset="0"/>
              <a:cs typeface="Times New Roman" panose="02020603050405020304" charset="0"/>
            </a:endParaRPr>
          </a:p>
          <a:p>
            <a:pPr>
              <a:buFont typeface="Wingdings" panose="05000000000000000000" charset="0"/>
              <a:buChar char="ü"/>
            </a:pPr>
            <a:endParaRPr lang="en-US" altLang="en-GB" sz="2400"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601345"/>
            <a:ext cx="11029315" cy="574040"/>
          </a:xfrm>
        </p:spPr>
        <p:txBody>
          <a:bodyPr>
            <a:noAutofit/>
          </a:bodyPr>
          <a:lstStyle/>
          <a:p>
            <a:r>
              <a:rPr lang="en-IN" sz="4000" dirty="0">
                <a:solidFill>
                  <a:schemeClr val="accent1"/>
                </a:solidFill>
                <a:latin typeface="Arial" panose="020B0604020202020204" pitchFamily="34" charset="0"/>
                <a:cs typeface="Arial" panose="020B0604020202020204" pitchFamily="34" charset="0"/>
              </a:rPr>
              <a:t>End users</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660" y="1362710"/>
            <a:ext cx="11029315" cy="5248275"/>
          </a:xfrm>
        </p:spPr>
        <p:txBody>
          <a:bodyPr>
            <a:noAutofit/>
          </a:bodyPr>
          <a:lstStyle/>
          <a:p>
            <a:pPr marL="0" indent="0">
              <a:buNone/>
            </a:pPr>
            <a:r>
              <a:rPr lang="en-US" altLang="en-GB" sz="1800" b="1" dirty="0">
                <a:latin typeface="Times New Roman" panose="02020603050405020304" charset="0"/>
                <a:cs typeface="Times New Roman" panose="02020603050405020304" charset="0"/>
                <a:sym typeface="+mn-ea"/>
              </a:rPr>
              <a:t>Security Professionals and Cybersecurity Enthusiasts:</a:t>
            </a:r>
            <a:endParaRPr lang="en-US" altLang="en-GB" sz="1800" dirty="0">
              <a:latin typeface="Times New Roman" panose="02020603050405020304" charset="0"/>
              <a:cs typeface="Times New Roman" panose="02020603050405020304" charset="0"/>
            </a:endParaRPr>
          </a:p>
          <a:p>
            <a:pPr marL="0" indent="0">
              <a:buNone/>
            </a:pPr>
            <a:r>
              <a:rPr lang="en-US" altLang="en-GB" sz="1800" dirty="0">
                <a:latin typeface="Times New Roman" panose="02020603050405020304" charset="0"/>
                <a:cs typeface="Times New Roman" panose="02020603050405020304" charset="0"/>
                <a:sym typeface="+mn-ea"/>
              </a:rPr>
              <a:t>Ideal for those in the cybersecurity field looking for innovative ways to protect and secure sensitive data. This project provides an additional layer of stealth encryption for professionals working on secure communication protocols.</a:t>
            </a:r>
            <a:endParaRPr lang="en-US" altLang="en-GB" sz="1800" dirty="0">
              <a:latin typeface="Times New Roman" panose="02020603050405020304" charset="0"/>
              <a:cs typeface="Times New Roman" panose="02020603050405020304" charset="0"/>
            </a:endParaRPr>
          </a:p>
          <a:p>
            <a:pPr marL="0" indent="0">
              <a:buNone/>
            </a:pPr>
            <a:r>
              <a:rPr lang="en-US" altLang="en-GB" sz="1800" b="1" dirty="0">
                <a:latin typeface="Times New Roman" panose="02020603050405020304" charset="0"/>
                <a:cs typeface="Times New Roman" panose="02020603050405020304" charset="0"/>
                <a:sym typeface="+mn-ea"/>
              </a:rPr>
              <a:t>Journalists, Activists, and Government Agencies:</a:t>
            </a:r>
            <a:endParaRPr lang="en-US" altLang="en-GB" sz="1800" b="1" dirty="0">
              <a:latin typeface="Times New Roman" panose="02020603050405020304" charset="0"/>
              <a:cs typeface="Times New Roman" panose="02020603050405020304" charset="0"/>
            </a:endParaRPr>
          </a:p>
          <a:p>
            <a:pPr marL="0" indent="0">
              <a:buNone/>
            </a:pPr>
            <a:r>
              <a:rPr lang="en-US" altLang="en-GB" sz="1800" dirty="0">
                <a:latin typeface="Times New Roman" panose="02020603050405020304" charset="0"/>
                <a:cs typeface="Times New Roman" panose="02020603050405020304" charset="0"/>
                <a:sym typeface="+mn-ea"/>
              </a:rPr>
              <a:t>Those in high-risk sectors who require discreet and secure communication to protect sensitive information from external threats. The system ensures that confidential data remains hidden even in the event of surveillance or interception.</a:t>
            </a:r>
            <a:endParaRPr lang="en-US" altLang="en-GB" sz="1800" dirty="0">
              <a:latin typeface="Times New Roman" panose="02020603050405020304" charset="0"/>
              <a:cs typeface="Times New Roman" panose="02020603050405020304" charset="0"/>
            </a:endParaRPr>
          </a:p>
          <a:p>
            <a:pPr marL="0" indent="0">
              <a:buNone/>
            </a:pPr>
            <a:r>
              <a:rPr lang="en-US" altLang="en-GB" sz="1800" b="1" dirty="0">
                <a:latin typeface="Times New Roman" panose="02020603050405020304" charset="0"/>
                <a:cs typeface="Times New Roman" panose="02020603050405020304" charset="0"/>
                <a:sym typeface="+mn-ea"/>
              </a:rPr>
              <a:t>Students and Researchers in Data Privacy and Steganography:</a:t>
            </a:r>
            <a:endParaRPr lang="en-US" altLang="en-GB" sz="1800" b="1" dirty="0">
              <a:latin typeface="Times New Roman" panose="02020603050405020304" charset="0"/>
              <a:cs typeface="Times New Roman" panose="02020603050405020304" charset="0"/>
            </a:endParaRPr>
          </a:p>
          <a:p>
            <a:pPr marL="0" indent="0">
              <a:buNone/>
            </a:pPr>
            <a:r>
              <a:rPr lang="en-US" altLang="en-GB" sz="1800" dirty="0">
                <a:latin typeface="Times New Roman" panose="02020603050405020304" charset="0"/>
                <a:cs typeface="Times New Roman" panose="02020603050405020304" charset="0"/>
                <a:sym typeface="+mn-ea"/>
              </a:rPr>
              <a:t>A valuable tool for academics and researchers studying steganography and data privacy, providing hands-on experience with practical encryption techniques.</a:t>
            </a:r>
            <a:endParaRPr lang="en-US" altLang="en-GB" sz="1800" dirty="0">
              <a:latin typeface="Times New Roman" panose="02020603050405020304" charset="0"/>
              <a:cs typeface="Times New Roman" panose="02020603050405020304" charset="0"/>
            </a:endParaRPr>
          </a:p>
          <a:p>
            <a:pPr marL="0" indent="0">
              <a:buNone/>
            </a:pPr>
            <a:r>
              <a:rPr lang="en-US" altLang="en-GB" sz="1800" b="1" dirty="0">
                <a:latin typeface="Times New Roman" panose="02020603050405020304" charset="0"/>
                <a:cs typeface="Times New Roman" panose="02020603050405020304" charset="0"/>
                <a:sym typeface="+mn-ea"/>
              </a:rPr>
              <a:t>General Users Seeking Enhanced Digital Security:</a:t>
            </a:r>
            <a:endParaRPr lang="en-US" altLang="en-GB" sz="1800" b="1" dirty="0">
              <a:latin typeface="Times New Roman" panose="02020603050405020304" charset="0"/>
              <a:cs typeface="Times New Roman" panose="02020603050405020304" charset="0"/>
            </a:endParaRPr>
          </a:p>
          <a:p>
            <a:pPr marL="0" indent="0">
              <a:buNone/>
            </a:pPr>
            <a:r>
              <a:rPr lang="en-US" altLang="en-GB" sz="1800" dirty="0">
                <a:latin typeface="Times New Roman" panose="02020603050405020304" charset="0"/>
                <a:cs typeface="Times New Roman" panose="02020603050405020304" charset="0"/>
                <a:sym typeface="+mn-ea"/>
              </a:rPr>
              <a:t>For everyday users who wish to protect their personal information, this system provides an easy-to-use solution for hiding sensitive data within ordinary images, offering both security and privacy without the complexity of traditional encryption methods.</a:t>
            </a:r>
            <a:endParaRPr lang="en-US" altLang="en-GB" sz="1800" dirty="0">
              <a:latin typeface="Times New Roman" panose="02020603050405020304" charset="0"/>
              <a:cs typeface="Times New Roman" panose="02020603050405020304" charset="0"/>
            </a:endParaRPr>
          </a:p>
          <a:p>
            <a:pPr marL="0" indent="0">
              <a:buNone/>
            </a:pPr>
            <a:endParaRPr lang="en-US" altLang="en-GB" sz="18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solidFill>
                  <a:schemeClr val="accent1"/>
                </a:solidFill>
                <a:latin typeface="Arial" panose="020B0604020202020204" pitchFamily="34" charset="0"/>
                <a:cs typeface="Arial" panose="020B0604020202020204" pitchFamily="34" charset="0"/>
              </a:rPr>
              <a:t>Results</a:t>
            </a:r>
            <a:endParaRPr lang="en-IN" sz="4000" dirty="0">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rcRect r="55646" b="23927"/>
          <a:stretch>
            <a:fillRect/>
          </a:stretch>
        </p:blipFill>
        <p:spPr>
          <a:xfrm>
            <a:off x="712470" y="1362710"/>
            <a:ext cx="4495800" cy="4335780"/>
          </a:xfrm>
          <a:prstGeom prst="rect">
            <a:avLst/>
          </a:prstGeom>
        </p:spPr>
      </p:pic>
      <p:pic>
        <p:nvPicPr>
          <p:cNvPr id="6" name="Picture 5"/>
          <p:cNvPicPr>
            <a:picLocks noChangeAspect="1"/>
          </p:cNvPicPr>
          <p:nvPr/>
        </p:nvPicPr>
        <p:blipFill>
          <a:blip r:embed="rId2"/>
          <a:srcRect r="52782" b="7005"/>
          <a:stretch>
            <a:fillRect/>
          </a:stretch>
        </p:blipFill>
        <p:spPr>
          <a:xfrm>
            <a:off x="5810250" y="702310"/>
            <a:ext cx="5210175" cy="576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ltLang="en-GB" sz="4000" b="1">
                <a:solidFill>
                  <a:schemeClr val="accent1">
                    <a:lumMod val="75000"/>
                  </a:schemeClr>
                </a:solidFill>
                <a:latin typeface="Arial" panose="020B0604020202020204" pitchFamily="34" charset="0"/>
                <a:cs typeface="Arial" panose="020B0604020202020204" pitchFamily="34" charset="0"/>
              </a:rPr>
              <a:t>RESULTS</a:t>
            </a:r>
            <a:endParaRPr lang="en-US" altLang="en-GB" sz="4000"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descr="input"/>
          <p:cNvPicPr>
            <a:picLocks noChangeAspect="1"/>
          </p:cNvPicPr>
          <p:nvPr>
            <p:ph idx="1"/>
          </p:nvPr>
        </p:nvPicPr>
        <p:blipFill>
          <a:blip r:embed="rId1"/>
          <a:stretch>
            <a:fillRect/>
          </a:stretch>
        </p:blipFill>
        <p:spPr>
          <a:xfrm>
            <a:off x="716280" y="1301750"/>
            <a:ext cx="4279265" cy="2426335"/>
          </a:xfrm>
          <a:prstGeom prst="rect">
            <a:avLst/>
          </a:prstGeom>
        </p:spPr>
      </p:pic>
      <p:sp>
        <p:nvSpPr>
          <p:cNvPr id="6" name="Text Box 5"/>
          <p:cNvSpPr txBox="1"/>
          <p:nvPr/>
        </p:nvSpPr>
        <p:spPr>
          <a:xfrm>
            <a:off x="931545" y="4038600"/>
            <a:ext cx="4064000" cy="368300"/>
          </a:xfrm>
          <a:prstGeom prst="rect">
            <a:avLst/>
          </a:prstGeom>
          <a:noFill/>
        </p:spPr>
        <p:txBody>
          <a:bodyPr wrap="square" rtlCol="0">
            <a:spAutoFit/>
          </a:bodyPr>
          <a:p>
            <a:pPr algn="ctr"/>
            <a:r>
              <a:rPr lang="en-US" altLang="en-GB"/>
              <a:t>Input image</a:t>
            </a:r>
            <a:endParaRPr lang="en-US" altLang="en-GB"/>
          </a:p>
        </p:txBody>
      </p:sp>
      <p:pic>
        <p:nvPicPr>
          <p:cNvPr id="7" name="Picture 6" descr="encryptedImage"/>
          <p:cNvPicPr>
            <a:picLocks noChangeAspect="1"/>
          </p:cNvPicPr>
          <p:nvPr/>
        </p:nvPicPr>
        <p:blipFill>
          <a:blip r:embed="rId2"/>
          <a:stretch>
            <a:fillRect/>
          </a:stretch>
        </p:blipFill>
        <p:spPr>
          <a:xfrm>
            <a:off x="6543675" y="1301750"/>
            <a:ext cx="4169410" cy="2364105"/>
          </a:xfrm>
          <a:prstGeom prst="rect">
            <a:avLst/>
          </a:prstGeom>
        </p:spPr>
      </p:pic>
      <p:sp>
        <p:nvSpPr>
          <p:cNvPr id="8" name="Text Box 7"/>
          <p:cNvSpPr txBox="1"/>
          <p:nvPr/>
        </p:nvSpPr>
        <p:spPr>
          <a:xfrm>
            <a:off x="6649085" y="3839845"/>
            <a:ext cx="4064000" cy="368300"/>
          </a:xfrm>
          <a:prstGeom prst="rect">
            <a:avLst/>
          </a:prstGeom>
          <a:noFill/>
        </p:spPr>
        <p:txBody>
          <a:bodyPr wrap="square" rtlCol="0">
            <a:spAutoFit/>
          </a:bodyPr>
          <a:p>
            <a:pPr algn="ctr"/>
            <a:r>
              <a:rPr lang="en-US" altLang="en-GB"/>
              <a:t>Encrypted image</a:t>
            </a:r>
            <a:endParaRPr lang="en-US" altLang="en-GB"/>
          </a:p>
        </p:txBody>
      </p:sp>
      <p:pic>
        <p:nvPicPr>
          <p:cNvPr id="9" name="Content Placeholder 5"/>
          <p:cNvPicPr>
            <a:picLocks noChangeAspect="1"/>
          </p:cNvPicPr>
          <p:nvPr/>
        </p:nvPicPr>
        <p:blipFill>
          <a:blip r:embed="rId3"/>
          <a:srcRect r="38075" b="60598"/>
          <a:stretch>
            <a:fillRect/>
          </a:stretch>
        </p:blipFill>
        <p:spPr>
          <a:xfrm>
            <a:off x="3310890" y="4406900"/>
            <a:ext cx="5147310" cy="203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solidFill>
                  <a:schemeClr val="accent1"/>
                </a:solidFill>
                <a:latin typeface="Arial" panose="020B0604020202020204" pitchFamily="34" charset="0"/>
                <a:cs typeface="Arial" panose="020B0604020202020204" pitchFamily="34" charset="0"/>
              </a:rPr>
              <a:t>Conclusion</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buFont typeface="Wingdings" panose="05000000000000000000" charset="0"/>
              <a:buNone/>
            </a:pP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 The project successfully implements </a:t>
            </a:r>
            <a:r>
              <a:rPr lang="en-US" altLang="en-GB" b="1" dirty="0">
                <a:latin typeface="Times New Roman" panose="02020603050405020304" charset="0"/>
                <a:cs typeface="Times New Roman" panose="02020603050405020304" charset="0"/>
              </a:rPr>
              <a:t>LSB steganography</a:t>
            </a:r>
            <a:r>
              <a:rPr lang="en-US" altLang="en-GB" dirty="0">
                <a:latin typeface="Times New Roman" panose="02020603050405020304" charset="0"/>
                <a:cs typeface="Times New Roman" panose="02020603050405020304" charset="0"/>
              </a:rPr>
              <a:t> to hide secret messages within image files, providing a covert communication channel.</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It </a:t>
            </a:r>
            <a:r>
              <a:rPr lang="en-US" altLang="en-GB" b="1" dirty="0">
                <a:latin typeface="Times New Roman" panose="02020603050405020304" charset="0"/>
                <a:cs typeface="Times New Roman" panose="02020603050405020304" charset="0"/>
              </a:rPr>
              <a:t>embeds both the passcode and message length</a:t>
            </a:r>
            <a:r>
              <a:rPr lang="en-US" altLang="en-GB" dirty="0">
                <a:latin typeface="Times New Roman" panose="02020603050405020304" charset="0"/>
                <a:cs typeface="Times New Roman" panose="02020603050405020304" charset="0"/>
              </a:rPr>
              <a:t> in the image header to ensure </a:t>
            </a:r>
            <a:r>
              <a:rPr lang="en-US" altLang="en-GB" b="1" dirty="0">
                <a:latin typeface="Times New Roman" panose="02020603050405020304" charset="0"/>
                <a:cs typeface="Times New Roman" panose="02020603050405020304" charset="0"/>
              </a:rPr>
              <a:t>secure and accurate decryption</a:t>
            </a:r>
            <a:r>
              <a:rPr lang="en-US" altLang="en-GB" dirty="0">
                <a:latin typeface="Times New Roman" panose="02020603050405020304" charset="0"/>
                <a:cs typeface="Times New Roman" panose="02020603050405020304" charset="0"/>
              </a:rPr>
              <a:t>.</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The system uses the </a:t>
            </a:r>
            <a:r>
              <a:rPr lang="en-US" altLang="en-GB" b="1" dirty="0">
                <a:latin typeface="Times New Roman" panose="02020603050405020304" charset="0"/>
                <a:cs typeface="Times New Roman" panose="02020603050405020304" charset="0"/>
              </a:rPr>
              <a:t>lossless PNG format</a:t>
            </a:r>
            <a:r>
              <a:rPr lang="en-US" altLang="en-GB" dirty="0">
                <a:latin typeface="Times New Roman" panose="02020603050405020304" charset="0"/>
                <a:cs typeface="Times New Roman" panose="02020603050405020304" charset="0"/>
              </a:rPr>
              <a:t>, preserving the integrity of hidden data during image compression or transfer.</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Advanced image processing techniques are applied to </a:t>
            </a:r>
            <a:r>
              <a:rPr lang="en-US" altLang="en-GB" b="1" dirty="0">
                <a:latin typeface="Times New Roman" panose="02020603050405020304" charset="0"/>
                <a:cs typeface="Times New Roman" panose="02020603050405020304" charset="0"/>
              </a:rPr>
              <a:t>efficiently encode and decode messages</a:t>
            </a:r>
            <a:r>
              <a:rPr lang="en-US" altLang="en-GB" dirty="0">
                <a:latin typeface="Times New Roman" panose="02020603050405020304" charset="0"/>
                <a:cs typeface="Times New Roman" panose="02020603050405020304" charset="0"/>
              </a:rPr>
              <a:t>, ensuring that hidden data remains </a:t>
            </a:r>
            <a:r>
              <a:rPr lang="en-US" altLang="en-GB" b="1" dirty="0">
                <a:latin typeface="Times New Roman" panose="02020603050405020304" charset="0"/>
                <a:cs typeface="Times New Roman" panose="02020603050405020304" charset="0"/>
              </a:rPr>
              <a:t>undetectable</a:t>
            </a:r>
            <a:r>
              <a:rPr lang="en-US" altLang="en-GB" dirty="0">
                <a:latin typeface="Times New Roman" panose="02020603050405020304" charset="0"/>
                <a:cs typeface="Times New Roman" panose="02020603050405020304" charset="0"/>
              </a:rPr>
              <a:t> by conventional methods.</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The tool provides a </a:t>
            </a:r>
            <a:r>
              <a:rPr lang="en-US" altLang="en-GB" b="1" dirty="0">
                <a:latin typeface="Times New Roman" panose="02020603050405020304" charset="0"/>
                <a:cs typeface="Times New Roman" panose="02020603050405020304" charset="0"/>
              </a:rPr>
              <a:t>high level of confidentiality</a:t>
            </a:r>
            <a:r>
              <a:rPr lang="en-US" altLang="en-GB" dirty="0">
                <a:latin typeface="Times New Roman" panose="02020603050405020304" charset="0"/>
                <a:cs typeface="Times New Roman" panose="02020603050405020304" charset="0"/>
              </a:rPr>
              <a:t>, as the secret message is embedded within the </a:t>
            </a:r>
            <a:r>
              <a:rPr lang="en-US" altLang="en-GB" b="1" dirty="0">
                <a:latin typeface="Times New Roman" panose="02020603050405020304" charset="0"/>
                <a:cs typeface="Times New Roman" panose="02020603050405020304" charset="0"/>
              </a:rPr>
              <a:t>least significant bits of image pixels</a:t>
            </a:r>
            <a:r>
              <a:rPr lang="en-US" altLang="en-GB" dirty="0">
                <a:latin typeface="Times New Roman" panose="02020603050405020304" charset="0"/>
                <a:cs typeface="Times New Roman" panose="02020603050405020304" charset="0"/>
              </a:rPr>
              <a:t>, without altering the image’s visual appearance.</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Password protection ensures that only </a:t>
            </a:r>
            <a:r>
              <a:rPr lang="en-US" altLang="en-GB" b="1" dirty="0">
                <a:latin typeface="Times New Roman" panose="02020603050405020304" charset="0"/>
                <a:cs typeface="Times New Roman" panose="02020603050405020304" charset="0"/>
              </a:rPr>
              <a:t>authorized users</a:t>
            </a:r>
            <a:r>
              <a:rPr lang="en-US" altLang="en-GB" dirty="0">
                <a:latin typeface="Times New Roman" panose="02020603050405020304" charset="0"/>
                <a:cs typeface="Times New Roman" panose="02020603050405020304" charset="0"/>
              </a:rPr>
              <a:t> can retrieve the hidden message, adding an extra layer of security.</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The system is designed to be easily accessible for </a:t>
            </a:r>
            <a:r>
              <a:rPr lang="en-US" altLang="en-GB" b="1" dirty="0">
                <a:latin typeface="Times New Roman" panose="02020603050405020304" charset="0"/>
                <a:cs typeface="Times New Roman" panose="02020603050405020304" charset="0"/>
              </a:rPr>
              <a:t>security professionals, journalists, activists</a:t>
            </a:r>
            <a:r>
              <a:rPr lang="en-US" altLang="en-GB" dirty="0">
                <a:latin typeface="Times New Roman" panose="02020603050405020304" charset="0"/>
                <a:cs typeface="Times New Roman" panose="02020603050405020304" charset="0"/>
              </a:rPr>
              <a:t>, and </a:t>
            </a:r>
            <a:r>
              <a:rPr lang="en-US" altLang="en-GB" b="1" dirty="0">
                <a:latin typeface="Times New Roman" panose="02020603050405020304" charset="0"/>
                <a:cs typeface="Times New Roman" panose="02020603050405020304" charset="0"/>
              </a:rPr>
              <a:t>general users</a:t>
            </a:r>
            <a:r>
              <a:rPr lang="en-US" altLang="en-GB" dirty="0">
                <a:latin typeface="Times New Roman" panose="02020603050405020304" charset="0"/>
                <a:cs typeface="Times New Roman" panose="02020603050405020304" charset="0"/>
              </a:rPr>
              <a:t> seeking enhanced </a:t>
            </a:r>
            <a:r>
              <a:rPr lang="en-US" altLang="en-GB" b="1" dirty="0">
                <a:latin typeface="Times New Roman" panose="02020603050405020304" charset="0"/>
                <a:cs typeface="Times New Roman" panose="02020603050405020304" charset="0"/>
              </a:rPr>
              <a:t>data privacy</a:t>
            </a:r>
            <a:r>
              <a:rPr lang="en-US" altLang="en-GB" dirty="0">
                <a:latin typeface="Times New Roman" panose="02020603050405020304" charset="0"/>
                <a:cs typeface="Times New Roman" panose="02020603050405020304" charset="0"/>
              </a:rPr>
              <a:t> and </a:t>
            </a:r>
            <a:r>
              <a:rPr lang="en-US" altLang="en-GB" b="1" dirty="0">
                <a:latin typeface="Times New Roman" panose="02020603050405020304" charset="0"/>
                <a:cs typeface="Times New Roman" panose="02020603050405020304" charset="0"/>
              </a:rPr>
              <a:t>secure communication</a:t>
            </a:r>
            <a:r>
              <a:rPr lang="en-US" altLang="en-GB" dirty="0">
                <a:latin typeface="Times New Roman" panose="02020603050405020304" charset="0"/>
                <a:cs typeface="Times New Roman" panose="02020603050405020304" charset="0"/>
              </a:rPr>
              <a:t>.</a:t>
            </a:r>
            <a:endParaRPr lang="en-US" altLang="en-GB" dirty="0">
              <a:latin typeface="Times New Roman" panose="02020603050405020304" charset="0"/>
              <a:cs typeface="Times New Roman" panose="02020603050405020304" charset="0"/>
            </a:endParaRPr>
          </a:p>
          <a:p>
            <a:pPr>
              <a:buFont typeface="Wingdings" panose="05000000000000000000" charset="0"/>
              <a:buChar char="ü"/>
            </a:pPr>
            <a:r>
              <a:rPr lang="en-US" altLang="en-GB" dirty="0">
                <a:latin typeface="Times New Roman" panose="02020603050405020304" charset="0"/>
                <a:cs typeface="Times New Roman" panose="02020603050405020304" charset="0"/>
              </a:rPr>
              <a:t>This project demonstrates a  </a:t>
            </a:r>
            <a:r>
              <a:rPr lang="en-US" altLang="en-GB" b="1" dirty="0">
                <a:latin typeface="Times New Roman" panose="02020603050405020304" charset="0"/>
                <a:cs typeface="Times New Roman" panose="02020603050405020304" charset="0"/>
              </a:rPr>
              <a:t>robust, invisible</a:t>
            </a:r>
            <a:r>
              <a:rPr lang="en-US" altLang="en-GB" dirty="0">
                <a:latin typeface="Times New Roman" panose="02020603050405020304" charset="0"/>
                <a:cs typeface="Times New Roman" panose="02020603050405020304" charset="0"/>
              </a:rPr>
              <a:t>, and </a:t>
            </a:r>
            <a:r>
              <a:rPr lang="en-US" altLang="en-GB" b="1" dirty="0">
                <a:latin typeface="Times New Roman" panose="02020603050405020304" charset="0"/>
                <a:cs typeface="Times New Roman" panose="02020603050405020304" charset="0"/>
              </a:rPr>
              <a:t>highly secure method</a:t>
            </a:r>
            <a:r>
              <a:rPr lang="en-US" altLang="en-GB" dirty="0">
                <a:latin typeface="Times New Roman" panose="02020603050405020304" charset="0"/>
                <a:cs typeface="Times New Roman" panose="02020603050405020304" charset="0"/>
              </a:rPr>
              <a:t> for message encryption, redefining digital communication security in today’s connected world.</a:t>
            </a:r>
            <a:endParaRPr lang="en-US" altLang="en-GB"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4215</Words>
  <Application>WPS Presentation</Application>
  <PresentationFormat>Custom</PresentationFormat>
  <Paragraphs>92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2</vt:lpstr>
      <vt:lpstr>Wingdings</vt:lpstr>
      <vt:lpstr>Arial</vt:lpstr>
      <vt:lpstr>Times New Roman</vt:lpstr>
      <vt:lpstr>Calibri Light</vt:lpstr>
      <vt:lpstr>Microsoft YaHei</vt:lpstr>
      <vt:lpstr>Arial Unicode MS</vt:lpstr>
      <vt:lpstr>Franklin Gothic Demi</vt:lpstr>
      <vt:lpstr>Segoe Print</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Jenefa Joy A B</cp:lastModifiedBy>
  <cp:revision>40</cp:revision>
  <dcterms:created xsi:type="dcterms:W3CDTF">2021-05-26T16:50:00Z</dcterms:created>
  <dcterms:modified xsi:type="dcterms:W3CDTF">2025-02-18T11:23:39Z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978F15A2197D49CDAEAA240D736B6318_13</vt:lpwstr>
  </property>
  <property fmtid="{D5CDD505-2E9C-101B-9397-08002B2CF9AE}" pid="4" name="KSOProductBuildVer">
    <vt:lpwstr>2057-12.2.0.19821</vt:lpwstr>
  </property>
</Properties>
</file>