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4" y="355"/>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1326829" y="4472065"/>
            <a:ext cx="10446071"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K.T.Jenefer-Jeppiaar</a:t>
            </a:r>
            <a:r>
              <a:rPr lang="en-US" sz="2000" b="1" dirty="0">
                <a:solidFill>
                  <a:schemeClr val="accent1">
                    <a:lumMod val="75000"/>
                  </a:schemeClr>
                </a:solidFill>
                <a:latin typeface="Arial"/>
                <a:cs typeface="Arial"/>
              </a:rPr>
              <a:t> Institute of Technology-</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lvl="0">
              <a:spcBef>
                <a:spcPts val="0"/>
              </a:spcBef>
              <a:spcAft>
                <a:spcPts val="0"/>
              </a:spcAft>
              <a:buSzPts val="1840"/>
              <a:buFont typeface="Wingdings" pitchFamily="2" charset="2"/>
              <a:buChar char="§"/>
            </a:pPr>
            <a:r>
              <a:rPr lang="en-US" sz="2000" dirty="0">
                <a:solidFill>
                  <a:schemeClr val="dk1"/>
                </a:solidFill>
                <a:latin typeface="Arial"/>
                <a:ea typeface="Arial"/>
                <a:cs typeface="Arial"/>
                <a:sym typeface="Arial"/>
              </a:rPr>
              <a:t>Enhancing Security Measures: Implement encryption techniques to secure logged data.</a:t>
            </a:r>
            <a:endParaRPr lang="en-US" sz="2000" dirty="0"/>
          </a:p>
          <a:p>
            <a:pPr lvl="0">
              <a:spcBef>
                <a:spcPts val="1000"/>
              </a:spcBef>
              <a:spcAft>
                <a:spcPts val="0"/>
              </a:spcAft>
              <a:buSzPts val="1840"/>
              <a:buFont typeface="Wingdings" pitchFamily="2" charset="2"/>
              <a:buChar char="§"/>
            </a:pPr>
            <a:r>
              <a:rPr lang="en-US" sz="2000" dirty="0">
                <a:solidFill>
                  <a:schemeClr val="dk1"/>
                </a:solidFill>
                <a:latin typeface="Arial"/>
                <a:ea typeface="Arial"/>
                <a:cs typeface="Arial"/>
                <a:sym typeface="Arial"/>
              </a:rPr>
              <a:t>User Authentication: Integrate user authentication mechanisms to prevent unauthorized access.</a:t>
            </a:r>
            <a:endParaRPr lang="en-US" sz="2000" dirty="0"/>
          </a:p>
          <a:p>
            <a:pPr lvl="0">
              <a:spcBef>
                <a:spcPts val="1000"/>
              </a:spcBef>
              <a:spcAft>
                <a:spcPts val="0"/>
              </a:spcAft>
              <a:buSzPts val="1840"/>
              <a:buFont typeface="Wingdings" pitchFamily="2" charset="2"/>
              <a:buChar char="§"/>
            </a:pPr>
            <a:r>
              <a:rPr lang="en-US" sz="2000" dirty="0">
                <a:solidFill>
                  <a:schemeClr val="dk1"/>
                </a:solidFill>
                <a:latin typeface="Arial"/>
                <a:ea typeface="Arial"/>
                <a:cs typeface="Arial"/>
                <a:sym typeface="Arial"/>
              </a:rPr>
              <a:t>Advanced Logging: Implement advanced logging features, such as </a:t>
            </a:r>
            <a:r>
              <a:rPr lang="en-US" sz="2000" dirty="0" err="1">
                <a:solidFill>
                  <a:schemeClr val="dk1"/>
                </a:solidFill>
                <a:latin typeface="Arial"/>
                <a:ea typeface="Arial"/>
                <a:cs typeface="Arial"/>
                <a:sym typeface="Arial"/>
              </a:rPr>
              <a:t>timestamping</a:t>
            </a:r>
            <a:r>
              <a:rPr lang="en-US" sz="2000" dirty="0">
                <a:solidFill>
                  <a:schemeClr val="dk1"/>
                </a:solidFill>
                <a:latin typeface="Arial"/>
                <a:ea typeface="Arial"/>
                <a:cs typeface="Arial"/>
                <a:sym typeface="Arial"/>
              </a:rPr>
              <a:t> and window tracking.</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0012"/>
            <a:ext cx="11029615" cy="4673324"/>
          </a:xfrm>
        </p:spPr>
        <p:txBody>
          <a:bodyPr>
            <a:normAutofit fontScale="85000" lnSpcReduction="10000"/>
          </a:bodyPr>
          <a:lstStyle/>
          <a:p>
            <a:r>
              <a:rPr lang="en-US" sz="3200" dirty="0"/>
              <a:t>The primary goal of a </a:t>
            </a:r>
            <a:r>
              <a:rPr lang="en-US" sz="3200" dirty="0" err="1"/>
              <a:t>keylogger</a:t>
            </a:r>
            <a:r>
              <a:rPr lang="en-US" sz="3200" dirty="0"/>
              <a:t> in </a:t>
            </a:r>
            <a:r>
              <a:rPr lang="en-US" sz="3200" dirty="0" err="1"/>
              <a:t>cybersecurity</a:t>
            </a:r>
            <a:r>
              <a:rPr lang="en-US" sz="3200" dirty="0"/>
              <a:t> attacks is to compromise the security and privacy of individuals or organizations by secretly capturing sensitive information entered via keyboards. This poses significant risks to personal privacy, financial security, and data integrity.</a:t>
            </a:r>
          </a:p>
          <a:p>
            <a:r>
              <a:rPr lang="en-US" sz="3200" dirty="0"/>
              <a:t>The problem is compounded by the fact that </a:t>
            </a:r>
            <a:r>
              <a:rPr lang="en-US" sz="3200" dirty="0" err="1"/>
              <a:t>keyloggers</a:t>
            </a:r>
            <a:r>
              <a:rPr lang="en-US" sz="3200" dirty="0"/>
              <a:t> can operate stealthily, often evading detection by traditional antivirus software and other security measures. Additionally, </a:t>
            </a:r>
            <a:r>
              <a:rPr lang="en-US" sz="3200" dirty="0" err="1"/>
              <a:t>keyloggers</a:t>
            </a:r>
            <a:r>
              <a:rPr lang="en-US" sz="3200" dirty="0"/>
              <a:t> can be deployed through various vectors including phishing emails, malicious websites, compromised software downloads, and physical access to devices.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285750" lvl="0" indent="-285750">
              <a:lnSpc>
                <a:spcPct val="100000"/>
              </a:lnSpc>
              <a:spcBef>
                <a:spcPts val="0"/>
              </a:spcBef>
              <a:spcAft>
                <a:spcPts val="0"/>
              </a:spcAft>
              <a:buClr>
                <a:srgbClr val="00B0F0"/>
              </a:buClr>
              <a:buSzPts val="2000"/>
              <a:buFont typeface="Noto Sans Symbols"/>
              <a:buChar char="▪"/>
            </a:pPr>
            <a:r>
              <a:rPr lang="en-US" sz="1800" dirty="0">
                <a:solidFill>
                  <a:schemeClr val="dk1"/>
                </a:solidFill>
                <a:latin typeface="Arial"/>
                <a:ea typeface="Arial"/>
                <a:cs typeface="Arial"/>
                <a:sym typeface="Arial"/>
              </a:rPr>
              <a:t>Our proposed system entails the development of a </a:t>
            </a:r>
            <a:r>
              <a:rPr lang="en-US" sz="1800" dirty="0" err="1">
                <a:solidFill>
                  <a:schemeClr val="dk1"/>
                </a:solidFill>
                <a:latin typeface="Arial"/>
                <a:ea typeface="Arial"/>
                <a:cs typeface="Arial"/>
                <a:sym typeface="Arial"/>
              </a:rPr>
              <a:t>keylogger</a:t>
            </a:r>
            <a:r>
              <a:rPr lang="en-US" sz="1800" dirty="0">
                <a:solidFill>
                  <a:schemeClr val="dk1"/>
                </a:solidFill>
                <a:latin typeface="Arial"/>
                <a:ea typeface="Arial"/>
                <a:cs typeface="Arial"/>
                <a:sym typeface="Arial"/>
              </a:rPr>
              <a:t> using Python's </a:t>
            </a:r>
            <a:r>
              <a:rPr lang="en-US" sz="1800" dirty="0" err="1">
                <a:solidFill>
                  <a:schemeClr val="dk1"/>
                </a:solidFill>
                <a:latin typeface="Arial"/>
                <a:ea typeface="Arial"/>
                <a:cs typeface="Arial"/>
                <a:sym typeface="Arial"/>
              </a:rPr>
              <a:t>Tkinter</a:t>
            </a:r>
            <a:r>
              <a:rPr lang="en-US" sz="1800" dirty="0">
                <a:solidFill>
                  <a:schemeClr val="dk1"/>
                </a:solidFill>
                <a:latin typeface="Arial"/>
                <a:ea typeface="Arial"/>
                <a:cs typeface="Arial"/>
                <a:sym typeface="Arial"/>
              </a:rPr>
              <a:t> library for the GUI, alongside the </a:t>
            </a:r>
            <a:r>
              <a:rPr lang="en-US" sz="1800" dirty="0" err="1">
                <a:solidFill>
                  <a:schemeClr val="dk1"/>
                </a:solidFill>
                <a:latin typeface="Arial"/>
                <a:ea typeface="Arial"/>
                <a:cs typeface="Arial"/>
                <a:sym typeface="Arial"/>
              </a:rPr>
              <a:t>pynput</a:t>
            </a:r>
            <a:r>
              <a:rPr lang="en-US" sz="1800" dirty="0">
                <a:solidFill>
                  <a:schemeClr val="dk1"/>
                </a:solidFill>
                <a:latin typeface="Arial"/>
                <a:ea typeface="Arial"/>
                <a:cs typeface="Arial"/>
                <a:sym typeface="Arial"/>
              </a:rPr>
              <a:t> library for capturing keyboard inputs. The </a:t>
            </a:r>
            <a:r>
              <a:rPr lang="en-US" sz="1800" dirty="0" err="1">
                <a:solidFill>
                  <a:schemeClr val="dk1"/>
                </a:solidFill>
                <a:latin typeface="Arial"/>
                <a:ea typeface="Arial"/>
                <a:cs typeface="Arial"/>
                <a:sym typeface="Arial"/>
              </a:rPr>
              <a:t>keylogger</a:t>
            </a:r>
            <a:r>
              <a:rPr lang="en-US" sz="1800" dirty="0">
                <a:solidFill>
                  <a:schemeClr val="dk1"/>
                </a:solidFill>
                <a:latin typeface="Arial"/>
                <a:ea typeface="Arial"/>
                <a:cs typeface="Arial"/>
                <a:sym typeface="Arial"/>
              </a:rPr>
              <a:t> records keystrokes and saves them in both text and JSON formats for comprehensive analysis.</a:t>
            </a: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buNone/>
            </a:pPr>
            <a:r>
              <a:rPr lang="en-IN" sz="1400" b="1" dirty="0">
                <a:ea typeface="+mn-lt"/>
                <a:cs typeface="+mn-lt"/>
              </a:rPr>
              <a:t>Algorithm :</a:t>
            </a:r>
          </a:p>
          <a:p>
            <a:pPr marL="305435" indent="-305435"/>
            <a:r>
              <a:rPr lang="en-US" sz="1400" dirty="0" err="1"/>
              <a:t>Keylogger</a:t>
            </a:r>
            <a:r>
              <a:rPr lang="en-US" sz="1400" dirty="0"/>
              <a:t> applications designed by implementing the Exact String Matching algorithm can record all user activities related to the keyboard, and the results are stored automatically in a dedicated database that can only be accessed by the </a:t>
            </a:r>
            <a:r>
              <a:rPr lang="en-US" sz="1400" dirty="0" err="1"/>
              <a:t>keylogger</a:t>
            </a:r>
            <a:r>
              <a:rPr lang="en-US" sz="1400" dirty="0"/>
              <a:t> owner, the next development of the </a:t>
            </a:r>
            <a:r>
              <a:rPr lang="en-US" sz="1400" dirty="0" err="1"/>
              <a:t>keylogger</a:t>
            </a:r>
            <a:r>
              <a:rPr lang="en-US" sz="1400" dirty="0"/>
              <a:t> application can record the activity on the virtual keyboard or remote activity on the user's computer.</a:t>
            </a:r>
          </a:p>
          <a:p>
            <a:pPr latinLnBrk="1">
              <a:buNone/>
            </a:pPr>
            <a:r>
              <a:rPr lang="en-IN" sz="1400" b="1" dirty="0">
                <a:ea typeface="+mn-lt"/>
                <a:cs typeface="+mn-lt"/>
              </a:rPr>
              <a:t>Deployment :</a:t>
            </a:r>
          </a:p>
          <a:p>
            <a:pPr latinLnBrk="1"/>
            <a:r>
              <a:rPr lang="en-US" sz="1400" dirty="0"/>
              <a:t>a. The program will wait for all the system processes to initialize.</a:t>
            </a:r>
          </a:p>
          <a:p>
            <a:pPr latinLnBrk="1"/>
            <a:r>
              <a:rPr lang="en-US" sz="1400" dirty="0"/>
              <a:t>b. The </a:t>
            </a:r>
            <a:r>
              <a:rPr lang="en-US" sz="1400" dirty="0" err="1"/>
              <a:t>keylogger</a:t>
            </a:r>
            <a:r>
              <a:rPr lang="en-US" sz="1400" dirty="0"/>
              <a:t> daemon is initialized and the process will be gauged in scale of time.</a:t>
            </a:r>
          </a:p>
          <a:p>
            <a:pPr latinLnBrk="1"/>
            <a:r>
              <a:rPr lang="en-US" sz="1400" dirty="0"/>
              <a:t>c. A log file is created for the current session to log all the keystrokes and maintain a record.</a:t>
            </a:r>
          </a:p>
          <a:p>
            <a:pPr latinLnBrk="1"/>
            <a:r>
              <a:rPr lang="en-US" sz="1400" dirty="0"/>
              <a:t>d. If no event occurs, </a:t>
            </a:r>
            <a:r>
              <a:rPr lang="en-US" sz="1400" dirty="0" err="1"/>
              <a:t>keylogger</a:t>
            </a:r>
            <a:r>
              <a:rPr lang="en-US" sz="1400" dirty="0"/>
              <a:t> continues listening to the strokes.</a:t>
            </a:r>
          </a:p>
          <a:p>
            <a:pPr latinLnBrk="1"/>
            <a:r>
              <a:rPr lang="en-US" sz="1400" dirty="0"/>
              <a:t>e. If an event occurs, the </a:t>
            </a:r>
            <a:r>
              <a:rPr lang="en-US" sz="1400" dirty="0" err="1"/>
              <a:t>keylogger</a:t>
            </a:r>
            <a:r>
              <a:rPr lang="en-US" sz="1400" dirty="0"/>
              <a:t> classifies the type of keystroke that has occurred- special key which are commands or normal text input.</a:t>
            </a:r>
          </a:p>
          <a:p>
            <a:pPr latinLnBrk="1"/>
            <a:r>
              <a:rPr lang="en-US" sz="1400" dirty="0"/>
              <a:t>f. If a special key that gives a command has been entered then it is compared with a value in a dictionary and recorded in the log file.</a:t>
            </a:r>
          </a:p>
          <a:p>
            <a:pPr latinLnBrk="1"/>
            <a:r>
              <a:rPr lang="en-US" sz="1400" dirty="0"/>
              <a:t>g. If a normal text i.e. anything in the range of ASCII characters has been inputted, the ASCII code is converted to its    respective character and this is exported to the log file.</a:t>
            </a:r>
          </a:p>
          <a:p>
            <a:pPr latinLnBrk="1"/>
            <a:r>
              <a:rPr lang="en-US" sz="1400" dirty="0"/>
              <a:t>h. The inputs along with their timestamps are recorded in the log file</a:t>
            </a:r>
            <a:r>
              <a:rPr lang="en-US" sz="1400" i="1" dirty="0"/>
              <a:t>.</a:t>
            </a:r>
            <a:endParaRPr lang="en-US"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Source code</a:t>
            </a:r>
            <a:endParaRPr lang="en-US" dirty="0"/>
          </a:p>
        </p:txBody>
      </p:sp>
      <p:pic>
        <p:nvPicPr>
          <p:cNvPr id="4" name="Content Placeholder 3" descr="Screenshot 2024-04-04 190534.png"/>
          <p:cNvPicPr>
            <a:picLocks noGrp="1" noChangeAspect="1"/>
          </p:cNvPicPr>
          <p:nvPr>
            <p:ph idx="1"/>
          </p:nvPr>
        </p:nvPicPr>
        <p:blipFill>
          <a:blip r:embed="rId2"/>
          <a:stretch>
            <a:fillRect/>
          </a:stretch>
        </p:blipFill>
        <p:spPr>
          <a:xfrm>
            <a:off x="1589314" y="1301750"/>
            <a:ext cx="9013372" cy="4673600"/>
          </a:xfrm>
        </p:spPr>
      </p:pic>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2024-04-04 190157.png"/>
          <p:cNvPicPr>
            <a:picLocks noGrp="1" noChangeAspect="1"/>
          </p:cNvPicPr>
          <p:nvPr>
            <p:ph idx="1"/>
          </p:nvPr>
        </p:nvPicPr>
        <p:blipFill>
          <a:blip r:embed="rId2"/>
          <a:stretch>
            <a:fillRect/>
          </a:stretch>
        </p:blipFill>
        <p:spPr>
          <a:xfrm>
            <a:off x="1575517" y="1301750"/>
            <a:ext cx="9040966" cy="4673600"/>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1" dirty="0" err="1"/>
              <a:t>keyloggers</a:t>
            </a:r>
            <a:r>
              <a:rPr lang="en-US" sz="2000" b="1" dirty="0"/>
              <a:t> represent a significant </a:t>
            </a:r>
            <a:r>
              <a:rPr lang="en-US" sz="2000" b="1" dirty="0" err="1"/>
              <a:t>cybersecurity</a:t>
            </a:r>
            <a:r>
              <a:rPr lang="en-US" sz="2000" b="1" dirty="0"/>
              <a:t> threat, capable of covertly capturing sensitive information such as passwords, credit card numbers, and other personal data entered by users on compromised systems. The proliferation of </a:t>
            </a:r>
            <a:r>
              <a:rPr lang="en-US" sz="2000" b="1" dirty="0" err="1"/>
              <a:t>keyloggers</a:t>
            </a:r>
            <a:r>
              <a:rPr lang="en-US" sz="2000" b="1" dirty="0"/>
              <a:t> underscores the importance of robust security measures and user awareness in mitigating the risks associated with these malicious tools.</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517</Words>
  <Application>Microsoft Office PowerPoint</Application>
  <PresentationFormat>Widescreen</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vt:lpstr>
      <vt:lpstr>OUTLINE</vt:lpstr>
      <vt:lpstr>Problem Statement</vt:lpstr>
      <vt:lpstr>Proposed Solution</vt:lpstr>
      <vt:lpstr>System  Approach</vt:lpstr>
      <vt:lpstr>Algorithm &amp; Deployment</vt:lpstr>
      <vt:lpstr>Source code</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JENEFER K T</cp:lastModifiedBy>
  <cp:revision>24</cp:revision>
  <dcterms:created xsi:type="dcterms:W3CDTF">2021-05-26T16:50:10Z</dcterms:created>
  <dcterms:modified xsi:type="dcterms:W3CDTF">2024-04-04T15:34:11Z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