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100" d="100"/>
          <a:sy n="100" d="100"/>
        </p:scale>
        <p:origin x="29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2239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456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7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87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70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445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木桌上筆筒內的彩色鉛筆">
            <a:extLst>
              <a:ext uri="{FF2B5EF4-FFF2-40B4-BE49-F238E27FC236}">
                <a16:creationId xmlns:a16="http://schemas.microsoft.com/office/drawing/2014/main" id="{32BAA3B9-E91E-4EEF-8A0D-9BEC9CDB6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68" r="5190" b="-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  <a:noFill/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458526B-8DEF-0AD5-F1F6-5686A2555F81}"/>
              </a:ext>
            </a:extLst>
          </p:cNvPr>
          <p:cNvSpPr txBox="1"/>
          <p:nvPr/>
        </p:nvSpPr>
        <p:spPr>
          <a:xfrm>
            <a:off x="1135599" y="1455821"/>
            <a:ext cx="4186409" cy="1143000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cap="all" spc="530" dirty="0">
                <a:latin typeface="+mj-lt"/>
                <a:ea typeface="+mj-ea"/>
                <a:cs typeface="+mj-cs"/>
              </a:rPr>
              <a:t>HW10 Documentation</a:t>
            </a:r>
          </a:p>
        </p:txBody>
      </p:sp>
      <p:sp>
        <p:nvSpPr>
          <p:cNvPr id="21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5025" y="5778614"/>
            <a:ext cx="2822192" cy="6747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DATE:       </a:t>
            </a:r>
            <a:fld id="{D46B33A0-D651-42CF-A758-EF0190F84F4B}" type="datetime1">
              <a:rPr lang="en-US" sz="1800" smtClean="0"/>
              <a:pPr>
                <a:spcAft>
                  <a:spcPts val="600"/>
                </a:spcAft>
              </a:pPr>
              <a:t>12/14/2023</a:t>
            </a:fld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AUTHOR:  C14121048</a:t>
            </a:r>
          </a:p>
        </p:txBody>
      </p:sp>
      <p:sp>
        <p:nvSpPr>
          <p:cNvPr id="25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855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85" y="1610414"/>
            <a:ext cx="5014689" cy="561602"/>
          </a:xfrm>
        </p:spPr>
        <p:txBody>
          <a:bodyPr>
            <a:normAutofit/>
          </a:bodyPr>
          <a:lstStyle/>
          <a:p>
            <a:pPr algn="l"/>
            <a:r>
              <a:rPr lang="fr-FR" altLang="zh-TW" sz="2800" i="1" dirty="0">
                <a:solidFill>
                  <a:srgbClr val="00B0F0"/>
                </a:solidFill>
              </a:rPr>
              <a:t>typedef double (*F)(double, int);</a:t>
            </a:r>
            <a:endParaRPr lang="zh-TW" altLang="en-US" sz="28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909485" y="2547996"/>
            <a:ext cx="6885600" cy="107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altLang="zh-TW" sz="2800" dirty="0">
                <a:solidFill>
                  <a:schemeClr val="tx1"/>
                </a:solidFill>
              </a:rPr>
              <a:t>Use  ‘ typedef ‘ </a:t>
            </a:r>
            <a:r>
              <a:rPr lang="en-US" altLang="zh-TW" sz="2800" dirty="0">
                <a:solidFill>
                  <a:schemeClr val="tx1"/>
                </a:solidFill>
              </a:rPr>
              <a:t>to define a new type </a:t>
            </a:r>
            <a:r>
              <a:rPr lang="en-US" altLang="zh-TW" sz="2800" i="1" dirty="0">
                <a:solidFill>
                  <a:schemeClr val="tx1"/>
                </a:solidFill>
              </a:rPr>
              <a:t>F</a:t>
            </a:r>
            <a:r>
              <a:rPr lang="en-US" altLang="zh-TW" sz="2800" dirty="0">
                <a:solidFill>
                  <a:schemeClr val="tx1"/>
                </a:solidFill>
              </a:rPr>
              <a:t> which is a pointer to function</a:t>
            </a:r>
          </a:p>
        </p:txBody>
      </p:sp>
    </p:spTree>
    <p:extLst>
      <p:ext uri="{BB962C8B-B14F-4D97-AF65-F5344CB8AC3E}">
        <p14:creationId xmlns:p14="http://schemas.microsoft.com/office/powerpoint/2010/main" val="185839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85" y="1610414"/>
            <a:ext cx="5965183" cy="1499749"/>
          </a:xfrm>
        </p:spPr>
        <p:txBody>
          <a:bodyPr>
            <a:noAutofit/>
          </a:bodyPr>
          <a:lstStyle/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double power(double x, int n){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 return pow(x, n);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}</a:t>
            </a:r>
            <a:endParaRPr lang="zh-TW" altLang="en-US" sz="28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909485" y="3362826"/>
            <a:ext cx="6885600" cy="107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altLang="zh-TW" sz="2800" dirty="0">
                <a:solidFill>
                  <a:schemeClr val="tx1"/>
                </a:solidFill>
              </a:rPr>
              <a:t>Write a function ’ power ’ </a:t>
            </a:r>
            <a:r>
              <a:rPr lang="en-US" altLang="zh-TW" sz="2800" dirty="0">
                <a:solidFill>
                  <a:schemeClr val="tx1"/>
                </a:solidFill>
              </a:rPr>
              <a:t>to compute x ^ n with </a:t>
            </a:r>
            <a:r>
              <a:rPr lang="fr-FR" altLang="zh-TW" sz="2800" dirty="0">
                <a:solidFill>
                  <a:schemeClr val="tx1"/>
                </a:solidFill>
              </a:rPr>
              <a:t> ‘ pow ‘ in math.h library 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85" y="1610414"/>
            <a:ext cx="5965183" cy="1499749"/>
          </a:xfrm>
        </p:spPr>
        <p:txBody>
          <a:bodyPr>
            <a:noAutofit/>
          </a:bodyPr>
          <a:lstStyle/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double multiply(double x, int n){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return x * n;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}</a:t>
            </a:r>
            <a:endParaRPr lang="zh-TW" altLang="en-US" sz="28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909485" y="3362826"/>
            <a:ext cx="6885600" cy="107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altLang="zh-TW" sz="2800" dirty="0">
                <a:solidFill>
                  <a:schemeClr val="tx1"/>
                </a:solidFill>
              </a:rPr>
              <a:t>Write a function ’ multiply ’ </a:t>
            </a:r>
            <a:r>
              <a:rPr lang="en-US" altLang="zh-TW" sz="2800" dirty="0">
                <a:solidFill>
                  <a:schemeClr val="tx1"/>
                </a:solidFill>
              </a:rPr>
              <a:t>to compute x * n</a:t>
            </a:r>
          </a:p>
        </p:txBody>
      </p:sp>
    </p:spTree>
    <p:extLst>
      <p:ext uri="{BB962C8B-B14F-4D97-AF65-F5344CB8AC3E}">
        <p14:creationId xmlns:p14="http://schemas.microsoft.com/office/powerpoint/2010/main" val="420458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85" y="1610414"/>
            <a:ext cx="5965183" cy="1499749"/>
          </a:xfrm>
        </p:spPr>
        <p:txBody>
          <a:bodyPr>
            <a:noAutofit/>
          </a:bodyPr>
          <a:lstStyle/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double divide(double, int){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return x / n;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}</a:t>
            </a:r>
            <a:endParaRPr lang="zh-TW" altLang="en-US" sz="28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909485" y="3362826"/>
            <a:ext cx="6885600" cy="107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altLang="zh-TW" sz="2800" dirty="0">
                <a:solidFill>
                  <a:schemeClr val="tx1"/>
                </a:solidFill>
              </a:rPr>
              <a:t>Write a function ’ divide ’ </a:t>
            </a:r>
            <a:r>
              <a:rPr lang="en-US" altLang="zh-TW" sz="2800" dirty="0">
                <a:solidFill>
                  <a:schemeClr val="tx1"/>
                </a:solidFill>
              </a:rPr>
              <a:t>to compute x / n</a:t>
            </a:r>
          </a:p>
        </p:txBody>
      </p:sp>
    </p:spTree>
    <p:extLst>
      <p:ext uri="{BB962C8B-B14F-4D97-AF65-F5344CB8AC3E}">
        <p14:creationId xmlns:p14="http://schemas.microsoft.com/office/powerpoint/2010/main" val="384832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85" y="1610414"/>
            <a:ext cx="6392304" cy="2119375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1" dirty="0">
                <a:solidFill>
                  <a:srgbClr val="00B0F0"/>
                </a:solidFill>
              </a:rPr>
              <a:t>double </a:t>
            </a:r>
            <a:r>
              <a:rPr lang="en-US" altLang="zh-TW" sz="2400" i="1" dirty="0" err="1">
                <a:solidFill>
                  <a:srgbClr val="00B0F0"/>
                </a:solidFill>
              </a:rPr>
              <a:t>powerpower</a:t>
            </a:r>
            <a:r>
              <a:rPr lang="en-US" altLang="zh-TW" sz="2400" i="1" dirty="0">
                <a:solidFill>
                  <a:srgbClr val="00B0F0"/>
                </a:solidFill>
              </a:rPr>
              <a:t>(F </a:t>
            </a:r>
            <a:r>
              <a:rPr lang="en-US" altLang="zh-TW" sz="2400" i="1" dirty="0" err="1">
                <a:solidFill>
                  <a:srgbClr val="00B0F0"/>
                </a:solidFill>
              </a:rPr>
              <a:t>f</a:t>
            </a:r>
            <a:r>
              <a:rPr lang="en-US" altLang="zh-TW" sz="2400" i="1" dirty="0">
                <a:solidFill>
                  <a:srgbClr val="00B0F0"/>
                </a:solidFill>
              </a:rPr>
              <a:t>, double x, int n, int m) {</a:t>
            </a:r>
          </a:p>
          <a:p>
            <a:pPr algn="l"/>
            <a:r>
              <a:rPr lang="en-US" altLang="zh-TW" sz="2400" i="1" dirty="0">
                <a:solidFill>
                  <a:srgbClr val="00B0F0"/>
                </a:solidFill>
              </a:rPr>
              <a:t>    double result = f(x, n);</a:t>
            </a:r>
          </a:p>
          <a:p>
            <a:pPr algn="l"/>
            <a:r>
              <a:rPr lang="en-US" altLang="zh-TW" sz="2400" i="1" dirty="0">
                <a:solidFill>
                  <a:srgbClr val="00B0F0"/>
                </a:solidFill>
              </a:rPr>
              <a:t>    result = pow(result, m);</a:t>
            </a:r>
          </a:p>
          <a:p>
            <a:pPr algn="l"/>
            <a:r>
              <a:rPr lang="en-US" altLang="zh-TW" sz="2400" i="1" dirty="0">
                <a:solidFill>
                  <a:srgbClr val="00B0F0"/>
                </a:solidFill>
              </a:rPr>
              <a:t>    return result;</a:t>
            </a:r>
          </a:p>
          <a:p>
            <a:pPr algn="l"/>
            <a:r>
              <a:rPr lang="en-US" altLang="zh-TW" sz="2400" i="1" dirty="0">
                <a:solidFill>
                  <a:srgbClr val="00B0F0"/>
                </a:solidFill>
              </a:rPr>
              <a:t>}</a:t>
            </a:r>
            <a:endParaRPr lang="zh-TW" altLang="en-US" sz="24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909485" y="4030579"/>
            <a:ext cx="9207694" cy="1678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altLang="zh-TW" sz="2400" dirty="0">
                <a:solidFill>
                  <a:schemeClr val="tx1"/>
                </a:solidFill>
              </a:rPr>
              <a:t>Write a function ’ powerpower ’ </a:t>
            </a:r>
            <a:r>
              <a:rPr lang="en-US" altLang="zh-TW" sz="2400" dirty="0">
                <a:solidFill>
                  <a:schemeClr val="tx1"/>
                </a:solidFill>
              </a:rPr>
              <a:t>to compute (x ^ n ) ^ m, (x * n) ^ m or (x / n) ^ m. we define a double variable ‘result’ equal to the given f with the parameters x and n. Next, let result be the result ^ m. Then return the value.</a:t>
            </a:r>
          </a:p>
        </p:txBody>
      </p:sp>
    </p:spTree>
    <p:extLst>
      <p:ext uri="{BB962C8B-B14F-4D97-AF65-F5344CB8AC3E}">
        <p14:creationId xmlns:p14="http://schemas.microsoft.com/office/powerpoint/2010/main" val="102806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85" y="1610414"/>
            <a:ext cx="4491315" cy="557053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1" dirty="0">
                <a:solidFill>
                  <a:srgbClr val="00B0F0"/>
                </a:solidFill>
              </a:rPr>
              <a:t>int main(int </a:t>
            </a:r>
            <a:r>
              <a:rPr lang="en-US" altLang="zh-TW" sz="2400" i="1" dirty="0" err="1">
                <a:solidFill>
                  <a:srgbClr val="00B0F0"/>
                </a:solidFill>
              </a:rPr>
              <a:t>argc</a:t>
            </a:r>
            <a:r>
              <a:rPr lang="en-US" altLang="zh-TW" sz="2400" i="1" dirty="0">
                <a:solidFill>
                  <a:srgbClr val="00B0F0"/>
                </a:solidFill>
              </a:rPr>
              <a:t>, char *</a:t>
            </a:r>
            <a:r>
              <a:rPr lang="en-US" altLang="zh-TW" sz="2400" i="1" dirty="0" err="1">
                <a:solidFill>
                  <a:srgbClr val="00B0F0"/>
                </a:solidFill>
              </a:rPr>
              <a:t>argv</a:t>
            </a:r>
            <a:r>
              <a:rPr lang="en-US" altLang="zh-TW" sz="2400" i="1" dirty="0">
                <a:solidFill>
                  <a:srgbClr val="00B0F0"/>
                </a:solidFill>
              </a:rPr>
              <a:t>[]){</a:t>
            </a:r>
          </a:p>
          <a:p>
            <a:pPr algn="l"/>
            <a:r>
              <a:rPr lang="en-US" altLang="zh-TW" sz="2400" i="1" dirty="0">
                <a:solidFill>
                  <a:srgbClr val="00B0F0"/>
                </a:solidFill>
              </a:rPr>
              <a:t>    …</a:t>
            </a:r>
          </a:p>
          <a:p>
            <a:pPr algn="l"/>
            <a:r>
              <a:rPr lang="en-US" altLang="zh-TW" sz="2400" i="1" dirty="0">
                <a:solidFill>
                  <a:srgbClr val="00B0F0"/>
                </a:solidFill>
              </a:rPr>
              <a:t>    return 0;</a:t>
            </a:r>
          </a:p>
          <a:p>
            <a:pPr algn="l"/>
            <a:r>
              <a:rPr lang="en-US" altLang="zh-TW" sz="2400" i="1" dirty="0">
                <a:solidFill>
                  <a:srgbClr val="00B0F0"/>
                </a:solidFill>
              </a:rPr>
              <a:t>}</a:t>
            </a:r>
            <a:endParaRPr lang="zh-TW" altLang="en-US" sz="24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796953" y="3414887"/>
            <a:ext cx="9207694" cy="55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400" dirty="0">
                <a:solidFill>
                  <a:schemeClr val="tx1"/>
                </a:solidFill>
              </a:rPr>
              <a:t>We declare “main” with the parameters “</a:t>
            </a:r>
            <a:r>
              <a:rPr lang="en-US" altLang="zh-TW" sz="2400" dirty="0" err="1">
                <a:solidFill>
                  <a:schemeClr val="tx1"/>
                </a:solidFill>
              </a:rPr>
              <a:t>argc</a:t>
            </a:r>
            <a:r>
              <a:rPr lang="en-US" altLang="zh-TW" sz="2400" dirty="0">
                <a:solidFill>
                  <a:schemeClr val="tx1"/>
                </a:solidFill>
              </a:rPr>
              <a:t>” and “</a:t>
            </a:r>
            <a:r>
              <a:rPr lang="en-US" altLang="zh-TW" sz="2400" dirty="0" err="1">
                <a:solidFill>
                  <a:schemeClr val="tx1"/>
                </a:solidFill>
              </a:rPr>
              <a:t>argv</a:t>
            </a:r>
            <a:r>
              <a:rPr lang="en-US" altLang="zh-TW" sz="2400" dirty="0">
                <a:solidFill>
                  <a:schemeClr val="tx1"/>
                </a:solidFill>
              </a:rPr>
              <a:t>[]”</a:t>
            </a:r>
          </a:p>
        </p:txBody>
      </p:sp>
    </p:spTree>
    <p:extLst>
      <p:ext uri="{BB962C8B-B14F-4D97-AF65-F5344CB8AC3E}">
        <p14:creationId xmlns:p14="http://schemas.microsoft.com/office/powerpoint/2010/main" val="134134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85" y="1610414"/>
            <a:ext cx="7132915" cy="2072586"/>
          </a:xfrm>
        </p:spPr>
        <p:txBody>
          <a:bodyPr>
            <a:noAutofit/>
          </a:bodyPr>
          <a:lstStyle/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double x = </a:t>
            </a:r>
            <a:r>
              <a:rPr lang="en-US" altLang="zh-TW" sz="2800" i="1" dirty="0" err="1">
                <a:solidFill>
                  <a:srgbClr val="00B0F0"/>
                </a:solidFill>
              </a:rPr>
              <a:t>atof</a:t>
            </a:r>
            <a:r>
              <a:rPr lang="en-US" altLang="zh-TW" sz="2800" i="1" dirty="0">
                <a:solidFill>
                  <a:srgbClr val="00B0F0"/>
                </a:solidFill>
              </a:rPr>
              <a:t>(</a:t>
            </a:r>
            <a:r>
              <a:rPr lang="en-US" altLang="zh-TW" sz="2800" i="1" dirty="0" err="1">
                <a:solidFill>
                  <a:srgbClr val="00B0F0"/>
                </a:solidFill>
              </a:rPr>
              <a:t>argv</a:t>
            </a:r>
            <a:r>
              <a:rPr lang="en-US" altLang="zh-TW" sz="2800" i="1" dirty="0">
                <a:solidFill>
                  <a:srgbClr val="00B0F0"/>
                </a:solidFill>
              </a:rPr>
              <a:t>[2]);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int n = </a:t>
            </a:r>
            <a:r>
              <a:rPr lang="en-US" altLang="zh-TW" sz="2800" i="1" dirty="0" err="1">
                <a:solidFill>
                  <a:srgbClr val="00B0F0"/>
                </a:solidFill>
              </a:rPr>
              <a:t>atoi</a:t>
            </a:r>
            <a:r>
              <a:rPr lang="en-US" altLang="zh-TW" sz="2800" i="1" dirty="0">
                <a:solidFill>
                  <a:srgbClr val="00B0F0"/>
                </a:solidFill>
              </a:rPr>
              <a:t>(</a:t>
            </a:r>
            <a:r>
              <a:rPr lang="en-US" altLang="zh-TW" sz="2800" i="1" dirty="0" err="1">
                <a:solidFill>
                  <a:srgbClr val="00B0F0"/>
                </a:solidFill>
              </a:rPr>
              <a:t>argv</a:t>
            </a:r>
            <a:r>
              <a:rPr lang="en-US" altLang="zh-TW" sz="2800" i="1" dirty="0">
                <a:solidFill>
                  <a:srgbClr val="00B0F0"/>
                </a:solidFill>
              </a:rPr>
              <a:t>[3]);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int m = </a:t>
            </a:r>
            <a:r>
              <a:rPr lang="en-US" altLang="zh-TW" sz="2800" i="1" dirty="0" err="1">
                <a:solidFill>
                  <a:srgbClr val="00B0F0"/>
                </a:solidFill>
              </a:rPr>
              <a:t>atoi</a:t>
            </a:r>
            <a:r>
              <a:rPr lang="en-US" altLang="zh-TW" sz="2800" i="1" dirty="0">
                <a:solidFill>
                  <a:srgbClr val="00B0F0"/>
                </a:solidFill>
              </a:rPr>
              <a:t>(</a:t>
            </a:r>
            <a:r>
              <a:rPr lang="en-US" altLang="zh-TW" sz="2800" i="1" dirty="0" err="1">
                <a:solidFill>
                  <a:srgbClr val="00B0F0"/>
                </a:solidFill>
              </a:rPr>
              <a:t>argv</a:t>
            </a:r>
            <a:r>
              <a:rPr lang="en-US" altLang="zh-TW" sz="2800" i="1" dirty="0">
                <a:solidFill>
                  <a:srgbClr val="00B0F0"/>
                </a:solidFill>
              </a:rPr>
              <a:t>[4]);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F functions[] = {power, multiply, divide};</a:t>
            </a:r>
            <a:endParaRPr lang="zh-TW" altLang="en-US" sz="28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909484" y="3794626"/>
            <a:ext cx="9082366" cy="153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In the main function, we declare x, n , m and get values for x, n, and m by using </a:t>
            </a:r>
            <a:r>
              <a:rPr lang="en-US" altLang="zh-TW" sz="2800" dirty="0" err="1">
                <a:solidFill>
                  <a:schemeClr val="tx1"/>
                </a:solidFill>
              </a:rPr>
              <a:t>argc</a:t>
            </a:r>
            <a:r>
              <a:rPr lang="en-US" altLang="zh-TW" sz="2800" dirty="0">
                <a:solidFill>
                  <a:schemeClr val="tx1"/>
                </a:solidFill>
              </a:rPr>
              <a:t> and </a:t>
            </a:r>
            <a:r>
              <a:rPr lang="en-US" altLang="zh-TW" sz="2800" dirty="0" err="1">
                <a:solidFill>
                  <a:schemeClr val="tx1"/>
                </a:solidFill>
              </a:rPr>
              <a:t>argv</a:t>
            </a:r>
            <a:r>
              <a:rPr lang="en-US" altLang="zh-TW" sz="2800" dirty="0">
                <a:solidFill>
                  <a:schemeClr val="tx1"/>
                </a:solidFill>
              </a:rPr>
              <a:t>. Then, we construct an array of functions.</a:t>
            </a:r>
          </a:p>
          <a:p>
            <a:pPr algn="l"/>
            <a:endParaRPr lang="en-US" altLang="zh-TW" sz="2800" dirty="0">
              <a:solidFill>
                <a:schemeClr val="tx1"/>
              </a:solidFill>
            </a:endParaRPr>
          </a:p>
          <a:p>
            <a:pPr algn="l"/>
            <a:endParaRPr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1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85" y="1515164"/>
            <a:ext cx="9285565" cy="3406086"/>
          </a:xfrm>
        </p:spPr>
        <p:txBody>
          <a:bodyPr>
            <a:noAutofit/>
          </a:bodyPr>
          <a:lstStyle/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if(!(</a:t>
            </a:r>
            <a:r>
              <a:rPr lang="en-US" altLang="zh-TW" sz="2800" i="1" dirty="0" err="1">
                <a:solidFill>
                  <a:srgbClr val="00B0F0"/>
                </a:solidFill>
              </a:rPr>
              <a:t>strcmp</a:t>
            </a:r>
            <a:r>
              <a:rPr lang="en-US" altLang="zh-TW" sz="2800" i="1" dirty="0">
                <a:solidFill>
                  <a:srgbClr val="00B0F0"/>
                </a:solidFill>
              </a:rPr>
              <a:t>(</a:t>
            </a:r>
            <a:r>
              <a:rPr lang="en-US" altLang="zh-TW" sz="2800" i="1" dirty="0" err="1">
                <a:solidFill>
                  <a:srgbClr val="00B0F0"/>
                </a:solidFill>
              </a:rPr>
              <a:t>argv</a:t>
            </a:r>
            <a:r>
              <a:rPr lang="en-US" altLang="zh-TW" sz="2800" i="1" dirty="0">
                <a:solidFill>
                  <a:srgbClr val="00B0F0"/>
                </a:solidFill>
              </a:rPr>
              <a:t>[1], "power"))){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    </a:t>
            </a:r>
            <a:r>
              <a:rPr lang="en-US" altLang="zh-TW" sz="2800" i="1" dirty="0" err="1">
                <a:solidFill>
                  <a:srgbClr val="00B0F0"/>
                </a:solidFill>
              </a:rPr>
              <a:t>printf</a:t>
            </a:r>
            <a:r>
              <a:rPr lang="en-US" altLang="zh-TW" sz="2800" i="1" dirty="0">
                <a:solidFill>
                  <a:srgbClr val="00B0F0"/>
                </a:solidFill>
              </a:rPr>
              <a:t>("%f", </a:t>
            </a:r>
            <a:r>
              <a:rPr lang="en-US" altLang="zh-TW" sz="2800" i="1" dirty="0" err="1">
                <a:solidFill>
                  <a:srgbClr val="00B0F0"/>
                </a:solidFill>
              </a:rPr>
              <a:t>powerpower</a:t>
            </a:r>
            <a:r>
              <a:rPr lang="en-US" altLang="zh-TW" sz="2800" i="1" dirty="0">
                <a:solidFill>
                  <a:srgbClr val="00B0F0"/>
                </a:solidFill>
              </a:rPr>
              <a:t>(functions[0], x, n, m));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}else if(!(</a:t>
            </a:r>
            <a:r>
              <a:rPr lang="en-US" altLang="zh-TW" sz="2800" i="1" dirty="0" err="1">
                <a:solidFill>
                  <a:srgbClr val="00B0F0"/>
                </a:solidFill>
              </a:rPr>
              <a:t>strcmp</a:t>
            </a:r>
            <a:r>
              <a:rPr lang="en-US" altLang="zh-TW" sz="2800" i="1" dirty="0">
                <a:solidFill>
                  <a:srgbClr val="00B0F0"/>
                </a:solidFill>
              </a:rPr>
              <a:t>(</a:t>
            </a:r>
            <a:r>
              <a:rPr lang="en-US" altLang="zh-TW" sz="2800" i="1" dirty="0" err="1">
                <a:solidFill>
                  <a:srgbClr val="00B0F0"/>
                </a:solidFill>
              </a:rPr>
              <a:t>argv</a:t>
            </a:r>
            <a:r>
              <a:rPr lang="en-US" altLang="zh-TW" sz="2800" i="1" dirty="0">
                <a:solidFill>
                  <a:srgbClr val="00B0F0"/>
                </a:solidFill>
              </a:rPr>
              <a:t>[1], "multiply"))){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    </a:t>
            </a:r>
            <a:r>
              <a:rPr lang="en-US" altLang="zh-TW" sz="2800" i="1" dirty="0" err="1">
                <a:solidFill>
                  <a:srgbClr val="00B0F0"/>
                </a:solidFill>
              </a:rPr>
              <a:t>printf</a:t>
            </a:r>
            <a:r>
              <a:rPr lang="en-US" altLang="zh-TW" sz="2800" i="1" dirty="0">
                <a:solidFill>
                  <a:srgbClr val="00B0F0"/>
                </a:solidFill>
              </a:rPr>
              <a:t>("%f", </a:t>
            </a:r>
            <a:r>
              <a:rPr lang="en-US" altLang="zh-TW" sz="2800" i="1" dirty="0" err="1">
                <a:solidFill>
                  <a:srgbClr val="00B0F0"/>
                </a:solidFill>
              </a:rPr>
              <a:t>powerpower</a:t>
            </a:r>
            <a:r>
              <a:rPr lang="en-US" altLang="zh-TW" sz="2800" i="1" dirty="0">
                <a:solidFill>
                  <a:srgbClr val="00B0F0"/>
                </a:solidFill>
              </a:rPr>
              <a:t>(functions[1], x, n, m));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}else if(!(</a:t>
            </a:r>
            <a:r>
              <a:rPr lang="en-US" altLang="zh-TW" sz="2800" i="1" dirty="0" err="1">
                <a:solidFill>
                  <a:srgbClr val="00B0F0"/>
                </a:solidFill>
              </a:rPr>
              <a:t>strcmp</a:t>
            </a:r>
            <a:r>
              <a:rPr lang="en-US" altLang="zh-TW" sz="2800" i="1" dirty="0">
                <a:solidFill>
                  <a:srgbClr val="00B0F0"/>
                </a:solidFill>
              </a:rPr>
              <a:t>(</a:t>
            </a:r>
            <a:r>
              <a:rPr lang="en-US" altLang="zh-TW" sz="2800" i="1" dirty="0" err="1">
                <a:solidFill>
                  <a:srgbClr val="00B0F0"/>
                </a:solidFill>
              </a:rPr>
              <a:t>argv</a:t>
            </a:r>
            <a:r>
              <a:rPr lang="en-US" altLang="zh-TW" sz="2800" i="1" dirty="0">
                <a:solidFill>
                  <a:srgbClr val="00B0F0"/>
                </a:solidFill>
              </a:rPr>
              <a:t>[1], "divide"))){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    </a:t>
            </a:r>
            <a:r>
              <a:rPr lang="en-US" altLang="zh-TW" sz="2800" i="1" dirty="0" err="1">
                <a:solidFill>
                  <a:srgbClr val="00B0F0"/>
                </a:solidFill>
              </a:rPr>
              <a:t>printf</a:t>
            </a:r>
            <a:r>
              <a:rPr lang="en-US" altLang="zh-TW" sz="2800" i="1" dirty="0">
                <a:solidFill>
                  <a:srgbClr val="00B0F0"/>
                </a:solidFill>
              </a:rPr>
              <a:t>("%f", </a:t>
            </a:r>
            <a:r>
              <a:rPr lang="en-US" altLang="zh-TW" sz="2800" i="1" dirty="0" err="1">
                <a:solidFill>
                  <a:srgbClr val="00B0F0"/>
                </a:solidFill>
              </a:rPr>
              <a:t>powerpower</a:t>
            </a:r>
            <a:r>
              <a:rPr lang="en-US" altLang="zh-TW" sz="2800" i="1" dirty="0">
                <a:solidFill>
                  <a:srgbClr val="00B0F0"/>
                </a:solidFill>
              </a:rPr>
              <a:t>(functions[2], x, n, m));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}</a:t>
            </a:r>
            <a:endParaRPr lang="zh-TW" altLang="en-US" sz="28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909485" y="4808788"/>
            <a:ext cx="9082366" cy="113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Choose which function we should use with the if statement. Then, print the value.</a:t>
            </a:r>
          </a:p>
        </p:txBody>
      </p:sp>
    </p:spTree>
    <p:extLst>
      <p:ext uri="{BB962C8B-B14F-4D97-AF65-F5344CB8AC3E}">
        <p14:creationId xmlns:p14="http://schemas.microsoft.com/office/powerpoint/2010/main" val="24394700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108</TotalTime>
  <Words>453</Words>
  <Application>Microsoft Office PowerPoint</Application>
  <PresentationFormat>寬螢幕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Franklin Gothic Book</vt:lpstr>
      <vt:lpstr>裁剪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丞佑 鄭</dc:creator>
  <cp:lastModifiedBy>丞佑 鄭</cp:lastModifiedBy>
  <cp:revision>2</cp:revision>
  <dcterms:created xsi:type="dcterms:W3CDTF">2023-12-14T02:32:36Z</dcterms:created>
  <dcterms:modified xsi:type="dcterms:W3CDTF">2023-12-14T09:27:21Z</dcterms:modified>
</cp:coreProperties>
</file>