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78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8" r:id="rId18"/>
    <p:sldId id="259" r:id="rId19"/>
    <p:sldId id="260" r:id="rId20"/>
    <p:sldId id="261" r:id="rId21"/>
    <p:sldId id="263" r:id="rId22"/>
    <p:sldId id="264" r:id="rId23"/>
    <p:sldId id="262" r:id="rId24"/>
    <p:sldId id="265" r:id="rId25"/>
    <p:sldId id="266" r:id="rId26"/>
    <p:sldId id="267" r:id="rId27"/>
    <p:sldId id="268" r:id="rId28"/>
    <p:sldId id="269" r:id="rId29"/>
    <p:sldId id="270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C260-7348-472F-8ED2-D71AD8C48C7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CC6B9-ABE1-4D8E-8136-019E7E0E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simulation on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BA072B-F001-4735-A65F-A4D26EDE5BA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2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41AF-C36A-486B-AAC0-98EB0BEE6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A Blockchain Implementation For Secured Vaccine Certificates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14B35-C2DE-421B-88AC-7F1B50FF5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Jennifer fadriquela</a:t>
            </a:r>
          </a:p>
        </p:txBody>
      </p:sp>
    </p:spTree>
    <p:extLst>
      <p:ext uri="{BB962C8B-B14F-4D97-AF65-F5344CB8AC3E}">
        <p14:creationId xmlns:p14="http://schemas.microsoft.com/office/powerpoint/2010/main" val="399747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0283570" cy="477026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Epochs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Smart contracts require state access</a:t>
            </a:r>
          </a:p>
          <a:p>
            <a:pPr lvl="1">
              <a:buFontTx/>
              <a:buChar char="-"/>
            </a:pPr>
            <a:r>
              <a:rPr lang="en-US" dirty="0"/>
              <a:t>Need way to verify authorities without access to state</a:t>
            </a:r>
          </a:p>
          <a:p>
            <a:pPr>
              <a:buFontTx/>
              <a:buChar char="-"/>
            </a:pPr>
            <a:r>
              <a:rPr lang="en-US" dirty="0"/>
              <a:t>An epoch block is a stateless transition</a:t>
            </a:r>
          </a:p>
          <a:p>
            <a:pPr lvl="1">
              <a:buFontTx/>
              <a:buChar char="-"/>
            </a:pPr>
            <a:r>
              <a:rPr lang="en-US" dirty="0"/>
              <a:t>Contain no votes</a:t>
            </a:r>
          </a:p>
          <a:p>
            <a:pPr lvl="1">
              <a:buFontTx/>
              <a:buChar char="-"/>
            </a:pPr>
            <a:r>
              <a:rPr lang="en-US" dirty="0"/>
              <a:t>Contain list of authorities</a:t>
            </a:r>
          </a:p>
          <a:p>
            <a:pPr lvl="1">
              <a:buFontTx/>
              <a:buChar char="-"/>
            </a:pPr>
            <a:r>
              <a:rPr lang="en-US" dirty="0"/>
              <a:t>All non-settled votes are discarded</a:t>
            </a:r>
          </a:p>
          <a:p>
            <a:pPr>
              <a:buFontTx/>
              <a:buChar char="-"/>
            </a:pPr>
            <a:r>
              <a:rPr lang="en-US" dirty="0"/>
              <a:t>Can be used as a checkpoint for clients syncing the network</a:t>
            </a:r>
          </a:p>
          <a:p>
            <a:pPr>
              <a:buFontTx/>
              <a:buChar char="-"/>
            </a:pPr>
            <a:r>
              <a:rPr lang="en-US" dirty="0"/>
              <a:t>Default is every 30,000 blocks</a:t>
            </a:r>
          </a:p>
        </p:txBody>
      </p:sp>
    </p:spTree>
    <p:extLst>
      <p:ext uri="{BB962C8B-B14F-4D97-AF65-F5344CB8AC3E}">
        <p14:creationId xmlns:p14="http://schemas.microsoft.com/office/powerpoint/2010/main" val="403748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34641-6D15-49ED-A5AF-DFDF7146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9" y="1795678"/>
            <a:ext cx="8681010" cy="32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0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28DEF-70AA-49B8-8B84-AC16C2BA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77" y="1603231"/>
            <a:ext cx="7673686" cy="39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0066-59C7-4551-9317-20B7519F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78" y="1621769"/>
            <a:ext cx="6962082" cy="36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0FC4D-EFD4-44C5-BC99-D4B181C9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83" y="1491449"/>
            <a:ext cx="7541350" cy="45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KECCAK</a:t>
            </a:r>
          </a:p>
        </p:txBody>
      </p:sp>
    </p:spTree>
    <p:extLst>
      <p:ext uri="{BB962C8B-B14F-4D97-AF65-F5344CB8AC3E}">
        <p14:creationId xmlns:p14="http://schemas.microsoft.com/office/powerpoint/2010/main" val="230051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6D428-3711-4E98-A4FD-978134A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0585410" cy="5196392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Keccak uses the sponge construction where the message blocks are XORed into the initial bits of the state, and then </a:t>
            </a:r>
            <a:r>
              <a:rPr lang="en-US" dirty="0" err="1"/>
              <a:t>invertibly</a:t>
            </a:r>
            <a:r>
              <a:rPr lang="en-US" dirty="0"/>
              <a:t> permuted. The sponge function takes a simple function f and involves a number of stages, and where we create a fixed output (dependent on the bit length of the hash function). Simple operations of XOR, AND, and bit shifts are used, and which leads to a fast generation of the hash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E29EE-0542-4298-9AB8-1423AE84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845339"/>
            <a:ext cx="5429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Conceptual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E555-DD17-4AB4-9056-BD540F8A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7" y="285750"/>
            <a:ext cx="5048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666" y="705812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5046B-8C85-4B1A-9025-D7E1AD8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457547"/>
            <a:ext cx="6915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3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REQUIREMENTS MODELING</a:t>
            </a:r>
          </a:p>
        </p:txBody>
      </p:sp>
    </p:spTree>
    <p:extLst>
      <p:ext uri="{BB962C8B-B14F-4D97-AF65-F5344CB8AC3E}">
        <p14:creationId xmlns:p14="http://schemas.microsoft.com/office/powerpoint/2010/main" val="7964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6511-A37A-426F-86EB-6007E94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F130-11CB-4A13-8083-5F28B496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study aims to design and develop an application that will integrate blockchain and IPFS to ensure the integrity of vaccination data.</a:t>
            </a:r>
          </a:p>
          <a:p>
            <a:pPr marL="0" indent="0">
              <a:buNone/>
            </a:pPr>
            <a:r>
              <a:rPr lang="en-US" dirty="0"/>
              <a:t>Specifically, the study seeks to address the following objectives:</a:t>
            </a:r>
          </a:p>
          <a:p>
            <a:pPr marL="0" indent="0">
              <a:buNone/>
            </a:pPr>
            <a:r>
              <a:rPr lang="en-US" dirty="0"/>
              <a:t>1. To apply Proof of Authority (</a:t>
            </a:r>
            <a:r>
              <a:rPr lang="en-US" dirty="0" err="1"/>
              <a:t>PoA</a:t>
            </a:r>
            <a:r>
              <a:rPr lang="en-US" dirty="0"/>
              <a:t>) blockchain and Keccak Hash Algorithm in maintaining transactional records.</a:t>
            </a:r>
          </a:p>
          <a:p>
            <a:pPr marL="0" indent="0">
              <a:buNone/>
            </a:pPr>
            <a:r>
              <a:rPr lang="en-US" dirty="0"/>
              <a:t>2. To apply concept of Merkle DAG for data storage.</a:t>
            </a:r>
          </a:p>
          <a:p>
            <a:pPr marL="0" indent="0">
              <a:buNone/>
            </a:pPr>
            <a:r>
              <a:rPr lang="en-US" dirty="0"/>
              <a:t>3. To validate security aspects of the proposed application by using Solidity Security Audits based from Smart Contract Weakness Classification Registry (SWC Registry). The security audits namely:</a:t>
            </a:r>
          </a:p>
          <a:p>
            <a:pPr marL="0" indent="0">
              <a:buNone/>
            </a:pPr>
            <a:r>
              <a:rPr lang="en-US" dirty="0"/>
              <a:t>	a. </a:t>
            </a:r>
            <a:r>
              <a:rPr lang="en-US" dirty="0" err="1"/>
              <a:t>Securify</a:t>
            </a:r>
            <a:r>
              <a:rPr lang="en-US" dirty="0"/>
              <a:t> (Trail of Bits)</a:t>
            </a:r>
          </a:p>
          <a:p>
            <a:pPr marL="0" indent="0">
              <a:buNone/>
            </a:pPr>
            <a:r>
              <a:rPr lang="en-US" dirty="0"/>
              <a:t>	b. Slither (Chain Security)</a:t>
            </a:r>
          </a:p>
        </p:txBody>
      </p:sp>
    </p:spTree>
    <p:extLst>
      <p:ext uri="{BB962C8B-B14F-4D97-AF65-F5344CB8AC3E}">
        <p14:creationId xmlns:p14="http://schemas.microsoft.com/office/powerpoint/2010/main" val="364865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090C0-43A3-4973-AC71-FBCFC2CC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42" y="310718"/>
            <a:ext cx="4688915" cy="62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F130-11CB-4A13-8083-5F28B496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381741"/>
            <a:ext cx="10810782" cy="603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Requirements grouped by specific role:</a:t>
            </a:r>
          </a:p>
          <a:p>
            <a:pPr marL="0" indent="0">
              <a:buNone/>
            </a:pPr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dirty="0"/>
              <a:t>	- Register and Login – register to gain access to the system</a:t>
            </a:r>
          </a:p>
          <a:p>
            <a:pPr marL="0" indent="0">
              <a:buNone/>
            </a:pPr>
            <a:r>
              <a:rPr lang="en-US" dirty="0"/>
              <a:t>		o Upon registration, system will create private and public keys to be used for data encryption</a:t>
            </a:r>
          </a:p>
          <a:p>
            <a:pPr marL="0" indent="0">
              <a:buNone/>
            </a:pPr>
            <a:r>
              <a:rPr lang="en-US" dirty="0"/>
              <a:t>	- Download Vaccine Certificate</a:t>
            </a:r>
          </a:p>
          <a:p>
            <a:pPr marL="0" indent="0">
              <a:buNone/>
            </a:pPr>
            <a:r>
              <a:rPr lang="en-US" dirty="0"/>
              <a:t>	- View QR Code for Vaccine Record Summary</a:t>
            </a:r>
          </a:p>
          <a:p>
            <a:pPr marL="0" indent="0">
              <a:buNone/>
            </a:pPr>
            <a:r>
              <a:rPr lang="en-US" dirty="0"/>
              <a:t>	- View Record Summary Details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Verifying Third Party</a:t>
            </a:r>
          </a:p>
          <a:p>
            <a:pPr marL="0" indent="0">
              <a:buNone/>
            </a:pPr>
            <a:r>
              <a:rPr lang="en-US" dirty="0"/>
              <a:t>	- Publicly Available</a:t>
            </a:r>
          </a:p>
          <a:p>
            <a:pPr marL="0" indent="0">
              <a:buNone/>
            </a:pPr>
            <a:r>
              <a:rPr lang="en-US" dirty="0"/>
              <a:t>	- Validate Vaccine Certificate if existing in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Physician/Medical Unit</a:t>
            </a:r>
          </a:p>
          <a:p>
            <a:pPr marL="0" indent="0">
              <a:buNone/>
            </a:pPr>
            <a:r>
              <a:rPr lang="en-US" dirty="0"/>
              <a:t>	- Register and Login – register to gain access to the system</a:t>
            </a:r>
          </a:p>
          <a:p>
            <a:pPr marL="0" indent="0">
              <a:buNone/>
            </a:pPr>
            <a:r>
              <a:rPr lang="en-US" dirty="0"/>
              <a:t>	- Create vaccine record for patient</a:t>
            </a:r>
          </a:p>
        </p:txBody>
      </p:sp>
    </p:spTree>
    <p:extLst>
      <p:ext uri="{BB962C8B-B14F-4D97-AF65-F5344CB8AC3E}">
        <p14:creationId xmlns:p14="http://schemas.microsoft.com/office/powerpoint/2010/main" val="169394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SYSTEM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34235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A00BA-57DC-452E-B023-FEB02895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18" y="701386"/>
            <a:ext cx="5187303" cy="54552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403800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9" y="2700864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397C3-5F32-4181-BB88-922F0AC1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56" y="1328736"/>
            <a:ext cx="6858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02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HOME SCREEN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4FA4E-A486-4CCE-B60C-EC2F546B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64" y="306532"/>
            <a:ext cx="3574459" cy="62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02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HOME SCREEN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BE074-681F-46ED-8BF0-C035DA48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60" y="230818"/>
            <a:ext cx="3671030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632" y="108586"/>
            <a:ext cx="8896736" cy="1456267"/>
          </a:xfrm>
        </p:spPr>
        <p:txBody>
          <a:bodyPr/>
          <a:lstStyle/>
          <a:p>
            <a:pPr algn="ctr"/>
            <a:r>
              <a:rPr lang="en-US" dirty="0"/>
              <a:t>Vaccine record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255AF-7E90-4E6A-8AC9-B58AA572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11" y="1318282"/>
            <a:ext cx="9726178" cy="49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3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58" y="85291"/>
            <a:ext cx="7132684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VACCINE CERTIFICATE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2E33F-61D1-433C-ADE7-4CF2AC1A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28" y="2110629"/>
            <a:ext cx="4281510" cy="334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9F567-C1FE-4C1D-A530-95F2E48E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83" y="2110629"/>
            <a:ext cx="3917371" cy="33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58" y="85291"/>
            <a:ext cx="7132684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SCAN SUMMARY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B1919-62D8-4DA4-B619-431AEC16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21675"/>
            <a:ext cx="10344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MERKLE DAG</a:t>
            </a:r>
          </a:p>
        </p:txBody>
      </p:sp>
    </p:spTree>
    <p:extLst>
      <p:ext uri="{BB962C8B-B14F-4D97-AF65-F5344CB8AC3E}">
        <p14:creationId xmlns:p14="http://schemas.microsoft.com/office/powerpoint/2010/main" val="300386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SECURITY AUDITS RESULTS</a:t>
            </a:r>
          </a:p>
        </p:txBody>
      </p:sp>
    </p:spTree>
    <p:extLst>
      <p:ext uri="{BB962C8B-B14F-4D97-AF65-F5344CB8AC3E}">
        <p14:creationId xmlns:p14="http://schemas.microsoft.com/office/powerpoint/2010/main" val="72032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08" y="0"/>
            <a:ext cx="4630193" cy="1456267"/>
          </a:xfrm>
        </p:spPr>
        <p:txBody>
          <a:bodyPr/>
          <a:lstStyle/>
          <a:p>
            <a:pPr algn="ctr"/>
            <a:r>
              <a:rPr lang="en-US" dirty="0"/>
              <a:t>SECURIFY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6687C-56FD-4DEF-8174-C4404E32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456267"/>
            <a:ext cx="2209800" cy="1809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BAE3BB-C167-470B-84D4-4934F29E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95" y="2361142"/>
            <a:ext cx="7422018" cy="5285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Medium (All 3)</a:t>
            </a:r>
          </a:p>
          <a:p>
            <a:pPr marL="0" indent="0">
              <a:buNone/>
            </a:pPr>
            <a:r>
              <a:rPr lang="en-US" dirty="0"/>
              <a:t>Missing Input Validation - Method arguments must be sanitized before they are used in computation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</a:t>
            </a:r>
          </a:p>
          <a:p>
            <a:pPr marL="0" indent="0">
              <a:buNone/>
            </a:pPr>
            <a:r>
              <a:rPr lang="en-US" dirty="0"/>
              <a:t>Solidity pragma directives – Avoid complex solidity version pragma statements</a:t>
            </a:r>
          </a:p>
        </p:txBody>
      </p:sp>
    </p:spTree>
    <p:extLst>
      <p:ext uri="{BB962C8B-B14F-4D97-AF65-F5344CB8AC3E}">
        <p14:creationId xmlns:p14="http://schemas.microsoft.com/office/powerpoint/2010/main" val="199914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903" y="150921"/>
            <a:ext cx="4630193" cy="1456267"/>
          </a:xfrm>
        </p:spPr>
        <p:txBody>
          <a:bodyPr/>
          <a:lstStyle/>
          <a:p>
            <a:pPr algn="ctr"/>
            <a:r>
              <a:rPr lang="en-US" dirty="0"/>
              <a:t>SLITHER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BAE3BB-C167-470B-84D4-4934F29E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91" y="3736515"/>
            <a:ext cx="7422018" cy="169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Informational</a:t>
            </a:r>
          </a:p>
          <a:p>
            <a:pPr marL="0" indent="0">
              <a:buNone/>
            </a:pPr>
            <a:r>
              <a:rPr lang="en-US" dirty="0"/>
              <a:t>Pragma version is too complex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601E2-83F0-4300-A688-058E6E40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456267"/>
            <a:ext cx="2266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C3BDB-1792-4AAC-A24C-773F913B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66" y="1888900"/>
            <a:ext cx="6656588" cy="8440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A62C2D-C115-41A2-B11D-7FDB2418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92" y="1582774"/>
            <a:ext cx="4862743" cy="1456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1</a:t>
            </a:r>
          </a:p>
          <a:p>
            <a:pPr marL="0" indent="0">
              <a:buNone/>
            </a:pPr>
            <a:r>
              <a:rPr lang="en-US" dirty="0"/>
              <a:t>Name: cert_allen_smith.txt</a:t>
            </a:r>
          </a:p>
          <a:p>
            <a:pPr marL="0" indent="0">
              <a:buNone/>
            </a:pPr>
            <a:r>
              <a:rPr lang="en-US" dirty="0"/>
              <a:t>Size: 86 bytes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A2FF56-C1A7-4F49-BFC0-FFE5CC1B9A8D}"/>
              </a:ext>
            </a:extLst>
          </p:cNvPr>
          <p:cNvSpPr txBox="1">
            <a:spLocks/>
          </p:cNvSpPr>
          <p:nvPr/>
        </p:nvSpPr>
        <p:spPr>
          <a:xfrm>
            <a:off x="1100092" y="3661628"/>
            <a:ext cx="4862743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File 2</a:t>
            </a:r>
          </a:p>
          <a:p>
            <a:pPr marL="0" indent="0">
              <a:buFont typeface="Arial"/>
              <a:buNone/>
            </a:pPr>
            <a:r>
              <a:rPr lang="en-US" dirty="0"/>
              <a:t>Name: cert_john_doe.txt</a:t>
            </a:r>
          </a:p>
          <a:p>
            <a:pPr marL="0" indent="0">
              <a:buFont typeface="Arial"/>
              <a:buNone/>
            </a:pPr>
            <a:r>
              <a:rPr lang="en-US" dirty="0"/>
              <a:t>Size: 83 bytes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116892-76CC-4204-8B58-69F52D4C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66" y="3908749"/>
            <a:ext cx="6656588" cy="8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043B7-180D-4082-ADE0-9B1FF35E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97" y="1377545"/>
            <a:ext cx="5579052" cy="1826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F1C239-ED71-453C-9938-F55EF159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97" y="3652324"/>
            <a:ext cx="5579052" cy="182907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D20256-544F-494B-BD36-F4ADC2EA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21" y="2047411"/>
            <a:ext cx="2079052" cy="580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cert_allen_smith.txt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59A746-2E3F-4AB9-8BC5-7B136D03F49D}"/>
              </a:ext>
            </a:extLst>
          </p:cNvPr>
          <p:cNvSpPr txBox="1">
            <a:spLocks/>
          </p:cNvSpPr>
          <p:nvPr/>
        </p:nvSpPr>
        <p:spPr>
          <a:xfrm>
            <a:off x="1979721" y="4132520"/>
            <a:ext cx="2079052" cy="580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cert_john_doe.txt</a:t>
            </a:r>
          </a:p>
        </p:txBody>
      </p:sp>
    </p:spTree>
    <p:extLst>
      <p:ext uri="{BB962C8B-B14F-4D97-AF65-F5344CB8AC3E}">
        <p14:creationId xmlns:p14="http://schemas.microsoft.com/office/powerpoint/2010/main" val="15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86617C0-2AEF-4877-A0B6-E91CF571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2" y="1738312"/>
            <a:ext cx="5095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Proof of authority</a:t>
            </a:r>
            <a:br>
              <a:rPr lang="en-US" dirty="0"/>
            </a:br>
            <a:r>
              <a:rPr lang="en-US" dirty="0"/>
              <a:t>Clique</a:t>
            </a:r>
          </a:p>
        </p:txBody>
      </p:sp>
    </p:spTree>
    <p:extLst>
      <p:ext uri="{BB962C8B-B14F-4D97-AF65-F5344CB8AC3E}">
        <p14:creationId xmlns:p14="http://schemas.microsoft.com/office/powerpoint/2010/main" val="9830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5839689" cy="36491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Concept of </a:t>
            </a:r>
            <a:r>
              <a:rPr lang="en-US" dirty="0" err="1"/>
              <a:t>Inturn</a:t>
            </a:r>
            <a:r>
              <a:rPr lang="en-US" dirty="0"/>
              <a:t> and </a:t>
            </a:r>
            <a:r>
              <a:rPr lang="en-US" dirty="0" err="1"/>
              <a:t>Noturn</a:t>
            </a:r>
            <a:r>
              <a:rPr lang="en-US" dirty="0"/>
              <a:t> validators</a:t>
            </a:r>
          </a:p>
          <a:p>
            <a:pPr>
              <a:buFontTx/>
              <a:buChar char="-"/>
            </a:pPr>
            <a:r>
              <a:rPr lang="en-US" dirty="0"/>
              <a:t>After signing a block, validators are not allowed to sign the next floor(SIGNER_COUNT / 2) + 1 blocks</a:t>
            </a:r>
          </a:p>
          <a:p>
            <a:pPr>
              <a:buFontTx/>
              <a:buChar char="-"/>
            </a:pPr>
            <a:r>
              <a:rPr lang="en-US" dirty="0"/>
              <a:t>Gives preference to chain built with INTURN validators</a:t>
            </a:r>
          </a:p>
          <a:p>
            <a:pPr>
              <a:buFontTx/>
              <a:buChar char="-"/>
            </a:pPr>
            <a:r>
              <a:rPr lang="en-US" dirty="0"/>
              <a:t>Blocks have a higher difficulty depending when they are made</a:t>
            </a:r>
          </a:p>
          <a:p>
            <a:pPr lvl="1">
              <a:buFontTx/>
              <a:buChar char="-"/>
            </a:pPr>
            <a:r>
              <a:rPr lang="en-US" dirty="0"/>
              <a:t>DIFF_INTURN = 2</a:t>
            </a:r>
          </a:p>
          <a:p>
            <a:pPr lvl="1">
              <a:buFontTx/>
              <a:buChar char="-"/>
            </a:pPr>
            <a:r>
              <a:rPr lang="en-US" dirty="0"/>
              <a:t>DIFF_NOTURN = 1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72405-A2E2-4EEB-B434-FA1F610C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52" y="3416974"/>
            <a:ext cx="6305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0283570" cy="477026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Validator Set Changes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Authorities vote for validator set changes</a:t>
            </a:r>
          </a:p>
          <a:p>
            <a:pPr>
              <a:buFontTx/>
              <a:buChar char="-"/>
            </a:pPr>
            <a:r>
              <a:rPr lang="en-US" dirty="0"/>
              <a:t>For non-epoch transition blocks</a:t>
            </a:r>
          </a:p>
          <a:p>
            <a:pPr lvl="1">
              <a:buFontTx/>
              <a:buChar char="-"/>
            </a:pPr>
            <a:r>
              <a:rPr lang="en-US" dirty="0"/>
              <a:t>Signers may cast one vote per own block to propose authorization</a:t>
            </a:r>
          </a:p>
          <a:p>
            <a:pPr lvl="1">
              <a:buFontTx/>
              <a:buChar char="-"/>
            </a:pPr>
            <a:r>
              <a:rPr lang="en-US" dirty="0"/>
              <a:t>Only latest proposal per target beneficiary is kept from a single signer</a:t>
            </a:r>
          </a:p>
          <a:p>
            <a:pPr lvl="1">
              <a:buFontTx/>
              <a:buChar char="-"/>
            </a:pPr>
            <a:r>
              <a:rPr lang="en-US" dirty="0"/>
              <a:t>Votes  are tallied live as the chain progresses</a:t>
            </a:r>
          </a:p>
          <a:p>
            <a:pPr lvl="1">
              <a:buFontTx/>
              <a:buChar char="-"/>
            </a:pPr>
            <a:r>
              <a:rPr lang="en-US" dirty="0"/>
              <a:t>Proposals reaching majority consensus SIGNER_LIMIT come into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901616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366</TotalTime>
  <Words>618</Words>
  <Application>Microsoft Office PowerPoint</Application>
  <PresentationFormat>Widescreen</PresentationFormat>
  <Paragraphs>94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Celestial</vt:lpstr>
      <vt:lpstr>A Blockchain Implementation For Secured Vaccine Certificates</vt:lpstr>
      <vt:lpstr>Objectives of the Study</vt:lpstr>
      <vt:lpstr>MERKLE DAG</vt:lpstr>
      <vt:lpstr>PowerPoint Presentation</vt:lpstr>
      <vt:lpstr>PowerPoint Presentation</vt:lpstr>
      <vt:lpstr>PowerPoint Presentation</vt:lpstr>
      <vt:lpstr>Proof of authority Clique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KECCAK</vt:lpstr>
      <vt:lpstr>PowerPoint Presentation</vt:lpstr>
      <vt:lpstr>Conceptual Framework</vt:lpstr>
      <vt:lpstr>Methodology</vt:lpstr>
      <vt:lpstr>REQUIREMENTS MODELING</vt:lpstr>
      <vt:lpstr>PowerPoint Presentation</vt:lpstr>
      <vt:lpstr>PowerPoint Presentation</vt:lpstr>
      <vt:lpstr>SYSTEM FUNCTIONALITIES</vt:lpstr>
      <vt:lpstr>PATIENT REGISTRATION</vt:lpstr>
      <vt:lpstr>PATIENT LOGIN</vt:lpstr>
      <vt:lpstr>PATIENT HOME SCREEN - 1</vt:lpstr>
      <vt:lpstr>PATIENT HOME SCREEN - 2</vt:lpstr>
      <vt:lpstr>Vaccine record creation</vt:lpstr>
      <vt:lpstr>VACCINE CERTIFICATE VALIDATION</vt:lpstr>
      <vt:lpstr>SCAN SUMMARY QR CODE</vt:lpstr>
      <vt:lpstr>SECURITY AUDITS RESULTS</vt:lpstr>
      <vt:lpstr>SECURIFY RESULTS</vt:lpstr>
      <vt:lpstr>SLITHER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Blockchain Implementation For Secured Vaccine Certificates</dc:title>
  <dc:creator>Fadriquela, Jennifer (Manila)</dc:creator>
  <cp:lastModifiedBy>Fadriquela, Jennifer (Manila)</cp:lastModifiedBy>
  <cp:revision>44</cp:revision>
  <dcterms:created xsi:type="dcterms:W3CDTF">2022-03-29T10:33:51Z</dcterms:created>
  <dcterms:modified xsi:type="dcterms:W3CDTF">2022-04-02T03:54:34Z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2022-04-02T03:54:31Z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9f9994eb-8cea-4337-8cba-11bdbac99288</vt:lpwstr>
  </property>
  <property fmtid="{D5CDD505-2E9C-101B-9397-08002B2CF9AE}" pid="8" name="MSIP_Label_d347b247-e90e-43a3-9d7b-004f14ae6873_ContentBits">
    <vt:lpwstr>0</vt:lpwstr>
  </property>
</Properties>
</file>