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6" r:id="rId2"/>
    <p:sldId id="257" r:id="rId3"/>
    <p:sldId id="258" r:id="rId4"/>
    <p:sldId id="260" r:id="rId5"/>
    <p:sldId id="259" r:id="rId6"/>
    <p:sldId id="261" r:id="rId7"/>
    <p:sldId id="262" r:id="rId8"/>
    <p:sldId id="265" r:id="rId9"/>
    <p:sldId id="266" r:id="rId10"/>
    <p:sldId id="263" r:id="rId11"/>
    <p:sldId id="268" r:id="rId12"/>
    <p:sldId id="269" r:id="rId13"/>
    <p:sldId id="271" r:id="rId14"/>
    <p:sldId id="270" r:id="rId15"/>
    <p:sldId id="272" r:id="rId16"/>
    <p:sldId id="267"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960" autoAdjust="0"/>
  </p:normalViewPr>
  <p:slideViewPr>
    <p:cSldViewPr snapToGrid="0">
      <p:cViewPr varScale="1">
        <p:scale>
          <a:sx n="45" d="100"/>
          <a:sy n="45" d="100"/>
        </p:scale>
        <p:origin x="14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9FD6E-4EEA-407E-8337-47EDBBA2C55A}"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308B1-1F68-4EE6-9448-4DD9913136AE}" type="slidenum">
              <a:rPr lang="en-US" smtClean="0"/>
              <a:t>‹#›</a:t>
            </a:fld>
            <a:endParaRPr lang="en-US"/>
          </a:p>
        </p:txBody>
      </p:sp>
    </p:spTree>
    <p:extLst>
      <p:ext uri="{BB962C8B-B14F-4D97-AF65-F5344CB8AC3E}">
        <p14:creationId xmlns:p14="http://schemas.microsoft.com/office/powerpoint/2010/main" val="131071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kdnuggets.com/2019/04/text-preprocessing-nlp-machine-learning.html#:~:text=What%20is%20text%20preprocessing%3F,an%20example%20of%20a%20Tas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In the lifecycle of a software project, </a:t>
            </a:r>
            <a:r>
              <a:rPr lang="en-GB" sz="1800" b="1" dirty="0">
                <a:effectLst/>
                <a:latin typeface="Times New Roman" panose="02020603050405020304" pitchFamily="18" charset="0"/>
                <a:ea typeface="Times New Roman" panose="02020603050405020304" pitchFamily="18" charset="0"/>
              </a:rPr>
              <a:t>bug fixing is an essential aspect of the development and maintenance phases</a:t>
            </a:r>
            <a:r>
              <a:rPr lang="en-GB" sz="1800" dirty="0">
                <a:effectLst/>
                <a:latin typeface="Times New Roman" panose="02020603050405020304" pitchFamily="18" charset="0"/>
                <a:ea typeface="Times New Roman" panose="02020603050405020304" pitchFamily="18" charset="0"/>
              </a:rPr>
              <a:t>. </a:t>
            </a:r>
          </a:p>
          <a:p>
            <a:r>
              <a:rPr lang="en-GB" sz="1800" dirty="0">
                <a:effectLst/>
                <a:latin typeface="Times New Roman" panose="02020603050405020304" pitchFamily="18" charset="0"/>
                <a:ea typeface="Times New Roman" panose="02020603050405020304" pitchFamily="18" charset="0"/>
              </a:rPr>
              <a:t>A bug is a </a:t>
            </a:r>
            <a:r>
              <a:rPr lang="en-GB" sz="1800" b="1" dirty="0">
                <a:effectLst/>
                <a:latin typeface="Times New Roman" panose="02020603050405020304" pitchFamily="18" charset="0"/>
                <a:ea typeface="Times New Roman" panose="02020603050405020304" pitchFamily="18" charset="0"/>
              </a:rPr>
              <a:t>coding error that can lead to anomalous program behaviour</a:t>
            </a:r>
            <a:r>
              <a:rPr lang="en-GB" sz="1800" dirty="0">
                <a:effectLst/>
                <a:latin typeface="Times New Roman" panose="02020603050405020304" pitchFamily="18" charset="0"/>
                <a:ea typeface="Times New Roman" panose="02020603050405020304" pitchFamily="18" charset="0"/>
              </a:rPr>
              <a:t>.</a:t>
            </a:r>
          </a:p>
          <a:p>
            <a:endParaRPr lang="en-GB" sz="1800" dirty="0">
              <a:effectLst/>
              <a:latin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75000"/>
                  </a:schemeClr>
                </a:solidFill>
              </a:rPr>
              <a:t>According to a survey conducted by the National Institute of Standards and Technology (NIST), the annual cost of software vulnerabilities is estimated to be around $59.5 billion.</a:t>
            </a:r>
            <a:endParaRPr lang="en-GB" sz="1800" dirty="0">
              <a:effectLst/>
              <a:latin typeface="Times New Roman" panose="02020603050405020304" pitchFamily="18" charset="0"/>
              <a:ea typeface="Times New Roman" panose="02020603050405020304" pitchFamily="18" charset="0"/>
            </a:endParaRPr>
          </a:p>
          <a:p>
            <a:r>
              <a:rPr lang="en-US" dirty="0"/>
              <a:t>According to some software maintenance studies, maintenance costs account for at least 50%, and in some cases more than 90%, of total costs associated with a software product </a:t>
            </a:r>
          </a:p>
          <a:p>
            <a:endParaRPr lang="en-US" dirty="0"/>
          </a:p>
          <a:p>
            <a:r>
              <a:rPr lang="en-GB" sz="1800" b="1" dirty="0">
                <a:effectLst/>
                <a:latin typeface="Times New Roman" panose="02020603050405020304" pitchFamily="18" charset="0"/>
                <a:ea typeface="Times New Roman" panose="02020603050405020304" pitchFamily="18" charset="0"/>
              </a:rPr>
              <a:t>Issue report assignment </a:t>
            </a:r>
            <a:r>
              <a:rPr lang="en-GB" sz="1800" dirty="0">
                <a:effectLst/>
                <a:latin typeface="Times New Roman" panose="02020603050405020304" pitchFamily="18" charset="0"/>
                <a:ea typeface="Times New Roman" panose="02020603050405020304" pitchFamily="18" charset="0"/>
              </a:rPr>
              <a:t>is a </a:t>
            </a:r>
            <a:r>
              <a:rPr lang="en-GB" sz="1800" b="1" dirty="0">
                <a:effectLst/>
                <a:latin typeface="Times New Roman" panose="02020603050405020304" pitchFamily="18" charset="0"/>
                <a:ea typeface="Times New Roman" panose="02020603050405020304" pitchFamily="18" charset="0"/>
              </a:rPr>
              <a:t>crucial phase </a:t>
            </a:r>
            <a:r>
              <a:rPr lang="en-GB" sz="1800" dirty="0">
                <a:effectLst/>
                <a:latin typeface="Times New Roman" panose="02020603050405020304" pitchFamily="18" charset="0"/>
                <a:ea typeface="Times New Roman" panose="02020603050405020304" pitchFamily="18" charset="0"/>
              </a:rPr>
              <a:t>in the process of locating and correcting a bug, since it is the skill of matching an open bug report to the most likely developer to handle it.</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3</a:t>
            </a:fld>
            <a:endParaRPr lang="en-US"/>
          </a:p>
        </p:txBody>
      </p:sp>
    </p:spTree>
    <p:extLst>
      <p:ext uri="{BB962C8B-B14F-4D97-AF65-F5344CB8AC3E}">
        <p14:creationId xmlns:p14="http://schemas.microsoft.com/office/powerpoint/2010/main" val="209064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lumMod val="75000"/>
                  </a:schemeClr>
                </a:solidFill>
                <a:effectLst/>
                <a:ea typeface="Times New Roman" panose="02020603050405020304" pitchFamily="18" charset="0"/>
              </a:rPr>
              <a:t>NLP is a branch of artificial intelligence which is focused on the enabling the computers to understand and interpret the human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Mulish"/>
              </a:rPr>
              <a:t>The first thing you need to do in any NLP project is </a:t>
            </a:r>
            <a:r>
              <a:rPr lang="en-US" b="0" i="0" u="none" strike="noStrike" dirty="0">
                <a:solidFill>
                  <a:srgbClr val="4455A6"/>
                </a:solidFill>
                <a:effectLst/>
                <a:latin typeface="Mulish"/>
                <a:hlinkClick r:id="rId3"/>
              </a:rPr>
              <a:t>text preprocessing</a:t>
            </a:r>
            <a:r>
              <a:rPr lang="en-US" b="0" i="0" dirty="0">
                <a:solidFill>
                  <a:srgbClr val="212529"/>
                </a:solidFill>
                <a:effectLst/>
                <a:latin typeface="Mulish"/>
              </a:rPr>
              <a:t>. Preprocessing input text simply means putting the data into a predictable and analyzable form. It’s a crucial step for building an amazing NLP application.</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Lato" panose="020B0604020202020204" pitchFamily="34" charset="0"/>
              </a:rPr>
              <a:t>Tokenization is a key (and mandatory) aspect of working with text data</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most often used tokenization algorithm is word tokenization. It divides a chunk of text into distinct words using a delimiter. Different word-level tokens are created depending on the delimiters. Word tokenization includes pre-trained word embeddings like Word2Vec and </a:t>
            </a:r>
            <a:r>
              <a:rPr lang="en-US" sz="1800" dirty="0" err="1">
                <a:solidFill>
                  <a:srgbClr val="000000"/>
                </a:solidFill>
                <a:effectLst/>
                <a:latin typeface="Times New Roman" panose="02020603050405020304" pitchFamily="18" charset="0"/>
                <a:ea typeface="Times New Roman" panose="02020603050405020304" pitchFamily="18" charset="0"/>
              </a:rPr>
              <a:t>GloVe</a:t>
            </a:r>
            <a:r>
              <a:rPr lang="en-US" sz="1800" dirty="0">
                <a:solidFill>
                  <a:srgbClr val="000000"/>
                </a:solidFill>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12</a:t>
            </a:fld>
            <a:endParaRPr lang="en-US"/>
          </a:p>
        </p:txBody>
      </p:sp>
    </p:spTree>
    <p:extLst>
      <p:ext uri="{BB962C8B-B14F-4D97-AF65-F5344CB8AC3E}">
        <p14:creationId xmlns:p14="http://schemas.microsoft.com/office/powerpoint/2010/main" val="282939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13</a:t>
            </a:fld>
            <a:endParaRPr lang="en-US"/>
          </a:p>
        </p:txBody>
      </p:sp>
    </p:spTree>
    <p:extLst>
      <p:ext uri="{BB962C8B-B14F-4D97-AF65-F5344CB8AC3E}">
        <p14:creationId xmlns:p14="http://schemas.microsoft.com/office/powerpoint/2010/main" val="337841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14</a:t>
            </a:fld>
            <a:endParaRPr lang="en-US"/>
          </a:p>
        </p:txBody>
      </p:sp>
    </p:spTree>
    <p:extLst>
      <p:ext uri="{BB962C8B-B14F-4D97-AF65-F5344CB8AC3E}">
        <p14:creationId xmlns:p14="http://schemas.microsoft.com/office/powerpoint/2010/main" val="40609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(TF) is how often a word appears in a document, divided by how many words there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is how common a word is, inverse document frequency (IDF) is how unique or rare a word is.</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15</a:t>
            </a:fld>
            <a:endParaRPr lang="en-US"/>
          </a:p>
        </p:txBody>
      </p:sp>
    </p:spTree>
    <p:extLst>
      <p:ext uri="{BB962C8B-B14F-4D97-AF65-F5344CB8AC3E}">
        <p14:creationId xmlns:p14="http://schemas.microsoft.com/office/powerpoint/2010/main" val="327096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Linear SVM is used to categorize data that is linearly separable, i.e. a dataset that can be divided into two groups using a single straight line. </a:t>
            </a:r>
          </a:p>
          <a:p>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Non-linear SVM is used to classify data that cannot be classified using a straight line. We do this by employing a kernel approach, which places data points in a higher dimension from which they may be separated using planes or other mathematical functions. </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16</a:t>
            </a:fld>
            <a:endParaRPr lang="en-US"/>
          </a:p>
        </p:txBody>
      </p:sp>
    </p:spTree>
    <p:extLst>
      <p:ext uri="{BB962C8B-B14F-4D97-AF65-F5344CB8AC3E}">
        <p14:creationId xmlns:p14="http://schemas.microsoft.com/office/powerpoint/2010/main" val="185287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17</a:t>
            </a:fld>
            <a:endParaRPr lang="en-US"/>
          </a:p>
        </p:txBody>
      </p:sp>
    </p:spTree>
    <p:extLst>
      <p:ext uri="{BB962C8B-B14F-4D97-AF65-F5344CB8AC3E}">
        <p14:creationId xmlns:p14="http://schemas.microsoft.com/office/powerpoint/2010/main" val="391407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most popular bug tracking </a:t>
            </a:r>
            <a:r>
              <a:rPr lang="en-US" dirty="0" err="1"/>
              <a:t>softwares</a:t>
            </a:r>
            <a:r>
              <a:rPr lang="en-US" dirty="0"/>
              <a:t> are </a:t>
            </a:r>
            <a:r>
              <a:rPr lang="en-US" dirty="0" err="1"/>
              <a:t>BugZilla</a:t>
            </a:r>
            <a:r>
              <a:rPr lang="en-US" dirty="0"/>
              <a:t> and Jira</a:t>
            </a:r>
          </a:p>
          <a:p>
            <a:endParaRPr lang="en-US" dirty="0"/>
          </a:p>
          <a:p>
            <a:r>
              <a:rPr lang="en-GB" sz="1200" dirty="0">
                <a:effectLst/>
                <a:latin typeface="Times New Roman" panose="02020603050405020304" pitchFamily="18" charset="0"/>
                <a:ea typeface="Times New Roman" panose="02020603050405020304" pitchFamily="18" charset="0"/>
              </a:rPr>
              <a:t>When software testers find a bug, they will create a bug report to begin the process of fixing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verifying and modifying a bug, each bug report must be assigned to a relevant developer who could fix it [7]. This process of assignment is called bug triage. </a:t>
            </a:r>
            <a:endParaRPr lang="en-GB" sz="1200" dirty="0">
              <a:effectLst/>
              <a:latin typeface="Times New Roman" panose="02020603050405020304" pitchFamily="18" charset="0"/>
              <a:ea typeface="Times New Roman" panose="02020603050405020304" pitchFamily="18" charset="0"/>
            </a:endParaRPr>
          </a:p>
          <a:p>
            <a:r>
              <a:rPr lang="en-GB" sz="1200" dirty="0">
                <a:effectLst/>
                <a:latin typeface="Times New Roman" panose="02020603050405020304" pitchFamily="18" charset="0"/>
                <a:ea typeface="Times New Roman" panose="02020603050405020304" pitchFamily="18" charset="0"/>
              </a:rPr>
              <a:t>Software bugs must be dealt swiftly </a:t>
            </a:r>
            <a:r>
              <a:rPr lang="en-GB" sz="1200" b="1" dirty="0">
                <a:effectLst/>
                <a:latin typeface="Times New Roman" panose="02020603050405020304" pitchFamily="18" charset="0"/>
                <a:ea typeface="Times New Roman" panose="02020603050405020304" pitchFamily="18" charset="0"/>
              </a:rPr>
              <a:t>in large-scale software projects </a:t>
            </a:r>
            <a:r>
              <a:rPr lang="en-GB" sz="1200" dirty="0">
                <a:effectLst/>
                <a:latin typeface="Times New Roman" panose="02020603050405020304" pitchFamily="18" charset="0"/>
                <a:ea typeface="Times New Roman" panose="02020603050405020304" pitchFamily="18" charset="0"/>
              </a:rPr>
              <a:t>wherein erroneous bug report </a:t>
            </a:r>
            <a:r>
              <a:rPr lang="en-GB" sz="1200" b="1" dirty="0">
                <a:effectLst/>
                <a:latin typeface="Times New Roman" panose="02020603050405020304" pitchFamily="18" charset="0"/>
                <a:ea typeface="Times New Roman" panose="02020603050405020304" pitchFamily="18" charset="0"/>
              </a:rPr>
              <a:t>assignment to development teams can be quite costly</a:t>
            </a:r>
            <a:r>
              <a:rPr lang="en-GB" sz="1200" dirty="0">
                <a:effectLst/>
                <a:latin typeface="Times New Roman" panose="02020603050405020304" pitchFamily="18" charset="0"/>
                <a:ea typeface="Times New Roman" panose="02020603050405020304" pitchFamily="18" charset="0"/>
              </a:rPr>
              <a:t>.</a:t>
            </a:r>
          </a:p>
          <a:p>
            <a:endParaRPr lang="en-GB" sz="1200" dirty="0">
              <a:effectLst/>
              <a:latin typeface="Times New Roman" panose="02020603050405020304" pitchFamily="18" charset="0"/>
              <a:ea typeface="Times New Roman" panose="02020603050405020304" pitchFamily="18" charset="0"/>
            </a:endParaRPr>
          </a:p>
          <a:p>
            <a:r>
              <a:rPr lang="en-US" dirty="0"/>
              <a:t>In traditional bug repositories, all the bugs are manually triaged by some specialized developers (</a:t>
            </a:r>
            <a:r>
              <a:rPr lang="en-US" dirty="0" err="1"/>
              <a:t>triagers</a:t>
            </a:r>
            <a:r>
              <a:rPr lang="en-US" dirty="0"/>
              <a:t>) [7].</a:t>
            </a:r>
            <a:endParaRPr lang="en-GB" sz="1200" dirty="0">
              <a:effectLst/>
              <a:latin typeface="Times New Roman" panose="02020603050405020304" pitchFamily="18" charset="0"/>
              <a:ea typeface="Times New Roman" panose="02020603050405020304" pitchFamily="18" charset="0"/>
            </a:endParaRPr>
          </a:p>
          <a:p>
            <a:endParaRPr lang="en-US" dirty="0"/>
          </a:p>
          <a:p>
            <a:endParaRPr lang="en-US" dirty="0"/>
          </a:p>
          <a:p>
            <a:r>
              <a:rPr lang="en-US" dirty="0"/>
              <a:t>On average, Mozilla received 170 and Eclipse 120 new bug reports on each day from January to July 2000</a:t>
            </a:r>
          </a:p>
        </p:txBody>
      </p:sp>
      <p:sp>
        <p:nvSpPr>
          <p:cNvPr id="4" name="Slide Number Placeholder 3"/>
          <p:cNvSpPr>
            <a:spLocks noGrp="1"/>
          </p:cNvSpPr>
          <p:nvPr>
            <p:ph type="sldNum" sz="quarter" idx="5"/>
          </p:nvPr>
        </p:nvSpPr>
        <p:spPr/>
        <p:txBody>
          <a:bodyPr/>
          <a:lstStyle/>
          <a:p>
            <a:fld id="{933308B1-1F68-4EE6-9448-4DD9913136AE}" type="slidenum">
              <a:rPr lang="en-US" smtClean="0"/>
              <a:t>4</a:t>
            </a:fld>
            <a:endParaRPr lang="en-US"/>
          </a:p>
        </p:txBody>
      </p:sp>
    </p:spTree>
    <p:extLst>
      <p:ext uri="{BB962C8B-B14F-4D97-AF65-F5344CB8AC3E}">
        <p14:creationId xmlns:p14="http://schemas.microsoft.com/office/powerpoint/2010/main" val="214494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Software bugs are an unavoidable part of the software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software bugs must be fixed for the product to be of high quality, addressing them in a timely manner comes at a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Many organizations use issue tracking systems like Mozilla </a:t>
            </a:r>
            <a:r>
              <a:rPr lang="en-US" sz="1800" dirty="0" err="1">
                <a:solidFill>
                  <a:srgbClr val="000000"/>
                </a:solidFill>
                <a:effectLst/>
                <a:latin typeface="Times New Roman" panose="02020603050405020304" pitchFamily="18" charset="0"/>
                <a:ea typeface="Times New Roman" panose="02020603050405020304" pitchFamily="18" charset="0"/>
              </a:rPr>
              <a:t>BugZilla</a:t>
            </a:r>
            <a:r>
              <a:rPr lang="en-US" sz="1800" dirty="0">
                <a:solidFill>
                  <a:srgbClr val="000000"/>
                </a:solidFill>
                <a:effectLst/>
                <a:latin typeface="Times New Roman" panose="02020603050405020304" pitchFamily="18" charset="0"/>
                <a:ea typeface="Times New Roman" panose="02020603050405020304" pitchFamily="18" charset="0"/>
              </a:rPr>
              <a:t> and Atlassian JIRA to deal with them in a methodical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issue tracking systems have been proven to be effective in managing issues, many actions associated with bug resolution require a significant amount of time and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manually inspecting and assigning bug reports is tedious and </a:t>
            </a:r>
            <a:r>
              <a:rPr lang="en-US" sz="2800" dirty="0" err="1"/>
              <a:t>timeconsuming</a:t>
            </a:r>
            <a:r>
              <a:rPr lang="en-US" sz="2800" dirty="0"/>
              <a:t>, especially in those software projects that have a large amount of bug reports and developers.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5</a:t>
            </a:fld>
            <a:endParaRPr lang="en-US"/>
          </a:p>
        </p:txBody>
      </p:sp>
    </p:spTree>
    <p:extLst>
      <p:ext uri="{BB962C8B-B14F-4D97-AF65-F5344CB8AC3E}">
        <p14:creationId xmlns:p14="http://schemas.microsoft.com/office/powerpoint/2010/main" val="339453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6</a:t>
            </a:fld>
            <a:endParaRPr lang="en-US"/>
          </a:p>
        </p:txBody>
      </p:sp>
    </p:spTree>
    <p:extLst>
      <p:ext uri="{BB962C8B-B14F-4D97-AF65-F5344CB8AC3E}">
        <p14:creationId xmlns:p14="http://schemas.microsoft.com/office/powerpoint/2010/main" val="32111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a:t>
            </a:r>
            <a:r>
              <a:rPr lang="en-US" dirty="0" err="1"/>
              <a:t>regaridng</a:t>
            </a:r>
            <a:r>
              <a:rPr lang="en-US" dirty="0"/>
              <a:t>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7</a:t>
            </a:fld>
            <a:endParaRPr lang="en-US"/>
          </a:p>
        </p:txBody>
      </p:sp>
    </p:spTree>
    <p:extLst>
      <p:ext uri="{BB962C8B-B14F-4D97-AF65-F5344CB8AC3E}">
        <p14:creationId xmlns:p14="http://schemas.microsoft.com/office/powerpoint/2010/main" val="68233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a:t>
            </a:r>
            <a:r>
              <a:rPr lang="en-US" dirty="0" err="1"/>
              <a:t>regaridng</a:t>
            </a:r>
            <a:r>
              <a:rPr lang="en-US" dirty="0"/>
              <a:t>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8</a:t>
            </a:fld>
            <a:endParaRPr lang="en-US"/>
          </a:p>
        </p:txBody>
      </p:sp>
    </p:spTree>
    <p:extLst>
      <p:ext uri="{BB962C8B-B14F-4D97-AF65-F5344CB8AC3E}">
        <p14:creationId xmlns:p14="http://schemas.microsoft.com/office/powerpoint/2010/main" val="56793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bug repository, a bug is kept up as a bug </a:t>
            </a:r>
            <a:r>
              <a:rPr lang="en-US" dirty="0" err="1"/>
              <a:t>repo.rt</a:t>
            </a:r>
            <a:r>
              <a:rPr lang="en-US" dirty="0"/>
              <a:t>, which records the textual depiction of reproducing the bug and updated as per the status of bug fixing.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Predefined fields, text descriptions, attachments, and dependencies are all included in a bug report for the purposes of problem management and resolution. </a:t>
            </a:r>
          </a:p>
          <a:p>
            <a:endParaRPr lang="en-US" dirty="0"/>
          </a:p>
          <a:p>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Some properties, such as the assignee, the present status, and the eventual resolution, may be regularly updated. The natural language contents of a bug report, including the title of the bug report and a comprehensive description of the bug, are referred to as the text description.</a:t>
            </a:r>
          </a:p>
          <a:p>
            <a:endParaRPr lang="en-US" sz="1800" dirty="0">
              <a:solidFill>
                <a:srgbClr val="000000"/>
              </a:solidFill>
              <a:effectLst/>
              <a:latin typeface="Times New Roman" panose="02020603050405020304" pitchFamily="18" charset="0"/>
            </a:endParaRPr>
          </a:p>
          <a:p>
            <a:pPr algn="l"/>
            <a:r>
              <a:rPr lang="en-US" sz="1800" b="0" i="0" u="none" strike="noStrike" baseline="0" dirty="0">
                <a:latin typeface="ThgrfjCMR10"/>
              </a:rPr>
              <a:t>The “Assignee” metadata points out one developer who is responsible for fixing the bug report.</a:t>
            </a:r>
          </a:p>
          <a:p>
            <a:pPr algn="l"/>
            <a:endParaRPr lang="en-US" sz="1800" b="0" i="0" u="none" strike="noStrike" baseline="0" dirty="0">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When a new bug report is submitted or reported, the manager (a senior developer or the project leader) selects a developer to address the issue. During the bug-fixing process, developers and reports will engage with one another via comments, </a:t>
            </a:r>
            <a:endParaRPr lang="en-US" sz="1800" b="0" i="0" u="none" strike="noStrike" baseline="0" dirty="0">
              <a:solidFill>
                <a:srgbClr val="000000"/>
              </a:solidFill>
              <a:effectLst/>
              <a:latin typeface="ThgrfjCMR10"/>
              <a:ea typeface="Times New Roman" panose="02020603050405020304" pitchFamily="18" charset="0"/>
            </a:endParaRPr>
          </a:p>
          <a:p>
            <a:pPr algn="l"/>
            <a:endParaRPr lang="en-US" sz="1800" b="0" i="0" u="none" strike="noStrike" baseline="0" dirty="0">
              <a:solidFill>
                <a:srgbClr val="000000"/>
              </a:solidFill>
              <a:effectLst/>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Manually evaluating and allocating problem reports is time-consuming and tiresome, particularly in software projects with a large number of bug reports and developers.</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9</a:t>
            </a:fld>
            <a:endParaRPr lang="en-US"/>
          </a:p>
        </p:txBody>
      </p:sp>
    </p:spTree>
    <p:extLst>
      <p:ext uri="{BB962C8B-B14F-4D97-AF65-F5344CB8AC3E}">
        <p14:creationId xmlns:p14="http://schemas.microsoft.com/office/powerpoint/2010/main" val="368821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10</a:t>
            </a:fld>
            <a:endParaRPr lang="en-US"/>
          </a:p>
        </p:txBody>
      </p:sp>
    </p:spTree>
    <p:extLst>
      <p:ext uri="{BB962C8B-B14F-4D97-AF65-F5344CB8AC3E}">
        <p14:creationId xmlns:p14="http://schemas.microsoft.com/office/powerpoint/2010/main" val="182692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11</a:t>
            </a:fld>
            <a:endParaRPr lang="en-US"/>
          </a:p>
        </p:txBody>
      </p:sp>
    </p:spTree>
    <p:extLst>
      <p:ext uri="{BB962C8B-B14F-4D97-AF65-F5344CB8AC3E}">
        <p14:creationId xmlns:p14="http://schemas.microsoft.com/office/powerpoint/2010/main" val="139512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337F-2410-4566-A8BA-A4E5B745C252}"/>
              </a:ext>
            </a:extLst>
          </p:cNvPr>
          <p:cNvSpPr>
            <a:spLocks noGrp="1"/>
          </p:cNvSpPr>
          <p:nvPr>
            <p:ph type="ctrTitle"/>
          </p:nvPr>
        </p:nvSpPr>
        <p:spPr>
          <a:xfrm>
            <a:off x="1600200" y="859536"/>
            <a:ext cx="8991600" cy="1645920"/>
          </a:xfrm>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p>
        </p:txBody>
      </p:sp>
      <p:sp>
        <p:nvSpPr>
          <p:cNvPr id="3" name="Subtitle 2">
            <a:extLst>
              <a:ext uri="{FF2B5EF4-FFF2-40B4-BE49-F238E27FC236}">
                <a16:creationId xmlns:a16="http://schemas.microsoft.com/office/drawing/2014/main" id="{4AA7479F-54E8-4ED0-89CE-8EE68BE4D63B}"/>
              </a:ext>
            </a:extLst>
          </p:cNvPr>
          <p:cNvSpPr>
            <a:spLocks noGrp="1"/>
          </p:cNvSpPr>
          <p:nvPr>
            <p:ph type="subTitle" idx="1"/>
          </p:nvPr>
        </p:nvSpPr>
        <p:spPr>
          <a:xfrm>
            <a:off x="2695194" y="3980254"/>
            <a:ext cx="6801612" cy="1239894"/>
          </a:xfrm>
        </p:spPr>
        <p:txBody>
          <a:bodyPr>
            <a:normAutofit/>
          </a:bodyPr>
          <a:lstStyle/>
          <a:p>
            <a:r>
              <a:rPr lang="en-US" sz="1600" dirty="0"/>
              <a:t>Presented by:</a:t>
            </a:r>
          </a:p>
          <a:p>
            <a:r>
              <a:rPr lang="en-US" sz="2800" dirty="0" err="1"/>
              <a:t>Joane</a:t>
            </a:r>
            <a:r>
              <a:rPr lang="en-US" sz="2800" dirty="0"/>
              <a:t> Marie </a:t>
            </a:r>
            <a:r>
              <a:rPr lang="en-US" sz="2800" dirty="0" err="1"/>
              <a:t>Llamera</a:t>
            </a:r>
            <a:endParaRPr lang="en-US" sz="2800" dirty="0"/>
          </a:p>
        </p:txBody>
      </p:sp>
      <p:sp>
        <p:nvSpPr>
          <p:cNvPr id="4" name="TextBox 3">
            <a:extLst>
              <a:ext uri="{FF2B5EF4-FFF2-40B4-BE49-F238E27FC236}">
                <a16:creationId xmlns:a16="http://schemas.microsoft.com/office/drawing/2014/main" id="{48E4E588-CDA1-44A3-8E65-EAD7478047F3}"/>
              </a:ext>
            </a:extLst>
          </p:cNvPr>
          <p:cNvSpPr txBox="1"/>
          <p:nvPr/>
        </p:nvSpPr>
        <p:spPr>
          <a:xfrm>
            <a:off x="3508159" y="2696325"/>
            <a:ext cx="5175681" cy="369332"/>
          </a:xfrm>
          <a:prstGeom prst="rect">
            <a:avLst/>
          </a:prstGeom>
          <a:noFill/>
        </p:spPr>
        <p:txBody>
          <a:bodyPr wrap="square" rtlCol="0">
            <a:spAutoFit/>
          </a:bodyPr>
          <a:lstStyle/>
          <a:p>
            <a:pPr algn="ctr"/>
            <a:r>
              <a:rPr lang="en-US" dirty="0"/>
              <a:t>MIT Capstone Topic Proposal</a:t>
            </a:r>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2695194" y="5780349"/>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dirty="0"/>
              <a:t>Dr. </a:t>
            </a:r>
            <a:r>
              <a:rPr lang="en-US" sz="1800" dirty="0" err="1"/>
              <a:t>Khatalyn</a:t>
            </a:r>
            <a:r>
              <a:rPr lang="en-US" sz="1800" dirty="0"/>
              <a:t> Mata</a:t>
            </a:r>
          </a:p>
          <a:p>
            <a:r>
              <a:rPr lang="en-US" sz="1600" dirty="0"/>
              <a:t>Adviser</a:t>
            </a:r>
          </a:p>
        </p:txBody>
      </p:sp>
    </p:spTree>
    <p:extLst>
      <p:ext uri="{BB962C8B-B14F-4D97-AF65-F5344CB8AC3E}">
        <p14:creationId xmlns:p14="http://schemas.microsoft.com/office/powerpoint/2010/main" val="410518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Classification vs Regression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607719"/>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Both Supervised Learning algorithms</a:t>
            </a: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The main difference between Regression and Classification algorithms that Regression algorithms are used to predict the continuous values such as price, salary, age, etc. and Classification algorithms are used to predict/Classify the discrete values such as Male or Female, True or False, Spam or Not Spam, etc.</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20982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Text Classification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053721"/>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Text Classification is an automated process of classification of text into predefined categories.</a:t>
            </a:r>
          </a:p>
          <a:p>
            <a:pPr marL="342900" marR="0" indent="-342900" algn="just">
              <a:lnSpc>
                <a:spcPct val="150000"/>
              </a:lnSpc>
              <a:spcBef>
                <a:spcPts val="0"/>
              </a:spcBef>
              <a:spcAft>
                <a:spcPts val="1000"/>
              </a:spcAft>
              <a:buFont typeface="Arial" panose="020B0604020202020204" pitchFamily="34" charset="0"/>
              <a:buChar char="•"/>
            </a:pPr>
            <a:endParaRPr lang="en-US" sz="2400" dirty="0">
              <a:solidFill>
                <a:schemeClr val="bg2">
                  <a:lumMod val="75000"/>
                </a:schemeClr>
              </a:solidFill>
              <a:effectLst/>
              <a:ea typeface="Times New Roman" panose="02020603050405020304" pitchFamily="18" charset="0"/>
            </a:endParaRP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This can be done with the help of Natural Language Processing and different Classification Algorithms</a:t>
            </a:r>
          </a:p>
        </p:txBody>
      </p:sp>
    </p:spTree>
    <p:extLst>
      <p:ext uri="{BB962C8B-B14F-4D97-AF65-F5344CB8AC3E}">
        <p14:creationId xmlns:p14="http://schemas.microsoft.com/office/powerpoint/2010/main" val="219100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243243"/>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Tokenization is the process of breaking down a large chunk of text into smaller tokens. Tokens can be words, characters, or sub words in this case. Tokenization can thus be divided into three categories: word, character, and sub word (n-gram characters) tokenization. </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Tokenization</a:t>
            </a:r>
            <a:endParaRPr lang="en-US" sz="2400" b="0" i="0" dirty="0">
              <a:solidFill>
                <a:srgbClr val="292929"/>
              </a:solidFill>
              <a:effectLst/>
              <a:latin typeface="sohne"/>
            </a:endParaRPr>
          </a:p>
        </p:txBody>
      </p:sp>
      <p:pic>
        <p:nvPicPr>
          <p:cNvPr id="3" name="Picture 2">
            <a:extLst>
              <a:ext uri="{FF2B5EF4-FFF2-40B4-BE49-F238E27FC236}">
                <a16:creationId xmlns:a16="http://schemas.microsoft.com/office/drawing/2014/main" id="{D622365F-96E7-4E23-97F0-EBE149A4FCB5}"/>
              </a:ext>
            </a:extLst>
          </p:cNvPr>
          <p:cNvPicPr>
            <a:picLocks noChangeAspect="1"/>
          </p:cNvPicPr>
          <p:nvPr/>
        </p:nvPicPr>
        <p:blipFill>
          <a:blip r:embed="rId3"/>
          <a:stretch>
            <a:fillRect/>
          </a:stretch>
        </p:blipFill>
        <p:spPr>
          <a:xfrm>
            <a:off x="2500312" y="5044939"/>
            <a:ext cx="7191375" cy="781050"/>
          </a:xfrm>
          <a:prstGeom prst="rect">
            <a:avLst/>
          </a:prstGeom>
        </p:spPr>
      </p:pic>
    </p:spTree>
    <p:extLst>
      <p:ext uri="{BB962C8B-B14F-4D97-AF65-F5344CB8AC3E}">
        <p14:creationId xmlns:p14="http://schemas.microsoft.com/office/powerpoint/2010/main" val="12354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797241"/>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Lemmatization is a method responsible for grouping different inflected forms of words into the root form, having the same meaning. The Morphological analysis would require the extraction of the correct lemma of each word.  </a:t>
            </a:r>
            <a:r>
              <a:rPr lang="en-US" sz="2400" dirty="0">
                <a:solidFill>
                  <a:schemeClr val="bg2">
                    <a:lumMod val="75000"/>
                  </a:schemeClr>
                </a:solidFill>
                <a:ea typeface="Times New Roman" panose="02020603050405020304" pitchFamily="18" charset="0"/>
              </a:rPr>
              <a:t>T</a:t>
            </a:r>
            <a:r>
              <a:rPr lang="en-US" sz="2400" dirty="0">
                <a:solidFill>
                  <a:schemeClr val="bg2">
                    <a:lumMod val="75000"/>
                  </a:schemeClr>
                </a:solidFill>
                <a:effectLst/>
                <a:ea typeface="Times New Roman" panose="02020603050405020304" pitchFamily="18" charset="0"/>
              </a:rPr>
              <a:t>he goal of removing inflectional endings solely and returning the base or dictionary form of a word, also known as the "lemma."</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Lemmatization</a:t>
            </a:r>
            <a:endParaRPr lang="en-US" sz="2400" b="0" i="0" dirty="0">
              <a:solidFill>
                <a:srgbClr val="292929"/>
              </a:solidFill>
              <a:effectLst/>
              <a:latin typeface="sohne"/>
            </a:endParaRPr>
          </a:p>
        </p:txBody>
      </p:sp>
      <p:pic>
        <p:nvPicPr>
          <p:cNvPr id="11" name="Picture 10">
            <a:extLst>
              <a:ext uri="{FF2B5EF4-FFF2-40B4-BE49-F238E27FC236}">
                <a16:creationId xmlns:a16="http://schemas.microsoft.com/office/drawing/2014/main" id="{4CF5D30C-0363-40D3-98B4-3A380222622E}"/>
              </a:ext>
            </a:extLst>
          </p:cNvPr>
          <p:cNvPicPr>
            <a:picLocks noChangeAspect="1"/>
          </p:cNvPicPr>
          <p:nvPr/>
        </p:nvPicPr>
        <p:blipFill>
          <a:blip r:embed="rId3"/>
          <a:stretch>
            <a:fillRect/>
          </a:stretch>
        </p:blipFill>
        <p:spPr>
          <a:xfrm>
            <a:off x="4705350" y="5452074"/>
            <a:ext cx="2781300" cy="990600"/>
          </a:xfrm>
          <a:prstGeom prst="rect">
            <a:avLst/>
          </a:prstGeom>
        </p:spPr>
      </p:pic>
    </p:spTree>
    <p:extLst>
      <p:ext uri="{BB962C8B-B14F-4D97-AF65-F5344CB8AC3E}">
        <p14:creationId xmlns:p14="http://schemas.microsoft.com/office/powerpoint/2010/main" val="365216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12340" y="2675216"/>
            <a:ext cx="10560533" cy="1263487"/>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Stop words are English words that don't add much to a sentence's meaning. </a:t>
            </a:r>
          </a:p>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They can be safely ignored without jeopardizing the sentence's meaning. </a:t>
            </a:r>
          </a:p>
        </p:txBody>
      </p:sp>
      <p:sp>
        <p:nvSpPr>
          <p:cNvPr id="7" name="TextBox 6">
            <a:extLst>
              <a:ext uri="{FF2B5EF4-FFF2-40B4-BE49-F238E27FC236}">
                <a16:creationId xmlns:a16="http://schemas.microsoft.com/office/drawing/2014/main" id="{32E3F625-E233-431C-8C2B-C2C943C91748}"/>
              </a:ext>
            </a:extLst>
          </p:cNvPr>
          <p:cNvSpPr txBox="1"/>
          <p:nvPr/>
        </p:nvSpPr>
        <p:spPr>
          <a:xfrm>
            <a:off x="4592204" y="2086144"/>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Stop Words</a:t>
            </a:r>
          </a:p>
        </p:txBody>
      </p:sp>
      <p:pic>
        <p:nvPicPr>
          <p:cNvPr id="14" name="Picture 13">
            <a:extLst>
              <a:ext uri="{FF2B5EF4-FFF2-40B4-BE49-F238E27FC236}">
                <a16:creationId xmlns:a16="http://schemas.microsoft.com/office/drawing/2014/main" id="{39F9E679-F3DC-49DE-AE01-54BA6B4CA7B5}"/>
              </a:ext>
            </a:extLst>
          </p:cNvPr>
          <p:cNvPicPr>
            <a:picLocks noChangeAspect="1"/>
          </p:cNvPicPr>
          <p:nvPr/>
        </p:nvPicPr>
        <p:blipFill>
          <a:blip r:embed="rId3"/>
          <a:stretch>
            <a:fillRect/>
          </a:stretch>
        </p:blipFill>
        <p:spPr>
          <a:xfrm>
            <a:off x="2954986" y="4721526"/>
            <a:ext cx="6767803" cy="1040259"/>
          </a:xfrm>
          <a:prstGeom prst="rect">
            <a:avLst/>
          </a:prstGeom>
        </p:spPr>
      </p:pic>
    </p:spTree>
    <p:extLst>
      <p:ext uri="{BB962C8B-B14F-4D97-AF65-F5344CB8AC3E}">
        <p14:creationId xmlns:p14="http://schemas.microsoft.com/office/powerpoint/2010/main" val="138785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366003" y="2047823"/>
            <a:ext cx="11681422" cy="4372607"/>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a typeface="Times New Roman" panose="02020603050405020304" pitchFamily="18" charset="0"/>
              </a:rPr>
              <a:t>M</a:t>
            </a:r>
            <a:r>
              <a:rPr lang="en-US" sz="2000" dirty="0">
                <a:solidFill>
                  <a:schemeClr val="bg2">
                    <a:lumMod val="75000"/>
                  </a:schemeClr>
                </a:solidFill>
                <a:effectLst/>
                <a:ea typeface="Times New Roman" panose="02020603050405020304" pitchFamily="18" charset="0"/>
              </a:rPr>
              <a:t>ethod for converting a group of text documents into numerical feature vectors. There are other approaches for converting text data into vectors that the model can comprehend, but the TF-IDF method is by far the most prevalent.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The TF-IDF algorithm is a combination of two algorithms.</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Term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TF(t) = (Number of times term t appears in a document) / (Total number of terms in the document)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Inverse document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IDF(t) = </a:t>
            </a:r>
            <a:r>
              <a:rPr lang="en-US" sz="2000" dirty="0" err="1">
                <a:solidFill>
                  <a:schemeClr val="bg2">
                    <a:lumMod val="75000"/>
                  </a:schemeClr>
                </a:solidFill>
                <a:effectLst/>
                <a:ea typeface="Times New Roman" panose="02020603050405020304" pitchFamily="18" charset="0"/>
              </a:rPr>
              <a:t>log_e</a:t>
            </a:r>
            <a:r>
              <a:rPr lang="en-US" sz="2000" dirty="0">
                <a:solidFill>
                  <a:schemeClr val="bg2">
                    <a:lumMod val="75000"/>
                  </a:schemeClr>
                </a:solidFill>
                <a:effectLst/>
                <a:ea typeface="Times New Roman" panose="02020603050405020304" pitchFamily="18" charset="0"/>
              </a:rPr>
              <a:t>(Total number of documents / Number of documents with term t in it) </a:t>
            </a:r>
          </a:p>
        </p:txBody>
      </p:sp>
      <p:sp>
        <p:nvSpPr>
          <p:cNvPr id="7" name="TextBox 6">
            <a:extLst>
              <a:ext uri="{FF2B5EF4-FFF2-40B4-BE49-F238E27FC236}">
                <a16:creationId xmlns:a16="http://schemas.microsoft.com/office/drawing/2014/main" id="{32E3F625-E233-431C-8C2B-C2C943C91748}"/>
              </a:ext>
            </a:extLst>
          </p:cNvPr>
          <p:cNvSpPr txBox="1"/>
          <p:nvPr/>
        </p:nvSpPr>
        <p:spPr>
          <a:xfrm>
            <a:off x="4395597" y="1565406"/>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Word Vectorization</a:t>
            </a:r>
          </a:p>
        </p:txBody>
      </p:sp>
    </p:spTree>
    <p:extLst>
      <p:ext uri="{BB962C8B-B14F-4D97-AF65-F5344CB8AC3E}">
        <p14:creationId xmlns:p14="http://schemas.microsoft.com/office/powerpoint/2010/main" val="230968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Support Vector Machines</a:t>
            </a:r>
          </a:p>
        </p:txBody>
      </p:sp>
      <p:sp>
        <p:nvSpPr>
          <p:cNvPr id="7" name="TextBox 6">
            <a:extLst>
              <a:ext uri="{FF2B5EF4-FFF2-40B4-BE49-F238E27FC236}">
                <a16:creationId xmlns:a16="http://schemas.microsoft.com/office/drawing/2014/main" id="{72B31422-82E1-41A5-BC9C-38585948D415}"/>
              </a:ext>
            </a:extLst>
          </p:cNvPr>
          <p:cNvSpPr txBox="1"/>
          <p:nvPr/>
        </p:nvSpPr>
        <p:spPr>
          <a:xfrm>
            <a:off x="366003" y="2047823"/>
            <a:ext cx="11681422" cy="2141227"/>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A supervised machine learning technique that can be used for classification and regression. SVMs are based on the concept of determining the optimum hyperplane for dividing a dataset into two classes.</a:t>
            </a:r>
          </a:p>
          <a:p>
            <a:pPr marL="800100" lvl="1" indent="-342900" algn="just">
              <a:lnSpc>
                <a:spcPct val="150000"/>
              </a:lnSpc>
              <a:spcAft>
                <a:spcPts val="1000"/>
              </a:spcAft>
              <a:buFont typeface="Arial" panose="020B0604020202020204" pitchFamily="34" charset="0"/>
              <a:buChar char="•"/>
            </a:pPr>
            <a:r>
              <a:rPr lang="en-US" sz="2000" dirty="0">
                <a:solidFill>
                  <a:schemeClr val="bg2">
                    <a:lumMod val="75000"/>
                  </a:schemeClr>
                </a:solidFill>
                <a:effectLst/>
                <a:ea typeface="Times New Roman" panose="02020603050405020304" pitchFamily="18" charset="0"/>
              </a:rPr>
              <a:t>Linear SVM</a:t>
            </a:r>
          </a:p>
          <a:p>
            <a:pPr marL="800100" lvl="1" indent="-342900" algn="just">
              <a:lnSpc>
                <a:spcPct val="150000"/>
              </a:lnSpc>
              <a:spcAft>
                <a:spcPts val="1000"/>
              </a:spcAft>
              <a:buFont typeface="Arial" panose="020B0604020202020204" pitchFamily="34" charset="0"/>
              <a:buChar char="•"/>
            </a:pPr>
            <a:r>
              <a:rPr lang="en-US" sz="2000" dirty="0">
                <a:solidFill>
                  <a:schemeClr val="bg2">
                    <a:lumMod val="75000"/>
                  </a:schemeClr>
                </a:solidFill>
                <a:effectLst/>
                <a:ea typeface="Times New Roman" panose="02020603050405020304" pitchFamily="18" charset="0"/>
              </a:rPr>
              <a:t>Non-linear SVM</a:t>
            </a:r>
          </a:p>
        </p:txBody>
      </p:sp>
    </p:spTree>
    <p:extLst>
      <p:ext uri="{BB962C8B-B14F-4D97-AF65-F5344CB8AC3E}">
        <p14:creationId xmlns:p14="http://schemas.microsoft.com/office/powerpoint/2010/main" val="247924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338569" y="1120784"/>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a:t>
            </a:r>
          </a:p>
        </p:txBody>
      </p:sp>
    </p:spTree>
    <p:extLst>
      <p:ext uri="{BB962C8B-B14F-4D97-AF65-F5344CB8AC3E}">
        <p14:creationId xmlns:p14="http://schemas.microsoft.com/office/powerpoint/2010/main" val="878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466528" y="1426849"/>
            <a:ext cx="9325541" cy="372220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285750" indent="-285750" algn="l">
              <a:buFont typeface="Arial" panose="020B0604020202020204" pitchFamily="34" charset="0"/>
              <a:buChar char="•"/>
            </a:pPr>
            <a:r>
              <a:rPr lang="en-US" sz="3600" dirty="0">
                <a:solidFill>
                  <a:schemeClr val="bg1">
                    <a:lumMod val="75000"/>
                    <a:lumOff val="25000"/>
                  </a:schemeClr>
                </a:solidFill>
              </a:rPr>
              <a:t>- Background of the Study</a:t>
            </a:r>
          </a:p>
          <a:p>
            <a:pPr marL="285750" indent="-285750" algn="l">
              <a:buFont typeface="Arial" panose="020B0604020202020204" pitchFamily="34" charset="0"/>
              <a:buChar char="•"/>
            </a:pPr>
            <a:r>
              <a:rPr lang="en-US" sz="3600" dirty="0">
                <a:solidFill>
                  <a:schemeClr val="bg1">
                    <a:lumMod val="75000"/>
                    <a:lumOff val="25000"/>
                  </a:schemeClr>
                </a:solidFill>
              </a:rPr>
              <a:t>- Statement of the Problem</a:t>
            </a:r>
          </a:p>
          <a:p>
            <a:pPr marL="285750" indent="-285750" algn="l">
              <a:buFont typeface="Arial" panose="020B0604020202020204" pitchFamily="34" charset="0"/>
              <a:buChar char="•"/>
            </a:pPr>
            <a:r>
              <a:rPr lang="en-US" sz="3600" dirty="0">
                <a:solidFill>
                  <a:schemeClr val="bg1">
                    <a:lumMod val="75000"/>
                    <a:lumOff val="25000"/>
                  </a:schemeClr>
                </a:solidFill>
              </a:rPr>
              <a:t>- Objectives of the Study</a:t>
            </a:r>
          </a:p>
          <a:p>
            <a:pPr marL="285750" indent="-285750" algn="l">
              <a:buFont typeface="Arial" panose="020B0604020202020204" pitchFamily="34" charset="0"/>
              <a:buChar char="•"/>
            </a:pPr>
            <a:r>
              <a:rPr lang="en-US" sz="3600" dirty="0">
                <a:solidFill>
                  <a:schemeClr val="bg1">
                    <a:lumMod val="75000"/>
                    <a:lumOff val="25000"/>
                  </a:schemeClr>
                </a:solidFill>
              </a:rPr>
              <a:t>- Literature Map?</a:t>
            </a:r>
          </a:p>
          <a:p>
            <a:pPr marL="285750" indent="-285750" algn="l">
              <a:buFont typeface="Arial" panose="020B0604020202020204" pitchFamily="34" charset="0"/>
              <a:buChar char="•"/>
            </a:pPr>
            <a:r>
              <a:rPr lang="en-US" sz="3600" dirty="0">
                <a:solidFill>
                  <a:schemeClr val="bg1">
                    <a:lumMod val="75000"/>
                    <a:lumOff val="25000"/>
                  </a:schemeClr>
                </a:solidFill>
              </a:rPr>
              <a:t>- Theoretical Framework</a:t>
            </a:r>
          </a:p>
          <a:p>
            <a:pPr marL="285750" indent="-285750" algn="l">
              <a:buFont typeface="Arial" panose="020B0604020202020204" pitchFamily="34" charset="0"/>
              <a:buChar char="•"/>
            </a:pPr>
            <a:r>
              <a:rPr lang="en-US" sz="3600" dirty="0">
                <a:solidFill>
                  <a:schemeClr val="bg1">
                    <a:lumMod val="75000"/>
                    <a:lumOff val="25000"/>
                  </a:schemeClr>
                </a:solidFill>
              </a:rPr>
              <a:t>- Methodology</a:t>
            </a:r>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466528" y="186955"/>
            <a:ext cx="6801612" cy="1239894"/>
          </a:xfrm>
        </p:spPr>
        <p:txBody>
          <a:bodyPr>
            <a:normAutofit/>
          </a:bodyPr>
          <a:lstStyle/>
          <a:p>
            <a:pPr algn="l"/>
            <a:r>
              <a:rPr lang="en-US" sz="2800" dirty="0"/>
              <a:t>Table of Contents</a:t>
            </a:r>
          </a:p>
        </p:txBody>
      </p:sp>
      <p:sp>
        <p:nvSpPr>
          <p:cNvPr id="11" name="TextBox 10">
            <a:extLst>
              <a:ext uri="{FF2B5EF4-FFF2-40B4-BE49-F238E27FC236}">
                <a16:creationId xmlns:a16="http://schemas.microsoft.com/office/drawing/2014/main" id="{47A6FE17-3A48-47B1-8E73-F8D6D1C1DE55}"/>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Tree>
    <p:extLst>
      <p:ext uri="{BB962C8B-B14F-4D97-AF65-F5344CB8AC3E}">
        <p14:creationId xmlns:p14="http://schemas.microsoft.com/office/powerpoint/2010/main" val="265646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6433017" y="1894529"/>
            <a:ext cx="5000625" cy="3139321"/>
          </a:xfrm>
          <a:prstGeom prst="rect">
            <a:avLst/>
          </a:prstGeom>
          <a:noFill/>
        </p:spPr>
        <p:txBody>
          <a:bodyPr wrap="square" rtlCol="0">
            <a:spAutoFit/>
          </a:bodyPr>
          <a:lstStyle/>
          <a:p>
            <a:r>
              <a:rPr lang="en-US" dirty="0">
                <a:solidFill>
                  <a:schemeClr val="bg2">
                    <a:lumMod val="75000"/>
                  </a:schemeClr>
                </a:solidFill>
              </a:rPr>
              <a:t>According to a survey conducted by the National Institute of Standards and Technology (NIST), the annual cost of software vulnerabilities is estimated to be around </a:t>
            </a:r>
            <a:r>
              <a:rPr lang="en-US" sz="2400" dirty="0">
                <a:solidFill>
                  <a:schemeClr val="bg2">
                    <a:lumMod val="75000"/>
                  </a:schemeClr>
                </a:solidFill>
              </a:rPr>
              <a:t>$59.5 </a:t>
            </a:r>
            <a:r>
              <a:rPr lang="en-US" dirty="0">
                <a:solidFill>
                  <a:schemeClr val="bg2">
                    <a:lumMod val="75000"/>
                  </a:schemeClr>
                </a:solidFill>
              </a:rPr>
              <a:t>billion.</a:t>
            </a:r>
          </a:p>
          <a:p>
            <a:endParaRPr lang="en-US" dirty="0">
              <a:solidFill>
                <a:schemeClr val="bg2">
                  <a:lumMod val="75000"/>
                </a:schemeClr>
              </a:solidFill>
            </a:endParaRPr>
          </a:p>
          <a:p>
            <a:r>
              <a:rPr lang="en-US" dirty="0">
                <a:solidFill>
                  <a:schemeClr val="bg2">
                    <a:lumMod val="75000"/>
                  </a:schemeClr>
                </a:solidFill>
              </a:rPr>
              <a:t>- maintenance costs account for at least </a:t>
            </a:r>
            <a:r>
              <a:rPr lang="en-US" sz="2400" dirty="0">
                <a:solidFill>
                  <a:schemeClr val="bg2">
                    <a:lumMod val="75000"/>
                  </a:schemeClr>
                </a:solidFill>
              </a:rPr>
              <a:t>50%</a:t>
            </a:r>
            <a:r>
              <a:rPr lang="en-US" dirty="0">
                <a:solidFill>
                  <a:schemeClr val="bg2">
                    <a:lumMod val="75000"/>
                  </a:schemeClr>
                </a:solidFill>
              </a:rPr>
              <a:t>, and in some cases more than </a:t>
            </a:r>
            <a:r>
              <a:rPr lang="en-US" sz="2400" dirty="0">
                <a:solidFill>
                  <a:schemeClr val="bg2">
                    <a:lumMod val="75000"/>
                  </a:schemeClr>
                </a:solidFill>
              </a:rPr>
              <a:t>90%, </a:t>
            </a:r>
            <a:r>
              <a:rPr lang="en-US" dirty="0">
                <a:solidFill>
                  <a:schemeClr val="bg2">
                    <a:lumMod val="75000"/>
                  </a:schemeClr>
                </a:solidFill>
              </a:rPr>
              <a:t>of total costs associated with a software product </a:t>
            </a:r>
          </a:p>
          <a:p>
            <a:endParaRPr lang="en-US" dirty="0"/>
          </a:p>
          <a:p>
            <a:endParaRPr lang="en-US" dirty="0"/>
          </a:p>
        </p:txBody>
      </p:sp>
      <p:pic>
        <p:nvPicPr>
          <p:cNvPr id="14" name="Picture 13">
            <a:extLst>
              <a:ext uri="{FF2B5EF4-FFF2-40B4-BE49-F238E27FC236}">
                <a16:creationId xmlns:a16="http://schemas.microsoft.com/office/drawing/2014/main" id="{DCA89774-3CA9-44EB-BDFB-3778B4355E22}"/>
              </a:ext>
            </a:extLst>
          </p:cNvPr>
          <p:cNvPicPr>
            <a:picLocks noChangeAspect="1"/>
          </p:cNvPicPr>
          <p:nvPr/>
        </p:nvPicPr>
        <p:blipFill>
          <a:blip r:embed="rId3"/>
          <a:stretch>
            <a:fillRect/>
          </a:stretch>
        </p:blipFill>
        <p:spPr>
          <a:xfrm>
            <a:off x="971550" y="1677464"/>
            <a:ext cx="5124450" cy="4019550"/>
          </a:xfrm>
          <a:prstGeom prst="rect">
            <a:avLst/>
          </a:prstGeom>
        </p:spPr>
      </p:pic>
    </p:spTree>
    <p:extLst>
      <p:ext uri="{BB962C8B-B14F-4D97-AF65-F5344CB8AC3E}">
        <p14:creationId xmlns:p14="http://schemas.microsoft.com/office/powerpoint/2010/main" val="172823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pic>
        <p:nvPicPr>
          <p:cNvPr id="3" name="Picture 2">
            <a:extLst>
              <a:ext uri="{FF2B5EF4-FFF2-40B4-BE49-F238E27FC236}">
                <a16:creationId xmlns:a16="http://schemas.microsoft.com/office/drawing/2014/main" id="{73FE7A30-C3BC-4F00-828E-155F92F94AF4}"/>
              </a:ext>
            </a:extLst>
          </p:cNvPr>
          <p:cNvPicPr>
            <a:picLocks noChangeAspect="1"/>
          </p:cNvPicPr>
          <p:nvPr/>
        </p:nvPicPr>
        <p:blipFill>
          <a:blip r:embed="rId3"/>
          <a:stretch>
            <a:fillRect/>
          </a:stretch>
        </p:blipFill>
        <p:spPr>
          <a:xfrm>
            <a:off x="7500615" y="3209582"/>
            <a:ext cx="2905125" cy="1676400"/>
          </a:xfrm>
          <a:prstGeom prst="rect">
            <a:avLst/>
          </a:prstGeom>
        </p:spPr>
      </p:pic>
      <p:pic>
        <p:nvPicPr>
          <p:cNvPr id="5" name="Picture 4">
            <a:extLst>
              <a:ext uri="{FF2B5EF4-FFF2-40B4-BE49-F238E27FC236}">
                <a16:creationId xmlns:a16="http://schemas.microsoft.com/office/drawing/2014/main" id="{AC135188-39F7-4F4D-BC0F-C1F9B60D855A}"/>
              </a:ext>
            </a:extLst>
          </p:cNvPr>
          <p:cNvPicPr>
            <a:picLocks noChangeAspect="1"/>
          </p:cNvPicPr>
          <p:nvPr/>
        </p:nvPicPr>
        <p:blipFill>
          <a:blip r:embed="rId4"/>
          <a:stretch>
            <a:fillRect/>
          </a:stretch>
        </p:blipFill>
        <p:spPr>
          <a:xfrm>
            <a:off x="7500615" y="1341405"/>
            <a:ext cx="2857027" cy="1130113"/>
          </a:xfrm>
          <a:prstGeom prst="rect">
            <a:avLst/>
          </a:prstGeom>
        </p:spPr>
      </p:pic>
      <p:sp>
        <p:nvSpPr>
          <p:cNvPr id="13" name="TextBox 12">
            <a:extLst>
              <a:ext uri="{FF2B5EF4-FFF2-40B4-BE49-F238E27FC236}">
                <a16:creationId xmlns:a16="http://schemas.microsoft.com/office/drawing/2014/main" id="{F9A2A6DF-9825-4084-8F10-A5443A718CCC}"/>
              </a:ext>
            </a:extLst>
          </p:cNvPr>
          <p:cNvSpPr txBox="1"/>
          <p:nvPr/>
        </p:nvSpPr>
        <p:spPr>
          <a:xfrm>
            <a:off x="3525210" y="5288967"/>
            <a:ext cx="5141579" cy="1323439"/>
          </a:xfrm>
          <a:prstGeom prst="rect">
            <a:avLst/>
          </a:prstGeom>
          <a:noFill/>
        </p:spPr>
        <p:txBody>
          <a:bodyPr wrap="square" rtlCol="0">
            <a:spAutoFit/>
          </a:bodyPr>
          <a:lstStyle/>
          <a:p>
            <a:pPr algn="ctr"/>
            <a:r>
              <a:rPr lang="en-US" sz="4000" dirty="0">
                <a:solidFill>
                  <a:schemeClr val="bg2">
                    <a:lumMod val="75000"/>
                  </a:schemeClr>
                </a:solidFill>
              </a:rPr>
              <a:t>Bug Assignment is a manual process</a:t>
            </a:r>
            <a:endParaRPr lang="en-US" sz="4000" dirty="0"/>
          </a:p>
        </p:txBody>
      </p:sp>
      <p:pic>
        <p:nvPicPr>
          <p:cNvPr id="15" name="Picture 14">
            <a:extLst>
              <a:ext uri="{FF2B5EF4-FFF2-40B4-BE49-F238E27FC236}">
                <a16:creationId xmlns:a16="http://schemas.microsoft.com/office/drawing/2014/main" id="{4AB0BE03-1DC1-4DD3-9E31-A713E5189DAE}"/>
              </a:ext>
            </a:extLst>
          </p:cNvPr>
          <p:cNvPicPr>
            <a:picLocks noChangeAspect="1"/>
          </p:cNvPicPr>
          <p:nvPr/>
        </p:nvPicPr>
        <p:blipFill>
          <a:blip r:embed="rId5"/>
          <a:stretch>
            <a:fillRect/>
          </a:stretch>
        </p:blipFill>
        <p:spPr>
          <a:xfrm>
            <a:off x="960199" y="1440155"/>
            <a:ext cx="4373215" cy="3340303"/>
          </a:xfrm>
          <a:prstGeom prst="rect">
            <a:avLst/>
          </a:prstGeom>
        </p:spPr>
      </p:pic>
    </p:spTree>
    <p:extLst>
      <p:ext uri="{BB962C8B-B14F-4D97-AF65-F5344CB8AC3E}">
        <p14:creationId xmlns:p14="http://schemas.microsoft.com/office/powerpoint/2010/main" val="5319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Statement of the Problem</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503381" y="1677464"/>
            <a:ext cx="11185237" cy="1815882"/>
          </a:xfrm>
          <a:prstGeom prst="rect">
            <a:avLst/>
          </a:prstGeom>
          <a:noFill/>
        </p:spPr>
        <p:txBody>
          <a:bodyPr wrap="square" rtlCol="0">
            <a:spAutoFit/>
          </a:bodyPr>
          <a:lstStyle/>
          <a:p>
            <a:pPr algn="just"/>
            <a:r>
              <a:rPr lang="en-US" sz="2800" dirty="0">
                <a:solidFill>
                  <a:schemeClr val="bg2">
                    <a:lumMod val="75000"/>
                  </a:schemeClr>
                </a:solidFill>
              </a:rPr>
              <a:t>Assigning a bug to a potential developer, also known as bug triaging, is a labor-intensive, time-consuming and fault prone process if done manually. Moreover, bugs frequently get reassigned to multiple developers before they are resolved, a process known as bug tossing. </a:t>
            </a:r>
          </a:p>
        </p:txBody>
      </p:sp>
      <p:sp>
        <p:nvSpPr>
          <p:cNvPr id="8" name="TextBox 7">
            <a:extLst>
              <a:ext uri="{FF2B5EF4-FFF2-40B4-BE49-F238E27FC236}">
                <a16:creationId xmlns:a16="http://schemas.microsoft.com/office/drawing/2014/main" id="{470698C5-50D9-462B-914F-4D141CCB3C19}"/>
              </a:ext>
            </a:extLst>
          </p:cNvPr>
          <p:cNvSpPr txBox="1"/>
          <p:nvPr/>
        </p:nvSpPr>
        <p:spPr>
          <a:xfrm>
            <a:off x="503381" y="3793026"/>
            <a:ext cx="11185237" cy="1384995"/>
          </a:xfrm>
          <a:prstGeom prst="rect">
            <a:avLst/>
          </a:prstGeom>
          <a:noFill/>
        </p:spPr>
        <p:txBody>
          <a:bodyPr wrap="square" rtlCol="0">
            <a:spAutoFit/>
          </a:bodyPr>
          <a:lstStyle/>
          <a:p>
            <a:pPr algn="just"/>
            <a:r>
              <a:rPr lang="en-US" sz="2800" dirty="0">
                <a:solidFill>
                  <a:schemeClr val="bg2">
                    <a:lumMod val="75000"/>
                  </a:schemeClr>
                </a:solidFill>
              </a:rPr>
              <a:t>If all of the bug reports need to be manually assigned to the most appropriate developers, the bug triaging tasks would take a lot of time and effort. (Xia et al., 2017)</a:t>
            </a:r>
          </a:p>
        </p:txBody>
      </p:sp>
    </p:spTree>
    <p:extLst>
      <p:ext uri="{BB962C8B-B14F-4D97-AF65-F5344CB8AC3E}">
        <p14:creationId xmlns:p14="http://schemas.microsoft.com/office/powerpoint/2010/main" val="379186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Objectives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338569" y="1120784"/>
            <a:ext cx="11481396" cy="5397953"/>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 main objective of this capstone project is to apply Machine Learning for bug assignment on Software Bug Reporting.</a:t>
            </a:r>
            <a:endParaRPr lang="en-US" sz="2400" dirty="0">
              <a:solidFill>
                <a:schemeClr val="bg2">
                  <a:lumMod val="75000"/>
                </a:schemeClr>
              </a:solidFill>
              <a:ea typeface="Times New Roman" panose="02020603050405020304" pitchFamily="18" charset="0"/>
            </a:endParaRPr>
          </a:p>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Specifically, this capstone project seeks to achieve the following objectives:</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extract previously fixed bugs and generate keywords by using NLP (Natural Language Processing).</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categorize and train extracted data by development team using RBF (Radial Basis Function) - SVM (Support Vector Machines) algorithm.</a:t>
            </a:r>
          </a:p>
          <a:p>
            <a:pPr marL="342900" marR="0" lvl="0" indent="-342900" algn="just">
              <a:lnSpc>
                <a:spcPct val="150000"/>
              </a:lnSpc>
              <a:spcBef>
                <a:spcPts val="0"/>
              </a:spcBef>
              <a:spcAft>
                <a:spcPts val="1000"/>
              </a:spcAft>
              <a:buFont typeface="+mj-lt"/>
              <a:buAutoNum type="arabicPeriod"/>
            </a:pPr>
            <a:r>
              <a:rPr lang="en-US" sz="2400" dirty="0">
                <a:solidFill>
                  <a:schemeClr val="bg2">
                    <a:lumMod val="75000"/>
                  </a:schemeClr>
                </a:solidFill>
                <a:effectLst/>
                <a:ea typeface="Times New Roman" panose="02020603050405020304" pitchFamily="18" charset="0"/>
              </a:rPr>
              <a:t>To recommend resolving team to incoming bugs based on trained data model.</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179209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3219857202"/>
              </p:ext>
            </p:extLst>
          </p:nvPr>
        </p:nvGraphicFramePr>
        <p:xfrm>
          <a:off x="592820" y="970280"/>
          <a:ext cx="11006359" cy="5643880"/>
        </p:xfrm>
        <a:graphic>
          <a:graphicData uri="http://schemas.openxmlformats.org/drawingml/2006/table">
            <a:tbl>
              <a:tblPr firstRow="1" bandRow="1">
                <a:tableStyleId>{00A15C55-8517-42AA-B614-E9B94910E393}</a:tableStyleId>
              </a:tblPr>
              <a:tblGrid>
                <a:gridCol w="5358594">
                  <a:extLst>
                    <a:ext uri="{9D8B030D-6E8A-4147-A177-3AD203B41FA5}">
                      <a16:colId xmlns:a16="http://schemas.microsoft.com/office/drawing/2014/main" val="1093943862"/>
                    </a:ext>
                  </a:extLst>
                </a:gridCol>
                <a:gridCol w="5647765">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Developing bug severity prediction models using word2vec</a:t>
                      </a:r>
                    </a:p>
                    <a:p>
                      <a:pPr algn="ctr"/>
                      <a:r>
                        <a:rPr lang="en-US" sz="1600" dirty="0">
                          <a:solidFill>
                            <a:schemeClr val="bg2">
                              <a:lumMod val="75000"/>
                            </a:schemeClr>
                          </a:solidFill>
                        </a:rPr>
                        <a:t>(Agrawal &amp; Goyal. 2021)</a:t>
                      </a:r>
                    </a:p>
                  </a:txBody>
                  <a:tcPr/>
                </a:tc>
                <a:tc>
                  <a:txBody>
                    <a:bodyPr/>
                    <a:lstStyle/>
                    <a:p>
                      <a:r>
                        <a:rPr lang="en-US" sz="1600" dirty="0">
                          <a:solidFill>
                            <a:schemeClr val="bg2">
                              <a:lumMod val="75000"/>
                            </a:schemeClr>
                          </a:solidFill>
                        </a:rPr>
                        <a:t>Used word2vec technique in developing prediction models to assist developers in classifying bug severity levels. </a:t>
                      </a:r>
                    </a:p>
                  </a:txBody>
                  <a:tcPr/>
                </a:tc>
                <a:extLst>
                  <a:ext uri="{0D108BD9-81ED-4DB2-BD59-A6C34878D82A}">
                    <a16:rowId xmlns:a16="http://schemas.microsoft.com/office/drawing/2014/main" val="160765153"/>
                  </a:ext>
                </a:extLst>
              </a:tr>
              <a:tr h="370840">
                <a:tc>
                  <a:txBody>
                    <a:bodyPr/>
                    <a:lstStyle/>
                    <a:p>
                      <a:pPr algn="ctr"/>
                      <a:r>
                        <a:rPr lang="en-US" sz="1600" dirty="0">
                          <a:solidFill>
                            <a:schemeClr val="bg2">
                              <a:lumMod val="75000"/>
                            </a:schemeClr>
                          </a:solidFill>
                        </a:rPr>
                        <a:t>Improving Priority Prediction for Bug Reports with Comment Features</a:t>
                      </a:r>
                    </a:p>
                    <a:p>
                      <a:pPr algn="ctr"/>
                      <a:r>
                        <a:rPr lang="en-US" sz="1600" dirty="0">
                          <a:solidFill>
                            <a:schemeClr val="bg2">
                              <a:lumMod val="75000"/>
                            </a:schemeClr>
                          </a:solidFill>
                        </a:rPr>
                        <a:t>(Dao &amp; Yang, 2021)</a:t>
                      </a:r>
                    </a:p>
                  </a:txBody>
                  <a:tcPr/>
                </a:tc>
                <a:tc>
                  <a:txBody>
                    <a:bodyPr/>
                    <a:lstStyle/>
                    <a:p>
                      <a:r>
                        <a:rPr lang="en-US" sz="1600" dirty="0">
                          <a:solidFill>
                            <a:schemeClr val="bg2">
                              <a:lumMod val="75000"/>
                            </a:schemeClr>
                          </a:solidFill>
                        </a:rPr>
                        <a:t>Proposed a novel prediction scheme to improve the priority prediction performance with comment features</a:t>
                      </a:r>
                    </a:p>
                  </a:txBody>
                  <a:tcPr/>
                </a:tc>
                <a:extLst>
                  <a:ext uri="{0D108BD9-81ED-4DB2-BD59-A6C34878D82A}">
                    <a16:rowId xmlns:a16="http://schemas.microsoft.com/office/drawing/2014/main" val="2173898625"/>
                  </a:ext>
                </a:extLst>
              </a:tr>
              <a:tr h="370840">
                <a:tc>
                  <a:txBody>
                    <a:bodyPr/>
                    <a:lstStyle/>
                    <a:p>
                      <a:pPr algn="ctr"/>
                      <a:r>
                        <a:rPr lang="en-US" sz="1600" dirty="0">
                          <a:solidFill>
                            <a:schemeClr val="bg2">
                              <a:lumMod val="75000"/>
                            </a:schemeClr>
                          </a:solidFill>
                        </a:rPr>
                        <a:t>Bug severity prediction using question-and-answer pairs from Stack Overflow</a:t>
                      </a:r>
                    </a:p>
                    <a:p>
                      <a:pPr algn="ctr"/>
                      <a:r>
                        <a:rPr lang="en-US" sz="1600" dirty="0">
                          <a:solidFill>
                            <a:schemeClr val="bg2">
                              <a:lumMod val="75000"/>
                            </a:schemeClr>
                          </a:solidFill>
                        </a:rPr>
                        <a:t>(Tan et al., 2020)</a:t>
                      </a:r>
                    </a:p>
                  </a:txBody>
                  <a:tcPr/>
                </a:tc>
                <a:tc>
                  <a:txBody>
                    <a:bodyPr/>
                    <a:lstStyle/>
                    <a:p>
                      <a:r>
                        <a:rPr lang="en-US" sz="1600" dirty="0">
                          <a:solidFill>
                            <a:schemeClr val="bg2">
                              <a:lumMod val="75000"/>
                            </a:schemeClr>
                          </a:solidFill>
                        </a:rPr>
                        <a:t>Used Naïve Bayesian, k-Nearest Neighbor algorithm (KNN), and Long Short-Term Memory (LSTM) for predicting severity of bug report</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Semantic Categorization of Software Bug Repositories for Severity Assignment Automation</a:t>
                      </a:r>
                    </a:p>
                    <a:p>
                      <a:pPr algn="ctr"/>
                      <a:r>
                        <a:rPr lang="en-US" sz="1600" dirty="0">
                          <a:solidFill>
                            <a:schemeClr val="bg2">
                              <a:lumMod val="75000"/>
                            </a:schemeClr>
                          </a:solidFill>
                        </a:rPr>
                        <a:t>(</a:t>
                      </a:r>
                      <a:r>
                        <a:rPr lang="en-US" sz="1600" dirty="0" err="1">
                          <a:solidFill>
                            <a:schemeClr val="bg2">
                              <a:lumMod val="75000"/>
                            </a:schemeClr>
                          </a:solidFill>
                        </a:rPr>
                        <a:t>Hamdy</a:t>
                      </a:r>
                      <a:r>
                        <a:rPr lang="en-US" sz="1600" dirty="0">
                          <a:solidFill>
                            <a:schemeClr val="bg2">
                              <a:lumMod val="75000"/>
                            </a:schemeClr>
                          </a:solidFill>
                        </a:rPr>
                        <a:t>, 2020)</a:t>
                      </a:r>
                    </a:p>
                  </a:txBody>
                  <a:tcPr/>
                </a:tc>
                <a:tc>
                  <a:txBody>
                    <a:bodyPr/>
                    <a:lstStyle/>
                    <a:p>
                      <a:r>
                        <a:rPr lang="en-US" sz="1600" dirty="0">
                          <a:solidFill>
                            <a:schemeClr val="bg2">
                              <a:lumMod val="75000"/>
                            </a:schemeClr>
                          </a:solidFill>
                        </a:rPr>
                        <a:t>Hierarchical Dirichlet Process (HDP) topic modeler for identifying bug severity</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Text analytics-based severity prediction of software bugs for </a:t>
                      </a:r>
                      <a:r>
                        <a:rPr lang="en-US" sz="1600" dirty="0" err="1">
                          <a:solidFill>
                            <a:schemeClr val="bg2">
                              <a:lumMod val="75000"/>
                            </a:schemeClr>
                          </a:solidFill>
                        </a:rPr>
                        <a:t>apache</a:t>
                      </a:r>
                      <a:r>
                        <a:rPr lang="en-US" sz="1600" dirty="0">
                          <a:solidFill>
                            <a:schemeClr val="bg2">
                              <a:lumMod val="75000"/>
                            </a:schemeClr>
                          </a:solidFill>
                        </a:rPr>
                        <a:t> projects</a:t>
                      </a:r>
                    </a:p>
                    <a:p>
                      <a:pPr algn="ctr"/>
                      <a:r>
                        <a:rPr lang="en-US" sz="1600" dirty="0">
                          <a:solidFill>
                            <a:schemeClr val="bg2">
                              <a:lumMod val="75000"/>
                            </a:schemeClr>
                          </a:solidFill>
                        </a:rPr>
                        <a:t>(Kaur &amp; Jindal, 2019)</a:t>
                      </a:r>
                    </a:p>
                  </a:txBody>
                  <a:tcPr/>
                </a:tc>
                <a:tc>
                  <a:txBody>
                    <a:bodyPr/>
                    <a:lstStyle/>
                    <a:p>
                      <a:r>
                        <a:rPr lang="en-US" sz="1600" dirty="0">
                          <a:solidFill>
                            <a:schemeClr val="bg2">
                              <a:lumMod val="75000"/>
                            </a:schemeClr>
                          </a:solidFill>
                        </a:rPr>
                        <a:t>Used ML techniques on predicting severity of bugs</a:t>
                      </a:r>
                    </a:p>
                  </a:txBody>
                  <a:tcPr/>
                </a:tc>
                <a:extLst>
                  <a:ext uri="{0D108BD9-81ED-4DB2-BD59-A6C34878D82A}">
                    <a16:rowId xmlns:a16="http://schemas.microsoft.com/office/drawing/2014/main" val="656252354"/>
                  </a:ext>
                </a:extLst>
              </a:tr>
              <a:tr h="370840">
                <a:tc>
                  <a:txBody>
                    <a:bodyPr/>
                    <a:lstStyle/>
                    <a:p>
                      <a:pPr algn="ctr"/>
                      <a:r>
                        <a:rPr lang="en-US" sz="1600" dirty="0">
                          <a:solidFill>
                            <a:schemeClr val="bg2">
                              <a:lumMod val="75000"/>
                            </a:schemeClr>
                          </a:solidFill>
                        </a:rPr>
                        <a:t>Bug Triaging Based on Tossing Sequence Modeling</a:t>
                      </a:r>
                    </a:p>
                    <a:p>
                      <a:pPr algn="ctr"/>
                      <a:r>
                        <a:rPr lang="en-US" sz="1600" dirty="0">
                          <a:solidFill>
                            <a:schemeClr val="bg2">
                              <a:lumMod val="75000"/>
                            </a:schemeClr>
                          </a:solidFill>
                        </a:rPr>
                        <a:t>(Xi et al, 2019)</a:t>
                      </a:r>
                    </a:p>
                  </a:txBody>
                  <a:tcPr/>
                </a:tc>
                <a:tc>
                  <a:txBody>
                    <a:bodyPr/>
                    <a:lstStyle/>
                    <a:p>
                      <a:r>
                        <a:rPr lang="en-US" sz="1600" dirty="0">
                          <a:solidFill>
                            <a:schemeClr val="bg2">
                              <a:lumMod val="75000"/>
                            </a:schemeClr>
                          </a:solidFill>
                        </a:rPr>
                        <a:t>Focused on </a:t>
                      </a:r>
                      <a:r>
                        <a:rPr lang="en-US" sz="1600" dirty="0"/>
                        <a:t>the tossing sequence </a:t>
                      </a:r>
                      <a:endParaRPr lang="en-US" sz="1600" dirty="0">
                        <a:solidFill>
                          <a:schemeClr val="bg2">
                            <a:lumMod val="75000"/>
                          </a:schemeClr>
                        </a:solidFill>
                      </a:endParaRPr>
                    </a:p>
                  </a:txBody>
                  <a:tcPr/>
                </a:tc>
                <a:extLst>
                  <a:ext uri="{0D108BD9-81ED-4DB2-BD59-A6C34878D82A}">
                    <a16:rowId xmlns:a16="http://schemas.microsoft.com/office/drawing/2014/main" val="3799895619"/>
                  </a:ext>
                </a:extLst>
              </a:tr>
              <a:tr h="370840">
                <a:tc>
                  <a:txBody>
                    <a:bodyPr/>
                    <a:lstStyle/>
                    <a:p>
                      <a:pPr algn="ctr"/>
                      <a:r>
                        <a:rPr lang="en-US" sz="1600" dirty="0">
                          <a:solidFill>
                            <a:schemeClr val="bg2">
                              <a:lumMod val="75000"/>
                            </a:schemeClr>
                          </a:solidFill>
                        </a:rPr>
                        <a:t>Automatic Bug Priority Prediction Using DNN Based Regression</a:t>
                      </a:r>
                    </a:p>
                    <a:p>
                      <a:pPr algn="ctr"/>
                      <a:r>
                        <a:rPr lang="en-US" sz="1600" dirty="0">
                          <a:solidFill>
                            <a:schemeClr val="bg2">
                              <a:lumMod val="75000"/>
                            </a:schemeClr>
                          </a:solidFill>
                        </a:rPr>
                        <a:t>(Zhang &amp; Challis, 2019)</a:t>
                      </a:r>
                    </a:p>
                  </a:txBody>
                  <a:tcPr/>
                </a:tc>
                <a:tc>
                  <a:txBody>
                    <a:bodyPr/>
                    <a:lstStyle/>
                    <a:p>
                      <a:r>
                        <a:rPr lang="en-US" sz="1600" dirty="0">
                          <a:solidFill>
                            <a:schemeClr val="bg2">
                              <a:lumMod val="75000"/>
                            </a:schemeClr>
                          </a:solidFill>
                        </a:rPr>
                        <a:t>Use of Deep Neural Network for Priority Prediction</a:t>
                      </a:r>
                    </a:p>
                  </a:txBody>
                  <a:tcPr/>
                </a:tc>
                <a:extLst>
                  <a:ext uri="{0D108BD9-81ED-4DB2-BD59-A6C34878D82A}">
                    <a16:rowId xmlns:a16="http://schemas.microsoft.com/office/drawing/2014/main" val="2682712058"/>
                  </a:ext>
                </a:extLst>
              </a:tr>
            </a:tbl>
          </a:graphicData>
        </a:graphic>
      </p:graphicFrame>
    </p:spTree>
    <p:extLst>
      <p:ext uri="{BB962C8B-B14F-4D97-AF65-F5344CB8AC3E}">
        <p14:creationId xmlns:p14="http://schemas.microsoft.com/office/powerpoint/2010/main" val="7601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4251865688"/>
              </p:ext>
            </p:extLst>
          </p:nvPr>
        </p:nvGraphicFramePr>
        <p:xfrm>
          <a:off x="813606" y="1234241"/>
          <a:ext cx="10235164" cy="4241800"/>
        </p:xfrm>
        <a:graphic>
          <a:graphicData uri="http://schemas.openxmlformats.org/drawingml/2006/table">
            <a:tbl>
              <a:tblPr firstRow="1" bandRow="1">
                <a:tableStyleId>{00A15C55-8517-42AA-B614-E9B94910E393}</a:tableStyleId>
              </a:tblPr>
              <a:tblGrid>
                <a:gridCol w="4524876">
                  <a:extLst>
                    <a:ext uri="{9D8B030D-6E8A-4147-A177-3AD203B41FA5}">
                      <a16:colId xmlns:a16="http://schemas.microsoft.com/office/drawing/2014/main" val="1093943862"/>
                    </a:ext>
                  </a:extLst>
                </a:gridCol>
                <a:gridCol w="5710288">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Genetic Approach based Bug Triage for Sequencing the Instance and Features</a:t>
                      </a:r>
                    </a:p>
                    <a:p>
                      <a:pPr algn="ctr"/>
                      <a:r>
                        <a:rPr lang="en-US" sz="1600" dirty="0">
                          <a:solidFill>
                            <a:schemeClr val="bg2">
                              <a:lumMod val="75000"/>
                            </a:schemeClr>
                          </a:solidFill>
                        </a:rPr>
                        <a:t>(Jaiswal et al., 2018)</a:t>
                      </a:r>
                    </a:p>
                  </a:txBody>
                  <a:tcPr/>
                </a:tc>
                <a:tc>
                  <a:txBody>
                    <a:bodyPr/>
                    <a:lstStyle/>
                    <a:p>
                      <a:r>
                        <a:rPr lang="en-US" sz="1600" dirty="0">
                          <a:solidFill>
                            <a:schemeClr val="bg2">
                              <a:lumMod val="75000"/>
                            </a:schemeClr>
                          </a:solidFill>
                        </a:rPr>
                        <a:t>Multi-Network Anchoring (MNA) technique</a:t>
                      </a:r>
                    </a:p>
                  </a:txBody>
                  <a:tcPr/>
                </a:tc>
                <a:extLst>
                  <a:ext uri="{0D108BD9-81ED-4DB2-BD59-A6C34878D82A}">
                    <a16:rowId xmlns:a16="http://schemas.microsoft.com/office/drawing/2014/main" val="1111033855"/>
                  </a:ext>
                </a:extLst>
              </a:tr>
              <a:tr h="370840">
                <a:tc>
                  <a:txBody>
                    <a:bodyPr/>
                    <a:lstStyle/>
                    <a:p>
                      <a:pPr algn="ctr"/>
                      <a:r>
                        <a:rPr lang="en-US" sz="1600" dirty="0">
                          <a:solidFill>
                            <a:schemeClr val="bg2">
                              <a:lumMod val="75000"/>
                            </a:schemeClr>
                          </a:solidFill>
                        </a:rPr>
                        <a:t>Enhanced Feature Selection Algorithm for Effective Bug Triage Software</a:t>
                      </a:r>
                    </a:p>
                    <a:p>
                      <a:pPr algn="ctr"/>
                      <a:r>
                        <a:rPr lang="en-US" sz="1600" dirty="0">
                          <a:solidFill>
                            <a:schemeClr val="bg2">
                              <a:lumMod val="75000"/>
                            </a:schemeClr>
                          </a:solidFill>
                        </a:rPr>
                        <a:t>(Gholap &amp; </a:t>
                      </a:r>
                      <a:r>
                        <a:rPr lang="en-US" sz="1600" dirty="0" err="1">
                          <a:solidFill>
                            <a:schemeClr val="bg2">
                              <a:lumMod val="75000"/>
                            </a:schemeClr>
                          </a:solidFill>
                        </a:rPr>
                        <a:t>Karlekar</a:t>
                      </a:r>
                      <a:r>
                        <a:rPr lang="en-US" sz="1600" dirty="0">
                          <a:solidFill>
                            <a:schemeClr val="bg2">
                              <a:lumMod val="75000"/>
                            </a:schemeClr>
                          </a:solidFill>
                        </a:rPr>
                        <a:t>, 2018)</a:t>
                      </a:r>
                    </a:p>
                  </a:txBody>
                  <a:tcPr/>
                </a:tc>
                <a:tc>
                  <a:txBody>
                    <a:bodyPr/>
                    <a:lstStyle/>
                    <a:p>
                      <a:r>
                        <a:rPr lang="en-US" sz="1600" dirty="0">
                          <a:solidFill>
                            <a:schemeClr val="bg2">
                              <a:lumMod val="75000"/>
                            </a:schemeClr>
                          </a:solidFill>
                        </a:rPr>
                        <a:t>Proposed the method of feature selection by using the Kruskal method</a:t>
                      </a:r>
                    </a:p>
                  </a:txBody>
                  <a:tcPr/>
                </a:tc>
                <a:extLst>
                  <a:ext uri="{0D108BD9-81ED-4DB2-BD59-A6C34878D82A}">
                    <a16:rowId xmlns:a16="http://schemas.microsoft.com/office/drawing/2014/main" val="821745386"/>
                  </a:ext>
                </a:extLst>
              </a:tr>
              <a:tr h="370840">
                <a:tc>
                  <a:txBody>
                    <a:bodyPr/>
                    <a:lstStyle/>
                    <a:p>
                      <a:pPr algn="ctr"/>
                      <a:r>
                        <a:rPr lang="en-US" sz="1600" dirty="0">
                          <a:solidFill>
                            <a:schemeClr val="bg2">
                              <a:lumMod val="75000"/>
                            </a:schemeClr>
                          </a:solidFill>
                        </a:rPr>
                        <a:t>Improving Automated Bug Triaging with Specialized Topic Model</a:t>
                      </a:r>
                    </a:p>
                    <a:p>
                      <a:pPr algn="ctr"/>
                      <a:r>
                        <a:rPr lang="en-US" sz="1600" dirty="0">
                          <a:solidFill>
                            <a:schemeClr val="bg2">
                              <a:lumMod val="75000"/>
                            </a:schemeClr>
                          </a:solidFill>
                        </a:rPr>
                        <a:t>(Xia et al.,2017)</a:t>
                      </a:r>
                    </a:p>
                  </a:txBody>
                  <a:tcPr/>
                </a:tc>
                <a:tc>
                  <a:txBody>
                    <a:bodyPr/>
                    <a:lstStyle/>
                    <a:p>
                      <a:r>
                        <a:rPr lang="en-US" sz="1600" dirty="0">
                          <a:solidFill>
                            <a:schemeClr val="bg2">
                              <a:lumMod val="75000"/>
                            </a:schemeClr>
                          </a:solidFill>
                        </a:rPr>
                        <a:t>Used multi-feature topic model (MTM) which extends Latent Dirichlet Allocation (LDA) for bug triaging</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Effective bug triage with Prim's algorithm for Feature Selection</a:t>
                      </a:r>
                    </a:p>
                    <a:p>
                      <a:pPr algn="ctr"/>
                      <a:r>
                        <a:rPr lang="en-US" sz="1600" dirty="0">
                          <a:solidFill>
                            <a:schemeClr val="bg2">
                              <a:lumMod val="75000"/>
                            </a:schemeClr>
                          </a:solidFill>
                        </a:rPr>
                        <a:t>(</a:t>
                      </a:r>
                      <a:r>
                        <a:rPr lang="en-US" sz="1600" dirty="0" err="1">
                          <a:solidFill>
                            <a:schemeClr val="bg2">
                              <a:lumMod val="75000"/>
                            </a:schemeClr>
                          </a:solidFill>
                        </a:rPr>
                        <a:t>Chopade</a:t>
                      </a:r>
                      <a:r>
                        <a:rPr lang="en-US" sz="1600" dirty="0">
                          <a:solidFill>
                            <a:schemeClr val="bg2">
                              <a:lumMod val="75000"/>
                            </a:schemeClr>
                          </a:solidFill>
                        </a:rPr>
                        <a:t> et al., 2017)</a:t>
                      </a:r>
                    </a:p>
                  </a:txBody>
                  <a:tcPr/>
                </a:tc>
                <a:tc>
                  <a:txBody>
                    <a:bodyPr/>
                    <a:lstStyle/>
                    <a:p>
                      <a:r>
                        <a:rPr lang="en-US" sz="1600" dirty="0">
                          <a:solidFill>
                            <a:schemeClr val="bg2">
                              <a:lumMod val="75000"/>
                            </a:schemeClr>
                          </a:solidFill>
                        </a:rPr>
                        <a:t>Naive Bayes Classifier and Prim's Algorithm for bug triage</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Improving Bug Triage with Relevant Search</a:t>
                      </a:r>
                    </a:p>
                    <a:p>
                      <a:pPr algn="ctr"/>
                      <a:r>
                        <a:rPr lang="en-US" sz="1600" dirty="0">
                          <a:solidFill>
                            <a:schemeClr val="bg2">
                              <a:lumMod val="75000"/>
                            </a:schemeClr>
                          </a:solidFill>
                        </a:rPr>
                        <a:t>(Peng et al., 2017)</a:t>
                      </a:r>
                    </a:p>
                  </a:txBody>
                  <a:tcPr/>
                </a:tc>
                <a:tc>
                  <a:txBody>
                    <a:bodyPr/>
                    <a:lstStyle/>
                    <a:p>
                      <a:r>
                        <a:rPr lang="en-US" sz="1600" dirty="0">
                          <a:solidFill>
                            <a:schemeClr val="bg2">
                              <a:lumMod val="75000"/>
                            </a:schemeClr>
                          </a:solidFill>
                        </a:rPr>
                        <a:t>Used relevant search-based method to recommend developers for bug triage</a:t>
                      </a:r>
                    </a:p>
                  </a:txBody>
                  <a:tcPr/>
                </a:tc>
                <a:extLst>
                  <a:ext uri="{0D108BD9-81ED-4DB2-BD59-A6C34878D82A}">
                    <a16:rowId xmlns:a16="http://schemas.microsoft.com/office/drawing/2014/main" val="656252354"/>
                  </a:ext>
                </a:extLst>
              </a:tr>
            </a:tbl>
          </a:graphicData>
        </a:graphic>
      </p:graphicFrame>
    </p:spTree>
    <p:extLst>
      <p:ext uri="{BB962C8B-B14F-4D97-AF65-F5344CB8AC3E}">
        <p14:creationId xmlns:p14="http://schemas.microsoft.com/office/powerpoint/2010/main" val="308484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0" y="583918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Sample Bug Report in JIRA</a:t>
            </a:r>
          </a:p>
        </p:txBody>
      </p:sp>
      <p:pic>
        <p:nvPicPr>
          <p:cNvPr id="7" name="Picture 6" descr="Graphical user interface, text, application&#10;&#10;Description automatically generated">
            <a:extLst>
              <a:ext uri="{FF2B5EF4-FFF2-40B4-BE49-F238E27FC236}">
                <a16:creationId xmlns:a16="http://schemas.microsoft.com/office/drawing/2014/main" id="{F8D9EEE2-5A1A-4453-9A44-CA517B2080BD}"/>
              </a:ext>
            </a:extLst>
          </p:cNvPr>
          <p:cNvPicPr/>
          <p:nvPr/>
        </p:nvPicPr>
        <p:blipFill>
          <a:blip r:embed="rId3"/>
          <a:stretch>
            <a:fillRect/>
          </a:stretch>
        </p:blipFill>
        <p:spPr>
          <a:xfrm>
            <a:off x="1409700" y="1307582"/>
            <a:ext cx="9372600" cy="4349221"/>
          </a:xfrm>
          <a:prstGeom prst="rect">
            <a:avLst/>
          </a:prstGeom>
        </p:spPr>
      </p:pic>
    </p:spTree>
    <p:extLst>
      <p:ext uri="{BB962C8B-B14F-4D97-AF65-F5344CB8AC3E}">
        <p14:creationId xmlns:p14="http://schemas.microsoft.com/office/powerpoint/2010/main" val="23966865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596</TotalTime>
  <Words>2096</Words>
  <Application>Microsoft Office PowerPoint</Application>
  <PresentationFormat>Widescreen</PresentationFormat>
  <Paragraphs>191</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Gill Sans MT</vt:lpstr>
      <vt:lpstr>Lato</vt:lpstr>
      <vt:lpstr>Mulish</vt:lpstr>
      <vt:lpstr>sohne</vt:lpstr>
      <vt:lpstr>ThgrfjCMR10</vt:lpstr>
      <vt:lpstr>Times New Roman</vt:lpstr>
      <vt:lpstr>Parcel</vt:lpstr>
      <vt:lpstr>AN INTEGRATION OF MACHINE LEARNING ON SOFTWARE BUG REPORTING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INTEGRATION OF MACHINE LEARNING ON SOFTWARE BUG REPORTING</dc:title>
  <dc:creator>JOANNE MARIE F. LLAMERA</dc:creator>
  <cp:lastModifiedBy>JOANNE MARIE F. LLAMERA</cp:lastModifiedBy>
  <cp:revision>22</cp:revision>
  <dcterms:created xsi:type="dcterms:W3CDTF">2021-09-11T11:48:44Z</dcterms:created>
  <dcterms:modified xsi:type="dcterms:W3CDTF">2021-09-12T14:20:40Z</dcterms:modified>
</cp:coreProperties>
</file>