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4"/>
  </p:notesMasterIdLst>
  <p:sldIdLst>
    <p:sldId id="256" r:id="rId2"/>
    <p:sldId id="257" r:id="rId3"/>
    <p:sldId id="278" r:id="rId4"/>
    <p:sldId id="275" r:id="rId5"/>
    <p:sldId id="276" r:id="rId6"/>
    <p:sldId id="277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58" r:id="rId18"/>
    <p:sldId id="259" r:id="rId19"/>
    <p:sldId id="260" r:id="rId20"/>
    <p:sldId id="261" r:id="rId21"/>
    <p:sldId id="263" r:id="rId22"/>
    <p:sldId id="264" r:id="rId23"/>
    <p:sldId id="262" r:id="rId24"/>
    <p:sldId id="265" r:id="rId25"/>
    <p:sldId id="266" r:id="rId26"/>
    <p:sldId id="267" r:id="rId27"/>
    <p:sldId id="268" r:id="rId28"/>
    <p:sldId id="269" r:id="rId29"/>
    <p:sldId id="270" r:id="rId30"/>
    <p:sldId id="272" r:id="rId31"/>
    <p:sldId id="273" r:id="rId32"/>
    <p:sldId id="274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EC260-7348-472F-8ED2-D71AD8C48C71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CC6B9-ABE1-4D8E-8136-019E7E0E0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80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CC6B9-ABE1-4D8E-8136-019E7E0E09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07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CC6B9-ABE1-4D8E-8136-019E7E0E09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42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CC6B9-ABE1-4D8E-8136-019E7E0E09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44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CC6B9-ABE1-4D8E-8136-019E7E0E09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67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Sample simulation on docs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CC6B9-ABE1-4D8E-8136-019E7E0E09B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40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CC6B9-ABE1-4D8E-8136-019E7E0E09B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75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5BA072B-F001-4735-A65F-A4D26EDE5BA0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121FA53-ED18-4393-9B8E-D9DD7EA16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199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072B-F001-4735-A65F-A4D26EDE5BA0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FA53-ED18-4393-9B8E-D9DD7EA16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75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072B-F001-4735-A65F-A4D26EDE5BA0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FA53-ED18-4393-9B8E-D9DD7EA16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80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072B-F001-4735-A65F-A4D26EDE5BA0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FA53-ED18-4393-9B8E-D9DD7EA16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027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072B-F001-4735-A65F-A4D26EDE5BA0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FA53-ED18-4393-9B8E-D9DD7EA16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38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072B-F001-4735-A65F-A4D26EDE5BA0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FA53-ED18-4393-9B8E-D9DD7EA16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34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072B-F001-4735-A65F-A4D26EDE5BA0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FA53-ED18-4393-9B8E-D9DD7EA16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69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072B-F001-4735-A65F-A4D26EDE5BA0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FA53-ED18-4393-9B8E-D9DD7EA16BD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091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072B-F001-4735-A65F-A4D26EDE5BA0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FA53-ED18-4393-9B8E-D9DD7EA16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02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072B-F001-4735-A65F-A4D26EDE5BA0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FA53-ED18-4393-9B8E-D9DD7EA16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18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072B-F001-4735-A65F-A4D26EDE5BA0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FA53-ED18-4393-9B8E-D9DD7EA16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5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072B-F001-4735-A65F-A4D26EDE5BA0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FA53-ED18-4393-9B8E-D9DD7EA16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39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072B-F001-4735-A65F-A4D26EDE5BA0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FA53-ED18-4393-9B8E-D9DD7EA16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0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072B-F001-4735-A65F-A4D26EDE5BA0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FA53-ED18-4393-9B8E-D9DD7EA16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12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072B-F001-4735-A65F-A4D26EDE5BA0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FA53-ED18-4393-9B8E-D9DD7EA16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1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072B-F001-4735-A65F-A4D26EDE5BA0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FA53-ED18-4393-9B8E-D9DD7EA16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693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072B-F001-4735-A65F-A4D26EDE5BA0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FA53-ED18-4393-9B8E-D9DD7EA16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81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BA072B-F001-4735-A65F-A4D26EDE5BA0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121FA53-ED18-4393-9B8E-D9DD7EA16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725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841AF-C36A-486B-AAC0-98EB0BEE60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A Blockchain Implementation For Secured Vaccine Certificates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14B35-C2DE-421B-88AC-7F1B50FF58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by:</a:t>
            </a:r>
          </a:p>
          <a:p>
            <a:r>
              <a:rPr lang="en-US" dirty="0"/>
              <a:t>Jennifer </a:t>
            </a:r>
            <a:r>
              <a:rPr lang="en-US" dirty="0" err="1"/>
              <a:t>fadriquela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474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550A1-F356-42AA-8484-233C9F3DA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273" y="1097876"/>
            <a:ext cx="10283570" cy="4770264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en-US" dirty="0"/>
              <a:t>Epochs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Smart contracts require state access</a:t>
            </a:r>
          </a:p>
          <a:p>
            <a:pPr lvl="1">
              <a:buFontTx/>
              <a:buChar char="-"/>
            </a:pPr>
            <a:r>
              <a:rPr lang="en-US" dirty="0"/>
              <a:t>Need way to verify authorities without access to state</a:t>
            </a:r>
          </a:p>
          <a:p>
            <a:pPr>
              <a:buFontTx/>
              <a:buChar char="-"/>
            </a:pPr>
            <a:r>
              <a:rPr lang="en-US" dirty="0"/>
              <a:t>An epoch block is a stateless transition</a:t>
            </a:r>
          </a:p>
          <a:p>
            <a:pPr lvl="1">
              <a:buFontTx/>
              <a:buChar char="-"/>
            </a:pPr>
            <a:r>
              <a:rPr lang="en-US" dirty="0"/>
              <a:t>Contain no votes</a:t>
            </a:r>
          </a:p>
          <a:p>
            <a:pPr lvl="1">
              <a:buFontTx/>
              <a:buChar char="-"/>
            </a:pPr>
            <a:r>
              <a:rPr lang="en-US" dirty="0"/>
              <a:t>Contain list of authorities</a:t>
            </a:r>
          </a:p>
          <a:p>
            <a:pPr lvl="1">
              <a:buFontTx/>
              <a:buChar char="-"/>
            </a:pPr>
            <a:r>
              <a:rPr lang="en-US" dirty="0"/>
              <a:t>All non-settled votes are discarded</a:t>
            </a:r>
          </a:p>
          <a:p>
            <a:pPr>
              <a:buFontTx/>
              <a:buChar char="-"/>
            </a:pPr>
            <a:r>
              <a:rPr lang="en-US" dirty="0"/>
              <a:t>Can be used as a checkpoint for clients syncing the network</a:t>
            </a:r>
          </a:p>
          <a:p>
            <a:pPr>
              <a:buFontTx/>
              <a:buChar char="-"/>
            </a:pPr>
            <a:r>
              <a:rPr lang="en-US" dirty="0"/>
              <a:t>Default is every 30,000 blocks</a:t>
            </a:r>
          </a:p>
        </p:txBody>
      </p:sp>
    </p:spTree>
    <p:extLst>
      <p:ext uri="{BB962C8B-B14F-4D97-AF65-F5344CB8AC3E}">
        <p14:creationId xmlns:p14="http://schemas.microsoft.com/office/powerpoint/2010/main" val="4037486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550A1-F356-42AA-8484-233C9F3DA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273" y="1097876"/>
            <a:ext cx="1219469" cy="39357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en-US" dirty="0"/>
              <a:t>Scenario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D34641-6D15-49ED-A5AF-DFDF71462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019" y="1795678"/>
            <a:ext cx="8681010" cy="326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005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550A1-F356-42AA-8484-233C9F3DA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273" y="1097876"/>
            <a:ext cx="1219469" cy="39357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en-US" dirty="0"/>
              <a:t>Scenario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628DEF-70AA-49B8-8B84-AC16C2BA4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577" y="1603231"/>
            <a:ext cx="7673686" cy="398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79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550A1-F356-42AA-8484-233C9F3DA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273" y="1097876"/>
            <a:ext cx="1219469" cy="39357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en-US" dirty="0"/>
              <a:t>Scenario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720066-59C7-4551-9317-20B7519F7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378" y="1621769"/>
            <a:ext cx="6962082" cy="361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223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550A1-F356-42AA-8484-233C9F3DA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273" y="1097876"/>
            <a:ext cx="1219469" cy="39357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en-US" dirty="0"/>
              <a:t>Scenario 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30FC4D-EFD4-44C5-BC99-D4B181C9D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583" y="1491449"/>
            <a:ext cx="7541350" cy="452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386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317B6-DC41-4651-8008-0DD4B2FB5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2758" y="2700866"/>
            <a:ext cx="5606484" cy="1456267"/>
          </a:xfrm>
        </p:spPr>
        <p:txBody>
          <a:bodyPr/>
          <a:lstStyle/>
          <a:p>
            <a:pPr algn="ctr"/>
            <a:r>
              <a:rPr lang="en-US" dirty="0"/>
              <a:t>KECCAK</a:t>
            </a:r>
          </a:p>
        </p:txBody>
      </p:sp>
    </p:spTree>
    <p:extLst>
      <p:ext uri="{BB962C8B-B14F-4D97-AF65-F5344CB8AC3E}">
        <p14:creationId xmlns:p14="http://schemas.microsoft.com/office/powerpoint/2010/main" val="2300510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66D428-3711-4E98-A4FD-978134AC7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273" y="1097876"/>
            <a:ext cx="10585410" cy="5196392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en-US" dirty="0"/>
              <a:t>Keccak uses the sponge construction where the message blocks are XORed into the initial bits of the state, and then </a:t>
            </a:r>
            <a:r>
              <a:rPr lang="en-US" dirty="0" err="1"/>
              <a:t>invertibly</a:t>
            </a:r>
            <a:r>
              <a:rPr lang="en-US" dirty="0"/>
              <a:t> permuted. The sponge function takes a simple function f and involves a number of stages, and where we create a fixed output (dependent on the bit length of the hash function). Simple operations of XOR, AND, and bit shifts are used, and which leads to a fast generation of the hash function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6E29EE-0542-4298-9AB8-1423AE84C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5" y="2845339"/>
            <a:ext cx="542925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268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317B6-DC41-4651-8008-0DD4B2FB5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438" y="2700866"/>
            <a:ext cx="3803072" cy="1456267"/>
          </a:xfrm>
        </p:spPr>
        <p:txBody>
          <a:bodyPr/>
          <a:lstStyle/>
          <a:p>
            <a:pPr algn="ctr"/>
            <a:r>
              <a:rPr lang="en-US" dirty="0"/>
              <a:t>Conceptual Framework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0BE555-DD17-4AB4-9056-BD540F8AE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547" y="285750"/>
            <a:ext cx="504825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195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317B6-DC41-4651-8008-0DD4B2FB5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666" y="705812"/>
            <a:ext cx="3803072" cy="1456267"/>
          </a:xfrm>
        </p:spPr>
        <p:txBody>
          <a:bodyPr/>
          <a:lstStyle/>
          <a:p>
            <a:pPr algn="ctr"/>
            <a:r>
              <a:rPr lang="en-US" dirty="0"/>
              <a:t>Methodology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85046B-8C85-4B1A-9025-D7E1AD863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425" y="2457547"/>
            <a:ext cx="69151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338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317B6-DC41-4651-8008-0DD4B2FB5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2758" y="2700866"/>
            <a:ext cx="5606484" cy="1456267"/>
          </a:xfrm>
        </p:spPr>
        <p:txBody>
          <a:bodyPr/>
          <a:lstStyle/>
          <a:p>
            <a:pPr algn="ctr"/>
            <a:r>
              <a:rPr lang="en-US" dirty="0"/>
              <a:t>REQUIREMENTS MODELING</a:t>
            </a:r>
          </a:p>
        </p:txBody>
      </p:sp>
    </p:spTree>
    <p:extLst>
      <p:ext uri="{BB962C8B-B14F-4D97-AF65-F5344CB8AC3E}">
        <p14:creationId xmlns:p14="http://schemas.microsoft.com/office/powerpoint/2010/main" val="796480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86511-A37A-426F-86EB-6007E94AE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of the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0F130-11CB-4A13-8083-5F28B4965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study aims to design and develop an application that will integrate blockchain and IPFS to ensure the integrity of vaccination data.</a:t>
            </a:r>
          </a:p>
          <a:p>
            <a:pPr marL="0" indent="0">
              <a:buNone/>
            </a:pPr>
            <a:r>
              <a:rPr lang="en-US" dirty="0"/>
              <a:t>Specifically, the study seeks to address the following objectives:</a:t>
            </a:r>
          </a:p>
          <a:p>
            <a:pPr marL="0" indent="0">
              <a:buNone/>
            </a:pPr>
            <a:r>
              <a:rPr lang="en-US" dirty="0"/>
              <a:t>1. To apply Proof of Authority (</a:t>
            </a:r>
            <a:r>
              <a:rPr lang="en-US" dirty="0" err="1"/>
              <a:t>PoA</a:t>
            </a:r>
            <a:r>
              <a:rPr lang="en-US" dirty="0"/>
              <a:t>) blockchain and Keccak Hash Algorithm in maintaining transactional records.</a:t>
            </a:r>
          </a:p>
          <a:p>
            <a:pPr marL="0" indent="0">
              <a:buNone/>
            </a:pPr>
            <a:r>
              <a:rPr lang="en-US" dirty="0"/>
              <a:t>2. To apply concept of Merkle DAG for data storage.</a:t>
            </a:r>
          </a:p>
          <a:p>
            <a:pPr marL="0" indent="0">
              <a:buNone/>
            </a:pPr>
            <a:r>
              <a:rPr lang="en-US" dirty="0"/>
              <a:t>3. To validate security aspects of the proposed application by using Solidity Security Audits based from Smart Contract Weakness Classification Registry (SWC Registry). The security audits namely:</a:t>
            </a:r>
          </a:p>
          <a:p>
            <a:pPr marL="0" indent="0">
              <a:buNone/>
            </a:pPr>
            <a:r>
              <a:rPr lang="en-US" dirty="0"/>
              <a:t>	a. </a:t>
            </a:r>
            <a:r>
              <a:rPr lang="en-US" dirty="0" err="1"/>
              <a:t>Securify</a:t>
            </a:r>
            <a:r>
              <a:rPr lang="en-US" dirty="0"/>
              <a:t> (Trail of Bits)</a:t>
            </a:r>
          </a:p>
          <a:p>
            <a:pPr marL="0" indent="0">
              <a:buNone/>
            </a:pPr>
            <a:r>
              <a:rPr lang="en-US" dirty="0"/>
              <a:t>	b. Slither (Chain Security)</a:t>
            </a:r>
          </a:p>
        </p:txBody>
      </p:sp>
    </p:spTree>
    <p:extLst>
      <p:ext uri="{BB962C8B-B14F-4D97-AF65-F5344CB8AC3E}">
        <p14:creationId xmlns:p14="http://schemas.microsoft.com/office/powerpoint/2010/main" val="3648650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E7090C0-43A3-4973-AC71-FBCFC2CC5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542" y="310718"/>
            <a:ext cx="4688915" cy="623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11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0F130-11CB-4A13-8083-5F28B4965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381741"/>
            <a:ext cx="10810782" cy="60368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Requirements grouped by specific role:</a:t>
            </a:r>
          </a:p>
          <a:p>
            <a:pPr marL="0" indent="0">
              <a:buNone/>
            </a:pPr>
            <a:r>
              <a:rPr lang="en-US" dirty="0"/>
              <a:t>Patient</a:t>
            </a:r>
          </a:p>
          <a:p>
            <a:pPr marL="0" indent="0">
              <a:buNone/>
            </a:pPr>
            <a:r>
              <a:rPr lang="en-US" dirty="0"/>
              <a:t>	- Register and Login – register to gain access to the system</a:t>
            </a:r>
          </a:p>
          <a:p>
            <a:pPr marL="0" indent="0">
              <a:buNone/>
            </a:pPr>
            <a:r>
              <a:rPr lang="en-US" dirty="0"/>
              <a:t>		o Upon registration, system will create private and public keys to be used for data encryption</a:t>
            </a:r>
          </a:p>
          <a:p>
            <a:pPr marL="0" indent="0">
              <a:buNone/>
            </a:pPr>
            <a:r>
              <a:rPr lang="en-US" dirty="0"/>
              <a:t>	- Download Vaccine Certificate</a:t>
            </a:r>
          </a:p>
          <a:p>
            <a:pPr marL="0" indent="0">
              <a:buNone/>
            </a:pPr>
            <a:r>
              <a:rPr lang="en-US" dirty="0"/>
              <a:t>	- View QR Code for Vaccine Record Summary</a:t>
            </a:r>
          </a:p>
          <a:p>
            <a:pPr marL="0" indent="0">
              <a:buNone/>
            </a:pPr>
            <a:r>
              <a:rPr lang="en-US" dirty="0"/>
              <a:t>	- View Record Summary Details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Verifying Third Party</a:t>
            </a:r>
          </a:p>
          <a:p>
            <a:pPr marL="0" indent="0">
              <a:buNone/>
            </a:pPr>
            <a:r>
              <a:rPr lang="en-US" dirty="0"/>
              <a:t>	- Publicly Available</a:t>
            </a:r>
          </a:p>
          <a:p>
            <a:pPr marL="0" indent="0">
              <a:buNone/>
            </a:pPr>
            <a:r>
              <a:rPr lang="en-US" dirty="0"/>
              <a:t>	- Validate Vaccine Certificate if existing in system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Physician/Medical Unit</a:t>
            </a:r>
          </a:p>
          <a:p>
            <a:pPr marL="0" indent="0">
              <a:buNone/>
            </a:pPr>
            <a:r>
              <a:rPr lang="en-US" dirty="0"/>
              <a:t>	- Register and Login – register to gain access to the system</a:t>
            </a:r>
          </a:p>
          <a:p>
            <a:pPr marL="0" indent="0">
              <a:buNone/>
            </a:pPr>
            <a:r>
              <a:rPr lang="en-US" dirty="0"/>
              <a:t>	- Create vaccine record for patient</a:t>
            </a:r>
          </a:p>
        </p:txBody>
      </p:sp>
    </p:spTree>
    <p:extLst>
      <p:ext uri="{BB962C8B-B14F-4D97-AF65-F5344CB8AC3E}">
        <p14:creationId xmlns:p14="http://schemas.microsoft.com/office/powerpoint/2010/main" val="1693942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317B6-DC41-4651-8008-0DD4B2FB5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2758" y="2700866"/>
            <a:ext cx="5606484" cy="1456267"/>
          </a:xfrm>
        </p:spPr>
        <p:txBody>
          <a:bodyPr/>
          <a:lstStyle/>
          <a:p>
            <a:pPr algn="ctr"/>
            <a:r>
              <a:rPr lang="en-US" dirty="0"/>
              <a:t>SYSTEM FUNCTIONALITIES</a:t>
            </a:r>
          </a:p>
        </p:txBody>
      </p:sp>
    </p:spTree>
    <p:extLst>
      <p:ext uri="{BB962C8B-B14F-4D97-AF65-F5344CB8AC3E}">
        <p14:creationId xmlns:p14="http://schemas.microsoft.com/office/powerpoint/2010/main" val="33423542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3A00BA-57DC-452E-B023-FEB02895E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718" y="701386"/>
            <a:ext cx="5187303" cy="545522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ED8D5D7-0747-4C73-B2D7-1DF291EE0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438" y="2700866"/>
            <a:ext cx="3803072" cy="1456267"/>
          </a:xfrm>
        </p:spPr>
        <p:txBody>
          <a:bodyPr/>
          <a:lstStyle/>
          <a:p>
            <a:pPr algn="ctr"/>
            <a:r>
              <a:rPr lang="en-US" dirty="0"/>
              <a:t>PATIENT REGISTRATION</a:t>
            </a:r>
          </a:p>
        </p:txBody>
      </p:sp>
    </p:spTree>
    <p:extLst>
      <p:ext uri="{BB962C8B-B14F-4D97-AF65-F5344CB8AC3E}">
        <p14:creationId xmlns:p14="http://schemas.microsoft.com/office/powerpoint/2010/main" val="4038007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ED8D5D7-0747-4C73-B2D7-1DF291EE0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629" y="2700864"/>
            <a:ext cx="3803072" cy="1456267"/>
          </a:xfrm>
        </p:spPr>
        <p:txBody>
          <a:bodyPr/>
          <a:lstStyle/>
          <a:p>
            <a:pPr algn="ctr"/>
            <a:r>
              <a:rPr lang="en-US" dirty="0"/>
              <a:t>PATIENT LOGIN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1397C3-5F32-4181-BB88-922F0AC16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056" y="1328736"/>
            <a:ext cx="68580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57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ED8D5D7-0747-4C73-B2D7-1DF291EE0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202" y="2700866"/>
            <a:ext cx="3803072" cy="1456267"/>
          </a:xfrm>
        </p:spPr>
        <p:txBody>
          <a:bodyPr/>
          <a:lstStyle/>
          <a:p>
            <a:pPr algn="ctr"/>
            <a:r>
              <a:rPr lang="en-US" dirty="0"/>
              <a:t>PATIENT HOME SCREEN - 1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14FA4E-A486-4CCE-B60C-EC2F546B0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564" y="306532"/>
            <a:ext cx="3574459" cy="624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3517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ED8D5D7-0747-4C73-B2D7-1DF291EE0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202" y="2700866"/>
            <a:ext cx="3803072" cy="1456267"/>
          </a:xfrm>
        </p:spPr>
        <p:txBody>
          <a:bodyPr/>
          <a:lstStyle/>
          <a:p>
            <a:pPr algn="ctr"/>
            <a:r>
              <a:rPr lang="en-US" dirty="0"/>
              <a:t>PATIENT HOME SCREEN - 2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2BE074-681F-46ED-8BF0-C035DA48A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460" y="230818"/>
            <a:ext cx="3671030" cy="639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40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ED8D5D7-0747-4C73-B2D7-1DF291EE0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7632" y="108586"/>
            <a:ext cx="8896736" cy="1456267"/>
          </a:xfrm>
        </p:spPr>
        <p:txBody>
          <a:bodyPr/>
          <a:lstStyle/>
          <a:p>
            <a:pPr algn="ctr"/>
            <a:r>
              <a:rPr lang="en-US" dirty="0"/>
              <a:t>Vaccine record creation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E255AF-7E90-4E6A-8AC9-B58AA5729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911" y="1318282"/>
            <a:ext cx="9726178" cy="49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493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ED8D5D7-0747-4C73-B2D7-1DF291EE0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658" y="85291"/>
            <a:ext cx="7132684" cy="145626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VACCINE CERTIFICATE VALIDATION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A2E33F-61D1-433C-ADE7-4CF2AC1AD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528" y="2110629"/>
            <a:ext cx="4281510" cy="33402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19F567-C1FE-4C1D-A530-95F2E48EE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383" y="2110629"/>
            <a:ext cx="3917371" cy="331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8063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ED8D5D7-0747-4C73-B2D7-1DF291EE0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658" y="85291"/>
            <a:ext cx="7132684" cy="145626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SCAN SUMMARY QR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7B1919-62D8-4DA4-B619-431AEC16F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1421675"/>
            <a:ext cx="1034415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73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317B6-DC41-4651-8008-0DD4B2FB5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2758" y="2700866"/>
            <a:ext cx="5606484" cy="1456267"/>
          </a:xfrm>
        </p:spPr>
        <p:txBody>
          <a:bodyPr/>
          <a:lstStyle/>
          <a:p>
            <a:pPr algn="ctr"/>
            <a:r>
              <a:rPr lang="en-US" dirty="0"/>
              <a:t>MERKLE DAG</a:t>
            </a:r>
          </a:p>
        </p:txBody>
      </p:sp>
    </p:spTree>
    <p:extLst>
      <p:ext uri="{BB962C8B-B14F-4D97-AF65-F5344CB8AC3E}">
        <p14:creationId xmlns:p14="http://schemas.microsoft.com/office/powerpoint/2010/main" val="30038674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317B6-DC41-4651-8008-0DD4B2FB5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2758" y="2700866"/>
            <a:ext cx="5606484" cy="1456267"/>
          </a:xfrm>
        </p:spPr>
        <p:txBody>
          <a:bodyPr/>
          <a:lstStyle/>
          <a:p>
            <a:pPr algn="ctr"/>
            <a:r>
              <a:rPr lang="en-US" dirty="0"/>
              <a:t>SECURITY AUDITS RESULTS</a:t>
            </a:r>
          </a:p>
        </p:txBody>
      </p:sp>
    </p:spTree>
    <p:extLst>
      <p:ext uri="{BB962C8B-B14F-4D97-AF65-F5344CB8AC3E}">
        <p14:creationId xmlns:p14="http://schemas.microsoft.com/office/powerpoint/2010/main" val="7203284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317B6-DC41-4651-8008-0DD4B2FB5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308" y="0"/>
            <a:ext cx="4630193" cy="1456267"/>
          </a:xfrm>
        </p:spPr>
        <p:txBody>
          <a:bodyPr/>
          <a:lstStyle/>
          <a:p>
            <a:pPr algn="ctr"/>
            <a:r>
              <a:rPr lang="en-US" dirty="0"/>
              <a:t>SECURIFY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06687C-56FD-4DEF-8174-C4404E327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100" y="1456267"/>
            <a:ext cx="2209800" cy="180975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ABAE3BB-C167-470B-84D4-4934F29EB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9395" y="2361142"/>
            <a:ext cx="7422018" cy="52859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Medium (All 3)</a:t>
            </a:r>
          </a:p>
          <a:p>
            <a:pPr marL="0" indent="0">
              <a:buNone/>
            </a:pPr>
            <a:r>
              <a:rPr lang="en-US" dirty="0"/>
              <a:t>Missing Input Validation - Method arguments must be sanitized before they are used in computation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Low</a:t>
            </a:r>
          </a:p>
          <a:p>
            <a:pPr marL="0" indent="0">
              <a:buNone/>
            </a:pPr>
            <a:r>
              <a:rPr lang="en-US" dirty="0"/>
              <a:t>Solidity pragma directives – Avoid complex solidity version pragma statements</a:t>
            </a:r>
          </a:p>
        </p:txBody>
      </p:sp>
    </p:spTree>
    <p:extLst>
      <p:ext uri="{BB962C8B-B14F-4D97-AF65-F5344CB8AC3E}">
        <p14:creationId xmlns:p14="http://schemas.microsoft.com/office/powerpoint/2010/main" val="19991419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317B6-DC41-4651-8008-0DD4B2FB5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903" y="150921"/>
            <a:ext cx="4630193" cy="1456267"/>
          </a:xfrm>
        </p:spPr>
        <p:txBody>
          <a:bodyPr/>
          <a:lstStyle/>
          <a:p>
            <a:pPr algn="ctr"/>
            <a:r>
              <a:rPr lang="en-US" dirty="0"/>
              <a:t>SLITHER RESULTS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ABAE3BB-C167-470B-84D4-4934F29EB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4991" y="3736515"/>
            <a:ext cx="7422018" cy="1695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Informational</a:t>
            </a:r>
          </a:p>
          <a:p>
            <a:pPr marL="0" indent="0">
              <a:buNone/>
            </a:pPr>
            <a:r>
              <a:rPr lang="en-US" dirty="0"/>
              <a:t>Pragma version is too complex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5601E2-83F0-4300-A688-058E6E405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525" y="1456267"/>
            <a:ext cx="22669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014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CEC3BDB-1792-4AAC-A24C-773F913B4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366" y="1888900"/>
            <a:ext cx="6656588" cy="84401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BA62C2D-C115-41A2-B11D-7FDB24185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92" y="1582774"/>
            <a:ext cx="4862743" cy="14562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File 1</a:t>
            </a:r>
          </a:p>
          <a:p>
            <a:pPr marL="0" indent="0">
              <a:buNone/>
            </a:pPr>
            <a:r>
              <a:rPr lang="en-US" dirty="0"/>
              <a:t>Name: cert_allen_smith.txt</a:t>
            </a:r>
          </a:p>
          <a:p>
            <a:pPr marL="0" indent="0">
              <a:buNone/>
            </a:pPr>
            <a:r>
              <a:rPr lang="en-US" dirty="0"/>
              <a:t>Size: 86 bytes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0A2FF56-C1A7-4F49-BFC0-FFE5CC1B9A8D}"/>
              </a:ext>
            </a:extLst>
          </p:cNvPr>
          <p:cNvSpPr txBox="1">
            <a:spLocks/>
          </p:cNvSpPr>
          <p:nvPr/>
        </p:nvSpPr>
        <p:spPr>
          <a:xfrm>
            <a:off x="1100092" y="3661628"/>
            <a:ext cx="4862743" cy="1456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File 2</a:t>
            </a:r>
          </a:p>
          <a:p>
            <a:pPr marL="0" indent="0">
              <a:buFont typeface="Arial"/>
              <a:buNone/>
            </a:pPr>
            <a:r>
              <a:rPr lang="en-US" dirty="0"/>
              <a:t>Name: cert_john_doe.txt</a:t>
            </a:r>
          </a:p>
          <a:p>
            <a:pPr marL="0" indent="0">
              <a:buFont typeface="Arial"/>
              <a:buNone/>
            </a:pPr>
            <a:r>
              <a:rPr lang="en-US" dirty="0"/>
              <a:t>Size: 83 bytes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0116892-76CC-4204-8B58-69F52D4CF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9366" y="3908749"/>
            <a:ext cx="6656588" cy="84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62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D8043B7-180D-4082-ADE0-9B1FF35EE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597" y="1377545"/>
            <a:ext cx="5579052" cy="18265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F1C239-ED71-453C-9938-F55EF1590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0597" y="3652324"/>
            <a:ext cx="5579052" cy="1829072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D20256-544F-494B-BD36-F4ADC2EAB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721" y="2047411"/>
            <a:ext cx="2079052" cy="580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cert_allen_smith.txt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D59A746-2E3F-4AB9-8BC5-7B136D03F49D}"/>
              </a:ext>
            </a:extLst>
          </p:cNvPr>
          <p:cNvSpPr txBox="1">
            <a:spLocks/>
          </p:cNvSpPr>
          <p:nvPr/>
        </p:nvSpPr>
        <p:spPr>
          <a:xfrm>
            <a:off x="1979721" y="4132520"/>
            <a:ext cx="2079052" cy="580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cert_john_doe.txt</a:t>
            </a:r>
          </a:p>
        </p:txBody>
      </p:sp>
    </p:spTree>
    <p:extLst>
      <p:ext uri="{BB962C8B-B14F-4D97-AF65-F5344CB8AC3E}">
        <p14:creationId xmlns:p14="http://schemas.microsoft.com/office/powerpoint/2010/main" val="1543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886617C0-2AEF-4877-A0B6-E91CF571C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062" y="1738312"/>
            <a:ext cx="509587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407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317B6-DC41-4651-8008-0DD4B2FB5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2758" y="2700866"/>
            <a:ext cx="5606484" cy="1456267"/>
          </a:xfrm>
        </p:spPr>
        <p:txBody>
          <a:bodyPr/>
          <a:lstStyle/>
          <a:p>
            <a:pPr algn="ctr"/>
            <a:r>
              <a:rPr lang="en-US" dirty="0"/>
              <a:t>Proof of authority</a:t>
            </a:r>
            <a:br>
              <a:rPr lang="en-US" dirty="0"/>
            </a:br>
            <a:r>
              <a:rPr lang="en-US" dirty="0"/>
              <a:t>Clique</a:t>
            </a:r>
          </a:p>
        </p:txBody>
      </p:sp>
    </p:spTree>
    <p:extLst>
      <p:ext uri="{BB962C8B-B14F-4D97-AF65-F5344CB8AC3E}">
        <p14:creationId xmlns:p14="http://schemas.microsoft.com/office/powerpoint/2010/main" val="983069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550A1-F356-42AA-8484-233C9F3DA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273" y="1097876"/>
            <a:ext cx="5839689" cy="364913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Concept of </a:t>
            </a:r>
            <a:r>
              <a:rPr lang="en-US" dirty="0" err="1"/>
              <a:t>Inturn</a:t>
            </a:r>
            <a:r>
              <a:rPr lang="en-US" dirty="0"/>
              <a:t> and </a:t>
            </a:r>
            <a:r>
              <a:rPr lang="en-US" dirty="0" err="1"/>
              <a:t>Noturn</a:t>
            </a:r>
            <a:r>
              <a:rPr lang="en-US" dirty="0"/>
              <a:t> validators</a:t>
            </a:r>
          </a:p>
          <a:p>
            <a:pPr>
              <a:buFontTx/>
              <a:buChar char="-"/>
            </a:pPr>
            <a:r>
              <a:rPr lang="en-US" dirty="0"/>
              <a:t>After signing a block, validators are not allowed to sign the next floor(SIGNER_COUNT / 2) + 1 blocks</a:t>
            </a:r>
          </a:p>
          <a:p>
            <a:pPr>
              <a:buFontTx/>
              <a:buChar char="-"/>
            </a:pPr>
            <a:r>
              <a:rPr lang="en-US" dirty="0"/>
              <a:t>Gives preference to chain built with INTURN validators</a:t>
            </a:r>
          </a:p>
          <a:p>
            <a:pPr>
              <a:buFontTx/>
              <a:buChar char="-"/>
            </a:pPr>
            <a:r>
              <a:rPr lang="en-US" dirty="0"/>
              <a:t>Blocks have a higher difficulty depending when they are made</a:t>
            </a:r>
          </a:p>
          <a:p>
            <a:pPr lvl="1">
              <a:buFontTx/>
              <a:buChar char="-"/>
            </a:pPr>
            <a:r>
              <a:rPr lang="en-US" dirty="0"/>
              <a:t>DIFF_INTURN = 2</a:t>
            </a:r>
          </a:p>
          <a:p>
            <a:pPr lvl="1">
              <a:buFontTx/>
              <a:buChar char="-"/>
            </a:pPr>
            <a:r>
              <a:rPr lang="en-US" dirty="0"/>
              <a:t>DIFF_NOTURN = 1</a:t>
            </a:r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772405-A2E2-4EEB-B434-FA1F610CD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252" y="3416974"/>
            <a:ext cx="63055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871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550A1-F356-42AA-8484-233C9F3DA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273" y="1097876"/>
            <a:ext cx="10283570" cy="4770264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en-US" dirty="0"/>
              <a:t>Validator Set Changes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Authorities vote for validator set changes</a:t>
            </a:r>
          </a:p>
          <a:p>
            <a:pPr>
              <a:buFontTx/>
              <a:buChar char="-"/>
            </a:pPr>
            <a:r>
              <a:rPr lang="en-US" dirty="0"/>
              <a:t>For non-epoch transition blocks</a:t>
            </a:r>
          </a:p>
          <a:p>
            <a:pPr lvl="1">
              <a:buFontTx/>
              <a:buChar char="-"/>
            </a:pPr>
            <a:r>
              <a:rPr lang="en-US" dirty="0"/>
              <a:t>Signers may cast one vote per own block to propose authorization</a:t>
            </a:r>
          </a:p>
          <a:p>
            <a:pPr lvl="1">
              <a:buFontTx/>
              <a:buChar char="-"/>
            </a:pPr>
            <a:r>
              <a:rPr lang="en-US" dirty="0"/>
              <a:t>Only latest proposal per target beneficiary is kept from a single signer</a:t>
            </a:r>
          </a:p>
          <a:p>
            <a:pPr lvl="1">
              <a:buFontTx/>
              <a:buChar char="-"/>
            </a:pPr>
            <a:r>
              <a:rPr lang="en-US" dirty="0"/>
              <a:t>Votes  are tallied live as the chain progresses</a:t>
            </a:r>
          </a:p>
          <a:p>
            <a:pPr lvl="1">
              <a:buFontTx/>
              <a:buChar char="-"/>
            </a:pPr>
            <a:r>
              <a:rPr lang="en-US" dirty="0"/>
              <a:t>Proposals reaching majority consensus SIGNER_LIMIT come into effect immediately</a:t>
            </a:r>
          </a:p>
        </p:txBody>
      </p:sp>
    </p:spTree>
    <p:extLst>
      <p:ext uri="{BB962C8B-B14F-4D97-AF65-F5344CB8AC3E}">
        <p14:creationId xmlns:p14="http://schemas.microsoft.com/office/powerpoint/2010/main" val="901616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366</TotalTime>
  <Words>618</Words>
  <Application>Microsoft Office PowerPoint</Application>
  <PresentationFormat>Widescreen</PresentationFormat>
  <Paragraphs>94</Paragraphs>
  <Slides>32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Celestial</vt:lpstr>
      <vt:lpstr>A Blockchain Implementation For Secured Vaccine Certificates</vt:lpstr>
      <vt:lpstr>Objectives of the Study</vt:lpstr>
      <vt:lpstr>MERKLE DAG</vt:lpstr>
      <vt:lpstr>PowerPoint Presentation</vt:lpstr>
      <vt:lpstr>PowerPoint Presentation</vt:lpstr>
      <vt:lpstr>PowerPoint Presentation</vt:lpstr>
      <vt:lpstr>Proof of authority Clique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KECCAK</vt:lpstr>
      <vt:lpstr>PowerPoint Presentation</vt:lpstr>
      <vt:lpstr>Conceptual Framework</vt:lpstr>
      <vt:lpstr>Methodology</vt:lpstr>
      <vt:lpstr>REQUIREMENTS MODELING</vt:lpstr>
      <vt:lpstr>PowerPoint Presentation</vt:lpstr>
      <vt:lpstr>PowerPoint Presentation</vt:lpstr>
      <vt:lpstr>SYSTEM FUNCTIONALITIES</vt:lpstr>
      <vt:lpstr>PATIENT REGISTRATION</vt:lpstr>
      <vt:lpstr>PATIENT LOGIN</vt:lpstr>
      <vt:lpstr>PATIENT HOME SCREEN - 1</vt:lpstr>
      <vt:lpstr>PATIENT HOME SCREEN - 2</vt:lpstr>
      <vt:lpstr>Vaccine record creation</vt:lpstr>
      <vt:lpstr>VACCINE CERTIFICATE VALIDATION</vt:lpstr>
      <vt:lpstr>SCAN SUMMARY QR CODE</vt:lpstr>
      <vt:lpstr>SECURITY AUDITS RESULTS</vt:lpstr>
      <vt:lpstr>SECURIFY RESULTS</vt:lpstr>
      <vt:lpstr>SLITHER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Blockchain Implementation For Secured Vaccine Certificates</dc:title>
  <dc:creator>Fadriquela, Jennifer (Manila)</dc:creator>
  <cp:lastModifiedBy>Fadriquela, Jennifer (Manila)</cp:lastModifiedBy>
  <cp:revision>43</cp:revision>
  <dcterms:created xsi:type="dcterms:W3CDTF">2022-03-29T10:33:51Z</dcterms:created>
  <dcterms:modified xsi:type="dcterms:W3CDTF">2022-03-31T01:22:27Z</dcterms:modified>
</cp:coreProperties>
</file>