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12" r:id="rId4"/>
    <p:sldId id="298" r:id="rId5"/>
    <p:sldId id="299" r:id="rId6"/>
    <p:sldId id="301" r:id="rId7"/>
    <p:sldId id="302" r:id="rId8"/>
    <p:sldId id="314" r:id="rId9"/>
    <p:sldId id="310" r:id="rId10"/>
    <p:sldId id="344" r:id="rId11"/>
    <p:sldId id="313" r:id="rId12"/>
    <p:sldId id="303" r:id="rId13"/>
    <p:sldId id="330" r:id="rId14"/>
    <p:sldId id="304" r:id="rId15"/>
    <p:sldId id="306" r:id="rId16"/>
    <p:sldId id="309" r:id="rId17"/>
    <p:sldId id="305" r:id="rId18"/>
    <p:sldId id="307" r:id="rId19"/>
    <p:sldId id="308" r:id="rId20"/>
    <p:sldId id="333" r:id="rId21"/>
    <p:sldId id="315" r:id="rId22"/>
    <p:sldId id="317" r:id="rId23"/>
    <p:sldId id="319" r:id="rId24"/>
    <p:sldId id="320" r:id="rId25"/>
    <p:sldId id="322" r:id="rId26"/>
    <p:sldId id="323" r:id="rId27"/>
    <p:sldId id="324" r:id="rId28"/>
    <p:sldId id="325" r:id="rId29"/>
    <p:sldId id="326" r:id="rId30"/>
    <p:sldId id="327" r:id="rId31"/>
    <p:sldId id="328" r:id="rId32"/>
    <p:sldId id="329" r:id="rId33"/>
    <p:sldId id="332" r:id="rId34"/>
    <p:sldId id="268" r:id="rId35"/>
    <p:sldId id="334" r:id="rId36"/>
    <p:sldId id="335" r:id="rId37"/>
    <p:sldId id="336" r:id="rId38"/>
    <p:sldId id="337" r:id="rId39"/>
    <p:sldId id="338" r:id="rId40"/>
    <p:sldId id="339" r:id="rId41"/>
    <p:sldId id="340" r:id="rId42"/>
    <p:sldId id="342" r:id="rId43"/>
    <p:sldId id="341" r:id="rId44"/>
    <p:sldId id="343" r:id="rId45"/>
  </p:sldIdLst>
  <p:sldSz cx="9144000" cy="5143500" type="screen16x9"/>
  <p:notesSz cx="6858000" cy="9144000"/>
  <p:embeddedFontLst>
    <p:embeddedFont>
      <p:font typeface="Advent Pro SemiBold" panose="020B0604020202020204" charset="0"/>
      <p:regular r:id="rId47"/>
      <p:bold r:id="rId48"/>
    </p:embeddedFont>
    <p:embeddedFont>
      <p:font typeface="Fira Sans Extra Condensed Medium" panose="020B0604020202020204" charset="0"/>
      <p:regular r:id="rId49"/>
      <p:bold r:id="rId50"/>
      <p:italic r:id="rId51"/>
      <p:boldItalic r:id="rId52"/>
    </p:embeddedFont>
    <p:embeddedFont>
      <p:font typeface="Maven Pro" panose="020B0604020202020204" charset="0"/>
      <p:regular r:id="rId53"/>
      <p:bold r:id="rId54"/>
    </p:embeddedFont>
    <p:embeddedFont>
      <p:font typeface="Share Tech" panose="020B0604020202020204"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4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416154-1C31-4691-B11B-95EB4F7F324A}">
  <a:tblStyle styleId="{64416154-1C31-4691-B11B-95EB4F7F32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5578" autoAdjust="0"/>
  </p:normalViewPr>
  <p:slideViewPr>
    <p:cSldViewPr snapToGrid="0">
      <p:cViewPr varScale="1">
        <p:scale>
          <a:sx n="74" d="100"/>
          <a:sy n="74" d="100"/>
        </p:scale>
        <p:origin x="171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96310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048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5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Molino IV, a barangay in the city of Bacoor, Cavite, the process of implementing home quarantine passes is done manually by designated LGU or barangay officials. Quarantine Pass templates are printed on a paper with the details of their barangay and some blank fields to be manually populated by the individual who will utilize it. The dissemination process of quarantine pass is for the barangay officials to deliver on house-to-house basis. In case the issued quarantine pass was lost, the resident should request for a replacement from their respective Barangay Hall.</a:t>
            </a:r>
          </a:p>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the 2015 census done by Philippine Statistics Authority, the estimated population in Barangay Molino IV, Bacoor Cavite is 51, 362 and the average number of people per household is 4. Given this data, there would be around 12,841 quarantine passes to be issued to each household on a manual basis requiring a lot of time and effort.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24374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These can be numeric, alphanumeric, or binary data, with a maximum storage size of 2953 bytes. </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location where the encoding region indicates the data encoding is the focus of the function patterns. Finder patterns, timing patterns, and alignment patterns are all part of the function pattern. Finder patterns are three frequent structures found on the three corners of a QR code symbol. The Finder pattern is used to determine the symbol's proper orientation.</a:t>
            </a:r>
          </a:p>
          <a:p>
            <a:pPr marL="0" lvl="0" indent="0" algn="l" rtl="0">
              <a:spcBef>
                <a:spcPts val="0"/>
              </a:spcBef>
              <a:spcAft>
                <a:spcPts val="0"/>
              </a:spcAft>
              <a:buNone/>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The rest of the region is the encoded region, which stores data code words and error correcting code words.</a:t>
            </a:r>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8088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7A7A7A"/>
                </a:solidFill>
                <a:effectLst/>
                <a:latin typeface="raleway"/>
              </a:rPr>
              <a:t>Depending on the frequency, a time series can be of yearly (ex: annual budget), quarterly (ex: expenses), monthly (ex: air traffic), weekly (ex: sales qty), daily (ex: weather), hourly (ex: stocks price), minutes (ex: inbound calls in a call canter) and even seconds wise (ex: web traffic).</a:t>
            </a:r>
            <a:endParaRPr dirty="0"/>
          </a:p>
        </p:txBody>
      </p:sp>
    </p:spTree>
    <p:extLst>
      <p:ext uri="{BB962C8B-B14F-4D97-AF65-F5344CB8AC3E}">
        <p14:creationId xmlns:p14="http://schemas.microsoft.com/office/powerpoint/2010/main" val="8319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55555"/>
                </a:solidFill>
                <a:effectLst/>
                <a:latin typeface="Helvetica Neue"/>
              </a:rPr>
              <a:t> It is a generalization of the simpler </a:t>
            </a:r>
            <a:r>
              <a:rPr lang="en-US" b="0" i="0" dirty="0" err="1">
                <a:solidFill>
                  <a:srgbClr val="555555"/>
                </a:solidFill>
                <a:effectLst/>
                <a:latin typeface="Helvetica Neue"/>
              </a:rPr>
              <a:t>AutoRegressive</a:t>
            </a:r>
            <a:r>
              <a:rPr lang="en-US" b="0" i="0" dirty="0">
                <a:solidFill>
                  <a:srgbClr val="555555"/>
                </a:solidFill>
                <a:effectLst/>
                <a:latin typeface="Helvetica Neue"/>
              </a:rPr>
              <a:t> Moving Average and adds the notion of integration.</a:t>
            </a:r>
          </a:p>
          <a:p>
            <a:pPr marL="0" lvl="0" indent="0" algn="l" rtl="0">
              <a:spcBef>
                <a:spcPts val="0"/>
              </a:spcBef>
              <a:spcAft>
                <a:spcPts val="0"/>
              </a:spcAft>
              <a:buNone/>
            </a:pPr>
            <a:endParaRPr lang="en-US" b="0" i="0" dirty="0">
              <a:solidFill>
                <a:srgbClr val="555555"/>
              </a:solidFill>
              <a:effectLst/>
              <a:latin typeface="Helvetica Neue"/>
            </a:endParaRPr>
          </a:p>
          <a:p>
            <a:pPr marL="0" lvl="0" indent="0" algn="l" rtl="0">
              <a:spcBef>
                <a:spcPts val="0"/>
              </a:spcBef>
              <a:spcAft>
                <a:spcPts val="0"/>
              </a:spcAft>
              <a:buNone/>
            </a:pPr>
            <a:r>
              <a:rPr lang="en-US" b="0" i="0" dirty="0">
                <a:solidFill>
                  <a:srgbClr val="7A7A7A"/>
                </a:solidFill>
                <a:effectLst/>
                <a:latin typeface="raleway"/>
              </a:rPr>
              <a:t>ARIMA, short for ‘Auto Regressive Integrated Moving Average’ is actually a class of models that ‘explains’ a given time series based on its own past values, that is, its own lags and the lagged forecast errors, so that equation can be used to forecast future values.</a:t>
            </a:r>
            <a:endParaRPr dirty="0"/>
          </a:p>
        </p:txBody>
      </p:sp>
    </p:spTree>
    <p:extLst>
      <p:ext uri="{BB962C8B-B14F-4D97-AF65-F5344CB8AC3E}">
        <p14:creationId xmlns:p14="http://schemas.microsoft.com/office/powerpoint/2010/main" val="170498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dirty="0">
                <a:solidFill>
                  <a:srgbClr val="555555"/>
                </a:solidFill>
                <a:effectLst/>
                <a:latin typeface="Helvetica Neue"/>
              </a:rPr>
              <a:t>This acronym is descriptive, capturing the key aspects of the model itself. Briefly, they are:</a:t>
            </a:r>
          </a:p>
          <a:p>
            <a:pPr algn="l" fontAlgn="base">
              <a:buFont typeface="Arial" panose="020B0604020202020204" pitchFamily="34" charset="0"/>
              <a:buChar char="•"/>
            </a:pPr>
            <a:r>
              <a:rPr lang="en-US" b="1" i="0" dirty="0">
                <a:solidFill>
                  <a:srgbClr val="555555"/>
                </a:solidFill>
                <a:effectLst/>
                <a:latin typeface="Helvetica Neue"/>
              </a:rPr>
              <a:t>AR</a:t>
            </a:r>
            <a:r>
              <a:rPr lang="en-US" b="0" i="0" dirty="0">
                <a:solidFill>
                  <a:srgbClr val="555555"/>
                </a:solidFill>
                <a:effectLst/>
                <a:latin typeface="Helvetica Neue"/>
              </a:rPr>
              <a:t>: </a:t>
            </a:r>
            <a:r>
              <a:rPr lang="en-US" b="0" i="1" dirty="0">
                <a:solidFill>
                  <a:srgbClr val="555555"/>
                </a:solidFill>
                <a:effectLst/>
                <a:latin typeface="Helvetica Neue"/>
              </a:rPr>
              <a:t>Autoregression</a:t>
            </a:r>
            <a:r>
              <a:rPr lang="en-US" b="0" i="0" dirty="0">
                <a:solidFill>
                  <a:srgbClr val="555555"/>
                </a:solidFill>
                <a:effectLst/>
                <a:latin typeface="Helvetica Neue"/>
              </a:rPr>
              <a:t>. A model that uses the dependent relationship between an observation and some number of lagged observations.</a:t>
            </a:r>
          </a:p>
          <a:p>
            <a:pPr algn="l" fontAlgn="base">
              <a:buFont typeface="Arial" panose="020B0604020202020204" pitchFamily="34" charset="0"/>
              <a:buChar char="•"/>
            </a:pPr>
            <a:r>
              <a:rPr lang="en-US" b="1" i="0" dirty="0">
                <a:solidFill>
                  <a:srgbClr val="555555"/>
                </a:solidFill>
                <a:effectLst/>
                <a:latin typeface="Helvetica Neue"/>
              </a:rPr>
              <a:t>I</a:t>
            </a:r>
            <a:r>
              <a:rPr lang="en-US" b="0" i="0" dirty="0">
                <a:solidFill>
                  <a:srgbClr val="555555"/>
                </a:solidFill>
                <a:effectLst/>
                <a:latin typeface="Helvetica Neue"/>
              </a:rPr>
              <a:t>: </a:t>
            </a:r>
            <a:r>
              <a:rPr lang="en-US" b="0" i="1" dirty="0">
                <a:solidFill>
                  <a:srgbClr val="555555"/>
                </a:solidFill>
                <a:effectLst/>
                <a:latin typeface="Helvetica Neue"/>
              </a:rPr>
              <a:t>Integrated</a:t>
            </a:r>
            <a:r>
              <a:rPr lang="en-US" b="0" i="0" dirty="0">
                <a:solidFill>
                  <a:srgbClr val="555555"/>
                </a:solidFill>
                <a:effectLst/>
                <a:latin typeface="Helvetica Neue"/>
              </a:rPr>
              <a:t>. The use of differencing of raw observations (e.g. subtracting an observation from an observation at the previous time step) in order to make the time series stationary.</a:t>
            </a:r>
          </a:p>
          <a:p>
            <a:pPr algn="l" fontAlgn="base">
              <a:buFont typeface="Arial" panose="020B0604020202020204" pitchFamily="34" charset="0"/>
              <a:buChar char="•"/>
            </a:pPr>
            <a:r>
              <a:rPr lang="en-US" b="1" i="0" dirty="0">
                <a:solidFill>
                  <a:srgbClr val="555555"/>
                </a:solidFill>
                <a:effectLst/>
                <a:latin typeface="Helvetica Neue"/>
              </a:rPr>
              <a:t>MA</a:t>
            </a:r>
            <a:r>
              <a:rPr lang="en-US" b="0" i="0" dirty="0">
                <a:solidFill>
                  <a:srgbClr val="555555"/>
                </a:solidFill>
                <a:effectLst/>
                <a:latin typeface="Helvetica Neue"/>
              </a:rPr>
              <a:t>: </a:t>
            </a:r>
            <a:r>
              <a:rPr lang="en-US" b="0" i="1" dirty="0">
                <a:solidFill>
                  <a:srgbClr val="555555"/>
                </a:solidFill>
                <a:effectLst/>
                <a:latin typeface="Helvetica Neue"/>
              </a:rPr>
              <a:t>Moving Average</a:t>
            </a:r>
            <a:r>
              <a:rPr lang="en-US" b="0" i="0" dirty="0">
                <a:solidFill>
                  <a:srgbClr val="555555"/>
                </a:solidFill>
                <a:effectLst/>
                <a:latin typeface="Helvetica Neue"/>
              </a:rPr>
              <a:t>. A model that uses the dependency between an observation and a residual error from a moving average model applied to lagged observations.</a:t>
            </a:r>
          </a:p>
        </p:txBody>
      </p:sp>
    </p:spTree>
    <p:extLst>
      <p:ext uri="{BB962C8B-B14F-4D97-AF65-F5344CB8AC3E}">
        <p14:creationId xmlns:p14="http://schemas.microsoft.com/office/powerpoint/2010/main" val="114838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The parameters are integers that must be defined in order for the model to work. They can also be set to 0, indicating that they would be ignored in the model. </a:t>
            </a:r>
          </a:p>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the "integrate" component entails differencing the time series in order to convert a non-stationary one into a stationary one. ARIMA(p, d, q) is the general form of an ARIMA </a:t>
            </a:r>
          </a:p>
          <a:p>
            <a:pPr marL="0" marR="0" indent="0" algn="just">
              <a:lnSpc>
                <a:spcPct val="150000"/>
              </a:lnSpc>
              <a:spcBef>
                <a:spcPts val="0"/>
              </a:spcBef>
              <a:spcAft>
                <a:spcPts val="1000"/>
              </a:spcAft>
              <a:buNone/>
            </a:pP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rPr>
              <a:t>ARIMA model in words: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Predicted </a:t>
            </a:r>
            <a:r>
              <a:rPr lang="en-US" sz="1800" dirty="0" err="1">
                <a:solidFill>
                  <a:srgbClr val="000000"/>
                </a:solidFill>
                <a:effectLst/>
                <a:latin typeface="Times New Roman" panose="02020603050405020304" pitchFamily="18" charset="0"/>
                <a:ea typeface="Times New Roman" panose="02020603050405020304" pitchFamily="18" charset="0"/>
              </a:rPr>
              <a:t>Yt</a:t>
            </a:r>
            <a:r>
              <a:rPr lang="en-US" sz="1800" dirty="0">
                <a:solidFill>
                  <a:srgbClr val="000000"/>
                </a:solidFill>
                <a:effectLst/>
                <a:latin typeface="Times New Roman" panose="02020603050405020304" pitchFamily="18" charset="0"/>
                <a:ea typeface="Times New Roman" panose="02020603050405020304" pitchFamily="18" charset="0"/>
              </a:rPr>
              <a:t> = Constant + Linear combination Lags of Y (up to p lags) + Linear Combination of Lagged forecast errors (up to q lags)</a:t>
            </a:r>
          </a:p>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097707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p>
          <a:p>
            <a:pPr algn="l"/>
            <a:r>
              <a:rPr lang="en-US" sz="1800" b="0" i="0" u="none" strike="noStrike" baseline="0" dirty="0">
                <a:latin typeface="URWPalladioL-Roma"/>
              </a:rPr>
              <a:t>Introduced by George Box and Gwilym Jenkins in 1970. </a:t>
            </a:r>
          </a:p>
          <a:p>
            <a:pPr algn="l"/>
            <a:r>
              <a:rPr lang="en-US" sz="1800" dirty="0">
                <a:solidFill>
                  <a:srgbClr val="000000"/>
                </a:solidFill>
                <a:effectLst/>
                <a:latin typeface="Times New Roman" panose="02020603050405020304" pitchFamily="18" charset="0"/>
                <a:ea typeface="Times New Roman" panose="02020603050405020304" pitchFamily="18" charset="0"/>
              </a:rPr>
              <a:t>can deal with non-stationary time series data. </a:t>
            </a:r>
            <a:endParaRPr lang="en-US" sz="1800" b="0" i="0" u="none" strike="noStrike" baseline="0" dirty="0">
              <a:latin typeface="URWPalladioL-Roma"/>
            </a:endParaRPr>
          </a:p>
        </p:txBody>
      </p:sp>
    </p:spTree>
    <p:extLst>
      <p:ext uri="{BB962C8B-B14F-4D97-AF65-F5344CB8AC3E}">
        <p14:creationId xmlns:p14="http://schemas.microsoft.com/office/powerpoint/2010/main" val="158918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1" i="0" u="none" strike="noStrike" baseline="0" dirty="0">
                <a:latin typeface="URWPalladioL-Bold"/>
              </a:rPr>
              <a:t>Data preparation </a:t>
            </a:r>
            <a:r>
              <a:rPr lang="en-US" sz="1800" b="0" i="0" u="none" strike="noStrike" baseline="0" dirty="0">
                <a:latin typeface="URWPalladioL-Roma"/>
              </a:rPr>
              <a:t>involves transformations and differencing. Transformations of</a:t>
            </a:r>
          </a:p>
          <a:p>
            <a:pPr algn="l"/>
            <a:r>
              <a:rPr lang="en-US" sz="1800" b="0" i="0" u="none" strike="noStrike" baseline="0" dirty="0">
                <a:latin typeface="URWPalladioL-Roma"/>
              </a:rPr>
              <a:t>the data (such as square roots or logarithms) can help stabilize the variance in a</a:t>
            </a:r>
          </a:p>
          <a:p>
            <a:pPr algn="l"/>
            <a:r>
              <a:rPr lang="en-US" sz="1800" b="0" i="0" u="none" strike="noStrike" baseline="0" dirty="0">
                <a:latin typeface="URWPalladioL-Roma"/>
              </a:rPr>
              <a:t>series where the variation changes with the level. This often happens with business</a:t>
            </a:r>
          </a:p>
          <a:p>
            <a:pPr algn="l"/>
            <a:r>
              <a:rPr lang="en-US" sz="1800" b="0" i="0" u="none" strike="noStrike" baseline="0" dirty="0">
                <a:latin typeface="URWPalladioL-Roma"/>
              </a:rPr>
              <a:t>and economic data. Then the data are </a:t>
            </a:r>
            <a:r>
              <a:rPr lang="en-US" sz="1800" b="0" i="0" u="none" strike="noStrike" baseline="0" dirty="0">
                <a:latin typeface="URWPalladioL-Ital"/>
              </a:rPr>
              <a:t>differenced </a:t>
            </a:r>
            <a:r>
              <a:rPr lang="en-US" sz="1800" b="0" i="0" u="none" strike="noStrike" baseline="0" dirty="0">
                <a:latin typeface="URWPalladioL-Roma"/>
              </a:rPr>
              <a:t>until there are no obvious patterns</a:t>
            </a:r>
          </a:p>
          <a:p>
            <a:pPr algn="l"/>
            <a:r>
              <a:rPr lang="en-US" sz="1800" b="0" i="0" u="none" strike="noStrike" baseline="0" dirty="0">
                <a:latin typeface="URWPalladioL-Roma"/>
              </a:rPr>
              <a:t>such as trend or seasonality left in the data. “Differencing” means taking the difference</a:t>
            </a:r>
          </a:p>
          <a:p>
            <a:pPr algn="l"/>
            <a:r>
              <a:rPr lang="en-US" sz="1800" b="0" i="0" u="none" strike="noStrike" baseline="0" dirty="0">
                <a:latin typeface="URWPalladioL-Roma"/>
              </a:rPr>
              <a:t>between consecutive observations, or between observations a year apart. The</a:t>
            </a:r>
          </a:p>
          <a:p>
            <a:pPr algn="l"/>
            <a:r>
              <a:rPr lang="en-US" sz="1800" b="0" i="0" u="none" strike="noStrike" baseline="0" dirty="0">
                <a:latin typeface="URWPalladioL-Roma"/>
              </a:rPr>
              <a:t>differenced data are often easier to model than the original data.</a:t>
            </a:r>
          </a:p>
          <a:p>
            <a:pPr algn="l"/>
            <a:r>
              <a:rPr lang="en-US" sz="1800" b="0" i="0" u="none" strike="noStrike" baseline="0" dirty="0">
                <a:latin typeface="URWPalladioL-Roma"/>
              </a:rPr>
              <a:t>2 </a:t>
            </a:r>
            <a:r>
              <a:rPr lang="en-US" sz="1800" b="1" i="0" u="none" strike="noStrike" baseline="0" dirty="0">
                <a:latin typeface="URWPalladioL-Bold"/>
              </a:rPr>
              <a:t>Model selection </a:t>
            </a:r>
            <a:r>
              <a:rPr lang="en-US" sz="1800" b="0" i="0" u="none" strike="noStrike" baseline="0" dirty="0">
                <a:latin typeface="URWPalladioL-Roma"/>
              </a:rPr>
              <a:t>in the Box-Jenkins framework uses various graphs based on the</a:t>
            </a:r>
          </a:p>
          <a:p>
            <a:pPr algn="l"/>
            <a:r>
              <a:rPr lang="en-US" sz="1800" b="0" i="0" u="none" strike="noStrike" baseline="0" dirty="0">
                <a:latin typeface="URWPalladioL-Roma"/>
              </a:rPr>
              <a:t>transformed and differenced data to try to identify potential ARIMA processes</a:t>
            </a:r>
          </a:p>
          <a:p>
            <a:pPr algn="l"/>
            <a:r>
              <a:rPr lang="en-US" sz="1800" b="0" i="0" u="none" strike="noStrike" baseline="0" dirty="0">
                <a:latin typeface="URWPalladioL-Roma"/>
              </a:rPr>
              <a:t>which might provide a good fit to the data. Later developments have led to other</a:t>
            </a:r>
          </a:p>
          <a:p>
            <a:pPr algn="l"/>
            <a:r>
              <a:rPr lang="en-US" sz="1800" b="0" i="0" u="none" strike="noStrike" baseline="0" dirty="0">
                <a:latin typeface="URWPalladioL-Roma"/>
              </a:rPr>
              <a:t>model selection tools such as Akaike’s Information Criterion.</a:t>
            </a:r>
          </a:p>
          <a:p>
            <a:pPr algn="l"/>
            <a:r>
              <a:rPr lang="en-US" sz="1800" b="0" i="0" u="none" strike="noStrike" baseline="0" dirty="0">
                <a:latin typeface="URWPalladioL-Roma"/>
              </a:rPr>
              <a:t>3 </a:t>
            </a:r>
            <a:r>
              <a:rPr lang="en-US" sz="1800" b="1" i="0" u="none" strike="noStrike" baseline="0" dirty="0">
                <a:latin typeface="URWPalladioL-Bold"/>
              </a:rPr>
              <a:t>Parameter estimation </a:t>
            </a:r>
            <a:r>
              <a:rPr lang="en-US" sz="1800" b="0" i="0" u="none" strike="noStrike" baseline="0" dirty="0">
                <a:latin typeface="URWPalladioL-Roma"/>
              </a:rPr>
              <a:t>means finding the values of the model coefficients which</a:t>
            </a:r>
          </a:p>
          <a:p>
            <a:pPr algn="l"/>
            <a:r>
              <a:rPr lang="en-US" sz="1800" b="0" i="0" u="none" strike="noStrike" baseline="0" dirty="0">
                <a:latin typeface="URWPalladioL-Roma"/>
              </a:rPr>
              <a:t>provide the best fit to the data. There are sophisticated computational algorithms</a:t>
            </a:r>
          </a:p>
          <a:p>
            <a:pPr algn="l"/>
            <a:r>
              <a:rPr lang="en-US" sz="1800" b="0" i="0" u="none" strike="noStrike" baseline="0" dirty="0">
                <a:latin typeface="URWPalladioL-Roma"/>
              </a:rPr>
              <a:t>designed to do this.</a:t>
            </a:r>
          </a:p>
          <a:p>
            <a:pPr algn="l"/>
            <a:r>
              <a:rPr lang="en-US" sz="1800" b="0" i="0" u="none" strike="noStrike" baseline="0" dirty="0">
                <a:latin typeface="URWPalladioL-Roma"/>
              </a:rPr>
              <a:t>4 </a:t>
            </a:r>
            <a:r>
              <a:rPr lang="en-US" sz="1800" b="1" i="0" u="none" strike="noStrike" baseline="0" dirty="0">
                <a:latin typeface="URWPalladioL-Bold"/>
              </a:rPr>
              <a:t>Model checking </a:t>
            </a:r>
            <a:r>
              <a:rPr lang="en-US" sz="1800" b="0" i="0" u="none" strike="noStrike" baseline="0" dirty="0">
                <a:latin typeface="URWPalladioL-Roma"/>
              </a:rPr>
              <a:t>involves testing the assumptions of the model to identify any areas</a:t>
            </a:r>
          </a:p>
          <a:p>
            <a:pPr algn="l"/>
            <a:r>
              <a:rPr lang="en-US" sz="1800" b="0" i="0" u="none" strike="noStrike" baseline="0" dirty="0">
                <a:latin typeface="URWPalladioL-Roma"/>
              </a:rPr>
              <a:t>where the model is inadequate. If the model is found to be inadequate, it is</a:t>
            </a:r>
          </a:p>
          <a:p>
            <a:pPr algn="l"/>
            <a:r>
              <a:rPr lang="en-US" sz="1800" b="0" i="0" u="none" strike="noStrike" baseline="0" dirty="0">
                <a:latin typeface="URWPalladioL-Roma"/>
              </a:rPr>
              <a:t>necessary to </a:t>
            </a:r>
            <a:r>
              <a:rPr lang="en-US" sz="1800" b="1" i="0" u="none" strike="noStrike" baseline="0" dirty="0">
                <a:latin typeface="URWPalladioL-Roma"/>
              </a:rPr>
              <a:t>go back to Step 2 and try to identify a better model.</a:t>
            </a:r>
          </a:p>
          <a:p>
            <a:pPr algn="l"/>
            <a:r>
              <a:rPr lang="en-US" sz="1800" b="0" i="0" u="none" strike="noStrike" baseline="0" dirty="0">
                <a:latin typeface="URWPalladioL-Roma"/>
              </a:rPr>
              <a:t>5 </a:t>
            </a:r>
            <a:r>
              <a:rPr lang="en-US" sz="1800" b="1" i="0" u="none" strike="noStrike" baseline="0" dirty="0">
                <a:latin typeface="URWPalladioL-Bold"/>
              </a:rPr>
              <a:t>Forecasting </a:t>
            </a:r>
            <a:r>
              <a:rPr lang="en-US" sz="1800" b="0" i="0" u="none" strike="noStrike" baseline="0" dirty="0">
                <a:latin typeface="URWPalladioL-Roma"/>
              </a:rPr>
              <a:t>is what the whole procedure is designed to accomplish. Once the</a:t>
            </a:r>
          </a:p>
          <a:p>
            <a:pPr algn="l"/>
            <a:r>
              <a:rPr lang="en-US" sz="1800" b="0" i="0" u="none" strike="noStrike" baseline="0" dirty="0">
                <a:latin typeface="URWPalladioL-Roma"/>
              </a:rPr>
              <a:t>model has been selected, estimated and checked, it is usually a straight forward</a:t>
            </a:r>
          </a:p>
          <a:p>
            <a:pPr algn="l"/>
            <a:r>
              <a:rPr lang="en-US" sz="1800" b="0" i="0" u="none" strike="noStrike" baseline="0" dirty="0">
                <a:latin typeface="URWPalladioL-Roma"/>
              </a:rPr>
              <a:t>task to compute forecasts. Of course, this is done by computer.</a:t>
            </a:r>
            <a:endParaRPr lang="en-US" dirty="0"/>
          </a:p>
        </p:txBody>
      </p:sp>
    </p:spTree>
    <p:extLst>
      <p:ext uri="{BB962C8B-B14F-4D97-AF65-F5344CB8AC3E}">
        <p14:creationId xmlns:p14="http://schemas.microsoft.com/office/powerpoint/2010/main" val="4043952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30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Using this model, it will enhance the usability, design quality of the proposed application and it will also make the development process more cost-efficient since the development cycle becomes shorter.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This first step involves understanding the basics product requirements. The proponent of this capstone project possess firsthand experience on how the Quarantine Pass is obtained and utilized when going outside of residence. Apart from the proponent’s personal knowledge, it is also in this stage that the proponent had requested permission from local government authorities and other parties to conduct the study and where all relevant data and information were examined.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To build a logical model of the application, preliminary investigation was conducted via interviews with the involved parties. With these interviews, the researcher was able to identify the transactions involved and analyzed them against the proposed solution. This collected information had enabled the researcher to identify critical decisions geared toward implementing the proposed application.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960801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In generating the digital quarantine pass, QR code scheme will be implemented to help to speed up the flow of information. This would allow residents to download the QR code that will be scanned at essential establishment premises upon entry and exit.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Date time stamps of the entry and exit activity will be logged in the system and will be analyzed to generate crowd demographics. ARIMA model will be used to analyze the time series data on SafePass.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27153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653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effectLst/>
                <a:latin typeface="Times New Roman" panose="02020603050405020304" pitchFamily="18" charset="0"/>
                <a:ea typeface="Times New Roman" panose="02020603050405020304" pitchFamily="18" charset="0"/>
              </a:rPr>
              <a:t>The context diagram in Figure 4.5 illustrates the authorized users input to the system and the expected output information. The target users are the residents and essential establishment personnel. The expected output of the proposed application is:  Digital Quarantine Pass (QR Code), Quarantine Holder Information and Quarantine Pass Status, Crowd Count per Establishment and Crowd Forecast per Establishment.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202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879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2753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Figure 4.8 shows the flow of resident registration wherein they need to provide their personal information, residency information and attach a valid ID for verification purposes. Personal information includes First Name, Middle Name, Last Name, Date of Birth and Contact Number. Residency information such as Barangay Name and Street/Subdivision/Purok/Zone are needed to validate if the user belongs to the correct Barangay base on the resident’s database in the system. Lastly, the user must provide an identification card and upload an image for further system validation.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88562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illustration on Figure 4.9 defines the process flow when an essential establishment registers in the application. Information such as Registered Business Name, Registered Business Owner Name, Registered Business Address/Barangay, number of people allowed in the premises shall be provided together with Business Registration Certificate and will be validated against the essential establishment’s database which contains a list of permitted establishments to operate during Enhanced Community Quarantine.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3627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289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process flow for the generation of quarantine pass is illustrated in Figure 4.10 wherein the system will check on what household the user belongs to and validate if the quarantine pass allotted for their household was already granted. If no other member of the same household has not requested for a quarantine pass, then the system will generate a QR Code and update the database that a quarantine pass was already granted. The user will have the ability to download the QR Code or view it on the system every time they login.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4538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Figure 4.11 displays the system flow when a QR Code is scanned in an establishment. Resident with valid QR Code should present the QR code to the essential establishment personnel using SafePass application upon entry/exit.  The system will then validate the QR code validity and should display the quarantine pass holder’s Full Name, Barangay, and the uploaded Image. This action will record the entry/exit date and time stamp of the holder and the establishment name in the system database.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2018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latin typeface="Times New Roman" panose="02020603050405020304" pitchFamily="18" charset="0"/>
                <a:ea typeface="Times New Roman" panose="02020603050405020304" pitchFamily="18" charset="0"/>
              </a:rPr>
              <a:t>In the process flow presented in Figure 4.12, a user will have the ability to view the current crowd count in an essential establishment registered in SafePass application. The crowd count information will provide details if a certain establishment is already reaching their allowed capacity which will help the residents decide whether to proceed or not. By using the historical data in the system, a weeklong crowd forecast can be generated which will aid the residents in planning when is the best time and day of the week should they go to the establishment to avoid crowd exposure. The same statistical information can also be utilized by the establishment in risk management and planning.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335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7786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47002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1483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130155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950149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00"/>
                </a:solidFill>
                <a:effectLst/>
                <a:latin typeface="Times New Roman" panose="02020603050405020304" pitchFamily="18" charset="0"/>
              </a:rPr>
              <a:t>Moving Average (MA) model works by </a:t>
            </a:r>
            <a:r>
              <a:rPr lang="en-US" sz="1800" dirty="0" err="1">
                <a:solidFill>
                  <a:srgbClr val="000000"/>
                </a:solidFill>
                <a:effectLst/>
                <a:latin typeface="Times New Roman" panose="02020603050405020304" pitchFamily="18" charset="0"/>
              </a:rPr>
              <a:t>analysing</a:t>
            </a:r>
            <a:r>
              <a:rPr lang="en-US" sz="1800" dirty="0">
                <a:solidFill>
                  <a:srgbClr val="000000"/>
                </a:solidFill>
                <a:effectLst/>
                <a:latin typeface="Times New Roman" panose="02020603050405020304" pitchFamily="18" charset="0"/>
              </a:rPr>
              <a:t> how wrong you were in predicting values for the previous time-periods to make a better estimate for the current time-period.</a:t>
            </a:r>
          </a:p>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59836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324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944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1993906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60449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085187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011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430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6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3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414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83280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64480" y="3141516"/>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Joane Marie F. Llamera</a:t>
            </a:r>
            <a:endParaRPr dirty="0"/>
          </a:p>
        </p:txBody>
      </p:sp>
      <p:sp>
        <p:nvSpPr>
          <p:cNvPr id="435" name="Google Shape;435;p25"/>
          <p:cNvSpPr txBox="1">
            <a:spLocks noGrp="1"/>
          </p:cNvSpPr>
          <p:nvPr>
            <p:ph type="ctrTitle"/>
          </p:nvPr>
        </p:nvSpPr>
        <p:spPr>
          <a:xfrm>
            <a:off x="1850987" y="288410"/>
            <a:ext cx="5609326"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SAFEPASS: </a:t>
            </a:r>
            <a:br>
              <a:rPr lang="en-US" sz="2000" dirty="0"/>
            </a:br>
            <a:r>
              <a:rPr lang="en-US" sz="2000" dirty="0"/>
              <a:t>AN IMPLEMENTATION OF AUTOREGRESSIVE INTEGRATED MOVING AVERAGE (ARIMA) FOR CROWD FORECASTING APPLIED IN QUARANTINE PASS</a:t>
            </a:r>
            <a:endParaRPr sz="20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7C73AC20-1496-48F7-85DD-40D0E3B066B8}"/>
              </a:ext>
            </a:extLst>
          </p:cNvPr>
          <p:cNvSpPr txBox="1">
            <a:spLocks/>
          </p:cNvSpPr>
          <p:nvPr/>
        </p:nvSpPr>
        <p:spPr>
          <a:xfrm>
            <a:off x="2984238" y="2859040"/>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200" dirty="0"/>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Scope and Limittations</a:t>
            </a:r>
            <a:endParaRPr sz="2000" dirty="0"/>
          </a:p>
        </p:txBody>
      </p:sp>
      <p:sp>
        <p:nvSpPr>
          <p:cNvPr id="689" name="Google Shape;689;p32"/>
          <p:cNvSpPr/>
          <p:nvPr/>
        </p:nvSpPr>
        <p:spPr>
          <a:xfrm>
            <a:off x="4759614" y="128588"/>
            <a:ext cx="492919" cy="47778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02</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tx2"/>
            </a:solidFill>
            <a:prstDash val="solid"/>
            <a:round/>
            <a:headEnd type="none" w="med" len="med"/>
            <a:tailEnd type="none" w="med" len="med"/>
          </a:ln>
        </p:spPr>
      </p:cxnSp>
      <p:sp>
        <p:nvSpPr>
          <p:cNvPr id="16" name="Google Shape;1167;p42">
            <a:extLst>
              <a:ext uri="{FF2B5EF4-FFF2-40B4-BE49-F238E27FC236}">
                <a16:creationId xmlns:a16="http://schemas.microsoft.com/office/drawing/2014/main" id="{796A9C39-8F6B-4C07-ABF3-B2F5415AD799}"/>
              </a:ext>
            </a:extLst>
          </p:cNvPr>
          <p:cNvSpPr txBox="1">
            <a:spLocks/>
          </p:cNvSpPr>
          <p:nvPr/>
        </p:nvSpPr>
        <p:spPr>
          <a:xfrm>
            <a:off x="1180620" y="2389100"/>
            <a:ext cx="1213709" cy="514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endParaRPr lang="en-US" sz="1100" b="1" dirty="0">
              <a:solidFill>
                <a:srgbClr val="00040C"/>
              </a:solidFill>
            </a:endParaRPr>
          </a:p>
        </p:txBody>
      </p:sp>
      <p:sp>
        <p:nvSpPr>
          <p:cNvPr id="113" name="Google Shape;1167;p42">
            <a:extLst>
              <a:ext uri="{FF2B5EF4-FFF2-40B4-BE49-F238E27FC236}">
                <a16:creationId xmlns:a16="http://schemas.microsoft.com/office/drawing/2014/main" id="{119C28C2-13D1-4A6E-B870-6A51052EDE3E}"/>
              </a:ext>
            </a:extLst>
          </p:cNvPr>
          <p:cNvSpPr txBox="1">
            <a:spLocks/>
          </p:cNvSpPr>
          <p:nvPr/>
        </p:nvSpPr>
        <p:spPr>
          <a:xfrm>
            <a:off x="652161" y="1662902"/>
            <a:ext cx="7372742" cy="890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85750" indent="-285750" algn="just">
              <a:buFont typeface="Arial" panose="020B0604020202020204" pitchFamily="34" charset="0"/>
              <a:buChar char="•"/>
            </a:pPr>
            <a:r>
              <a:rPr lang="en-US" sz="1400" dirty="0"/>
              <a:t>Create a mobile responsive online application that would automate the laborious process of generating and validating quarantine passes while also providing users with a crowd forecasting feature.</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Will use dummy data for information of residents, households per barangay, barangay officials and essential establishments to give emphasize on how the automated system can provide usable crowd forecasts during the implementation of Enhanced Community Quarantine for better decision making and even risk management.</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Will not cover other types of quarantine passes</a:t>
            </a:r>
          </a:p>
        </p:txBody>
      </p:sp>
    </p:spTree>
    <p:extLst>
      <p:ext uri="{BB962C8B-B14F-4D97-AF65-F5344CB8AC3E}">
        <p14:creationId xmlns:p14="http://schemas.microsoft.com/office/powerpoint/2010/main" val="235487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34717" y="2411125"/>
            <a:ext cx="437688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Theoretical Framework</a:t>
            </a:r>
            <a:endParaRPr dirty="0"/>
          </a:p>
        </p:txBody>
      </p:sp>
      <p:sp>
        <p:nvSpPr>
          <p:cNvPr id="689" name="Google Shape;689;p32"/>
          <p:cNvSpPr/>
          <p:nvPr/>
        </p:nvSpPr>
        <p:spPr>
          <a:xfrm>
            <a:off x="5782875" y="1868575"/>
            <a:ext cx="1085100" cy="1085100"/>
          </a:xfrm>
          <a:prstGeom prst="rect">
            <a:avLst/>
          </a:pr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Tree>
    <p:extLst>
      <p:ext uri="{BB962C8B-B14F-4D97-AF65-F5344CB8AC3E}">
        <p14:creationId xmlns:p14="http://schemas.microsoft.com/office/powerpoint/2010/main" val="398231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18" name="Google Shape;506;p28">
            <a:extLst>
              <a:ext uri="{FF2B5EF4-FFF2-40B4-BE49-F238E27FC236}">
                <a16:creationId xmlns:a16="http://schemas.microsoft.com/office/drawing/2014/main" id="{E39B7EC8-F6BB-4603-A4C1-BC25158F52E5}"/>
              </a:ext>
            </a:extLst>
          </p:cNvPr>
          <p:cNvSpPr txBox="1">
            <a:spLocks/>
          </p:cNvSpPr>
          <p:nvPr/>
        </p:nvSpPr>
        <p:spPr>
          <a:xfrm>
            <a:off x="686625" y="1950907"/>
            <a:ext cx="3742038" cy="119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r">
              <a:lnSpc>
                <a:spcPct val="90000"/>
              </a:lnSpc>
              <a:spcBef>
                <a:spcPts val="0"/>
              </a:spcBef>
            </a:pPr>
            <a:r>
              <a:rPr lang="en-US" sz="1200" dirty="0"/>
              <a:t>The generation and issuance of quarantine pass is purely manual process done by LGU officials. Quarantine pass templates are printed out on a piece of paper and distributed either in the Barangay halls or delivered on house-to-house basis in their areas of responsibility.</a:t>
            </a:r>
          </a:p>
          <a:p>
            <a:pPr marL="0" lvl="0" indent="0" algn="r" rtl="0">
              <a:lnSpc>
                <a:spcPct val="90000"/>
              </a:lnSpc>
              <a:spcBef>
                <a:spcPts val="0"/>
              </a:spcBef>
              <a:spcAft>
                <a:spcPts val="0"/>
              </a:spcAft>
              <a:buNone/>
            </a:pPr>
            <a:endParaRPr lang="en-US" sz="1050" dirty="0"/>
          </a:p>
          <a:p>
            <a:pPr marL="0" indent="0" algn="r"/>
            <a:endParaRPr lang="en-US" sz="1200" dirty="0"/>
          </a:p>
        </p:txBody>
      </p: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914356" y="1209667"/>
            <a:ext cx="2684389"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400" b="0" dirty="0">
                <a:solidFill>
                  <a:srgbClr val="FFFFFF"/>
                </a:solidFill>
              </a:rPr>
              <a:t>Quarantine Pass Manual Process</a:t>
            </a:r>
            <a:endParaRPr lang="en-US" sz="2400" dirty="0"/>
          </a:p>
        </p:txBody>
      </p:sp>
      <p:sp>
        <p:nvSpPr>
          <p:cNvPr id="39" name="Google Shape;609;p30">
            <a:extLst>
              <a:ext uri="{FF2B5EF4-FFF2-40B4-BE49-F238E27FC236}">
                <a16:creationId xmlns:a16="http://schemas.microsoft.com/office/drawing/2014/main" id="{EA1A409A-ECBD-491C-B819-8F5BA9D15C1A}"/>
              </a:ext>
            </a:extLst>
          </p:cNvPr>
          <p:cNvSpPr/>
          <p:nvPr/>
        </p:nvSpPr>
        <p:spPr>
          <a:xfrm>
            <a:off x="4451965" y="2069233"/>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30">
            <a:extLst>
              <a:ext uri="{FF2B5EF4-FFF2-40B4-BE49-F238E27FC236}">
                <a16:creationId xmlns:a16="http://schemas.microsoft.com/office/drawing/2014/main" id="{C50D7111-1B4C-4E59-BFAE-6277AC4D7A62}"/>
              </a:ext>
            </a:extLst>
          </p:cNvPr>
          <p:cNvSpPr/>
          <p:nvPr/>
        </p:nvSpPr>
        <p:spPr>
          <a:xfrm>
            <a:off x="4451965" y="3477633"/>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613;p30">
            <a:extLst>
              <a:ext uri="{FF2B5EF4-FFF2-40B4-BE49-F238E27FC236}">
                <a16:creationId xmlns:a16="http://schemas.microsoft.com/office/drawing/2014/main" id="{716ED079-5813-413B-8F17-3BE00922E7C4}"/>
              </a:ext>
            </a:extLst>
          </p:cNvPr>
          <p:cNvCxnSpPr>
            <a:cxnSpLocks/>
            <a:stCxn id="39" idx="3"/>
          </p:cNvCxnSpPr>
          <p:nvPr/>
        </p:nvCxnSpPr>
        <p:spPr>
          <a:xfrm>
            <a:off x="5175865" y="2431183"/>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44" name="Google Shape;614;p30">
            <a:extLst>
              <a:ext uri="{FF2B5EF4-FFF2-40B4-BE49-F238E27FC236}">
                <a16:creationId xmlns:a16="http://schemas.microsoft.com/office/drawing/2014/main" id="{A8AB4304-2F58-4E14-8431-BA4EC8288CED}"/>
              </a:ext>
            </a:extLst>
          </p:cNvPr>
          <p:cNvCxnSpPr>
            <a:cxnSpLocks/>
            <a:endCxn id="40" idx="0"/>
          </p:cNvCxnSpPr>
          <p:nvPr/>
        </p:nvCxnSpPr>
        <p:spPr>
          <a:xfrm rot="10800000" flipV="1">
            <a:off x="4813915" y="3099611"/>
            <a:ext cx="1036650" cy="378022"/>
          </a:xfrm>
          <a:prstGeom prst="bentConnector2">
            <a:avLst/>
          </a:prstGeom>
          <a:noFill/>
          <a:ln w="9525" cap="flat" cmpd="sng">
            <a:solidFill>
              <a:schemeClr val="lt2"/>
            </a:solidFill>
            <a:prstDash val="solid"/>
            <a:round/>
            <a:headEnd type="none" w="med" len="med"/>
            <a:tailEnd type="none" w="med" len="med"/>
          </a:ln>
        </p:spPr>
      </p:cxnSp>
      <p:cxnSp>
        <p:nvCxnSpPr>
          <p:cNvPr id="45" name="Google Shape;615;p30">
            <a:extLst>
              <a:ext uri="{FF2B5EF4-FFF2-40B4-BE49-F238E27FC236}">
                <a16:creationId xmlns:a16="http://schemas.microsoft.com/office/drawing/2014/main" id="{D753145C-2028-4A73-926F-4087C7A45E9C}"/>
              </a:ext>
            </a:extLst>
          </p:cNvPr>
          <p:cNvCxnSpPr>
            <a:cxnSpLocks/>
            <a:stCxn id="40" idx="3"/>
          </p:cNvCxnSpPr>
          <p:nvPr/>
        </p:nvCxnSpPr>
        <p:spPr>
          <a:xfrm>
            <a:off x="5175865" y="3839583"/>
            <a:ext cx="674700" cy="0"/>
          </a:xfrm>
          <a:prstGeom prst="straightConnector1">
            <a:avLst/>
          </a:prstGeom>
          <a:noFill/>
          <a:ln w="9525" cap="flat" cmpd="sng">
            <a:solidFill>
              <a:schemeClr val="lt2"/>
            </a:solidFill>
            <a:prstDash val="solid"/>
            <a:round/>
            <a:headEnd type="none" w="med" len="med"/>
            <a:tailEnd type="none" w="med" len="med"/>
          </a:ln>
        </p:spPr>
      </p:cxnSp>
      <p:grpSp>
        <p:nvGrpSpPr>
          <p:cNvPr id="52" name="Google Shape;622;p30">
            <a:extLst>
              <a:ext uri="{FF2B5EF4-FFF2-40B4-BE49-F238E27FC236}">
                <a16:creationId xmlns:a16="http://schemas.microsoft.com/office/drawing/2014/main" id="{AE6B1CBF-5271-4733-8297-42A22DB4EA40}"/>
              </a:ext>
            </a:extLst>
          </p:cNvPr>
          <p:cNvGrpSpPr/>
          <p:nvPr/>
        </p:nvGrpSpPr>
        <p:grpSpPr>
          <a:xfrm>
            <a:off x="4571730" y="3594127"/>
            <a:ext cx="484361" cy="484405"/>
            <a:chOff x="4890434" y="4287389"/>
            <a:chExt cx="345997" cy="346029"/>
          </a:xfrm>
        </p:grpSpPr>
        <p:sp>
          <p:nvSpPr>
            <p:cNvPr id="53" name="Google Shape;623;p30">
              <a:extLst>
                <a:ext uri="{FF2B5EF4-FFF2-40B4-BE49-F238E27FC236}">
                  <a16:creationId xmlns:a16="http://schemas.microsoft.com/office/drawing/2014/main" id="{6C4F6F0E-95CB-475D-8CF6-89D624E64BA6}"/>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30">
              <a:extLst>
                <a:ext uri="{FF2B5EF4-FFF2-40B4-BE49-F238E27FC236}">
                  <a16:creationId xmlns:a16="http://schemas.microsoft.com/office/drawing/2014/main" id="{64D91EAD-A85C-4942-BDBF-4C329E91B776}"/>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30">
              <a:extLst>
                <a:ext uri="{FF2B5EF4-FFF2-40B4-BE49-F238E27FC236}">
                  <a16:creationId xmlns:a16="http://schemas.microsoft.com/office/drawing/2014/main" id="{5E14BCA1-D05A-4BB5-924D-0A99578BFCB7}"/>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30">
              <a:extLst>
                <a:ext uri="{FF2B5EF4-FFF2-40B4-BE49-F238E27FC236}">
                  <a16:creationId xmlns:a16="http://schemas.microsoft.com/office/drawing/2014/main" id="{8282A118-20C9-45DC-9B2D-E91B5F74D62E}"/>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30">
              <a:extLst>
                <a:ext uri="{FF2B5EF4-FFF2-40B4-BE49-F238E27FC236}">
                  <a16:creationId xmlns:a16="http://schemas.microsoft.com/office/drawing/2014/main" id="{23ADF4B1-3596-408D-8BA4-EB3E372A1FC3}"/>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30">
              <a:extLst>
                <a:ext uri="{FF2B5EF4-FFF2-40B4-BE49-F238E27FC236}">
                  <a16:creationId xmlns:a16="http://schemas.microsoft.com/office/drawing/2014/main" id="{05FCB38E-B7DD-42F5-9705-ED57DE27F818}"/>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30">
              <a:extLst>
                <a:ext uri="{FF2B5EF4-FFF2-40B4-BE49-F238E27FC236}">
                  <a16:creationId xmlns:a16="http://schemas.microsoft.com/office/drawing/2014/main" id="{015E5160-5B1B-4ECF-AF6C-3B2C13A46EA8}"/>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36;p30">
            <a:extLst>
              <a:ext uri="{FF2B5EF4-FFF2-40B4-BE49-F238E27FC236}">
                <a16:creationId xmlns:a16="http://schemas.microsoft.com/office/drawing/2014/main" id="{64E40CD0-C857-43A4-95B5-5E46132E6C67}"/>
              </a:ext>
            </a:extLst>
          </p:cNvPr>
          <p:cNvGrpSpPr/>
          <p:nvPr/>
        </p:nvGrpSpPr>
        <p:grpSpPr>
          <a:xfrm>
            <a:off x="4572000" y="2185611"/>
            <a:ext cx="483826" cy="491133"/>
            <a:chOff x="4874902" y="3808799"/>
            <a:chExt cx="345615" cy="350835"/>
          </a:xfrm>
        </p:grpSpPr>
        <p:sp>
          <p:nvSpPr>
            <p:cNvPr id="67" name="Google Shape;637;p30">
              <a:extLst>
                <a:ext uri="{FF2B5EF4-FFF2-40B4-BE49-F238E27FC236}">
                  <a16:creationId xmlns:a16="http://schemas.microsoft.com/office/drawing/2014/main" id="{FFA8B458-D1DD-49F7-A61E-AC895E893A73}"/>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30">
              <a:extLst>
                <a:ext uri="{FF2B5EF4-FFF2-40B4-BE49-F238E27FC236}">
                  <a16:creationId xmlns:a16="http://schemas.microsoft.com/office/drawing/2014/main" id="{D87B994B-544E-4924-9920-48C8C930A878}"/>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30">
              <a:extLst>
                <a:ext uri="{FF2B5EF4-FFF2-40B4-BE49-F238E27FC236}">
                  <a16:creationId xmlns:a16="http://schemas.microsoft.com/office/drawing/2014/main" id="{294A14A1-5E74-44FC-B1B4-4A2A9DD75A6A}"/>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30">
              <a:extLst>
                <a:ext uri="{FF2B5EF4-FFF2-40B4-BE49-F238E27FC236}">
                  <a16:creationId xmlns:a16="http://schemas.microsoft.com/office/drawing/2014/main" id="{3985D827-990E-47F1-9E5A-C2D2F8389C9C}"/>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30">
              <a:extLst>
                <a:ext uri="{FF2B5EF4-FFF2-40B4-BE49-F238E27FC236}">
                  <a16:creationId xmlns:a16="http://schemas.microsoft.com/office/drawing/2014/main" id="{D1206AA3-053F-4DE6-825E-0373DC28ED6B}"/>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30">
              <a:extLst>
                <a:ext uri="{FF2B5EF4-FFF2-40B4-BE49-F238E27FC236}">
                  <a16:creationId xmlns:a16="http://schemas.microsoft.com/office/drawing/2014/main" id="{F7971ED0-AA83-400E-A044-190408B5252D}"/>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30">
              <a:extLst>
                <a:ext uri="{FF2B5EF4-FFF2-40B4-BE49-F238E27FC236}">
                  <a16:creationId xmlns:a16="http://schemas.microsoft.com/office/drawing/2014/main" id="{C4F87AAA-924C-48CB-A1D7-EEBF84D741D1}"/>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30">
              <a:extLst>
                <a:ext uri="{FF2B5EF4-FFF2-40B4-BE49-F238E27FC236}">
                  <a16:creationId xmlns:a16="http://schemas.microsoft.com/office/drawing/2014/main" id="{92376DEB-5484-49C2-989F-71838A03C0BE}"/>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30">
              <a:extLst>
                <a:ext uri="{FF2B5EF4-FFF2-40B4-BE49-F238E27FC236}">
                  <a16:creationId xmlns:a16="http://schemas.microsoft.com/office/drawing/2014/main" id="{4C29A5E0-9266-42D7-BE81-C4FFEDA0E771}"/>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30">
              <a:extLst>
                <a:ext uri="{FF2B5EF4-FFF2-40B4-BE49-F238E27FC236}">
                  <a16:creationId xmlns:a16="http://schemas.microsoft.com/office/drawing/2014/main" id="{E5FE75BB-D83E-407C-A077-27750DA2835F}"/>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30">
              <a:extLst>
                <a:ext uri="{FF2B5EF4-FFF2-40B4-BE49-F238E27FC236}">
                  <a16:creationId xmlns:a16="http://schemas.microsoft.com/office/drawing/2014/main" id="{DC27F573-8649-41BB-BC91-F897B1A202FC}"/>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30">
              <a:extLst>
                <a:ext uri="{FF2B5EF4-FFF2-40B4-BE49-F238E27FC236}">
                  <a16:creationId xmlns:a16="http://schemas.microsoft.com/office/drawing/2014/main" id="{BD9469CE-8E16-42A4-A6C5-4121386EEF9D}"/>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30">
              <a:extLst>
                <a:ext uri="{FF2B5EF4-FFF2-40B4-BE49-F238E27FC236}">
                  <a16:creationId xmlns:a16="http://schemas.microsoft.com/office/drawing/2014/main" id="{FC5D9654-9D5E-474F-A72A-45CDC1D966CE}"/>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30">
              <a:extLst>
                <a:ext uri="{FF2B5EF4-FFF2-40B4-BE49-F238E27FC236}">
                  <a16:creationId xmlns:a16="http://schemas.microsoft.com/office/drawing/2014/main" id="{41C4B048-53DC-4825-B53F-8BC246CF0E97}"/>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30">
              <a:extLst>
                <a:ext uri="{FF2B5EF4-FFF2-40B4-BE49-F238E27FC236}">
                  <a16:creationId xmlns:a16="http://schemas.microsoft.com/office/drawing/2014/main" id="{2986FF93-D198-4837-A7AF-698B99A5A4D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30">
              <a:extLst>
                <a:ext uri="{FF2B5EF4-FFF2-40B4-BE49-F238E27FC236}">
                  <a16:creationId xmlns:a16="http://schemas.microsoft.com/office/drawing/2014/main" id="{9323A138-0D5E-4764-B090-F1E71DCE4955}"/>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30">
              <a:extLst>
                <a:ext uri="{FF2B5EF4-FFF2-40B4-BE49-F238E27FC236}">
                  <a16:creationId xmlns:a16="http://schemas.microsoft.com/office/drawing/2014/main" id="{6F1C8D05-C47F-4D20-AC94-4D900D88BE0B}"/>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 name="Google Shape;614;p30">
            <a:extLst>
              <a:ext uri="{FF2B5EF4-FFF2-40B4-BE49-F238E27FC236}">
                <a16:creationId xmlns:a16="http://schemas.microsoft.com/office/drawing/2014/main" id="{9A7896BF-3D34-49B6-A2B2-C1FD6F4B7AAD}"/>
              </a:ext>
            </a:extLst>
          </p:cNvPr>
          <p:cNvCxnSpPr>
            <a:cxnSpLocks/>
          </p:cNvCxnSpPr>
          <p:nvPr/>
        </p:nvCxnSpPr>
        <p:spPr>
          <a:xfrm rot="16200000" flipH="1">
            <a:off x="5522997" y="2772043"/>
            <a:ext cx="655136" cy="3"/>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90" name="Google Shape;506;p28">
            <a:extLst>
              <a:ext uri="{FF2B5EF4-FFF2-40B4-BE49-F238E27FC236}">
                <a16:creationId xmlns:a16="http://schemas.microsoft.com/office/drawing/2014/main" id="{6219D7AD-1FBE-4C12-8E11-B70FD61C08CE}"/>
              </a:ext>
            </a:extLst>
          </p:cNvPr>
          <p:cNvSpPr txBox="1">
            <a:spLocks/>
          </p:cNvSpPr>
          <p:nvPr/>
        </p:nvSpPr>
        <p:spPr>
          <a:xfrm>
            <a:off x="733141" y="3342982"/>
            <a:ext cx="3742037" cy="119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r"/>
            <a:r>
              <a:rPr lang="en-US" sz="1200" dirty="0"/>
              <a:t>At checkpoints/essential establishment, the quarantine pass will need to be presented to the checkpoint/barangay officials for manual verification.</a:t>
            </a:r>
          </a:p>
          <a:p>
            <a:pPr marL="0" indent="0" algn="r"/>
            <a:endParaRPr lang="en-US" sz="1200" dirty="0"/>
          </a:p>
        </p:txBody>
      </p:sp>
      <p:pic>
        <p:nvPicPr>
          <p:cNvPr id="3" name="Picture 2" descr="Graphical user interface, application&#10;&#10;Description automatically generated">
            <a:extLst>
              <a:ext uri="{FF2B5EF4-FFF2-40B4-BE49-F238E27FC236}">
                <a16:creationId xmlns:a16="http://schemas.microsoft.com/office/drawing/2014/main" id="{496384EA-E6B7-40DF-AB06-DC863BA1D73C}"/>
              </a:ext>
            </a:extLst>
          </p:cNvPr>
          <p:cNvPicPr>
            <a:picLocks noChangeAspect="1"/>
          </p:cNvPicPr>
          <p:nvPr/>
        </p:nvPicPr>
        <p:blipFill>
          <a:blip r:embed="rId3"/>
          <a:stretch>
            <a:fillRect/>
          </a:stretch>
        </p:blipFill>
        <p:spPr>
          <a:xfrm>
            <a:off x="6373778" y="1186864"/>
            <a:ext cx="2217586" cy="3072941"/>
          </a:xfrm>
          <a:prstGeom prst="rect">
            <a:avLst/>
          </a:prstGeom>
        </p:spPr>
      </p:pic>
    </p:spTree>
    <p:extLst>
      <p:ext uri="{BB962C8B-B14F-4D97-AF65-F5344CB8AC3E}">
        <p14:creationId xmlns:p14="http://schemas.microsoft.com/office/powerpoint/2010/main" val="8107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12,841</a:t>
            </a:r>
            <a:endParaRPr dirty="0"/>
          </a:p>
        </p:txBody>
      </p:sp>
      <p:sp>
        <p:nvSpPr>
          <p:cNvPr id="1235" name="Google Shape;1235;p43"/>
          <p:cNvSpPr txBox="1">
            <a:spLocks noGrp="1"/>
          </p:cNvSpPr>
          <p:nvPr>
            <p:ph type="body" idx="1"/>
          </p:nvPr>
        </p:nvSpPr>
        <p:spPr>
          <a:xfrm>
            <a:off x="2523633" y="1986600"/>
            <a:ext cx="4096734" cy="71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Estimated number of households in Molino IV Bacoor, Cavite</a:t>
            </a:r>
            <a:endParaRPr dirty="0"/>
          </a:p>
        </p:txBody>
      </p:sp>
      <p:sp>
        <p:nvSpPr>
          <p:cNvPr id="5" name="Google Shape;1235;p43">
            <a:extLst>
              <a:ext uri="{FF2B5EF4-FFF2-40B4-BE49-F238E27FC236}">
                <a16:creationId xmlns:a16="http://schemas.microsoft.com/office/drawing/2014/main" id="{434FF82A-5EAA-4DB9-836A-00743E1C7F38}"/>
              </a:ext>
            </a:extLst>
          </p:cNvPr>
          <p:cNvSpPr txBox="1">
            <a:spLocks/>
          </p:cNvSpPr>
          <p:nvPr/>
        </p:nvSpPr>
        <p:spPr>
          <a:xfrm>
            <a:off x="2523633" y="2648523"/>
            <a:ext cx="4096734" cy="71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ctr"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spcAft>
                <a:spcPts val="1600"/>
              </a:spcAft>
              <a:buFont typeface="Maven Pro"/>
              <a:buNone/>
            </a:pPr>
            <a:r>
              <a:rPr lang="en-US" sz="1100" dirty="0"/>
              <a:t>Based on PSA 2015 census</a:t>
            </a:r>
          </a:p>
        </p:txBody>
      </p:sp>
    </p:spTree>
    <p:extLst>
      <p:ext uri="{BB962C8B-B14F-4D97-AF65-F5344CB8AC3E}">
        <p14:creationId xmlns:p14="http://schemas.microsoft.com/office/powerpoint/2010/main" val="119399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2"/>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57039" y="942507"/>
            <a:ext cx="618917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400" b="0" dirty="0">
                <a:solidFill>
                  <a:srgbClr val="FFFFFF"/>
                </a:solidFill>
              </a:rPr>
              <a:t>Quick Response Code</a:t>
            </a:r>
            <a:endParaRPr lang="en-US" sz="2400" dirty="0"/>
          </a:p>
        </p:txBody>
      </p:sp>
      <p:sp>
        <p:nvSpPr>
          <p:cNvPr id="48" name="Google Shape;1166;p42">
            <a:extLst>
              <a:ext uri="{FF2B5EF4-FFF2-40B4-BE49-F238E27FC236}">
                <a16:creationId xmlns:a16="http://schemas.microsoft.com/office/drawing/2014/main" id="{4CA73210-1EAE-4F8B-9CD0-B7968ED2CA35}"/>
              </a:ext>
            </a:extLst>
          </p:cNvPr>
          <p:cNvSpPr txBox="1">
            <a:spLocks/>
          </p:cNvSpPr>
          <p:nvPr/>
        </p:nvSpPr>
        <p:spPr>
          <a:xfrm>
            <a:off x="878638" y="2851300"/>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endParaRPr lang="en-US" dirty="0"/>
          </a:p>
        </p:txBody>
      </p:sp>
      <p:sp>
        <p:nvSpPr>
          <p:cNvPr id="49" name="Google Shape;1167;p42">
            <a:extLst>
              <a:ext uri="{FF2B5EF4-FFF2-40B4-BE49-F238E27FC236}">
                <a16:creationId xmlns:a16="http://schemas.microsoft.com/office/drawing/2014/main" id="{C5E1E7FA-CF2F-4D20-B25F-4A530CE6DE53}"/>
              </a:ext>
            </a:extLst>
          </p:cNvPr>
          <p:cNvSpPr txBox="1">
            <a:spLocks noGrp="1"/>
          </p:cNvSpPr>
          <p:nvPr>
            <p:ph type="subTitle" idx="1"/>
          </p:nvPr>
        </p:nvSpPr>
        <p:spPr>
          <a:xfrm>
            <a:off x="719038" y="2192851"/>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QR Code is a two-dimensional symbol designed by a significant Toyota group company, Denso wave in 1994.</a:t>
            </a:r>
            <a:endParaRPr sz="1100" dirty="0"/>
          </a:p>
        </p:txBody>
      </p:sp>
      <p:sp>
        <p:nvSpPr>
          <p:cNvPr id="50" name="Google Shape;1168;p42">
            <a:extLst>
              <a:ext uri="{FF2B5EF4-FFF2-40B4-BE49-F238E27FC236}">
                <a16:creationId xmlns:a16="http://schemas.microsoft.com/office/drawing/2014/main" id="{CE794EE0-36F5-452C-B484-65ABEE35411C}"/>
              </a:ext>
            </a:extLst>
          </p:cNvPr>
          <p:cNvSpPr txBox="1">
            <a:spLocks/>
          </p:cNvSpPr>
          <p:nvPr/>
        </p:nvSpPr>
        <p:spPr>
          <a:xfrm>
            <a:off x="3448369" y="2214339"/>
            <a:ext cx="2200500" cy="82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60" name="Google Shape;1170;p42">
            <a:extLst>
              <a:ext uri="{FF2B5EF4-FFF2-40B4-BE49-F238E27FC236}">
                <a16:creationId xmlns:a16="http://schemas.microsoft.com/office/drawing/2014/main" id="{92780AA4-2497-4B1A-B72A-42C43405632F}"/>
              </a:ext>
            </a:extLst>
          </p:cNvPr>
          <p:cNvSpPr txBox="1">
            <a:spLocks/>
          </p:cNvSpPr>
          <p:nvPr/>
        </p:nvSpPr>
        <p:spPr>
          <a:xfrm>
            <a:off x="6162237" y="2192851"/>
            <a:ext cx="2270700" cy="82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dirty="0">
                <a:solidFill>
                  <a:schemeClr val="bg1"/>
                </a:solidFill>
                <a:latin typeface="Maven Pro" panose="020B0604020202020204" charset="0"/>
              </a:rPr>
              <a:t>They have a high encoding capacity enhanced by error correction facilities, they have a small size and a low cost.</a:t>
            </a:r>
          </a:p>
          <a:p>
            <a:pPr algn="ctr"/>
            <a:endParaRPr lang="en-US" sz="1100" dirty="0">
              <a:solidFill>
                <a:schemeClr val="bg1"/>
              </a:solidFill>
              <a:latin typeface="Maven Pro" panose="020B0604020202020204" charset="0"/>
            </a:endParaRPr>
          </a:p>
        </p:txBody>
      </p:sp>
      <p:sp>
        <p:nvSpPr>
          <p:cNvPr id="62" name="Google Shape;1172;p42">
            <a:extLst>
              <a:ext uri="{FF2B5EF4-FFF2-40B4-BE49-F238E27FC236}">
                <a16:creationId xmlns:a16="http://schemas.microsoft.com/office/drawing/2014/main" id="{226237E7-22D6-446F-9EA4-6882E5CC6519}"/>
              </a:ext>
            </a:extLst>
          </p:cNvPr>
          <p:cNvSpPr txBox="1">
            <a:spLocks/>
          </p:cNvSpPr>
          <p:nvPr/>
        </p:nvSpPr>
        <p:spPr>
          <a:xfrm>
            <a:off x="724895" y="3941508"/>
            <a:ext cx="2200500" cy="82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1100" dirty="0">
              <a:solidFill>
                <a:schemeClr val="bg1"/>
              </a:solidFill>
            </a:endParaRPr>
          </a:p>
        </p:txBody>
      </p:sp>
      <p:sp>
        <p:nvSpPr>
          <p:cNvPr id="64" name="Google Shape;1174;p42">
            <a:extLst>
              <a:ext uri="{FF2B5EF4-FFF2-40B4-BE49-F238E27FC236}">
                <a16:creationId xmlns:a16="http://schemas.microsoft.com/office/drawing/2014/main" id="{D2DE32A6-E057-48DF-8EE0-F926591FFEF9}"/>
              </a:ext>
            </a:extLst>
          </p:cNvPr>
          <p:cNvSpPr txBox="1">
            <a:spLocks/>
          </p:cNvSpPr>
          <p:nvPr/>
        </p:nvSpPr>
        <p:spPr>
          <a:xfrm>
            <a:off x="3557101" y="4028351"/>
            <a:ext cx="2070600" cy="82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dirty="0">
                <a:solidFill>
                  <a:schemeClr val="bg1"/>
                </a:solidFill>
                <a:latin typeface="Maven Pro" panose="020B0604020202020204" charset="0"/>
              </a:rPr>
              <a:t>They are robust to the copying process, easy to read by any device and any user.</a:t>
            </a:r>
          </a:p>
        </p:txBody>
      </p:sp>
      <p:sp>
        <p:nvSpPr>
          <p:cNvPr id="84" name="Google Shape;1176;p42">
            <a:extLst>
              <a:ext uri="{FF2B5EF4-FFF2-40B4-BE49-F238E27FC236}">
                <a16:creationId xmlns:a16="http://schemas.microsoft.com/office/drawing/2014/main" id="{1DEC2B2D-82CC-4B0C-8B40-CEA4E035F78D}"/>
              </a:ext>
            </a:extLst>
          </p:cNvPr>
          <p:cNvSpPr txBox="1">
            <a:spLocks/>
          </p:cNvSpPr>
          <p:nvPr/>
        </p:nvSpPr>
        <p:spPr>
          <a:xfrm>
            <a:off x="5913832" y="3964005"/>
            <a:ext cx="2270700" cy="82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dirty="0">
                <a:solidFill>
                  <a:schemeClr val="bg1"/>
                </a:solidFill>
                <a:latin typeface="Maven Pro" panose="020B0604020202020204" charset="0"/>
              </a:rPr>
              <a:t>There are two regions in this square pattern: the encoding region and the function patterns.</a:t>
            </a:r>
          </a:p>
        </p:txBody>
      </p:sp>
      <p:sp>
        <p:nvSpPr>
          <p:cNvPr id="85" name="Google Shape;1177;p42">
            <a:extLst>
              <a:ext uri="{FF2B5EF4-FFF2-40B4-BE49-F238E27FC236}">
                <a16:creationId xmlns:a16="http://schemas.microsoft.com/office/drawing/2014/main" id="{6E2ED0CC-4502-4A4D-A894-A6973C41B1AA}"/>
              </a:ext>
            </a:extLst>
          </p:cNvPr>
          <p:cNvSpPr/>
          <p:nvPr/>
        </p:nvSpPr>
        <p:spPr>
          <a:xfrm>
            <a:off x="1611538" y="3554384"/>
            <a:ext cx="415500" cy="415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78;p42">
            <a:extLst>
              <a:ext uri="{FF2B5EF4-FFF2-40B4-BE49-F238E27FC236}">
                <a16:creationId xmlns:a16="http://schemas.microsoft.com/office/drawing/2014/main" id="{DEF40F79-71BE-42CF-B61F-760E9BBDFA49}"/>
              </a:ext>
            </a:extLst>
          </p:cNvPr>
          <p:cNvSpPr/>
          <p:nvPr/>
        </p:nvSpPr>
        <p:spPr>
          <a:xfrm>
            <a:off x="4346876" y="355438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79;p42">
            <a:extLst>
              <a:ext uri="{FF2B5EF4-FFF2-40B4-BE49-F238E27FC236}">
                <a16:creationId xmlns:a16="http://schemas.microsoft.com/office/drawing/2014/main" id="{3E12B0CE-1EE2-4FB8-893C-F359AD548487}"/>
              </a:ext>
            </a:extLst>
          </p:cNvPr>
          <p:cNvSpPr/>
          <p:nvPr/>
        </p:nvSpPr>
        <p:spPr>
          <a:xfrm>
            <a:off x="7089837" y="3554384"/>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0;p42">
            <a:extLst>
              <a:ext uri="{FF2B5EF4-FFF2-40B4-BE49-F238E27FC236}">
                <a16:creationId xmlns:a16="http://schemas.microsoft.com/office/drawing/2014/main" id="{BD665D4F-2EF6-492B-9ABE-28E870F31FAE}"/>
              </a:ext>
            </a:extLst>
          </p:cNvPr>
          <p:cNvSpPr/>
          <p:nvPr/>
        </p:nvSpPr>
        <p:spPr>
          <a:xfrm>
            <a:off x="1611538" y="17123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81;p42">
            <a:extLst>
              <a:ext uri="{FF2B5EF4-FFF2-40B4-BE49-F238E27FC236}">
                <a16:creationId xmlns:a16="http://schemas.microsoft.com/office/drawing/2014/main" id="{6414F807-1E30-4073-B757-CC7B255A010A}"/>
              </a:ext>
            </a:extLst>
          </p:cNvPr>
          <p:cNvSpPr/>
          <p:nvPr/>
        </p:nvSpPr>
        <p:spPr>
          <a:xfrm>
            <a:off x="4346876" y="171234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82;p42">
            <a:extLst>
              <a:ext uri="{FF2B5EF4-FFF2-40B4-BE49-F238E27FC236}">
                <a16:creationId xmlns:a16="http://schemas.microsoft.com/office/drawing/2014/main" id="{DB9BF519-FE17-48F7-8DAA-302033350684}"/>
              </a:ext>
            </a:extLst>
          </p:cNvPr>
          <p:cNvSpPr/>
          <p:nvPr/>
        </p:nvSpPr>
        <p:spPr>
          <a:xfrm>
            <a:off x="7089837" y="1712342"/>
            <a:ext cx="415500" cy="415500"/>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1183;p42">
            <a:extLst>
              <a:ext uri="{FF2B5EF4-FFF2-40B4-BE49-F238E27FC236}">
                <a16:creationId xmlns:a16="http://schemas.microsoft.com/office/drawing/2014/main" id="{EF58AB25-904F-4AB0-B82B-3C0B7805CE29}"/>
              </a:ext>
            </a:extLst>
          </p:cNvPr>
          <p:cNvCxnSpPr>
            <a:cxnSpLocks/>
            <a:stCxn id="89" idx="3"/>
            <a:endCxn id="86" idx="1"/>
          </p:cNvCxnSpPr>
          <p:nvPr/>
        </p:nvCxnSpPr>
        <p:spPr>
          <a:xfrm>
            <a:off x="2027038" y="1920092"/>
            <a:ext cx="2319900" cy="18420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94" name="Google Shape;1184;p42">
            <a:extLst>
              <a:ext uri="{FF2B5EF4-FFF2-40B4-BE49-F238E27FC236}">
                <a16:creationId xmlns:a16="http://schemas.microsoft.com/office/drawing/2014/main" id="{085FB05C-71F4-4CB9-B222-F18EB9AB7C20}"/>
              </a:ext>
            </a:extLst>
          </p:cNvPr>
          <p:cNvCxnSpPr>
            <a:cxnSpLocks/>
            <a:stCxn id="86" idx="3"/>
            <a:endCxn id="92" idx="1"/>
          </p:cNvCxnSpPr>
          <p:nvPr/>
        </p:nvCxnSpPr>
        <p:spPr>
          <a:xfrm rot="10800000" flipH="1">
            <a:off x="4762376" y="1920134"/>
            <a:ext cx="2327400" cy="1842000"/>
          </a:xfrm>
          <a:prstGeom prst="bentConnector3">
            <a:avLst>
              <a:gd name="adj1" fmla="val 50001"/>
            </a:avLst>
          </a:prstGeom>
          <a:noFill/>
          <a:ln w="9525" cap="flat" cmpd="sng">
            <a:solidFill>
              <a:schemeClr val="lt2"/>
            </a:solidFill>
            <a:prstDash val="solid"/>
            <a:round/>
            <a:headEnd type="none" w="med" len="med"/>
            <a:tailEnd type="none" w="med" len="med"/>
          </a:ln>
        </p:spPr>
      </p:cxnSp>
      <p:sp>
        <p:nvSpPr>
          <p:cNvPr id="140" name="Google Shape;1167;p42">
            <a:extLst>
              <a:ext uri="{FF2B5EF4-FFF2-40B4-BE49-F238E27FC236}">
                <a16:creationId xmlns:a16="http://schemas.microsoft.com/office/drawing/2014/main" id="{D34901CC-4ECB-4FFB-B6A5-40552BDA64D7}"/>
              </a:ext>
            </a:extLst>
          </p:cNvPr>
          <p:cNvSpPr txBox="1">
            <a:spLocks/>
          </p:cNvSpPr>
          <p:nvPr/>
        </p:nvSpPr>
        <p:spPr>
          <a:xfrm>
            <a:off x="719038" y="4069942"/>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100" dirty="0"/>
              <a:t>QR codes can hold a variety of information in addition to being used to transmit links.</a:t>
            </a:r>
          </a:p>
          <a:p>
            <a:pPr marL="0" indent="0"/>
            <a:endParaRPr lang="en-US" sz="1100" dirty="0"/>
          </a:p>
          <a:p>
            <a:pPr marL="0" indent="0"/>
            <a:endParaRPr lang="en-US" sz="1100" dirty="0"/>
          </a:p>
          <a:p>
            <a:pPr marL="0" indent="0"/>
            <a:endParaRPr lang="en-US" sz="1100" dirty="0"/>
          </a:p>
        </p:txBody>
      </p:sp>
      <p:sp>
        <p:nvSpPr>
          <p:cNvPr id="141" name="Google Shape;1167;p42">
            <a:extLst>
              <a:ext uri="{FF2B5EF4-FFF2-40B4-BE49-F238E27FC236}">
                <a16:creationId xmlns:a16="http://schemas.microsoft.com/office/drawing/2014/main" id="{0E43D6C0-D53E-447D-8C2E-D7610E26A0AA}"/>
              </a:ext>
            </a:extLst>
          </p:cNvPr>
          <p:cNvSpPr txBox="1">
            <a:spLocks/>
          </p:cNvSpPr>
          <p:nvPr/>
        </p:nvSpPr>
        <p:spPr>
          <a:xfrm>
            <a:off x="3389425" y="2246667"/>
            <a:ext cx="2411299"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100" dirty="0"/>
              <a:t>Both the horizontal and vertical axes of QR codes carry information. When compared to ‘traditional' barcodes, this allows for significantly more raw data to be inserted.</a:t>
            </a:r>
          </a:p>
        </p:txBody>
      </p:sp>
      <p:pic>
        <p:nvPicPr>
          <p:cNvPr id="142" name="Picture 141" descr="Qr code&#10;&#10;Description automatically generated">
            <a:extLst>
              <a:ext uri="{FF2B5EF4-FFF2-40B4-BE49-F238E27FC236}">
                <a16:creationId xmlns:a16="http://schemas.microsoft.com/office/drawing/2014/main" id="{77C2AA99-B942-4BE1-A880-91A3608F027D}"/>
              </a:ext>
            </a:extLst>
          </p:cNvPr>
          <p:cNvPicPr>
            <a:picLocks noChangeAspect="1"/>
          </p:cNvPicPr>
          <p:nvPr/>
        </p:nvPicPr>
        <p:blipFill>
          <a:blip r:embed="rId3"/>
          <a:stretch>
            <a:fillRect/>
          </a:stretch>
        </p:blipFill>
        <p:spPr>
          <a:xfrm>
            <a:off x="1695085" y="3607540"/>
            <a:ext cx="290223" cy="290223"/>
          </a:xfrm>
          <a:prstGeom prst="rect">
            <a:avLst/>
          </a:prstGeom>
        </p:spPr>
      </p:pic>
      <p:pic>
        <p:nvPicPr>
          <p:cNvPr id="143" name="Picture 142" descr="Qr code&#10;&#10;Description automatically generated">
            <a:extLst>
              <a:ext uri="{FF2B5EF4-FFF2-40B4-BE49-F238E27FC236}">
                <a16:creationId xmlns:a16="http://schemas.microsoft.com/office/drawing/2014/main" id="{E2D30114-40D5-4B70-8FD5-CDC4EF586E24}"/>
              </a:ext>
            </a:extLst>
          </p:cNvPr>
          <p:cNvPicPr>
            <a:picLocks noChangeAspect="1"/>
          </p:cNvPicPr>
          <p:nvPr/>
        </p:nvPicPr>
        <p:blipFill>
          <a:blip r:embed="rId3"/>
          <a:stretch>
            <a:fillRect/>
          </a:stretch>
        </p:blipFill>
        <p:spPr>
          <a:xfrm>
            <a:off x="1670720" y="1788574"/>
            <a:ext cx="290223" cy="290223"/>
          </a:xfrm>
          <a:prstGeom prst="rect">
            <a:avLst/>
          </a:prstGeom>
        </p:spPr>
      </p:pic>
      <p:pic>
        <p:nvPicPr>
          <p:cNvPr id="144" name="Picture 143" descr="Qr code&#10;&#10;Description automatically generated">
            <a:extLst>
              <a:ext uri="{FF2B5EF4-FFF2-40B4-BE49-F238E27FC236}">
                <a16:creationId xmlns:a16="http://schemas.microsoft.com/office/drawing/2014/main" id="{D538A6EE-938A-4EA7-923E-6F075DDA2D5F}"/>
              </a:ext>
            </a:extLst>
          </p:cNvPr>
          <p:cNvPicPr>
            <a:picLocks noChangeAspect="1"/>
          </p:cNvPicPr>
          <p:nvPr/>
        </p:nvPicPr>
        <p:blipFill>
          <a:blip r:embed="rId3"/>
          <a:stretch>
            <a:fillRect/>
          </a:stretch>
        </p:blipFill>
        <p:spPr>
          <a:xfrm>
            <a:off x="4426888" y="1782099"/>
            <a:ext cx="290223" cy="290223"/>
          </a:xfrm>
          <a:prstGeom prst="rect">
            <a:avLst/>
          </a:prstGeom>
        </p:spPr>
      </p:pic>
      <p:pic>
        <p:nvPicPr>
          <p:cNvPr id="145" name="Picture 144" descr="Qr code&#10;&#10;Description automatically generated">
            <a:extLst>
              <a:ext uri="{FF2B5EF4-FFF2-40B4-BE49-F238E27FC236}">
                <a16:creationId xmlns:a16="http://schemas.microsoft.com/office/drawing/2014/main" id="{72E71B71-7D77-4616-9942-66373C82816B}"/>
              </a:ext>
            </a:extLst>
          </p:cNvPr>
          <p:cNvPicPr>
            <a:picLocks noChangeAspect="1"/>
          </p:cNvPicPr>
          <p:nvPr/>
        </p:nvPicPr>
        <p:blipFill>
          <a:blip r:embed="rId3"/>
          <a:stretch>
            <a:fillRect/>
          </a:stretch>
        </p:blipFill>
        <p:spPr>
          <a:xfrm>
            <a:off x="4426888" y="3616980"/>
            <a:ext cx="290223" cy="290223"/>
          </a:xfrm>
          <a:prstGeom prst="rect">
            <a:avLst/>
          </a:prstGeom>
        </p:spPr>
      </p:pic>
      <p:pic>
        <p:nvPicPr>
          <p:cNvPr id="146" name="Picture 145" descr="Qr code&#10;&#10;Description automatically generated">
            <a:extLst>
              <a:ext uri="{FF2B5EF4-FFF2-40B4-BE49-F238E27FC236}">
                <a16:creationId xmlns:a16="http://schemas.microsoft.com/office/drawing/2014/main" id="{BA296757-9725-429E-B33F-9F3768CDB514}"/>
              </a:ext>
            </a:extLst>
          </p:cNvPr>
          <p:cNvPicPr>
            <a:picLocks noChangeAspect="1"/>
          </p:cNvPicPr>
          <p:nvPr/>
        </p:nvPicPr>
        <p:blipFill>
          <a:blip r:embed="rId3"/>
          <a:stretch>
            <a:fillRect/>
          </a:stretch>
        </p:blipFill>
        <p:spPr>
          <a:xfrm>
            <a:off x="7152475" y="1793489"/>
            <a:ext cx="290223" cy="290223"/>
          </a:xfrm>
          <a:prstGeom prst="rect">
            <a:avLst/>
          </a:prstGeom>
        </p:spPr>
      </p:pic>
      <p:pic>
        <p:nvPicPr>
          <p:cNvPr id="147" name="Picture 146" descr="Qr code&#10;&#10;Description automatically generated">
            <a:extLst>
              <a:ext uri="{FF2B5EF4-FFF2-40B4-BE49-F238E27FC236}">
                <a16:creationId xmlns:a16="http://schemas.microsoft.com/office/drawing/2014/main" id="{02A8B51C-ACAF-49F1-84C7-87F4C8385F49}"/>
              </a:ext>
            </a:extLst>
          </p:cNvPr>
          <p:cNvPicPr>
            <a:picLocks noChangeAspect="1"/>
          </p:cNvPicPr>
          <p:nvPr/>
        </p:nvPicPr>
        <p:blipFill>
          <a:blip r:embed="rId3"/>
          <a:stretch>
            <a:fillRect/>
          </a:stretch>
        </p:blipFill>
        <p:spPr>
          <a:xfrm>
            <a:off x="7152475" y="3614083"/>
            <a:ext cx="290223" cy="290223"/>
          </a:xfrm>
          <a:prstGeom prst="rect">
            <a:avLst/>
          </a:prstGeom>
        </p:spPr>
      </p:pic>
    </p:spTree>
    <p:extLst>
      <p:ext uri="{BB962C8B-B14F-4D97-AF65-F5344CB8AC3E}">
        <p14:creationId xmlns:p14="http://schemas.microsoft.com/office/powerpoint/2010/main" val="4633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06383" y="933073"/>
            <a:ext cx="737383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000" dirty="0"/>
              <a:t>Time Series Forecasting</a:t>
            </a:r>
          </a:p>
        </p:txBody>
      </p:sp>
      <p:sp>
        <p:nvSpPr>
          <p:cNvPr id="91" name="Google Shape;1167;p42">
            <a:extLst>
              <a:ext uri="{FF2B5EF4-FFF2-40B4-BE49-F238E27FC236}">
                <a16:creationId xmlns:a16="http://schemas.microsoft.com/office/drawing/2014/main" id="{BF9C785C-B39F-42F0-BBA6-02F8083C038A}"/>
              </a:ext>
            </a:extLst>
          </p:cNvPr>
          <p:cNvSpPr txBox="1">
            <a:spLocks/>
          </p:cNvSpPr>
          <p:nvPr/>
        </p:nvSpPr>
        <p:spPr>
          <a:xfrm>
            <a:off x="4056632" y="1390988"/>
            <a:ext cx="3933330" cy="238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100" dirty="0"/>
              <a:t>A forecasting method is a method for calculating forecasts based on current and historical data. </a:t>
            </a:r>
          </a:p>
          <a:p>
            <a:pPr marL="0" indent="0" algn="just"/>
            <a:endParaRPr lang="en-US" sz="1100" dirty="0"/>
          </a:p>
          <a:p>
            <a:pPr marL="0" indent="0" algn="just"/>
            <a:r>
              <a:rPr lang="en-US" sz="1100" dirty="0"/>
              <a:t>(b) Univariate approaches, in which forecasts are based solely on the current and previous values of a single series, potentially supplemented by a time function such as a linear trend.</a:t>
            </a:r>
          </a:p>
          <a:p>
            <a:pPr marL="0" indent="0" algn="just"/>
            <a:endParaRPr lang="en-US" sz="1100" dirty="0"/>
          </a:p>
          <a:p>
            <a:pPr marL="0" indent="0" algn="just"/>
            <a:r>
              <a:rPr lang="en-US" sz="1100" dirty="0"/>
              <a:t>(c) Multivariate approaches, in which the forecasts of one or more extra time series variables, referred to as predictor or explanatory variables, are based, at least in part, on the values of one or more additional time series variables.</a:t>
            </a:r>
          </a:p>
          <a:p>
            <a:pPr marL="0" indent="0" algn="just"/>
            <a:endParaRPr lang="en-US" sz="1100" dirty="0"/>
          </a:p>
          <a:p>
            <a:pPr marL="0" indent="0" algn="just"/>
            <a:endParaRPr lang="en-US" sz="1100" dirty="0"/>
          </a:p>
          <a:p>
            <a:pPr marL="0" indent="0" algn="just"/>
            <a:endParaRPr lang="en-US" sz="1100" dirty="0"/>
          </a:p>
        </p:txBody>
      </p:sp>
      <p:sp>
        <p:nvSpPr>
          <p:cNvPr id="27" name="Google Shape;1167;p42">
            <a:extLst>
              <a:ext uri="{FF2B5EF4-FFF2-40B4-BE49-F238E27FC236}">
                <a16:creationId xmlns:a16="http://schemas.microsoft.com/office/drawing/2014/main" id="{0A29420B-186A-4A4B-82C6-54ECA514E930}"/>
              </a:ext>
            </a:extLst>
          </p:cNvPr>
          <p:cNvSpPr txBox="1">
            <a:spLocks/>
          </p:cNvSpPr>
          <p:nvPr/>
        </p:nvSpPr>
        <p:spPr>
          <a:xfrm>
            <a:off x="750235" y="2949803"/>
            <a:ext cx="2985798" cy="2095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100" dirty="0"/>
              <a:t>A time series is a set of values observed sequentially through time. </a:t>
            </a:r>
          </a:p>
          <a:p>
            <a:pPr marL="0" indent="0" algn="just"/>
            <a:endParaRPr lang="en-US" sz="1100" dirty="0"/>
          </a:p>
          <a:p>
            <a:pPr marL="0" indent="0" algn="just"/>
            <a:r>
              <a:rPr lang="en-US" sz="1100" dirty="0"/>
              <a:t>The series may be denoted by X1 , X2 ,, </a:t>
            </a:r>
            <a:r>
              <a:rPr lang="en-US" sz="1100" dirty="0" err="1"/>
              <a:t>Xt</a:t>
            </a:r>
            <a:r>
              <a:rPr lang="en-US" sz="1100" dirty="0"/>
              <a:t> , where t refers to the time period and X refers to the value. If the X’s are exactly determined by a mathematical formula, the series is said to be deterministic.</a:t>
            </a:r>
          </a:p>
          <a:p>
            <a:pPr marL="0" indent="0" algn="just"/>
            <a:endParaRPr lang="en-US" sz="1100" dirty="0"/>
          </a:p>
        </p:txBody>
      </p:sp>
      <p:grpSp>
        <p:nvGrpSpPr>
          <p:cNvPr id="28" name="Google Shape;1388;p48">
            <a:extLst>
              <a:ext uri="{FF2B5EF4-FFF2-40B4-BE49-F238E27FC236}">
                <a16:creationId xmlns:a16="http://schemas.microsoft.com/office/drawing/2014/main" id="{3CC46EBD-9564-4C10-80BF-F7CB346579F4}"/>
              </a:ext>
            </a:extLst>
          </p:cNvPr>
          <p:cNvGrpSpPr/>
          <p:nvPr/>
        </p:nvGrpSpPr>
        <p:grpSpPr>
          <a:xfrm>
            <a:off x="808737" y="1590164"/>
            <a:ext cx="2775273" cy="1140368"/>
            <a:chOff x="2144000" y="736675"/>
            <a:chExt cx="2165475" cy="889800"/>
          </a:xfrm>
        </p:grpSpPr>
        <p:sp>
          <p:nvSpPr>
            <p:cNvPr id="29" name="Google Shape;1389;p48">
              <a:extLst>
                <a:ext uri="{FF2B5EF4-FFF2-40B4-BE49-F238E27FC236}">
                  <a16:creationId xmlns:a16="http://schemas.microsoft.com/office/drawing/2014/main" id="{FD4E5A33-606D-4A4F-B880-645D835103CB}"/>
                </a:ext>
              </a:extLst>
            </p:cNvPr>
            <p:cNvSpPr/>
            <p:nvPr/>
          </p:nvSpPr>
          <p:spPr>
            <a:xfrm>
              <a:off x="2341825" y="750300"/>
              <a:ext cx="1967025" cy="25"/>
            </a:xfrm>
            <a:custGeom>
              <a:avLst/>
              <a:gdLst/>
              <a:ahLst/>
              <a:cxnLst/>
              <a:rect l="l" t="t" r="r" b="b"/>
              <a:pathLst>
                <a:path w="78681" h="1" extrusionOk="0">
                  <a:moveTo>
                    <a:pt x="1" y="0"/>
                  </a:moveTo>
                  <a:lnTo>
                    <a:pt x="78680" y="0"/>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0;p48">
              <a:extLst>
                <a:ext uri="{FF2B5EF4-FFF2-40B4-BE49-F238E27FC236}">
                  <a16:creationId xmlns:a16="http://schemas.microsoft.com/office/drawing/2014/main" id="{682C9683-A1FA-4E85-B4DB-5702E91B2FEF}"/>
                </a:ext>
              </a:extLst>
            </p:cNvPr>
            <p:cNvSpPr/>
            <p:nvPr/>
          </p:nvSpPr>
          <p:spPr>
            <a:xfrm>
              <a:off x="2341825" y="748100"/>
              <a:ext cx="1967025" cy="4100"/>
            </a:xfrm>
            <a:custGeom>
              <a:avLst/>
              <a:gdLst/>
              <a:ahLst/>
              <a:cxnLst/>
              <a:rect l="l" t="t" r="r" b="b"/>
              <a:pathLst>
                <a:path w="78681" h="164" extrusionOk="0">
                  <a:moveTo>
                    <a:pt x="1" y="0"/>
                  </a:moveTo>
                  <a:lnTo>
                    <a:pt x="1" y="164"/>
                  </a:lnTo>
                  <a:lnTo>
                    <a:pt x="78680" y="164"/>
                  </a:lnTo>
                  <a:lnTo>
                    <a:pt x="78680"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1;p48">
              <a:extLst>
                <a:ext uri="{FF2B5EF4-FFF2-40B4-BE49-F238E27FC236}">
                  <a16:creationId xmlns:a16="http://schemas.microsoft.com/office/drawing/2014/main" id="{520C8B5E-A5D2-44CE-8293-56D6D8FE4948}"/>
                </a:ext>
              </a:extLst>
            </p:cNvPr>
            <p:cNvSpPr/>
            <p:nvPr/>
          </p:nvSpPr>
          <p:spPr>
            <a:xfrm>
              <a:off x="2144300" y="738000"/>
              <a:ext cx="24300" cy="56425"/>
            </a:xfrm>
            <a:custGeom>
              <a:avLst/>
              <a:gdLst/>
              <a:ahLst/>
              <a:cxnLst/>
              <a:rect l="l" t="t" r="r" b="b"/>
              <a:pathLst>
                <a:path w="972" h="2257" extrusionOk="0">
                  <a:moveTo>
                    <a:pt x="1" y="1"/>
                  </a:moveTo>
                  <a:lnTo>
                    <a:pt x="1" y="429"/>
                  </a:lnTo>
                  <a:lnTo>
                    <a:pt x="455" y="429"/>
                  </a:lnTo>
                  <a:lnTo>
                    <a:pt x="455" y="2256"/>
                  </a:lnTo>
                  <a:lnTo>
                    <a:pt x="971" y="2256"/>
                  </a:lnTo>
                  <a:lnTo>
                    <a:pt x="971"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92;p48">
              <a:extLst>
                <a:ext uri="{FF2B5EF4-FFF2-40B4-BE49-F238E27FC236}">
                  <a16:creationId xmlns:a16="http://schemas.microsoft.com/office/drawing/2014/main" id="{BBF55D6F-6D24-4433-869C-E95190FC9F6E}"/>
                </a:ext>
              </a:extLst>
            </p:cNvPr>
            <p:cNvSpPr/>
            <p:nvPr/>
          </p:nvSpPr>
          <p:spPr>
            <a:xfrm>
              <a:off x="2178325" y="736675"/>
              <a:ext cx="48550" cy="58775"/>
            </a:xfrm>
            <a:custGeom>
              <a:avLst/>
              <a:gdLst/>
              <a:ahLst/>
              <a:cxnLst/>
              <a:rect l="l" t="t" r="r" b="b"/>
              <a:pathLst>
                <a:path w="1942" h="2351" extrusionOk="0">
                  <a:moveTo>
                    <a:pt x="971" y="467"/>
                  </a:moveTo>
                  <a:cubicBezTo>
                    <a:pt x="1097" y="467"/>
                    <a:pt x="1223" y="526"/>
                    <a:pt x="1299" y="646"/>
                  </a:cubicBezTo>
                  <a:cubicBezTo>
                    <a:pt x="1387" y="810"/>
                    <a:pt x="1425" y="999"/>
                    <a:pt x="1412" y="1188"/>
                  </a:cubicBezTo>
                  <a:cubicBezTo>
                    <a:pt x="1425" y="1377"/>
                    <a:pt x="1387" y="1566"/>
                    <a:pt x="1299" y="1742"/>
                  </a:cubicBezTo>
                  <a:cubicBezTo>
                    <a:pt x="1223" y="1856"/>
                    <a:pt x="1097" y="1912"/>
                    <a:pt x="971" y="1912"/>
                  </a:cubicBezTo>
                  <a:cubicBezTo>
                    <a:pt x="845" y="1912"/>
                    <a:pt x="719" y="1856"/>
                    <a:pt x="643" y="1742"/>
                  </a:cubicBezTo>
                  <a:cubicBezTo>
                    <a:pt x="555" y="1566"/>
                    <a:pt x="517" y="1377"/>
                    <a:pt x="530" y="1188"/>
                  </a:cubicBezTo>
                  <a:cubicBezTo>
                    <a:pt x="517" y="999"/>
                    <a:pt x="555" y="810"/>
                    <a:pt x="643" y="646"/>
                  </a:cubicBezTo>
                  <a:cubicBezTo>
                    <a:pt x="719" y="526"/>
                    <a:pt x="845" y="467"/>
                    <a:pt x="971" y="467"/>
                  </a:cubicBezTo>
                  <a:close/>
                  <a:moveTo>
                    <a:pt x="969" y="0"/>
                  </a:moveTo>
                  <a:cubicBezTo>
                    <a:pt x="798" y="0"/>
                    <a:pt x="625" y="48"/>
                    <a:pt x="467" y="142"/>
                  </a:cubicBezTo>
                  <a:cubicBezTo>
                    <a:pt x="316" y="243"/>
                    <a:pt x="202" y="381"/>
                    <a:pt x="127" y="545"/>
                  </a:cubicBezTo>
                  <a:cubicBezTo>
                    <a:pt x="39" y="747"/>
                    <a:pt x="1" y="961"/>
                    <a:pt x="1" y="1175"/>
                  </a:cubicBezTo>
                  <a:cubicBezTo>
                    <a:pt x="1" y="1390"/>
                    <a:pt x="39" y="1604"/>
                    <a:pt x="127" y="1805"/>
                  </a:cubicBezTo>
                  <a:cubicBezTo>
                    <a:pt x="202" y="1969"/>
                    <a:pt x="316" y="2108"/>
                    <a:pt x="467" y="2209"/>
                  </a:cubicBezTo>
                  <a:cubicBezTo>
                    <a:pt x="618" y="2303"/>
                    <a:pt x="791" y="2350"/>
                    <a:pt x="965" y="2350"/>
                  </a:cubicBezTo>
                  <a:cubicBezTo>
                    <a:pt x="1138" y="2350"/>
                    <a:pt x="1311" y="2303"/>
                    <a:pt x="1462" y="2209"/>
                  </a:cubicBezTo>
                  <a:cubicBezTo>
                    <a:pt x="1614" y="2108"/>
                    <a:pt x="1740" y="1969"/>
                    <a:pt x="1815" y="1805"/>
                  </a:cubicBezTo>
                  <a:cubicBezTo>
                    <a:pt x="1904" y="1604"/>
                    <a:pt x="1941" y="1390"/>
                    <a:pt x="1929" y="1175"/>
                  </a:cubicBezTo>
                  <a:cubicBezTo>
                    <a:pt x="1941" y="961"/>
                    <a:pt x="1904" y="747"/>
                    <a:pt x="1815" y="545"/>
                  </a:cubicBezTo>
                  <a:cubicBezTo>
                    <a:pt x="1740" y="381"/>
                    <a:pt x="1614" y="243"/>
                    <a:pt x="1462" y="142"/>
                  </a:cubicBezTo>
                  <a:cubicBezTo>
                    <a:pt x="1311" y="48"/>
                    <a:pt x="1141" y="0"/>
                    <a:pt x="96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3;p48">
              <a:extLst>
                <a:ext uri="{FF2B5EF4-FFF2-40B4-BE49-F238E27FC236}">
                  <a16:creationId xmlns:a16="http://schemas.microsoft.com/office/drawing/2014/main" id="{506F2747-A0DC-4614-866F-3DDFADE9AB2A}"/>
                </a:ext>
              </a:extLst>
            </p:cNvPr>
            <p:cNvSpPr/>
            <p:nvPr/>
          </p:nvSpPr>
          <p:spPr>
            <a:xfrm>
              <a:off x="2232825" y="736800"/>
              <a:ext cx="48550" cy="58525"/>
            </a:xfrm>
            <a:custGeom>
              <a:avLst/>
              <a:gdLst/>
              <a:ahLst/>
              <a:cxnLst/>
              <a:rect l="l" t="t" r="r" b="b"/>
              <a:pathLst>
                <a:path w="1942" h="2341" extrusionOk="0">
                  <a:moveTo>
                    <a:pt x="984" y="465"/>
                  </a:moveTo>
                  <a:cubicBezTo>
                    <a:pt x="1110" y="465"/>
                    <a:pt x="1236" y="528"/>
                    <a:pt x="1299" y="641"/>
                  </a:cubicBezTo>
                  <a:cubicBezTo>
                    <a:pt x="1387" y="805"/>
                    <a:pt x="1425" y="994"/>
                    <a:pt x="1412" y="1183"/>
                  </a:cubicBezTo>
                  <a:cubicBezTo>
                    <a:pt x="1425" y="1372"/>
                    <a:pt x="1387" y="1561"/>
                    <a:pt x="1299" y="1737"/>
                  </a:cubicBezTo>
                  <a:lnTo>
                    <a:pt x="1299" y="1725"/>
                  </a:lnTo>
                  <a:cubicBezTo>
                    <a:pt x="1236" y="1838"/>
                    <a:pt x="1110" y="1914"/>
                    <a:pt x="984" y="1914"/>
                  </a:cubicBezTo>
                  <a:cubicBezTo>
                    <a:pt x="858" y="1914"/>
                    <a:pt x="732" y="1838"/>
                    <a:pt x="669" y="1737"/>
                  </a:cubicBezTo>
                  <a:cubicBezTo>
                    <a:pt x="580" y="1561"/>
                    <a:pt x="530" y="1372"/>
                    <a:pt x="555" y="1183"/>
                  </a:cubicBezTo>
                  <a:cubicBezTo>
                    <a:pt x="530" y="994"/>
                    <a:pt x="580" y="805"/>
                    <a:pt x="669" y="641"/>
                  </a:cubicBezTo>
                  <a:cubicBezTo>
                    <a:pt x="732" y="528"/>
                    <a:pt x="858" y="465"/>
                    <a:pt x="984" y="465"/>
                  </a:cubicBezTo>
                  <a:close/>
                  <a:moveTo>
                    <a:pt x="989" y="1"/>
                  </a:moveTo>
                  <a:cubicBezTo>
                    <a:pt x="640" y="1"/>
                    <a:pt x="302" y="198"/>
                    <a:pt x="139" y="540"/>
                  </a:cubicBezTo>
                  <a:cubicBezTo>
                    <a:pt x="39" y="742"/>
                    <a:pt x="1" y="956"/>
                    <a:pt x="13" y="1170"/>
                  </a:cubicBezTo>
                  <a:cubicBezTo>
                    <a:pt x="1" y="1385"/>
                    <a:pt x="39" y="1599"/>
                    <a:pt x="139" y="1800"/>
                  </a:cubicBezTo>
                  <a:cubicBezTo>
                    <a:pt x="202" y="1964"/>
                    <a:pt x="328" y="2103"/>
                    <a:pt x="480" y="2204"/>
                  </a:cubicBezTo>
                  <a:cubicBezTo>
                    <a:pt x="633" y="2296"/>
                    <a:pt x="800" y="2340"/>
                    <a:pt x="965" y="2340"/>
                  </a:cubicBezTo>
                  <a:cubicBezTo>
                    <a:pt x="1315" y="2340"/>
                    <a:pt x="1652" y="2143"/>
                    <a:pt x="1815" y="1800"/>
                  </a:cubicBezTo>
                  <a:cubicBezTo>
                    <a:pt x="1903" y="1599"/>
                    <a:pt x="1941" y="1385"/>
                    <a:pt x="1941" y="1170"/>
                  </a:cubicBezTo>
                  <a:cubicBezTo>
                    <a:pt x="1941" y="956"/>
                    <a:pt x="1903" y="742"/>
                    <a:pt x="1815" y="540"/>
                  </a:cubicBezTo>
                  <a:cubicBezTo>
                    <a:pt x="1740" y="376"/>
                    <a:pt x="1626" y="238"/>
                    <a:pt x="1475" y="137"/>
                  </a:cubicBezTo>
                  <a:cubicBezTo>
                    <a:pt x="1322" y="44"/>
                    <a:pt x="1154" y="1"/>
                    <a:pt x="98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4;p48">
              <a:extLst>
                <a:ext uri="{FF2B5EF4-FFF2-40B4-BE49-F238E27FC236}">
                  <a16:creationId xmlns:a16="http://schemas.microsoft.com/office/drawing/2014/main" id="{500ABDC8-4CE6-45B2-A7E1-19D9DE8B72D7}"/>
                </a:ext>
              </a:extLst>
            </p:cNvPr>
            <p:cNvSpPr/>
            <p:nvPr/>
          </p:nvSpPr>
          <p:spPr>
            <a:xfrm>
              <a:off x="2342775" y="888600"/>
              <a:ext cx="1966700" cy="25"/>
            </a:xfrm>
            <a:custGeom>
              <a:avLst/>
              <a:gdLst/>
              <a:ahLst/>
              <a:cxnLst/>
              <a:rect l="l" t="t" r="r" b="b"/>
              <a:pathLst>
                <a:path w="78668" h="1" extrusionOk="0">
                  <a:moveTo>
                    <a:pt x="0" y="0"/>
                  </a:moveTo>
                  <a:lnTo>
                    <a:pt x="78668" y="0"/>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5;p48">
              <a:extLst>
                <a:ext uri="{FF2B5EF4-FFF2-40B4-BE49-F238E27FC236}">
                  <a16:creationId xmlns:a16="http://schemas.microsoft.com/office/drawing/2014/main" id="{5E5A4355-D298-490F-838F-5C98F8DBD76C}"/>
                </a:ext>
              </a:extLst>
            </p:cNvPr>
            <p:cNvSpPr/>
            <p:nvPr/>
          </p:nvSpPr>
          <p:spPr>
            <a:xfrm>
              <a:off x="2342775" y="886700"/>
              <a:ext cx="1966700" cy="4125"/>
            </a:xfrm>
            <a:custGeom>
              <a:avLst/>
              <a:gdLst/>
              <a:ahLst/>
              <a:cxnLst/>
              <a:rect l="l" t="t" r="r" b="b"/>
              <a:pathLst>
                <a:path w="78668" h="165" extrusionOk="0">
                  <a:moveTo>
                    <a:pt x="0" y="0"/>
                  </a:moveTo>
                  <a:lnTo>
                    <a:pt x="0" y="164"/>
                  </a:lnTo>
                  <a:lnTo>
                    <a:pt x="78668" y="164"/>
                  </a:lnTo>
                  <a:lnTo>
                    <a:pt x="78668"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6;p48">
              <a:extLst>
                <a:ext uri="{FF2B5EF4-FFF2-40B4-BE49-F238E27FC236}">
                  <a16:creationId xmlns:a16="http://schemas.microsoft.com/office/drawing/2014/main" id="{B636A18F-8CD9-4A73-BCEC-F4EA8E8663F5}"/>
                </a:ext>
              </a:extLst>
            </p:cNvPr>
            <p:cNvSpPr/>
            <p:nvPr/>
          </p:nvSpPr>
          <p:spPr>
            <a:xfrm>
              <a:off x="2144950" y="875350"/>
              <a:ext cx="45075" cy="57675"/>
            </a:xfrm>
            <a:custGeom>
              <a:avLst/>
              <a:gdLst/>
              <a:ahLst/>
              <a:cxnLst/>
              <a:rect l="l" t="t" r="r" b="b"/>
              <a:pathLst>
                <a:path w="1803" h="2307" extrusionOk="0">
                  <a:moveTo>
                    <a:pt x="895" y="1"/>
                  </a:moveTo>
                  <a:cubicBezTo>
                    <a:pt x="706" y="1"/>
                    <a:pt x="529" y="39"/>
                    <a:pt x="366" y="114"/>
                  </a:cubicBezTo>
                  <a:cubicBezTo>
                    <a:pt x="214" y="177"/>
                    <a:pt x="88" y="291"/>
                    <a:pt x="0" y="429"/>
                  </a:cubicBezTo>
                  <a:lnTo>
                    <a:pt x="378" y="669"/>
                  </a:lnTo>
                  <a:cubicBezTo>
                    <a:pt x="429" y="593"/>
                    <a:pt x="492" y="543"/>
                    <a:pt x="580" y="505"/>
                  </a:cubicBezTo>
                  <a:cubicBezTo>
                    <a:pt x="655" y="467"/>
                    <a:pt x="756" y="442"/>
                    <a:pt x="844" y="442"/>
                  </a:cubicBezTo>
                  <a:cubicBezTo>
                    <a:pt x="933" y="442"/>
                    <a:pt x="1033" y="467"/>
                    <a:pt x="1109" y="517"/>
                  </a:cubicBezTo>
                  <a:cubicBezTo>
                    <a:pt x="1172" y="568"/>
                    <a:pt x="1210" y="643"/>
                    <a:pt x="1197" y="732"/>
                  </a:cubicBezTo>
                  <a:cubicBezTo>
                    <a:pt x="1197" y="795"/>
                    <a:pt x="1185" y="858"/>
                    <a:pt x="1159" y="921"/>
                  </a:cubicBezTo>
                  <a:cubicBezTo>
                    <a:pt x="1109" y="996"/>
                    <a:pt x="1046" y="1072"/>
                    <a:pt x="970" y="1148"/>
                  </a:cubicBezTo>
                  <a:lnTo>
                    <a:pt x="101" y="1967"/>
                  </a:lnTo>
                  <a:lnTo>
                    <a:pt x="101" y="2307"/>
                  </a:lnTo>
                  <a:lnTo>
                    <a:pt x="1802" y="2307"/>
                  </a:lnTo>
                  <a:lnTo>
                    <a:pt x="1802" y="1878"/>
                  </a:lnTo>
                  <a:lnTo>
                    <a:pt x="832" y="1878"/>
                  </a:lnTo>
                  <a:lnTo>
                    <a:pt x="1348" y="1387"/>
                  </a:lnTo>
                  <a:cubicBezTo>
                    <a:pt x="1474" y="1274"/>
                    <a:pt x="1575" y="1160"/>
                    <a:pt x="1651" y="1022"/>
                  </a:cubicBezTo>
                  <a:cubicBezTo>
                    <a:pt x="1701" y="908"/>
                    <a:pt x="1726" y="795"/>
                    <a:pt x="1726" y="669"/>
                  </a:cubicBezTo>
                  <a:cubicBezTo>
                    <a:pt x="1726" y="543"/>
                    <a:pt x="1689" y="417"/>
                    <a:pt x="1626" y="316"/>
                  </a:cubicBezTo>
                  <a:cubicBezTo>
                    <a:pt x="1550" y="215"/>
                    <a:pt x="1449" y="139"/>
                    <a:pt x="1336" y="89"/>
                  </a:cubicBezTo>
                  <a:cubicBezTo>
                    <a:pt x="1185" y="26"/>
                    <a:pt x="1046" y="1"/>
                    <a:pt x="895"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7;p48">
              <a:extLst>
                <a:ext uri="{FF2B5EF4-FFF2-40B4-BE49-F238E27FC236}">
                  <a16:creationId xmlns:a16="http://schemas.microsoft.com/office/drawing/2014/main" id="{A0ABE15B-3DCD-4B10-94A5-F0827FCB24BA}"/>
                </a:ext>
              </a:extLst>
            </p:cNvPr>
            <p:cNvSpPr/>
            <p:nvPr/>
          </p:nvSpPr>
          <p:spPr>
            <a:xfrm>
              <a:off x="2194075" y="875600"/>
              <a:ext cx="50750" cy="58450"/>
            </a:xfrm>
            <a:custGeom>
              <a:avLst/>
              <a:gdLst/>
              <a:ahLst/>
              <a:cxnLst/>
              <a:rect l="l" t="t" r="r" b="b"/>
              <a:pathLst>
                <a:path w="2030" h="2338" extrusionOk="0">
                  <a:moveTo>
                    <a:pt x="1015" y="451"/>
                  </a:moveTo>
                  <a:cubicBezTo>
                    <a:pt x="1138" y="451"/>
                    <a:pt x="1261" y="507"/>
                    <a:pt x="1337" y="621"/>
                  </a:cubicBezTo>
                  <a:cubicBezTo>
                    <a:pt x="1425" y="797"/>
                    <a:pt x="1475" y="986"/>
                    <a:pt x="1463" y="1175"/>
                  </a:cubicBezTo>
                  <a:cubicBezTo>
                    <a:pt x="1475" y="1364"/>
                    <a:pt x="1425" y="1553"/>
                    <a:pt x="1337" y="1717"/>
                  </a:cubicBezTo>
                  <a:cubicBezTo>
                    <a:pt x="1261" y="1837"/>
                    <a:pt x="1138" y="1897"/>
                    <a:pt x="1015" y="1897"/>
                  </a:cubicBezTo>
                  <a:cubicBezTo>
                    <a:pt x="892" y="1897"/>
                    <a:pt x="769" y="1837"/>
                    <a:pt x="694" y="1717"/>
                  </a:cubicBezTo>
                  <a:cubicBezTo>
                    <a:pt x="606" y="1553"/>
                    <a:pt x="568" y="1364"/>
                    <a:pt x="580" y="1175"/>
                  </a:cubicBezTo>
                  <a:cubicBezTo>
                    <a:pt x="568" y="986"/>
                    <a:pt x="606" y="797"/>
                    <a:pt x="694" y="621"/>
                  </a:cubicBezTo>
                  <a:cubicBezTo>
                    <a:pt x="769" y="507"/>
                    <a:pt x="892" y="451"/>
                    <a:pt x="1015" y="451"/>
                  </a:cubicBezTo>
                  <a:close/>
                  <a:moveTo>
                    <a:pt x="1015" y="0"/>
                  </a:moveTo>
                  <a:cubicBezTo>
                    <a:pt x="842" y="0"/>
                    <a:pt x="669" y="48"/>
                    <a:pt x="517" y="142"/>
                  </a:cubicBezTo>
                  <a:cubicBezTo>
                    <a:pt x="366" y="230"/>
                    <a:pt x="253" y="369"/>
                    <a:pt x="177" y="533"/>
                  </a:cubicBezTo>
                  <a:cubicBezTo>
                    <a:pt x="1" y="936"/>
                    <a:pt x="1" y="1390"/>
                    <a:pt x="177" y="1793"/>
                  </a:cubicBezTo>
                  <a:cubicBezTo>
                    <a:pt x="253" y="1957"/>
                    <a:pt x="366" y="2095"/>
                    <a:pt x="517" y="2196"/>
                  </a:cubicBezTo>
                  <a:cubicBezTo>
                    <a:pt x="669" y="2291"/>
                    <a:pt x="842" y="2338"/>
                    <a:pt x="1015" y="2338"/>
                  </a:cubicBezTo>
                  <a:cubicBezTo>
                    <a:pt x="1188" y="2338"/>
                    <a:pt x="1362" y="2291"/>
                    <a:pt x="1513" y="2196"/>
                  </a:cubicBezTo>
                  <a:cubicBezTo>
                    <a:pt x="1664" y="2108"/>
                    <a:pt x="1790" y="1969"/>
                    <a:pt x="1853" y="1805"/>
                  </a:cubicBezTo>
                  <a:cubicBezTo>
                    <a:pt x="2030" y="1402"/>
                    <a:pt x="2030" y="949"/>
                    <a:pt x="1853" y="545"/>
                  </a:cubicBezTo>
                  <a:cubicBezTo>
                    <a:pt x="1790" y="381"/>
                    <a:pt x="1664" y="243"/>
                    <a:pt x="1513" y="142"/>
                  </a:cubicBezTo>
                  <a:cubicBezTo>
                    <a:pt x="1362" y="48"/>
                    <a:pt x="1188" y="0"/>
                    <a:pt x="1015"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8;p48">
              <a:extLst>
                <a:ext uri="{FF2B5EF4-FFF2-40B4-BE49-F238E27FC236}">
                  <a16:creationId xmlns:a16="http://schemas.microsoft.com/office/drawing/2014/main" id="{229068DB-4384-486E-9927-617BD8305A44}"/>
                </a:ext>
              </a:extLst>
            </p:cNvPr>
            <p:cNvSpPr/>
            <p:nvPr/>
          </p:nvSpPr>
          <p:spPr>
            <a:xfrm>
              <a:off x="2248900" y="875200"/>
              <a:ext cx="50425" cy="58625"/>
            </a:xfrm>
            <a:custGeom>
              <a:avLst/>
              <a:gdLst/>
              <a:ahLst/>
              <a:cxnLst/>
              <a:rect l="l" t="t" r="r" b="b"/>
              <a:pathLst>
                <a:path w="2017" h="2345" extrusionOk="0">
                  <a:moveTo>
                    <a:pt x="1002" y="467"/>
                  </a:moveTo>
                  <a:cubicBezTo>
                    <a:pt x="1125" y="467"/>
                    <a:pt x="1248" y="523"/>
                    <a:pt x="1323" y="637"/>
                  </a:cubicBezTo>
                  <a:cubicBezTo>
                    <a:pt x="1412" y="813"/>
                    <a:pt x="1462" y="1002"/>
                    <a:pt x="1449" y="1191"/>
                  </a:cubicBezTo>
                  <a:cubicBezTo>
                    <a:pt x="1462" y="1380"/>
                    <a:pt x="1412" y="1569"/>
                    <a:pt x="1323" y="1733"/>
                  </a:cubicBezTo>
                  <a:lnTo>
                    <a:pt x="1336" y="1733"/>
                  </a:lnTo>
                  <a:cubicBezTo>
                    <a:pt x="1260" y="1847"/>
                    <a:pt x="1134" y="1903"/>
                    <a:pt x="1010" y="1903"/>
                  </a:cubicBezTo>
                  <a:cubicBezTo>
                    <a:pt x="886" y="1903"/>
                    <a:pt x="763" y="1847"/>
                    <a:pt x="693" y="1733"/>
                  </a:cubicBezTo>
                  <a:cubicBezTo>
                    <a:pt x="593" y="1569"/>
                    <a:pt x="555" y="1380"/>
                    <a:pt x="567" y="1191"/>
                  </a:cubicBezTo>
                  <a:cubicBezTo>
                    <a:pt x="555" y="1002"/>
                    <a:pt x="593" y="813"/>
                    <a:pt x="681" y="637"/>
                  </a:cubicBezTo>
                  <a:cubicBezTo>
                    <a:pt x="756" y="523"/>
                    <a:pt x="879" y="467"/>
                    <a:pt x="1002" y="467"/>
                  </a:cubicBezTo>
                  <a:close/>
                  <a:moveTo>
                    <a:pt x="1001" y="1"/>
                  </a:moveTo>
                  <a:cubicBezTo>
                    <a:pt x="832" y="1"/>
                    <a:pt x="660" y="47"/>
                    <a:pt x="504" y="145"/>
                  </a:cubicBezTo>
                  <a:cubicBezTo>
                    <a:pt x="353" y="246"/>
                    <a:pt x="240" y="385"/>
                    <a:pt x="164" y="549"/>
                  </a:cubicBezTo>
                  <a:cubicBezTo>
                    <a:pt x="0" y="952"/>
                    <a:pt x="0" y="1406"/>
                    <a:pt x="164" y="1809"/>
                  </a:cubicBezTo>
                  <a:cubicBezTo>
                    <a:pt x="240" y="1973"/>
                    <a:pt x="353" y="2111"/>
                    <a:pt x="504" y="2212"/>
                  </a:cubicBezTo>
                  <a:cubicBezTo>
                    <a:pt x="656" y="2300"/>
                    <a:pt x="829" y="2344"/>
                    <a:pt x="1002" y="2344"/>
                  </a:cubicBezTo>
                  <a:cubicBezTo>
                    <a:pt x="1175" y="2344"/>
                    <a:pt x="1349" y="2300"/>
                    <a:pt x="1500" y="2212"/>
                  </a:cubicBezTo>
                  <a:cubicBezTo>
                    <a:pt x="1651" y="2111"/>
                    <a:pt x="1777" y="1973"/>
                    <a:pt x="1840" y="1809"/>
                  </a:cubicBezTo>
                  <a:cubicBezTo>
                    <a:pt x="2017" y="1406"/>
                    <a:pt x="2017" y="952"/>
                    <a:pt x="1840" y="549"/>
                  </a:cubicBezTo>
                  <a:cubicBezTo>
                    <a:pt x="1687" y="200"/>
                    <a:pt x="1351" y="1"/>
                    <a:pt x="1001"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9;p48">
              <a:extLst>
                <a:ext uri="{FF2B5EF4-FFF2-40B4-BE49-F238E27FC236}">
                  <a16:creationId xmlns:a16="http://schemas.microsoft.com/office/drawing/2014/main" id="{54E880C2-51BB-43A8-9ADB-B547616D77D8}"/>
                </a:ext>
              </a:extLst>
            </p:cNvPr>
            <p:cNvSpPr/>
            <p:nvPr/>
          </p:nvSpPr>
          <p:spPr>
            <a:xfrm>
              <a:off x="2342450" y="1027200"/>
              <a:ext cx="1966725" cy="25"/>
            </a:xfrm>
            <a:custGeom>
              <a:avLst/>
              <a:gdLst/>
              <a:ahLst/>
              <a:cxnLst/>
              <a:rect l="l" t="t" r="r" b="b"/>
              <a:pathLst>
                <a:path w="78669" h="1" extrusionOk="0">
                  <a:moveTo>
                    <a:pt x="1" y="0"/>
                  </a:moveTo>
                  <a:lnTo>
                    <a:pt x="78668" y="0"/>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00;p48">
              <a:extLst>
                <a:ext uri="{FF2B5EF4-FFF2-40B4-BE49-F238E27FC236}">
                  <a16:creationId xmlns:a16="http://schemas.microsoft.com/office/drawing/2014/main" id="{620C86A7-C65E-4D72-946B-831FCCFA5E5D}"/>
                </a:ext>
              </a:extLst>
            </p:cNvPr>
            <p:cNvSpPr/>
            <p:nvPr/>
          </p:nvSpPr>
          <p:spPr>
            <a:xfrm>
              <a:off x="2342450" y="1025300"/>
              <a:ext cx="1966725" cy="3825"/>
            </a:xfrm>
            <a:custGeom>
              <a:avLst/>
              <a:gdLst/>
              <a:ahLst/>
              <a:cxnLst/>
              <a:rect l="l" t="t" r="r" b="b"/>
              <a:pathLst>
                <a:path w="78669" h="153" extrusionOk="0">
                  <a:moveTo>
                    <a:pt x="1" y="1"/>
                  </a:moveTo>
                  <a:lnTo>
                    <a:pt x="1" y="152"/>
                  </a:lnTo>
                  <a:lnTo>
                    <a:pt x="78668" y="152"/>
                  </a:lnTo>
                  <a:lnTo>
                    <a:pt x="7866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1;p48">
              <a:extLst>
                <a:ext uri="{FF2B5EF4-FFF2-40B4-BE49-F238E27FC236}">
                  <a16:creationId xmlns:a16="http://schemas.microsoft.com/office/drawing/2014/main" id="{8D17CC2B-7C2E-45A5-A13A-B96A6324F9CA}"/>
                </a:ext>
              </a:extLst>
            </p:cNvPr>
            <p:cNvSpPr/>
            <p:nvPr/>
          </p:nvSpPr>
          <p:spPr>
            <a:xfrm>
              <a:off x="2144000" y="1015225"/>
              <a:ext cx="45075" cy="57100"/>
            </a:xfrm>
            <a:custGeom>
              <a:avLst/>
              <a:gdLst/>
              <a:ahLst/>
              <a:cxnLst/>
              <a:rect l="l" t="t" r="r" b="b"/>
              <a:pathLst>
                <a:path w="1803" h="2284" extrusionOk="0">
                  <a:moveTo>
                    <a:pt x="126" y="1"/>
                  </a:moveTo>
                  <a:lnTo>
                    <a:pt x="126" y="416"/>
                  </a:lnTo>
                  <a:lnTo>
                    <a:pt x="1084" y="416"/>
                  </a:lnTo>
                  <a:lnTo>
                    <a:pt x="618" y="946"/>
                  </a:lnTo>
                  <a:lnTo>
                    <a:pt x="618" y="1286"/>
                  </a:lnTo>
                  <a:lnTo>
                    <a:pt x="857" y="1286"/>
                  </a:lnTo>
                  <a:cubicBezTo>
                    <a:pt x="1134" y="1286"/>
                    <a:pt x="1273" y="1387"/>
                    <a:pt x="1273" y="1563"/>
                  </a:cubicBezTo>
                  <a:cubicBezTo>
                    <a:pt x="1273" y="1651"/>
                    <a:pt x="1235" y="1740"/>
                    <a:pt x="1160" y="1777"/>
                  </a:cubicBezTo>
                  <a:cubicBezTo>
                    <a:pt x="1086" y="1830"/>
                    <a:pt x="995" y="1856"/>
                    <a:pt x="901" y="1856"/>
                  </a:cubicBezTo>
                  <a:cubicBezTo>
                    <a:pt x="882" y="1856"/>
                    <a:pt x="863" y="1855"/>
                    <a:pt x="845" y="1853"/>
                  </a:cubicBezTo>
                  <a:cubicBezTo>
                    <a:pt x="731" y="1853"/>
                    <a:pt x="618" y="1840"/>
                    <a:pt x="504" y="1803"/>
                  </a:cubicBezTo>
                  <a:cubicBezTo>
                    <a:pt x="391" y="1765"/>
                    <a:pt x="290" y="1714"/>
                    <a:pt x="202" y="1651"/>
                  </a:cubicBezTo>
                  <a:lnTo>
                    <a:pt x="0" y="2042"/>
                  </a:lnTo>
                  <a:cubicBezTo>
                    <a:pt x="114" y="2130"/>
                    <a:pt x="252" y="2193"/>
                    <a:pt x="391" y="2218"/>
                  </a:cubicBezTo>
                  <a:cubicBezTo>
                    <a:pt x="542" y="2269"/>
                    <a:pt x="706" y="2281"/>
                    <a:pt x="870" y="2281"/>
                  </a:cubicBezTo>
                  <a:cubicBezTo>
                    <a:pt x="893" y="2283"/>
                    <a:pt x="915" y="2284"/>
                    <a:pt x="938" y="2284"/>
                  </a:cubicBezTo>
                  <a:cubicBezTo>
                    <a:pt x="1092" y="2284"/>
                    <a:pt x="1244" y="2248"/>
                    <a:pt x="1386" y="2193"/>
                  </a:cubicBezTo>
                  <a:cubicBezTo>
                    <a:pt x="1512" y="2130"/>
                    <a:pt x="1613" y="2042"/>
                    <a:pt x="1701" y="1916"/>
                  </a:cubicBezTo>
                  <a:cubicBezTo>
                    <a:pt x="1764" y="1815"/>
                    <a:pt x="1802" y="1689"/>
                    <a:pt x="1802" y="1563"/>
                  </a:cubicBezTo>
                  <a:cubicBezTo>
                    <a:pt x="1802" y="1399"/>
                    <a:pt x="1752" y="1248"/>
                    <a:pt x="1638" y="1135"/>
                  </a:cubicBezTo>
                  <a:cubicBezTo>
                    <a:pt x="1512" y="1009"/>
                    <a:pt x="1361" y="933"/>
                    <a:pt x="1185" y="908"/>
                  </a:cubicBezTo>
                  <a:lnTo>
                    <a:pt x="1701" y="328"/>
                  </a:lnTo>
                  <a:lnTo>
                    <a:pt x="1701"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2;p48">
              <a:extLst>
                <a:ext uri="{FF2B5EF4-FFF2-40B4-BE49-F238E27FC236}">
                  <a16:creationId xmlns:a16="http://schemas.microsoft.com/office/drawing/2014/main" id="{C717EC96-3233-4E42-899C-283D3EB4CE7B}"/>
                </a:ext>
              </a:extLst>
            </p:cNvPr>
            <p:cNvSpPr/>
            <p:nvPr/>
          </p:nvSpPr>
          <p:spPr>
            <a:xfrm>
              <a:off x="2193775" y="1013900"/>
              <a:ext cx="50425" cy="58450"/>
            </a:xfrm>
            <a:custGeom>
              <a:avLst/>
              <a:gdLst/>
              <a:ahLst/>
              <a:cxnLst/>
              <a:rect l="l" t="t" r="r" b="b"/>
              <a:pathLst>
                <a:path w="2017" h="2338" extrusionOk="0">
                  <a:moveTo>
                    <a:pt x="1015" y="451"/>
                  </a:moveTo>
                  <a:cubicBezTo>
                    <a:pt x="1137" y="451"/>
                    <a:pt x="1260" y="507"/>
                    <a:pt x="1336" y="621"/>
                  </a:cubicBezTo>
                  <a:cubicBezTo>
                    <a:pt x="1500" y="973"/>
                    <a:pt x="1500" y="1377"/>
                    <a:pt x="1336" y="1730"/>
                  </a:cubicBezTo>
                  <a:cubicBezTo>
                    <a:pt x="1260" y="1843"/>
                    <a:pt x="1137" y="1900"/>
                    <a:pt x="1015" y="1900"/>
                  </a:cubicBezTo>
                  <a:cubicBezTo>
                    <a:pt x="892" y="1900"/>
                    <a:pt x="769" y="1843"/>
                    <a:pt x="693" y="1730"/>
                  </a:cubicBezTo>
                  <a:cubicBezTo>
                    <a:pt x="529" y="1377"/>
                    <a:pt x="529" y="973"/>
                    <a:pt x="693" y="621"/>
                  </a:cubicBezTo>
                  <a:cubicBezTo>
                    <a:pt x="769" y="507"/>
                    <a:pt x="892" y="451"/>
                    <a:pt x="1015" y="451"/>
                  </a:cubicBezTo>
                  <a:close/>
                  <a:moveTo>
                    <a:pt x="1015" y="0"/>
                  </a:moveTo>
                  <a:cubicBezTo>
                    <a:pt x="841" y="0"/>
                    <a:pt x="668" y="47"/>
                    <a:pt x="517" y="142"/>
                  </a:cubicBezTo>
                  <a:cubicBezTo>
                    <a:pt x="366" y="243"/>
                    <a:pt x="240" y="381"/>
                    <a:pt x="177" y="545"/>
                  </a:cubicBezTo>
                  <a:cubicBezTo>
                    <a:pt x="0" y="948"/>
                    <a:pt x="0" y="1402"/>
                    <a:pt x="177" y="1805"/>
                  </a:cubicBezTo>
                  <a:cubicBezTo>
                    <a:pt x="240" y="1969"/>
                    <a:pt x="366" y="2108"/>
                    <a:pt x="517" y="2196"/>
                  </a:cubicBezTo>
                  <a:cubicBezTo>
                    <a:pt x="668" y="2290"/>
                    <a:pt x="841" y="2338"/>
                    <a:pt x="1015" y="2338"/>
                  </a:cubicBezTo>
                  <a:cubicBezTo>
                    <a:pt x="1188" y="2338"/>
                    <a:pt x="1361" y="2290"/>
                    <a:pt x="1512" y="2196"/>
                  </a:cubicBezTo>
                  <a:cubicBezTo>
                    <a:pt x="1664" y="2108"/>
                    <a:pt x="1777" y="1969"/>
                    <a:pt x="1853" y="1805"/>
                  </a:cubicBezTo>
                  <a:cubicBezTo>
                    <a:pt x="2016" y="1402"/>
                    <a:pt x="2016" y="948"/>
                    <a:pt x="1853" y="545"/>
                  </a:cubicBezTo>
                  <a:cubicBezTo>
                    <a:pt x="1777" y="381"/>
                    <a:pt x="1664" y="243"/>
                    <a:pt x="1512" y="142"/>
                  </a:cubicBezTo>
                  <a:cubicBezTo>
                    <a:pt x="1361" y="47"/>
                    <a:pt x="1188" y="0"/>
                    <a:pt x="1015"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3;p48">
              <a:extLst>
                <a:ext uri="{FF2B5EF4-FFF2-40B4-BE49-F238E27FC236}">
                  <a16:creationId xmlns:a16="http://schemas.microsoft.com/office/drawing/2014/main" id="{A8D97BA9-A814-4712-BB6D-40B0E97A2EC7}"/>
                </a:ext>
              </a:extLst>
            </p:cNvPr>
            <p:cNvSpPr/>
            <p:nvPr/>
          </p:nvSpPr>
          <p:spPr>
            <a:xfrm>
              <a:off x="2248575" y="1013900"/>
              <a:ext cx="50425" cy="58425"/>
            </a:xfrm>
            <a:custGeom>
              <a:avLst/>
              <a:gdLst/>
              <a:ahLst/>
              <a:cxnLst/>
              <a:rect l="l" t="t" r="r" b="b"/>
              <a:pathLst>
                <a:path w="2017" h="2337" extrusionOk="0">
                  <a:moveTo>
                    <a:pt x="1009" y="451"/>
                  </a:moveTo>
                  <a:cubicBezTo>
                    <a:pt x="1135" y="451"/>
                    <a:pt x="1261" y="507"/>
                    <a:pt x="1336" y="621"/>
                  </a:cubicBezTo>
                  <a:cubicBezTo>
                    <a:pt x="1488" y="973"/>
                    <a:pt x="1488" y="1377"/>
                    <a:pt x="1336" y="1730"/>
                  </a:cubicBezTo>
                  <a:cubicBezTo>
                    <a:pt x="1261" y="1843"/>
                    <a:pt x="1135" y="1900"/>
                    <a:pt x="1009" y="1900"/>
                  </a:cubicBezTo>
                  <a:cubicBezTo>
                    <a:pt x="883" y="1900"/>
                    <a:pt x="757" y="1843"/>
                    <a:pt x="681" y="1730"/>
                  </a:cubicBezTo>
                  <a:cubicBezTo>
                    <a:pt x="530" y="1377"/>
                    <a:pt x="530" y="973"/>
                    <a:pt x="681" y="621"/>
                  </a:cubicBezTo>
                  <a:cubicBezTo>
                    <a:pt x="757" y="507"/>
                    <a:pt x="883" y="451"/>
                    <a:pt x="1009" y="451"/>
                  </a:cubicBezTo>
                  <a:close/>
                  <a:moveTo>
                    <a:pt x="1009" y="0"/>
                  </a:moveTo>
                  <a:cubicBezTo>
                    <a:pt x="836" y="0"/>
                    <a:pt x="662" y="47"/>
                    <a:pt x="505" y="142"/>
                  </a:cubicBezTo>
                  <a:cubicBezTo>
                    <a:pt x="354" y="243"/>
                    <a:pt x="240" y="381"/>
                    <a:pt x="165" y="545"/>
                  </a:cubicBezTo>
                  <a:cubicBezTo>
                    <a:pt x="1" y="948"/>
                    <a:pt x="1" y="1402"/>
                    <a:pt x="165" y="1805"/>
                  </a:cubicBezTo>
                  <a:cubicBezTo>
                    <a:pt x="240" y="1969"/>
                    <a:pt x="354" y="2108"/>
                    <a:pt x="505" y="2196"/>
                  </a:cubicBezTo>
                  <a:cubicBezTo>
                    <a:pt x="641" y="2286"/>
                    <a:pt x="797" y="2336"/>
                    <a:pt x="955" y="2336"/>
                  </a:cubicBezTo>
                  <a:cubicBezTo>
                    <a:pt x="973" y="2336"/>
                    <a:pt x="991" y="2336"/>
                    <a:pt x="1009" y="2334"/>
                  </a:cubicBezTo>
                  <a:cubicBezTo>
                    <a:pt x="1019" y="2335"/>
                    <a:pt x="1029" y="2335"/>
                    <a:pt x="1039" y="2335"/>
                  </a:cubicBezTo>
                  <a:cubicBezTo>
                    <a:pt x="1392" y="2335"/>
                    <a:pt x="1706" y="2124"/>
                    <a:pt x="1853" y="1805"/>
                  </a:cubicBezTo>
                  <a:cubicBezTo>
                    <a:pt x="2017" y="1402"/>
                    <a:pt x="2017" y="948"/>
                    <a:pt x="1853" y="545"/>
                  </a:cubicBezTo>
                  <a:cubicBezTo>
                    <a:pt x="1777" y="381"/>
                    <a:pt x="1651" y="243"/>
                    <a:pt x="1513" y="142"/>
                  </a:cubicBezTo>
                  <a:cubicBezTo>
                    <a:pt x="1355" y="47"/>
                    <a:pt x="1182" y="0"/>
                    <a:pt x="100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4;p48">
              <a:extLst>
                <a:ext uri="{FF2B5EF4-FFF2-40B4-BE49-F238E27FC236}">
                  <a16:creationId xmlns:a16="http://schemas.microsoft.com/office/drawing/2014/main" id="{EC001FCF-9BDE-4C82-86B3-8F64513F5603}"/>
                </a:ext>
              </a:extLst>
            </p:cNvPr>
            <p:cNvSpPr/>
            <p:nvPr/>
          </p:nvSpPr>
          <p:spPr>
            <a:xfrm>
              <a:off x="2342150" y="1165800"/>
              <a:ext cx="1966700" cy="25"/>
            </a:xfrm>
            <a:custGeom>
              <a:avLst/>
              <a:gdLst/>
              <a:ahLst/>
              <a:cxnLst/>
              <a:rect l="l" t="t" r="r" b="b"/>
              <a:pathLst>
                <a:path w="78668" h="1" extrusionOk="0">
                  <a:moveTo>
                    <a:pt x="0" y="1"/>
                  </a:moveTo>
                  <a:lnTo>
                    <a:pt x="78667" y="1"/>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5;p48">
              <a:extLst>
                <a:ext uri="{FF2B5EF4-FFF2-40B4-BE49-F238E27FC236}">
                  <a16:creationId xmlns:a16="http://schemas.microsoft.com/office/drawing/2014/main" id="{44FA39DC-4D75-423B-A6E2-CD5284D3B153}"/>
                </a:ext>
              </a:extLst>
            </p:cNvPr>
            <p:cNvSpPr/>
            <p:nvPr/>
          </p:nvSpPr>
          <p:spPr>
            <a:xfrm>
              <a:off x="2342150" y="1163600"/>
              <a:ext cx="1966700" cy="4125"/>
            </a:xfrm>
            <a:custGeom>
              <a:avLst/>
              <a:gdLst/>
              <a:ahLst/>
              <a:cxnLst/>
              <a:rect l="l" t="t" r="r" b="b"/>
              <a:pathLst>
                <a:path w="78668" h="165" extrusionOk="0">
                  <a:moveTo>
                    <a:pt x="0" y="1"/>
                  </a:moveTo>
                  <a:lnTo>
                    <a:pt x="0" y="164"/>
                  </a:lnTo>
                  <a:lnTo>
                    <a:pt x="78667" y="164"/>
                  </a:lnTo>
                  <a:lnTo>
                    <a:pt x="7866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6;p48">
              <a:extLst>
                <a:ext uri="{FF2B5EF4-FFF2-40B4-BE49-F238E27FC236}">
                  <a16:creationId xmlns:a16="http://schemas.microsoft.com/office/drawing/2014/main" id="{6BE7548E-98BF-4E1D-8F91-8982E3D67380}"/>
                </a:ext>
              </a:extLst>
            </p:cNvPr>
            <p:cNvSpPr/>
            <p:nvPr/>
          </p:nvSpPr>
          <p:spPr>
            <a:xfrm>
              <a:off x="2145875" y="1152500"/>
              <a:ext cx="50450" cy="58450"/>
            </a:xfrm>
            <a:custGeom>
              <a:avLst/>
              <a:gdLst/>
              <a:ahLst/>
              <a:cxnLst/>
              <a:rect l="l" t="t" r="r" b="b"/>
              <a:pathLst>
                <a:path w="2018" h="2338" extrusionOk="0">
                  <a:moveTo>
                    <a:pt x="1003" y="451"/>
                  </a:moveTo>
                  <a:cubicBezTo>
                    <a:pt x="1126" y="451"/>
                    <a:pt x="1248" y="508"/>
                    <a:pt x="1324" y="621"/>
                  </a:cubicBezTo>
                  <a:cubicBezTo>
                    <a:pt x="1488" y="974"/>
                    <a:pt x="1488" y="1365"/>
                    <a:pt x="1324" y="1717"/>
                  </a:cubicBezTo>
                  <a:cubicBezTo>
                    <a:pt x="1255" y="1837"/>
                    <a:pt x="1132" y="1897"/>
                    <a:pt x="1007" y="1897"/>
                  </a:cubicBezTo>
                  <a:cubicBezTo>
                    <a:pt x="883" y="1897"/>
                    <a:pt x="757" y="1837"/>
                    <a:pt x="681" y="1717"/>
                  </a:cubicBezTo>
                  <a:cubicBezTo>
                    <a:pt x="530" y="1365"/>
                    <a:pt x="530" y="974"/>
                    <a:pt x="681" y="621"/>
                  </a:cubicBezTo>
                  <a:cubicBezTo>
                    <a:pt x="757" y="508"/>
                    <a:pt x="880" y="451"/>
                    <a:pt x="1003" y="451"/>
                  </a:cubicBezTo>
                  <a:close/>
                  <a:moveTo>
                    <a:pt x="1003" y="0"/>
                  </a:moveTo>
                  <a:cubicBezTo>
                    <a:pt x="829" y="0"/>
                    <a:pt x="656" y="48"/>
                    <a:pt x="505" y="142"/>
                  </a:cubicBezTo>
                  <a:cubicBezTo>
                    <a:pt x="354" y="243"/>
                    <a:pt x="240" y="382"/>
                    <a:pt x="165" y="545"/>
                  </a:cubicBezTo>
                  <a:cubicBezTo>
                    <a:pt x="1" y="949"/>
                    <a:pt x="1" y="1390"/>
                    <a:pt x="165" y="1793"/>
                  </a:cubicBezTo>
                  <a:cubicBezTo>
                    <a:pt x="240" y="1957"/>
                    <a:pt x="354" y="2095"/>
                    <a:pt x="505" y="2196"/>
                  </a:cubicBezTo>
                  <a:cubicBezTo>
                    <a:pt x="662" y="2291"/>
                    <a:pt x="836" y="2338"/>
                    <a:pt x="1007" y="2338"/>
                  </a:cubicBezTo>
                  <a:cubicBezTo>
                    <a:pt x="1179" y="2338"/>
                    <a:pt x="1349" y="2291"/>
                    <a:pt x="1500" y="2196"/>
                  </a:cubicBezTo>
                  <a:cubicBezTo>
                    <a:pt x="1652" y="2095"/>
                    <a:pt x="1778" y="1957"/>
                    <a:pt x="1853" y="1793"/>
                  </a:cubicBezTo>
                  <a:cubicBezTo>
                    <a:pt x="2017" y="1390"/>
                    <a:pt x="2017" y="949"/>
                    <a:pt x="1853" y="545"/>
                  </a:cubicBezTo>
                  <a:cubicBezTo>
                    <a:pt x="1778" y="382"/>
                    <a:pt x="1652" y="243"/>
                    <a:pt x="1500" y="142"/>
                  </a:cubicBezTo>
                  <a:cubicBezTo>
                    <a:pt x="1349" y="48"/>
                    <a:pt x="1176" y="0"/>
                    <a:pt x="100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07;p48">
              <a:extLst>
                <a:ext uri="{FF2B5EF4-FFF2-40B4-BE49-F238E27FC236}">
                  <a16:creationId xmlns:a16="http://schemas.microsoft.com/office/drawing/2014/main" id="{09E4CBB9-9432-4A83-9C31-8FAABE935A78}"/>
                </a:ext>
              </a:extLst>
            </p:cNvPr>
            <p:cNvSpPr/>
            <p:nvPr/>
          </p:nvSpPr>
          <p:spPr>
            <a:xfrm>
              <a:off x="2342150" y="1304100"/>
              <a:ext cx="1966700" cy="25"/>
            </a:xfrm>
            <a:custGeom>
              <a:avLst/>
              <a:gdLst/>
              <a:ahLst/>
              <a:cxnLst/>
              <a:rect l="l" t="t" r="r" b="b"/>
              <a:pathLst>
                <a:path w="78668" h="1" extrusionOk="0">
                  <a:moveTo>
                    <a:pt x="0" y="1"/>
                  </a:moveTo>
                  <a:lnTo>
                    <a:pt x="78667" y="1"/>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8;p48">
              <a:extLst>
                <a:ext uri="{FF2B5EF4-FFF2-40B4-BE49-F238E27FC236}">
                  <a16:creationId xmlns:a16="http://schemas.microsoft.com/office/drawing/2014/main" id="{5DCEA8F7-42DB-45CB-A623-62E2C2BD26DC}"/>
                </a:ext>
              </a:extLst>
            </p:cNvPr>
            <p:cNvSpPr/>
            <p:nvPr/>
          </p:nvSpPr>
          <p:spPr>
            <a:xfrm>
              <a:off x="2342150" y="1302225"/>
              <a:ext cx="1966700" cy="4100"/>
            </a:xfrm>
            <a:custGeom>
              <a:avLst/>
              <a:gdLst/>
              <a:ahLst/>
              <a:cxnLst/>
              <a:rect l="l" t="t" r="r" b="b"/>
              <a:pathLst>
                <a:path w="78668" h="164" extrusionOk="0">
                  <a:moveTo>
                    <a:pt x="0" y="0"/>
                  </a:moveTo>
                  <a:lnTo>
                    <a:pt x="0" y="164"/>
                  </a:lnTo>
                  <a:lnTo>
                    <a:pt x="78667" y="164"/>
                  </a:lnTo>
                  <a:lnTo>
                    <a:pt x="7866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9;p48">
              <a:extLst>
                <a:ext uri="{FF2B5EF4-FFF2-40B4-BE49-F238E27FC236}">
                  <a16:creationId xmlns:a16="http://schemas.microsoft.com/office/drawing/2014/main" id="{914CB70F-2E22-4BCC-BF58-34252EDC7679}"/>
                </a:ext>
              </a:extLst>
            </p:cNvPr>
            <p:cNvSpPr/>
            <p:nvPr/>
          </p:nvSpPr>
          <p:spPr>
            <a:xfrm>
              <a:off x="2144300" y="1292125"/>
              <a:ext cx="24300" cy="56425"/>
            </a:xfrm>
            <a:custGeom>
              <a:avLst/>
              <a:gdLst/>
              <a:ahLst/>
              <a:cxnLst/>
              <a:rect l="l" t="t" r="r" b="b"/>
              <a:pathLst>
                <a:path w="972" h="2257" extrusionOk="0">
                  <a:moveTo>
                    <a:pt x="1" y="1"/>
                  </a:moveTo>
                  <a:lnTo>
                    <a:pt x="1" y="417"/>
                  </a:lnTo>
                  <a:lnTo>
                    <a:pt x="455" y="417"/>
                  </a:lnTo>
                  <a:lnTo>
                    <a:pt x="455" y="2256"/>
                  </a:lnTo>
                  <a:lnTo>
                    <a:pt x="971" y="2256"/>
                  </a:lnTo>
                  <a:lnTo>
                    <a:pt x="971"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10;p48">
              <a:extLst>
                <a:ext uri="{FF2B5EF4-FFF2-40B4-BE49-F238E27FC236}">
                  <a16:creationId xmlns:a16="http://schemas.microsoft.com/office/drawing/2014/main" id="{6A8139F3-A009-4B95-989D-C4F2043F889B}"/>
                </a:ext>
              </a:extLst>
            </p:cNvPr>
            <p:cNvSpPr/>
            <p:nvPr/>
          </p:nvSpPr>
          <p:spPr>
            <a:xfrm>
              <a:off x="2177375" y="1290800"/>
              <a:ext cx="50450" cy="58525"/>
            </a:xfrm>
            <a:custGeom>
              <a:avLst/>
              <a:gdLst/>
              <a:ahLst/>
              <a:cxnLst/>
              <a:rect l="l" t="t" r="r" b="b"/>
              <a:pathLst>
                <a:path w="2018" h="2341" extrusionOk="0">
                  <a:moveTo>
                    <a:pt x="1009" y="454"/>
                  </a:moveTo>
                  <a:cubicBezTo>
                    <a:pt x="1135" y="454"/>
                    <a:pt x="1261" y="514"/>
                    <a:pt x="1337" y="633"/>
                  </a:cubicBezTo>
                  <a:cubicBezTo>
                    <a:pt x="1488" y="974"/>
                    <a:pt x="1488" y="1377"/>
                    <a:pt x="1337" y="1730"/>
                  </a:cubicBezTo>
                  <a:cubicBezTo>
                    <a:pt x="1261" y="1849"/>
                    <a:pt x="1135" y="1909"/>
                    <a:pt x="1009" y="1909"/>
                  </a:cubicBezTo>
                  <a:cubicBezTo>
                    <a:pt x="883" y="1909"/>
                    <a:pt x="757" y="1849"/>
                    <a:pt x="681" y="1730"/>
                  </a:cubicBezTo>
                  <a:cubicBezTo>
                    <a:pt x="530" y="1377"/>
                    <a:pt x="530" y="974"/>
                    <a:pt x="681" y="633"/>
                  </a:cubicBezTo>
                  <a:cubicBezTo>
                    <a:pt x="757" y="514"/>
                    <a:pt x="883" y="454"/>
                    <a:pt x="1009" y="454"/>
                  </a:cubicBezTo>
                  <a:close/>
                  <a:moveTo>
                    <a:pt x="1007" y="0"/>
                  </a:moveTo>
                  <a:cubicBezTo>
                    <a:pt x="836" y="0"/>
                    <a:pt x="663" y="47"/>
                    <a:pt x="505" y="142"/>
                  </a:cubicBezTo>
                  <a:cubicBezTo>
                    <a:pt x="354" y="243"/>
                    <a:pt x="240" y="381"/>
                    <a:pt x="165" y="545"/>
                  </a:cubicBezTo>
                  <a:cubicBezTo>
                    <a:pt x="1" y="948"/>
                    <a:pt x="1" y="1402"/>
                    <a:pt x="165" y="1805"/>
                  </a:cubicBezTo>
                  <a:cubicBezTo>
                    <a:pt x="240" y="1969"/>
                    <a:pt x="354" y="2108"/>
                    <a:pt x="505" y="2209"/>
                  </a:cubicBezTo>
                  <a:cubicBezTo>
                    <a:pt x="663" y="2297"/>
                    <a:pt x="836" y="2341"/>
                    <a:pt x="1007" y="2341"/>
                  </a:cubicBezTo>
                  <a:cubicBezTo>
                    <a:pt x="1179" y="2341"/>
                    <a:pt x="1349" y="2297"/>
                    <a:pt x="1500" y="2209"/>
                  </a:cubicBezTo>
                  <a:cubicBezTo>
                    <a:pt x="1652" y="2108"/>
                    <a:pt x="1778" y="1969"/>
                    <a:pt x="1853" y="1805"/>
                  </a:cubicBezTo>
                  <a:cubicBezTo>
                    <a:pt x="2017" y="1402"/>
                    <a:pt x="2017" y="948"/>
                    <a:pt x="1853" y="545"/>
                  </a:cubicBezTo>
                  <a:cubicBezTo>
                    <a:pt x="1778" y="381"/>
                    <a:pt x="1652" y="243"/>
                    <a:pt x="1500" y="142"/>
                  </a:cubicBezTo>
                  <a:cubicBezTo>
                    <a:pt x="1349" y="47"/>
                    <a:pt x="1179" y="0"/>
                    <a:pt x="10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11;p48">
              <a:extLst>
                <a:ext uri="{FF2B5EF4-FFF2-40B4-BE49-F238E27FC236}">
                  <a16:creationId xmlns:a16="http://schemas.microsoft.com/office/drawing/2014/main" id="{800CA477-255C-4D20-A627-63DE2216A35F}"/>
                </a:ext>
              </a:extLst>
            </p:cNvPr>
            <p:cNvSpPr/>
            <p:nvPr/>
          </p:nvSpPr>
          <p:spPr>
            <a:xfrm>
              <a:off x="2231875" y="1290925"/>
              <a:ext cx="50450" cy="58575"/>
            </a:xfrm>
            <a:custGeom>
              <a:avLst/>
              <a:gdLst/>
              <a:ahLst/>
              <a:cxnLst/>
              <a:rect l="l" t="t" r="r" b="b"/>
              <a:pathLst>
                <a:path w="2018" h="2343" extrusionOk="0">
                  <a:moveTo>
                    <a:pt x="994" y="451"/>
                  </a:moveTo>
                  <a:cubicBezTo>
                    <a:pt x="1003" y="451"/>
                    <a:pt x="1012" y="451"/>
                    <a:pt x="1022" y="452"/>
                  </a:cubicBezTo>
                  <a:cubicBezTo>
                    <a:pt x="1148" y="452"/>
                    <a:pt x="1274" y="515"/>
                    <a:pt x="1337" y="628"/>
                  </a:cubicBezTo>
                  <a:cubicBezTo>
                    <a:pt x="1500" y="969"/>
                    <a:pt x="1500" y="1372"/>
                    <a:pt x="1337" y="1725"/>
                  </a:cubicBezTo>
                  <a:cubicBezTo>
                    <a:pt x="1274" y="1838"/>
                    <a:pt x="1148" y="1901"/>
                    <a:pt x="1022" y="1901"/>
                  </a:cubicBezTo>
                  <a:cubicBezTo>
                    <a:pt x="896" y="1901"/>
                    <a:pt x="770" y="1838"/>
                    <a:pt x="707" y="1725"/>
                  </a:cubicBezTo>
                  <a:cubicBezTo>
                    <a:pt x="543" y="1372"/>
                    <a:pt x="543" y="969"/>
                    <a:pt x="707" y="628"/>
                  </a:cubicBezTo>
                  <a:cubicBezTo>
                    <a:pt x="765" y="523"/>
                    <a:pt x="878" y="451"/>
                    <a:pt x="994" y="451"/>
                  </a:cubicBezTo>
                  <a:close/>
                  <a:moveTo>
                    <a:pt x="1027" y="1"/>
                  </a:moveTo>
                  <a:cubicBezTo>
                    <a:pt x="678" y="1"/>
                    <a:pt x="340" y="198"/>
                    <a:pt x="177" y="540"/>
                  </a:cubicBezTo>
                  <a:cubicBezTo>
                    <a:pt x="1" y="943"/>
                    <a:pt x="1" y="1397"/>
                    <a:pt x="177" y="1800"/>
                  </a:cubicBezTo>
                  <a:cubicBezTo>
                    <a:pt x="240" y="1964"/>
                    <a:pt x="366" y="2103"/>
                    <a:pt x="518" y="2204"/>
                  </a:cubicBezTo>
                  <a:cubicBezTo>
                    <a:pt x="656" y="2292"/>
                    <a:pt x="833" y="2342"/>
                    <a:pt x="1009" y="2342"/>
                  </a:cubicBezTo>
                  <a:cubicBezTo>
                    <a:pt x="1374" y="2342"/>
                    <a:pt x="1715" y="2128"/>
                    <a:pt x="1853" y="1800"/>
                  </a:cubicBezTo>
                  <a:cubicBezTo>
                    <a:pt x="2017" y="1397"/>
                    <a:pt x="2017" y="943"/>
                    <a:pt x="1853" y="540"/>
                  </a:cubicBezTo>
                  <a:cubicBezTo>
                    <a:pt x="1778" y="376"/>
                    <a:pt x="1664" y="238"/>
                    <a:pt x="1513" y="137"/>
                  </a:cubicBezTo>
                  <a:cubicBezTo>
                    <a:pt x="1360" y="44"/>
                    <a:pt x="1192" y="1"/>
                    <a:pt x="1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12;p48">
              <a:extLst>
                <a:ext uri="{FF2B5EF4-FFF2-40B4-BE49-F238E27FC236}">
                  <a16:creationId xmlns:a16="http://schemas.microsoft.com/office/drawing/2014/main" id="{C5F00E6F-5DDA-4830-9EFD-62541E92499B}"/>
                </a:ext>
              </a:extLst>
            </p:cNvPr>
            <p:cNvSpPr/>
            <p:nvPr/>
          </p:nvSpPr>
          <p:spPr>
            <a:xfrm>
              <a:off x="2342775" y="1442725"/>
              <a:ext cx="1966700" cy="25"/>
            </a:xfrm>
            <a:custGeom>
              <a:avLst/>
              <a:gdLst/>
              <a:ahLst/>
              <a:cxnLst/>
              <a:rect l="l" t="t" r="r" b="b"/>
              <a:pathLst>
                <a:path w="78668" h="1" extrusionOk="0">
                  <a:moveTo>
                    <a:pt x="0" y="0"/>
                  </a:moveTo>
                  <a:lnTo>
                    <a:pt x="78668" y="0"/>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13;p48">
              <a:extLst>
                <a:ext uri="{FF2B5EF4-FFF2-40B4-BE49-F238E27FC236}">
                  <a16:creationId xmlns:a16="http://schemas.microsoft.com/office/drawing/2014/main" id="{94560572-BB28-436E-8DB6-5660C34DD438}"/>
                </a:ext>
              </a:extLst>
            </p:cNvPr>
            <p:cNvSpPr/>
            <p:nvPr/>
          </p:nvSpPr>
          <p:spPr>
            <a:xfrm>
              <a:off x="2342775" y="1440825"/>
              <a:ext cx="1966700" cy="3800"/>
            </a:xfrm>
            <a:custGeom>
              <a:avLst/>
              <a:gdLst/>
              <a:ahLst/>
              <a:cxnLst/>
              <a:rect l="l" t="t" r="r" b="b"/>
              <a:pathLst>
                <a:path w="78668" h="152" extrusionOk="0">
                  <a:moveTo>
                    <a:pt x="0" y="0"/>
                  </a:moveTo>
                  <a:lnTo>
                    <a:pt x="0" y="152"/>
                  </a:lnTo>
                  <a:lnTo>
                    <a:pt x="78668" y="152"/>
                  </a:lnTo>
                  <a:lnTo>
                    <a:pt x="78668"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14;p48">
              <a:extLst>
                <a:ext uri="{FF2B5EF4-FFF2-40B4-BE49-F238E27FC236}">
                  <a16:creationId xmlns:a16="http://schemas.microsoft.com/office/drawing/2014/main" id="{C4B91C0C-FB56-4A58-B504-B5A6A6544124}"/>
                </a:ext>
              </a:extLst>
            </p:cNvPr>
            <p:cNvSpPr/>
            <p:nvPr/>
          </p:nvSpPr>
          <p:spPr>
            <a:xfrm>
              <a:off x="2144950" y="1429475"/>
              <a:ext cx="45075" cy="57375"/>
            </a:xfrm>
            <a:custGeom>
              <a:avLst/>
              <a:gdLst/>
              <a:ahLst/>
              <a:cxnLst/>
              <a:rect l="l" t="t" r="r" b="b"/>
              <a:pathLst>
                <a:path w="1803" h="2295" extrusionOk="0">
                  <a:moveTo>
                    <a:pt x="895" y="1"/>
                  </a:moveTo>
                  <a:cubicBezTo>
                    <a:pt x="706" y="1"/>
                    <a:pt x="529" y="39"/>
                    <a:pt x="366" y="114"/>
                  </a:cubicBezTo>
                  <a:cubicBezTo>
                    <a:pt x="214" y="177"/>
                    <a:pt x="88" y="291"/>
                    <a:pt x="0" y="429"/>
                  </a:cubicBezTo>
                  <a:lnTo>
                    <a:pt x="378" y="669"/>
                  </a:lnTo>
                  <a:cubicBezTo>
                    <a:pt x="429" y="593"/>
                    <a:pt x="492" y="543"/>
                    <a:pt x="580" y="505"/>
                  </a:cubicBezTo>
                  <a:cubicBezTo>
                    <a:pt x="655" y="467"/>
                    <a:pt x="756" y="442"/>
                    <a:pt x="844" y="442"/>
                  </a:cubicBezTo>
                  <a:cubicBezTo>
                    <a:pt x="933" y="442"/>
                    <a:pt x="1033" y="467"/>
                    <a:pt x="1109" y="517"/>
                  </a:cubicBezTo>
                  <a:cubicBezTo>
                    <a:pt x="1172" y="568"/>
                    <a:pt x="1210" y="643"/>
                    <a:pt x="1210" y="719"/>
                  </a:cubicBezTo>
                  <a:cubicBezTo>
                    <a:pt x="1197" y="782"/>
                    <a:pt x="1185" y="858"/>
                    <a:pt x="1159" y="908"/>
                  </a:cubicBezTo>
                  <a:cubicBezTo>
                    <a:pt x="1109" y="996"/>
                    <a:pt x="1046" y="1072"/>
                    <a:pt x="970" y="1135"/>
                  </a:cubicBezTo>
                  <a:lnTo>
                    <a:pt x="101" y="1954"/>
                  </a:lnTo>
                  <a:lnTo>
                    <a:pt x="101" y="2294"/>
                  </a:lnTo>
                  <a:lnTo>
                    <a:pt x="1802" y="2294"/>
                  </a:lnTo>
                  <a:lnTo>
                    <a:pt x="1802" y="1878"/>
                  </a:lnTo>
                  <a:lnTo>
                    <a:pt x="832" y="1878"/>
                  </a:lnTo>
                  <a:lnTo>
                    <a:pt x="1348" y="1387"/>
                  </a:lnTo>
                  <a:cubicBezTo>
                    <a:pt x="1474" y="1273"/>
                    <a:pt x="1575" y="1160"/>
                    <a:pt x="1651" y="1021"/>
                  </a:cubicBezTo>
                  <a:cubicBezTo>
                    <a:pt x="1701" y="908"/>
                    <a:pt x="1726" y="795"/>
                    <a:pt x="1726" y="669"/>
                  </a:cubicBezTo>
                  <a:cubicBezTo>
                    <a:pt x="1726" y="543"/>
                    <a:pt x="1689" y="417"/>
                    <a:pt x="1626" y="316"/>
                  </a:cubicBezTo>
                  <a:cubicBezTo>
                    <a:pt x="1550" y="215"/>
                    <a:pt x="1449" y="139"/>
                    <a:pt x="1336" y="89"/>
                  </a:cubicBezTo>
                  <a:cubicBezTo>
                    <a:pt x="1185" y="26"/>
                    <a:pt x="1046" y="1"/>
                    <a:pt x="895"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15;p48">
              <a:extLst>
                <a:ext uri="{FF2B5EF4-FFF2-40B4-BE49-F238E27FC236}">
                  <a16:creationId xmlns:a16="http://schemas.microsoft.com/office/drawing/2014/main" id="{F36C5A8E-30BA-4B98-ABA4-DAB600B40BC2}"/>
                </a:ext>
              </a:extLst>
            </p:cNvPr>
            <p:cNvSpPr/>
            <p:nvPr/>
          </p:nvSpPr>
          <p:spPr>
            <a:xfrm>
              <a:off x="2194400" y="1429650"/>
              <a:ext cx="50425" cy="58225"/>
            </a:xfrm>
            <a:custGeom>
              <a:avLst/>
              <a:gdLst/>
              <a:ahLst/>
              <a:cxnLst/>
              <a:rect l="l" t="t" r="r" b="b"/>
              <a:pathLst>
                <a:path w="2017" h="2329" extrusionOk="0">
                  <a:moveTo>
                    <a:pt x="1002" y="444"/>
                  </a:moveTo>
                  <a:cubicBezTo>
                    <a:pt x="1125" y="444"/>
                    <a:pt x="1248" y="504"/>
                    <a:pt x="1324" y="624"/>
                  </a:cubicBezTo>
                  <a:cubicBezTo>
                    <a:pt x="1487" y="977"/>
                    <a:pt x="1487" y="1367"/>
                    <a:pt x="1324" y="1720"/>
                  </a:cubicBezTo>
                  <a:cubicBezTo>
                    <a:pt x="1248" y="1834"/>
                    <a:pt x="1125" y="1890"/>
                    <a:pt x="1002" y="1890"/>
                  </a:cubicBezTo>
                  <a:cubicBezTo>
                    <a:pt x="879" y="1890"/>
                    <a:pt x="756" y="1834"/>
                    <a:pt x="681" y="1720"/>
                  </a:cubicBezTo>
                  <a:cubicBezTo>
                    <a:pt x="530" y="1367"/>
                    <a:pt x="530" y="977"/>
                    <a:pt x="681" y="624"/>
                  </a:cubicBezTo>
                  <a:cubicBezTo>
                    <a:pt x="756" y="504"/>
                    <a:pt x="879" y="444"/>
                    <a:pt x="1002" y="444"/>
                  </a:cubicBezTo>
                  <a:close/>
                  <a:moveTo>
                    <a:pt x="1002" y="0"/>
                  </a:moveTo>
                  <a:cubicBezTo>
                    <a:pt x="829" y="0"/>
                    <a:pt x="656" y="44"/>
                    <a:pt x="504" y="132"/>
                  </a:cubicBezTo>
                  <a:cubicBezTo>
                    <a:pt x="353" y="233"/>
                    <a:pt x="240" y="372"/>
                    <a:pt x="164" y="536"/>
                  </a:cubicBezTo>
                  <a:cubicBezTo>
                    <a:pt x="0" y="939"/>
                    <a:pt x="0" y="1392"/>
                    <a:pt x="164" y="1796"/>
                  </a:cubicBezTo>
                  <a:cubicBezTo>
                    <a:pt x="240" y="1960"/>
                    <a:pt x="353" y="2098"/>
                    <a:pt x="504" y="2186"/>
                  </a:cubicBezTo>
                  <a:cubicBezTo>
                    <a:pt x="656" y="2281"/>
                    <a:pt x="829" y="2328"/>
                    <a:pt x="1002" y="2328"/>
                  </a:cubicBezTo>
                  <a:cubicBezTo>
                    <a:pt x="1175" y="2328"/>
                    <a:pt x="1349" y="2281"/>
                    <a:pt x="1500" y="2186"/>
                  </a:cubicBezTo>
                  <a:cubicBezTo>
                    <a:pt x="1651" y="2098"/>
                    <a:pt x="1777" y="1960"/>
                    <a:pt x="1840" y="1796"/>
                  </a:cubicBezTo>
                  <a:cubicBezTo>
                    <a:pt x="2017" y="1392"/>
                    <a:pt x="2017" y="939"/>
                    <a:pt x="1840" y="536"/>
                  </a:cubicBezTo>
                  <a:cubicBezTo>
                    <a:pt x="1777" y="372"/>
                    <a:pt x="1651" y="233"/>
                    <a:pt x="1500" y="132"/>
                  </a:cubicBezTo>
                  <a:cubicBezTo>
                    <a:pt x="1349" y="44"/>
                    <a:pt x="1175" y="0"/>
                    <a:pt x="100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16;p48">
              <a:extLst>
                <a:ext uri="{FF2B5EF4-FFF2-40B4-BE49-F238E27FC236}">
                  <a16:creationId xmlns:a16="http://schemas.microsoft.com/office/drawing/2014/main" id="{DD5ECCD6-01BE-49D7-BD1B-D84BAD17CA8E}"/>
                </a:ext>
              </a:extLst>
            </p:cNvPr>
            <p:cNvSpPr/>
            <p:nvPr/>
          </p:nvSpPr>
          <p:spPr>
            <a:xfrm>
              <a:off x="2248900" y="1429650"/>
              <a:ext cx="50425" cy="58150"/>
            </a:xfrm>
            <a:custGeom>
              <a:avLst/>
              <a:gdLst/>
              <a:ahLst/>
              <a:cxnLst/>
              <a:rect l="l" t="t" r="r" b="b"/>
              <a:pathLst>
                <a:path w="2017" h="2326" extrusionOk="0">
                  <a:moveTo>
                    <a:pt x="1002" y="444"/>
                  </a:moveTo>
                  <a:cubicBezTo>
                    <a:pt x="1125" y="444"/>
                    <a:pt x="1248" y="504"/>
                    <a:pt x="1323" y="624"/>
                  </a:cubicBezTo>
                  <a:cubicBezTo>
                    <a:pt x="1487" y="964"/>
                    <a:pt x="1487" y="1367"/>
                    <a:pt x="1323" y="1720"/>
                  </a:cubicBezTo>
                  <a:cubicBezTo>
                    <a:pt x="1248" y="1834"/>
                    <a:pt x="1125" y="1890"/>
                    <a:pt x="1002" y="1890"/>
                  </a:cubicBezTo>
                  <a:cubicBezTo>
                    <a:pt x="879" y="1890"/>
                    <a:pt x="756" y="1834"/>
                    <a:pt x="681" y="1720"/>
                  </a:cubicBezTo>
                  <a:cubicBezTo>
                    <a:pt x="530" y="1367"/>
                    <a:pt x="530" y="964"/>
                    <a:pt x="681" y="624"/>
                  </a:cubicBezTo>
                  <a:cubicBezTo>
                    <a:pt x="756" y="504"/>
                    <a:pt x="879" y="444"/>
                    <a:pt x="1002" y="444"/>
                  </a:cubicBezTo>
                  <a:close/>
                  <a:moveTo>
                    <a:pt x="1002" y="0"/>
                  </a:moveTo>
                  <a:cubicBezTo>
                    <a:pt x="829" y="0"/>
                    <a:pt x="656" y="44"/>
                    <a:pt x="504" y="132"/>
                  </a:cubicBezTo>
                  <a:cubicBezTo>
                    <a:pt x="353" y="233"/>
                    <a:pt x="240" y="372"/>
                    <a:pt x="164" y="536"/>
                  </a:cubicBezTo>
                  <a:cubicBezTo>
                    <a:pt x="0" y="939"/>
                    <a:pt x="0" y="1392"/>
                    <a:pt x="164" y="1796"/>
                  </a:cubicBezTo>
                  <a:cubicBezTo>
                    <a:pt x="240" y="1947"/>
                    <a:pt x="353" y="2098"/>
                    <a:pt x="504" y="2186"/>
                  </a:cubicBezTo>
                  <a:cubicBezTo>
                    <a:pt x="656" y="2287"/>
                    <a:pt x="832" y="2325"/>
                    <a:pt x="1008" y="2325"/>
                  </a:cubicBezTo>
                  <a:cubicBezTo>
                    <a:pt x="1018" y="2325"/>
                    <a:pt x="1028" y="2325"/>
                    <a:pt x="1038" y="2325"/>
                  </a:cubicBezTo>
                  <a:cubicBezTo>
                    <a:pt x="1380" y="2325"/>
                    <a:pt x="1705" y="2114"/>
                    <a:pt x="1840" y="1796"/>
                  </a:cubicBezTo>
                  <a:cubicBezTo>
                    <a:pt x="2017" y="1392"/>
                    <a:pt x="2017" y="939"/>
                    <a:pt x="1840" y="536"/>
                  </a:cubicBezTo>
                  <a:cubicBezTo>
                    <a:pt x="1777" y="372"/>
                    <a:pt x="1651" y="233"/>
                    <a:pt x="1500" y="132"/>
                  </a:cubicBezTo>
                  <a:cubicBezTo>
                    <a:pt x="1349" y="44"/>
                    <a:pt x="1175" y="0"/>
                    <a:pt x="100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17;p48">
              <a:extLst>
                <a:ext uri="{FF2B5EF4-FFF2-40B4-BE49-F238E27FC236}">
                  <a16:creationId xmlns:a16="http://schemas.microsoft.com/office/drawing/2014/main" id="{3AA73276-7B81-4E5B-8D46-224DDEB367E1}"/>
                </a:ext>
              </a:extLst>
            </p:cNvPr>
            <p:cNvSpPr/>
            <p:nvPr/>
          </p:nvSpPr>
          <p:spPr>
            <a:xfrm>
              <a:off x="2342450" y="1581325"/>
              <a:ext cx="1966725" cy="25"/>
            </a:xfrm>
            <a:custGeom>
              <a:avLst/>
              <a:gdLst/>
              <a:ahLst/>
              <a:cxnLst/>
              <a:rect l="l" t="t" r="r" b="b"/>
              <a:pathLst>
                <a:path w="78669" h="1" extrusionOk="0">
                  <a:moveTo>
                    <a:pt x="1" y="0"/>
                  </a:moveTo>
                  <a:lnTo>
                    <a:pt x="78668" y="0"/>
                  </a:lnTo>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18;p48">
              <a:extLst>
                <a:ext uri="{FF2B5EF4-FFF2-40B4-BE49-F238E27FC236}">
                  <a16:creationId xmlns:a16="http://schemas.microsoft.com/office/drawing/2014/main" id="{5D8589F0-9399-43CA-87D0-3A5AAF55B4E7}"/>
                </a:ext>
              </a:extLst>
            </p:cNvPr>
            <p:cNvSpPr/>
            <p:nvPr/>
          </p:nvSpPr>
          <p:spPr>
            <a:xfrm>
              <a:off x="2342450" y="1579125"/>
              <a:ext cx="1966725" cy="4100"/>
            </a:xfrm>
            <a:custGeom>
              <a:avLst/>
              <a:gdLst/>
              <a:ahLst/>
              <a:cxnLst/>
              <a:rect l="l" t="t" r="r" b="b"/>
              <a:pathLst>
                <a:path w="78669" h="164" extrusionOk="0">
                  <a:moveTo>
                    <a:pt x="1" y="0"/>
                  </a:moveTo>
                  <a:lnTo>
                    <a:pt x="1" y="164"/>
                  </a:lnTo>
                  <a:lnTo>
                    <a:pt x="78668" y="164"/>
                  </a:lnTo>
                  <a:lnTo>
                    <a:pt x="78668"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19;p48">
              <a:extLst>
                <a:ext uri="{FF2B5EF4-FFF2-40B4-BE49-F238E27FC236}">
                  <a16:creationId xmlns:a16="http://schemas.microsoft.com/office/drawing/2014/main" id="{43FB8282-63A4-4149-B42E-E7B952F7BE63}"/>
                </a:ext>
              </a:extLst>
            </p:cNvPr>
            <p:cNvSpPr/>
            <p:nvPr/>
          </p:nvSpPr>
          <p:spPr>
            <a:xfrm>
              <a:off x="2144000" y="1569350"/>
              <a:ext cx="45075" cy="57050"/>
            </a:xfrm>
            <a:custGeom>
              <a:avLst/>
              <a:gdLst/>
              <a:ahLst/>
              <a:cxnLst/>
              <a:rect l="l" t="t" r="r" b="b"/>
              <a:pathLst>
                <a:path w="1803" h="2282" extrusionOk="0">
                  <a:moveTo>
                    <a:pt x="126" y="1"/>
                  </a:moveTo>
                  <a:lnTo>
                    <a:pt x="126" y="416"/>
                  </a:lnTo>
                  <a:lnTo>
                    <a:pt x="1084" y="416"/>
                  </a:lnTo>
                  <a:lnTo>
                    <a:pt x="618" y="946"/>
                  </a:lnTo>
                  <a:lnTo>
                    <a:pt x="618" y="1286"/>
                  </a:lnTo>
                  <a:lnTo>
                    <a:pt x="857" y="1286"/>
                  </a:lnTo>
                  <a:cubicBezTo>
                    <a:pt x="1134" y="1286"/>
                    <a:pt x="1273" y="1374"/>
                    <a:pt x="1273" y="1563"/>
                  </a:cubicBezTo>
                  <a:cubicBezTo>
                    <a:pt x="1273" y="1651"/>
                    <a:pt x="1235" y="1727"/>
                    <a:pt x="1160" y="1777"/>
                  </a:cubicBezTo>
                  <a:cubicBezTo>
                    <a:pt x="1071" y="1828"/>
                    <a:pt x="958" y="1853"/>
                    <a:pt x="845" y="1853"/>
                  </a:cubicBezTo>
                  <a:cubicBezTo>
                    <a:pt x="731" y="1853"/>
                    <a:pt x="618" y="1828"/>
                    <a:pt x="504" y="1802"/>
                  </a:cubicBezTo>
                  <a:cubicBezTo>
                    <a:pt x="391" y="1765"/>
                    <a:pt x="290" y="1714"/>
                    <a:pt x="202" y="1639"/>
                  </a:cubicBezTo>
                  <a:lnTo>
                    <a:pt x="0" y="2042"/>
                  </a:lnTo>
                  <a:cubicBezTo>
                    <a:pt x="114" y="2118"/>
                    <a:pt x="252" y="2181"/>
                    <a:pt x="391" y="2218"/>
                  </a:cubicBezTo>
                  <a:cubicBezTo>
                    <a:pt x="542" y="2256"/>
                    <a:pt x="706" y="2281"/>
                    <a:pt x="870" y="2281"/>
                  </a:cubicBezTo>
                  <a:cubicBezTo>
                    <a:pt x="1046" y="2281"/>
                    <a:pt x="1223" y="2256"/>
                    <a:pt x="1386" y="2181"/>
                  </a:cubicBezTo>
                  <a:cubicBezTo>
                    <a:pt x="1512" y="2130"/>
                    <a:pt x="1613" y="2029"/>
                    <a:pt x="1701" y="1916"/>
                  </a:cubicBezTo>
                  <a:cubicBezTo>
                    <a:pt x="1764" y="1802"/>
                    <a:pt x="1802" y="1676"/>
                    <a:pt x="1802" y="1550"/>
                  </a:cubicBezTo>
                  <a:cubicBezTo>
                    <a:pt x="1802" y="1399"/>
                    <a:pt x="1752" y="1248"/>
                    <a:pt x="1638" y="1122"/>
                  </a:cubicBezTo>
                  <a:cubicBezTo>
                    <a:pt x="1512" y="1009"/>
                    <a:pt x="1361" y="933"/>
                    <a:pt x="1185" y="920"/>
                  </a:cubicBezTo>
                  <a:lnTo>
                    <a:pt x="1701" y="341"/>
                  </a:lnTo>
                  <a:lnTo>
                    <a:pt x="1701"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0;p48">
              <a:extLst>
                <a:ext uri="{FF2B5EF4-FFF2-40B4-BE49-F238E27FC236}">
                  <a16:creationId xmlns:a16="http://schemas.microsoft.com/office/drawing/2014/main" id="{1E07616F-4411-40A5-980D-C44EB3074CA8}"/>
                </a:ext>
              </a:extLst>
            </p:cNvPr>
            <p:cNvSpPr/>
            <p:nvPr/>
          </p:nvSpPr>
          <p:spPr>
            <a:xfrm>
              <a:off x="2193775" y="1567925"/>
              <a:ext cx="50425" cy="58550"/>
            </a:xfrm>
            <a:custGeom>
              <a:avLst/>
              <a:gdLst/>
              <a:ahLst/>
              <a:cxnLst/>
              <a:rect l="l" t="t" r="r" b="b"/>
              <a:pathLst>
                <a:path w="2017" h="2342" extrusionOk="0">
                  <a:moveTo>
                    <a:pt x="1015" y="445"/>
                  </a:moveTo>
                  <a:cubicBezTo>
                    <a:pt x="1137" y="445"/>
                    <a:pt x="1260" y="505"/>
                    <a:pt x="1336" y="625"/>
                  </a:cubicBezTo>
                  <a:cubicBezTo>
                    <a:pt x="1500" y="977"/>
                    <a:pt x="1500" y="1381"/>
                    <a:pt x="1336" y="1721"/>
                  </a:cubicBezTo>
                  <a:cubicBezTo>
                    <a:pt x="1260" y="1841"/>
                    <a:pt x="1137" y="1900"/>
                    <a:pt x="1015" y="1900"/>
                  </a:cubicBezTo>
                  <a:cubicBezTo>
                    <a:pt x="892" y="1900"/>
                    <a:pt x="769" y="1841"/>
                    <a:pt x="693" y="1721"/>
                  </a:cubicBezTo>
                  <a:cubicBezTo>
                    <a:pt x="529" y="1381"/>
                    <a:pt x="529" y="977"/>
                    <a:pt x="693" y="625"/>
                  </a:cubicBezTo>
                  <a:cubicBezTo>
                    <a:pt x="769" y="505"/>
                    <a:pt x="892" y="445"/>
                    <a:pt x="1015" y="445"/>
                  </a:cubicBezTo>
                  <a:close/>
                  <a:moveTo>
                    <a:pt x="1015" y="1"/>
                  </a:moveTo>
                  <a:cubicBezTo>
                    <a:pt x="841" y="1"/>
                    <a:pt x="668" y="45"/>
                    <a:pt x="517" y="133"/>
                  </a:cubicBezTo>
                  <a:cubicBezTo>
                    <a:pt x="366" y="234"/>
                    <a:pt x="240" y="373"/>
                    <a:pt x="177" y="536"/>
                  </a:cubicBezTo>
                  <a:cubicBezTo>
                    <a:pt x="0" y="940"/>
                    <a:pt x="0" y="1393"/>
                    <a:pt x="177" y="1796"/>
                  </a:cubicBezTo>
                  <a:cubicBezTo>
                    <a:pt x="240" y="1960"/>
                    <a:pt x="366" y="2099"/>
                    <a:pt x="517" y="2200"/>
                  </a:cubicBezTo>
                  <a:cubicBezTo>
                    <a:pt x="668" y="2294"/>
                    <a:pt x="841" y="2341"/>
                    <a:pt x="1015" y="2341"/>
                  </a:cubicBezTo>
                  <a:cubicBezTo>
                    <a:pt x="1188" y="2341"/>
                    <a:pt x="1361" y="2294"/>
                    <a:pt x="1512" y="2200"/>
                  </a:cubicBezTo>
                  <a:cubicBezTo>
                    <a:pt x="1664" y="2099"/>
                    <a:pt x="1777" y="1960"/>
                    <a:pt x="1853" y="1796"/>
                  </a:cubicBezTo>
                  <a:cubicBezTo>
                    <a:pt x="2016" y="1393"/>
                    <a:pt x="2016" y="940"/>
                    <a:pt x="1853" y="536"/>
                  </a:cubicBezTo>
                  <a:cubicBezTo>
                    <a:pt x="1777" y="373"/>
                    <a:pt x="1664" y="234"/>
                    <a:pt x="1512" y="133"/>
                  </a:cubicBezTo>
                  <a:cubicBezTo>
                    <a:pt x="1361" y="45"/>
                    <a:pt x="1188" y="1"/>
                    <a:pt x="1015"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1;p48">
              <a:extLst>
                <a:ext uri="{FF2B5EF4-FFF2-40B4-BE49-F238E27FC236}">
                  <a16:creationId xmlns:a16="http://schemas.microsoft.com/office/drawing/2014/main" id="{3E23FFCD-2A2C-4BF8-8EA3-55823285D338}"/>
                </a:ext>
              </a:extLst>
            </p:cNvPr>
            <p:cNvSpPr/>
            <p:nvPr/>
          </p:nvSpPr>
          <p:spPr>
            <a:xfrm>
              <a:off x="2248575" y="1567925"/>
              <a:ext cx="50425" cy="58475"/>
            </a:xfrm>
            <a:custGeom>
              <a:avLst/>
              <a:gdLst/>
              <a:ahLst/>
              <a:cxnLst/>
              <a:rect l="l" t="t" r="r" b="b"/>
              <a:pathLst>
                <a:path w="2017" h="2339" extrusionOk="0">
                  <a:moveTo>
                    <a:pt x="1009" y="445"/>
                  </a:moveTo>
                  <a:cubicBezTo>
                    <a:pt x="1135" y="445"/>
                    <a:pt x="1261" y="505"/>
                    <a:pt x="1336" y="625"/>
                  </a:cubicBezTo>
                  <a:cubicBezTo>
                    <a:pt x="1488" y="977"/>
                    <a:pt x="1488" y="1381"/>
                    <a:pt x="1336" y="1721"/>
                  </a:cubicBezTo>
                  <a:cubicBezTo>
                    <a:pt x="1261" y="1841"/>
                    <a:pt x="1135" y="1900"/>
                    <a:pt x="1009" y="1900"/>
                  </a:cubicBezTo>
                  <a:cubicBezTo>
                    <a:pt x="883" y="1900"/>
                    <a:pt x="757" y="1841"/>
                    <a:pt x="681" y="1721"/>
                  </a:cubicBezTo>
                  <a:cubicBezTo>
                    <a:pt x="530" y="1381"/>
                    <a:pt x="530" y="977"/>
                    <a:pt x="681" y="625"/>
                  </a:cubicBezTo>
                  <a:cubicBezTo>
                    <a:pt x="757" y="505"/>
                    <a:pt x="883" y="445"/>
                    <a:pt x="1009" y="445"/>
                  </a:cubicBezTo>
                  <a:close/>
                  <a:moveTo>
                    <a:pt x="1009" y="1"/>
                  </a:moveTo>
                  <a:cubicBezTo>
                    <a:pt x="836" y="1"/>
                    <a:pt x="662" y="45"/>
                    <a:pt x="505" y="133"/>
                  </a:cubicBezTo>
                  <a:cubicBezTo>
                    <a:pt x="354" y="234"/>
                    <a:pt x="240" y="373"/>
                    <a:pt x="165" y="536"/>
                  </a:cubicBezTo>
                  <a:cubicBezTo>
                    <a:pt x="1" y="940"/>
                    <a:pt x="1" y="1393"/>
                    <a:pt x="165" y="1796"/>
                  </a:cubicBezTo>
                  <a:cubicBezTo>
                    <a:pt x="240" y="1960"/>
                    <a:pt x="354" y="2099"/>
                    <a:pt x="505" y="2200"/>
                  </a:cubicBezTo>
                  <a:cubicBezTo>
                    <a:pt x="656" y="2288"/>
                    <a:pt x="832" y="2338"/>
                    <a:pt x="1009" y="2338"/>
                  </a:cubicBezTo>
                  <a:cubicBezTo>
                    <a:pt x="1019" y="2339"/>
                    <a:pt x="1029" y="2339"/>
                    <a:pt x="1039" y="2339"/>
                  </a:cubicBezTo>
                  <a:cubicBezTo>
                    <a:pt x="1392" y="2339"/>
                    <a:pt x="1706" y="2127"/>
                    <a:pt x="1853" y="1796"/>
                  </a:cubicBezTo>
                  <a:cubicBezTo>
                    <a:pt x="2017" y="1393"/>
                    <a:pt x="2017" y="940"/>
                    <a:pt x="1853" y="536"/>
                  </a:cubicBezTo>
                  <a:cubicBezTo>
                    <a:pt x="1777" y="373"/>
                    <a:pt x="1651" y="234"/>
                    <a:pt x="1513" y="133"/>
                  </a:cubicBezTo>
                  <a:cubicBezTo>
                    <a:pt x="1355" y="45"/>
                    <a:pt x="1182" y="1"/>
                    <a:pt x="100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3;p48">
              <a:extLst>
                <a:ext uri="{FF2B5EF4-FFF2-40B4-BE49-F238E27FC236}">
                  <a16:creationId xmlns:a16="http://schemas.microsoft.com/office/drawing/2014/main" id="{37387912-E22B-4FAF-B6D0-5BD3637600C3}"/>
                </a:ext>
              </a:extLst>
            </p:cNvPr>
            <p:cNvSpPr/>
            <p:nvPr/>
          </p:nvSpPr>
          <p:spPr>
            <a:xfrm>
              <a:off x="2540600" y="1086425"/>
              <a:ext cx="26800" cy="80350"/>
            </a:xfrm>
            <a:custGeom>
              <a:avLst/>
              <a:gdLst/>
              <a:ahLst/>
              <a:cxnLst/>
              <a:rect l="l" t="t" r="r" b="b"/>
              <a:pathLst>
                <a:path w="1072" h="3214" extrusionOk="0">
                  <a:moveTo>
                    <a:pt x="543" y="0"/>
                  </a:moveTo>
                  <a:cubicBezTo>
                    <a:pt x="240" y="0"/>
                    <a:pt x="1" y="240"/>
                    <a:pt x="1" y="542"/>
                  </a:cubicBezTo>
                  <a:lnTo>
                    <a:pt x="1" y="3214"/>
                  </a:lnTo>
                  <a:lnTo>
                    <a:pt x="1072" y="3214"/>
                  </a:lnTo>
                  <a:lnTo>
                    <a:pt x="1072" y="542"/>
                  </a:lnTo>
                  <a:cubicBezTo>
                    <a:pt x="1072" y="240"/>
                    <a:pt x="832" y="0"/>
                    <a:pt x="54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425;p48">
              <a:extLst>
                <a:ext uri="{FF2B5EF4-FFF2-40B4-BE49-F238E27FC236}">
                  <a16:creationId xmlns:a16="http://schemas.microsoft.com/office/drawing/2014/main" id="{5D0B521D-D027-45CD-8634-41BBC7B124F1}"/>
                </a:ext>
              </a:extLst>
            </p:cNvPr>
            <p:cNvSpPr/>
            <p:nvPr/>
          </p:nvSpPr>
          <p:spPr>
            <a:xfrm>
              <a:off x="2836100" y="955050"/>
              <a:ext cx="27125" cy="211725"/>
            </a:xfrm>
            <a:custGeom>
              <a:avLst/>
              <a:gdLst/>
              <a:ahLst/>
              <a:cxnLst/>
              <a:rect l="l" t="t" r="r" b="b"/>
              <a:pathLst>
                <a:path w="1085" h="8469" extrusionOk="0">
                  <a:moveTo>
                    <a:pt x="542" y="1"/>
                  </a:moveTo>
                  <a:cubicBezTo>
                    <a:pt x="252" y="1"/>
                    <a:pt x="0" y="240"/>
                    <a:pt x="13" y="543"/>
                  </a:cubicBezTo>
                  <a:lnTo>
                    <a:pt x="13" y="8469"/>
                  </a:lnTo>
                  <a:lnTo>
                    <a:pt x="1084" y="8469"/>
                  </a:lnTo>
                  <a:lnTo>
                    <a:pt x="1084" y="543"/>
                  </a:lnTo>
                  <a:cubicBezTo>
                    <a:pt x="1084" y="240"/>
                    <a:pt x="845" y="1"/>
                    <a:pt x="542"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27;p48">
              <a:extLst>
                <a:ext uri="{FF2B5EF4-FFF2-40B4-BE49-F238E27FC236}">
                  <a16:creationId xmlns:a16="http://schemas.microsoft.com/office/drawing/2014/main" id="{87A1C322-D250-46E3-9FEB-64CDA19FFBC2}"/>
                </a:ext>
              </a:extLst>
            </p:cNvPr>
            <p:cNvSpPr/>
            <p:nvPr/>
          </p:nvSpPr>
          <p:spPr>
            <a:xfrm>
              <a:off x="3121500" y="895525"/>
              <a:ext cx="26800" cy="271250"/>
            </a:xfrm>
            <a:custGeom>
              <a:avLst/>
              <a:gdLst/>
              <a:ahLst/>
              <a:cxnLst/>
              <a:rect l="l" t="t" r="r" b="b"/>
              <a:pathLst>
                <a:path w="1072" h="10850" extrusionOk="0">
                  <a:moveTo>
                    <a:pt x="530" y="0"/>
                  </a:moveTo>
                  <a:cubicBezTo>
                    <a:pt x="240" y="0"/>
                    <a:pt x="1" y="240"/>
                    <a:pt x="1" y="530"/>
                  </a:cubicBezTo>
                  <a:lnTo>
                    <a:pt x="1" y="10850"/>
                  </a:lnTo>
                  <a:lnTo>
                    <a:pt x="1072" y="10850"/>
                  </a:lnTo>
                  <a:lnTo>
                    <a:pt x="1072" y="530"/>
                  </a:lnTo>
                  <a:cubicBezTo>
                    <a:pt x="1072" y="240"/>
                    <a:pt x="832" y="0"/>
                    <a:pt x="53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29;p48">
              <a:extLst>
                <a:ext uri="{FF2B5EF4-FFF2-40B4-BE49-F238E27FC236}">
                  <a16:creationId xmlns:a16="http://schemas.microsoft.com/office/drawing/2014/main" id="{F6DE0B1D-5277-4CBC-A142-E6D05339ABCA}"/>
                </a:ext>
              </a:extLst>
            </p:cNvPr>
            <p:cNvSpPr/>
            <p:nvPr/>
          </p:nvSpPr>
          <p:spPr>
            <a:xfrm>
              <a:off x="3832500" y="895525"/>
              <a:ext cx="26825" cy="271250"/>
            </a:xfrm>
            <a:custGeom>
              <a:avLst/>
              <a:gdLst/>
              <a:ahLst/>
              <a:cxnLst/>
              <a:rect l="l" t="t" r="r" b="b"/>
              <a:pathLst>
                <a:path w="1073" h="10850" extrusionOk="0">
                  <a:moveTo>
                    <a:pt x="530" y="0"/>
                  </a:moveTo>
                  <a:cubicBezTo>
                    <a:pt x="240" y="0"/>
                    <a:pt x="1" y="240"/>
                    <a:pt x="1" y="530"/>
                  </a:cubicBezTo>
                  <a:lnTo>
                    <a:pt x="1" y="10308"/>
                  </a:lnTo>
                  <a:cubicBezTo>
                    <a:pt x="1" y="10610"/>
                    <a:pt x="240" y="10850"/>
                    <a:pt x="530" y="10850"/>
                  </a:cubicBezTo>
                  <a:cubicBezTo>
                    <a:pt x="833" y="10850"/>
                    <a:pt x="1072" y="10610"/>
                    <a:pt x="1072" y="10308"/>
                  </a:cubicBezTo>
                  <a:lnTo>
                    <a:pt x="1072" y="530"/>
                  </a:lnTo>
                  <a:cubicBezTo>
                    <a:pt x="1072" y="240"/>
                    <a:pt x="833" y="0"/>
                    <a:pt x="53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31;p48">
              <a:extLst>
                <a:ext uri="{FF2B5EF4-FFF2-40B4-BE49-F238E27FC236}">
                  <a16:creationId xmlns:a16="http://schemas.microsoft.com/office/drawing/2014/main" id="{8BE89B39-3163-4C79-8F21-1DE122CF3197}"/>
                </a:ext>
              </a:extLst>
            </p:cNvPr>
            <p:cNvSpPr/>
            <p:nvPr/>
          </p:nvSpPr>
          <p:spPr>
            <a:xfrm>
              <a:off x="3552775" y="953475"/>
              <a:ext cx="26800" cy="213300"/>
            </a:xfrm>
            <a:custGeom>
              <a:avLst/>
              <a:gdLst/>
              <a:ahLst/>
              <a:cxnLst/>
              <a:rect l="l" t="t" r="r" b="b"/>
              <a:pathLst>
                <a:path w="1072" h="8532" extrusionOk="0">
                  <a:moveTo>
                    <a:pt x="530" y="1"/>
                  </a:moveTo>
                  <a:cubicBezTo>
                    <a:pt x="240" y="1"/>
                    <a:pt x="0" y="240"/>
                    <a:pt x="0" y="543"/>
                  </a:cubicBezTo>
                  <a:lnTo>
                    <a:pt x="0" y="8532"/>
                  </a:lnTo>
                  <a:lnTo>
                    <a:pt x="1071" y="8532"/>
                  </a:lnTo>
                  <a:lnTo>
                    <a:pt x="1071" y="543"/>
                  </a:lnTo>
                  <a:cubicBezTo>
                    <a:pt x="1071" y="240"/>
                    <a:pt x="832" y="1"/>
                    <a:pt x="530"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33;p48">
              <a:extLst>
                <a:ext uri="{FF2B5EF4-FFF2-40B4-BE49-F238E27FC236}">
                  <a16:creationId xmlns:a16="http://schemas.microsoft.com/office/drawing/2014/main" id="{B8C5480F-CA26-4B10-86E9-DFADA5BDFF61}"/>
                </a:ext>
              </a:extLst>
            </p:cNvPr>
            <p:cNvSpPr/>
            <p:nvPr/>
          </p:nvSpPr>
          <p:spPr>
            <a:xfrm>
              <a:off x="3984025" y="953475"/>
              <a:ext cx="26825" cy="213300"/>
            </a:xfrm>
            <a:custGeom>
              <a:avLst/>
              <a:gdLst/>
              <a:ahLst/>
              <a:cxnLst/>
              <a:rect l="l" t="t" r="r" b="b"/>
              <a:pathLst>
                <a:path w="1073" h="8532" extrusionOk="0">
                  <a:moveTo>
                    <a:pt x="543" y="1"/>
                  </a:moveTo>
                  <a:cubicBezTo>
                    <a:pt x="240" y="1"/>
                    <a:pt x="1" y="240"/>
                    <a:pt x="1" y="543"/>
                  </a:cubicBezTo>
                  <a:lnTo>
                    <a:pt x="1" y="8532"/>
                  </a:lnTo>
                  <a:lnTo>
                    <a:pt x="1072" y="8532"/>
                  </a:lnTo>
                  <a:lnTo>
                    <a:pt x="1072" y="543"/>
                  </a:lnTo>
                  <a:cubicBezTo>
                    <a:pt x="1072" y="240"/>
                    <a:pt x="833" y="1"/>
                    <a:pt x="543"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651;p57">
            <a:extLst>
              <a:ext uri="{FF2B5EF4-FFF2-40B4-BE49-F238E27FC236}">
                <a16:creationId xmlns:a16="http://schemas.microsoft.com/office/drawing/2014/main" id="{48EC8438-3311-4B64-9E46-F8A8E9BCF7C9}"/>
              </a:ext>
            </a:extLst>
          </p:cNvPr>
          <p:cNvSpPr/>
          <p:nvPr/>
        </p:nvSpPr>
        <p:spPr>
          <a:xfrm>
            <a:off x="1319715" y="1583695"/>
            <a:ext cx="2095719" cy="517356"/>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chemeClr val="accent3">
                <a:lumMod val="75000"/>
              </a:schemeClr>
            </a:solidFill>
            <a:prstDash val="solid"/>
            <a:round/>
            <a:headEnd type="oval" w="med" len="med"/>
            <a:tailEnd type="oval" w="med" len="med"/>
          </a:ln>
        </p:spPr>
      </p:sp>
    </p:spTree>
    <p:extLst>
      <p:ext uri="{BB962C8B-B14F-4D97-AF65-F5344CB8AC3E}">
        <p14:creationId xmlns:p14="http://schemas.microsoft.com/office/powerpoint/2010/main" val="715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06383" y="933073"/>
            <a:ext cx="737383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000" dirty="0"/>
              <a:t>Autoregressive Integrated Moving Average (ARIMA) Model</a:t>
            </a:r>
          </a:p>
        </p:txBody>
      </p:sp>
      <p:sp>
        <p:nvSpPr>
          <p:cNvPr id="91" name="Google Shape;1167;p42">
            <a:extLst>
              <a:ext uri="{FF2B5EF4-FFF2-40B4-BE49-F238E27FC236}">
                <a16:creationId xmlns:a16="http://schemas.microsoft.com/office/drawing/2014/main" id="{BF9C785C-B39F-42F0-BBA6-02F8083C038A}"/>
              </a:ext>
            </a:extLst>
          </p:cNvPr>
          <p:cNvSpPr txBox="1">
            <a:spLocks/>
          </p:cNvSpPr>
          <p:nvPr/>
        </p:nvSpPr>
        <p:spPr>
          <a:xfrm>
            <a:off x="4046883" y="1688270"/>
            <a:ext cx="3933330" cy="238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	An autoregressive integrated moving average, or ARIMA, is a statistical analysis model that uses time series data to either better understand the data set or to predict future trends.</a:t>
            </a:r>
          </a:p>
          <a:p>
            <a:pPr marL="0" indent="0" algn="just"/>
            <a:endParaRPr lang="en-US" sz="1400" dirty="0"/>
          </a:p>
          <a:p>
            <a:pPr marL="0" indent="0" algn="just"/>
            <a:r>
              <a:rPr lang="en-US" sz="1400" dirty="0"/>
              <a:t>	ARIMA modeling is one of the best modeling strategies for forecasting a univariate time series. </a:t>
            </a:r>
          </a:p>
          <a:p>
            <a:pPr marL="0" indent="0" algn="just"/>
            <a:endParaRPr lang="en-US" sz="1400" dirty="0"/>
          </a:p>
          <a:p>
            <a:pPr marL="0" indent="0" algn="just"/>
            <a:r>
              <a:rPr lang="en-US" sz="1400" dirty="0"/>
              <a:t>	The ARIMA model seeks to explain data by using time series data on previous values and making predictions using linear regression.</a:t>
            </a:r>
          </a:p>
        </p:txBody>
      </p:sp>
      <p:grpSp>
        <p:nvGrpSpPr>
          <p:cNvPr id="27" name="Google Shape;1476;p48">
            <a:extLst>
              <a:ext uri="{FF2B5EF4-FFF2-40B4-BE49-F238E27FC236}">
                <a16:creationId xmlns:a16="http://schemas.microsoft.com/office/drawing/2014/main" id="{50672DD7-8FB8-4E13-9E30-E646DE6AD1AA}"/>
              </a:ext>
            </a:extLst>
          </p:cNvPr>
          <p:cNvGrpSpPr/>
          <p:nvPr/>
        </p:nvGrpSpPr>
        <p:grpSpPr>
          <a:xfrm>
            <a:off x="798346" y="1937896"/>
            <a:ext cx="2985798" cy="942856"/>
            <a:chOff x="238125" y="657975"/>
            <a:chExt cx="2136375" cy="674625"/>
          </a:xfrm>
          <a:solidFill>
            <a:schemeClr val="tx2">
              <a:lumMod val="50000"/>
            </a:schemeClr>
          </a:solidFill>
        </p:grpSpPr>
        <p:sp>
          <p:nvSpPr>
            <p:cNvPr id="28" name="Google Shape;1477;p48">
              <a:extLst>
                <a:ext uri="{FF2B5EF4-FFF2-40B4-BE49-F238E27FC236}">
                  <a16:creationId xmlns:a16="http://schemas.microsoft.com/office/drawing/2014/main" id="{7D126A42-3040-4E88-9D62-5DC498737957}"/>
                </a:ext>
              </a:extLst>
            </p:cNvPr>
            <p:cNvSpPr/>
            <p:nvPr/>
          </p:nvSpPr>
          <p:spPr>
            <a:xfrm>
              <a:off x="238125" y="657975"/>
              <a:ext cx="2105475" cy="467800"/>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8;p48">
              <a:extLst>
                <a:ext uri="{FF2B5EF4-FFF2-40B4-BE49-F238E27FC236}">
                  <a16:creationId xmlns:a16="http://schemas.microsoft.com/office/drawing/2014/main" id="{809E81FF-C694-45B0-98C5-F79BF0EB3E0D}"/>
                </a:ext>
              </a:extLst>
            </p:cNvPr>
            <p:cNvSpPr/>
            <p:nvPr/>
          </p:nvSpPr>
          <p:spPr>
            <a:xfrm>
              <a:off x="1576375" y="885050"/>
              <a:ext cx="117450" cy="100625"/>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9;p48">
              <a:extLst>
                <a:ext uri="{FF2B5EF4-FFF2-40B4-BE49-F238E27FC236}">
                  <a16:creationId xmlns:a16="http://schemas.microsoft.com/office/drawing/2014/main" id="{A5E84B0E-6A39-467C-A75C-570CD7EBC72C}"/>
                </a:ext>
              </a:extLst>
            </p:cNvPr>
            <p:cNvSpPr/>
            <p:nvPr/>
          </p:nvSpPr>
          <p:spPr>
            <a:xfrm>
              <a:off x="268600" y="1284375"/>
              <a:ext cx="31750" cy="48225"/>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0;p48">
              <a:extLst>
                <a:ext uri="{FF2B5EF4-FFF2-40B4-BE49-F238E27FC236}">
                  <a16:creationId xmlns:a16="http://schemas.microsoft.com/office/drawing/2014/main" id="{6AA0E126-D2BB-4D82-8B2D-C3A51418B854}"/>
                </a:ext>
              </a:extLst>
            </p:cNvPr>
            <p:cNvSpPr/>
            <p:nvPr/>
          </p:nvSpPr>
          <p:spPr>
            <a:xfrm>
              <a:off x="311450" y="1285200"/>
              <a:ext cx="27625" cy="46175"/>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1;p48">
              <a:extLst>
                <a:ext uri="{FF2B5EF4-FFF2-40B4-BE49-F238E27FC236}">
                  <a16:creationId xmlns:a16="http://schemas.microsoft.com/office/drawing/2014/main" id="{913402D7-1A7E-49D8-A999-6D249954A345}"/>
                </a:ext>
              </a:extLst>
            </p:cNvPr>
            <p:cNvSpPr/>
            <p:nvPr/>
          </p:nvSpPr>
          <p:spPr>
            <a:xfrm>
              <a:off x="607700" y="1284375"/>
              <a:ext cx="31750" cy="48225"/>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2;p48">
              <a:extLst>
                <a:ext uri="{FF2B5EF4-FFF2-40B4-BE49-F238E27FC236}">
                  <a16:creationId xmlns:a16="http://schemas.microsoft.com/office/drawing/2014/main" id="{710DEEA5-94E2-4B34-B0E7-284B58CDBA23}"/>
                </a:ext>
              </a:extLst>
            </p:cNvPr>
            <p:cNvSpPr/>
            <p:nvPr/>
          </p:nvSpPr>
          <p:spPr>
            <a:xfrm>
              <a:off x="648500" y="1284375"/>
              <a:ext cx="29275" cy="47000"/>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3;p48">
              <a:extLst>
                <a:ext uri="{FF2B5EF4-FFF2-40B4-BE49-F238E27FC236}">
                  <a16:creationId xmlns:a16="http://schemas.microsoft.com/office/drawing/2014/main" id="{55918DB2-27BB-4381-81CE-800D09EEE8EF}"/>
                </a:ext>
              </a:extLst>
            </p:cNvPr>
            <p:cNvSpPr/>
            <p:nvPr/>
          </p:nvSpPr>
          <p:spPr>
            <a:xfrm>
              <a:off x="946800" y="1284375"/>
              <a:ext cx="32175" cy="48225"/>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4;p48">
              <a:extLst>
                <a:ext uri="{FF2B5EF4-FFF2-40B4-BE49-F238E27FC236}">
                  <a16:creationId xmlns:a16="http://schemas.microsoft.com/office/drawing/2014/main" id="{539FA434-FE19-4A36-924A-1A5CB710D3FA}"/>
                </a:ext>
              </a:extLst>
            </p:cNvPr>
            <p:cNvSpPr/>
            <p:nvPr/>
          </p:nvSpPr>
          <p:spPr>
            <a:xfrm>
              <a:off x="988000" y="1284375"/>
              <a:ext cx="30100" cy="48225"/>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5;p48">
              <a:extLst>
                <a:ext uri="{FF2B5EF4-FFF2-40B4-BE49-F238E27FC236}">
                  <a16:creationId xmlns:a16="http://schemas.microsoft.com/office/drawing/2014/main" id="{667F8AED-BC17-4339-9035-7D1E4ACA0F18}"/>
                </a:ext>
              </a:extLst>
            </p:cNvPr>
            <p:cNvSpPr/>
            <p:nvPr/>
          </p:nvSpPr>
          <p:spPr>
            <a:xfrm>
              <a:off x="1285900" y="1284375"/>
              <a:ext cx="32175" cy="48225"/>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6;p48">
              <a:extLst>
                <a:ext uri="{FF2B5EF4-FFF2-40B4-BE49-F238E27FC236}">
                  <a16:creationId xmlns:a16="http://schemas.microsoft.com/office/drawing/2014/main" id="{E177D371-BB0B-4D6B-92CE-D8DBDA153906}"/>
                </a:ext>
              </a:extLst>
            </p:cNvPr>
            <p:cNvSpPr/>
            <p:nvPr/>
          </p:nvSpPr>
          <p:spPr>
            <a:xfrm>
              <a:off x="1325050" y="1285200"/>
              <a:ext cx="33800" cy="46175"/>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87;p48">
              <a:extLst>
                <a:ext uri="{FF2B5EF4-FFF2-40B4-BE49-F238E27FC236}">
                  <a16:creationId xmlns:a16="http://schemas.microsoft.com/office/drawing/2014/main" id="{A30175F4-0993-463A-BAAF-9DDE691E88A5}"/>
                </a:ext>
              </a:extLst>
            </p:cNvPr>
            <p:cNvSpPr/>
            <p:nvPr/>
          </p:nvSpPr>
          <p:spPr>
            <a:xfrm>
              <a:off x="16250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88;p48">
              <a:extLst>
                <a:ext uri="{FF2B5EF4-FFF2-40B4-BE49-F238E27FC236}">
                  <a16:creationId xmlns:a16="http://schemas.microsoft.com/office/drawing/2014/main" id="{3B9F5788-D811-4DCA-90EB-3CF951E5D737}"/>
                </a:ext>
              </a:extLst>
            </p:cNvPr>
            <p:cNvSpPr/>
            <p:nvPr/>
          </p:nvSpPr>
          <p:spPr>
            <a:xfrm>
              <a:off x="1666200" y="1285200"/>
              <a:ext cx="30100" cy="47400"/>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89;p48">
              <a:extLst>
                <a:ext uri="{FF2B5EF4-FFF2-40B4-BE49-F238E27FC236}">
                  <a16:creationId xmlns:a16="http://schemas.microsoft.com/office/drawing/2014/main" id="{51ADDE97-C41A-43F3-AC2A-4A70D57F9B7B}"/>
                </a:ext>
              </a:extLst>
            </p:cNvPr>
            <p:cNvSpPr/>
            <p:nvPr/>
          </p:nvSpPr>
          <p:spPr>
            <a:xfrm>
              <a:off x="19641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0;p48">
              <a:extLst>
                <a:ext uri="{FF2B5EF4-FFF2-40B4-BE49-F238E27FC236}">
                  <a16:creationId xmlns:a16="http://schemas.microsoft.com/office/drawing/2014/main" id="{CB034D68-BCA8-4AE7-A8E2-A40822209D0C}"/>
                </a:ext>
              </a:extLst>
            </p:cNvPr>
            <p:cNvSpPr/>
            <p:nvPr/>
          </p:nvSpPr>
          <p:spPr>
            <a:xfrm>
              <a:off x="2004900" y="1284375"/>
              <a:ext cx="32150" cy="48225"/>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1;p48">
              <a:extLst>
                <a:ext uri="{FF2B5EF4-FFF2-40B4-BE49-F238E27FC236}">
                  <a16:creationId xmlns:a16="http://schemas.microsoft.com/office/drawing/2014/main" id="{7AC0AD95-B296-410A-B651-2BFDFA01A73A}"/>
                </a:ext>
              </a:extLst>
            </p:cNvPr>
            <p:cNvSpPr/>
            <p:nvPr/>
          </p:nvSpPr>
          <p:spPr>
            <a:xfrm>
              <a:off x="2303600" y="1284375"/>
              <a:ext cx="31750" cy="48225"/>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2;p48">
              <a:extLst>
                <a:ext uri="{FF2B5EF4-FFF2-40B4-BE49-F238E27FC236}">
                  <a16:creationId xmlns:a16="http://schemas.microsoft.com/office/drawing/2014/main" id="{92677AFA-0529-4A38-941E-8BF7CE9186F6}"/>
                </a:ext>
              </a:extLst>
            </p:cNvPr>
            <p:cNvSpPr/>
            <p:nvPr/>
          </p:nvSpPr>
          <p:spPr>
            <a:xfrm>
              <a:off x="2344825" y="1285200"/>
              <a:ext cx="29675" cy="46175"/>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67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06383" y="933073"/>
            <a:ext cx="737383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000" dirty="0"/>
              <a:t>Autoregressive Integrated Moving Average (ARIMA) Model</a:t>
            </a:r>
          </a:p>
        </p:txBody>
      </p:sp>
      <p:sp>
        <p:nvSpPr>
          <p:cNvPr id="92" name="Google Shape;1167;p42">
            <a:extLst>
              <a:ext uri="{FF2B5EF4-FFF2-40B4-BE49-F238E27FC236}">
                <a16:creationId xmlns:a16="http://schemas.microsoft.com/office/drawing/2014/main" id="{0126DDA9-89A3-44A5-B2ED-34A8982766A3}"/>
              </a:ext>
            </a:extLst>
          </p:cNvPr>
          <p:cNvSpPr txBox="1">
            <a:spLocks/>
          </p:cNvSpPr>
          <p:nvPr/>
        </p:nvSpPr>
        <p:spPr>
          <a:xfrm>
            <a:off x="1007919" y="1590164"/>
            <a:ext cx="6556663" cy="238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	</a:t>
            </a:r>
            <a:r>
              <a:rPr lang="en-US" sz="1400" b="1" dirty="0"/>
              <a:t>Autoregression (AR): </a:t>
            </a:r>
            <a:r>
              <a:rPr lang="en-US" sz="1400" dirty="0"/>
              <a:t>a model in which a changing variable regresses on its own lagged (or prior) values.</a:t>
            </a:r>
          </a:p>
          <a:p>
            <a:pPr marL="0" indent="0" algn="just"/>
            <a:endParaRPr lang="en-US" sz="1400" dirty="0"/>
          </a:p>
          <a:p>
            <a:pPr marL="0" indent="0" algn="just"/>
            <a:endParaRPr lang="en-US" sz="1400" dirty="0"/>
          </a:p>
          <a:p>
            <a:pPr marL="0" indent="0" algn="just"/>
            <a:r>
              <a:rPr lang="en-US" sz="1400" dirty="0"/>
              <a:t>•	</a:t>
            </a:r>
            <a:r>
              <a:rPr lang="en-US" sz="1400" b="1" dirty="0"/>
              <a:t>Integrated (I): </a:t>
            </a:r>
            <a:r>
              <a:rPr lang="en-US" sz="1400" dirty="0"/>
              <a:t>denotes the differencing of raw observations to allow the time series to stabilize (i.e., data values are replaced by the difference between the data values and the previous values).</a:t>
            </a:r>
          </a:p>
          <a:p>
            <a:pPr marL="0" indent="0" algn="just"/>
            <a:endParaRPr lang="en-US" sz="1400" dirty="0"/>
          </a:p>
          <a:p>
            <a:pPr marL="0" indent="0" algn="just"/>
            <a:r>
              <a:rPr lang="en-US" sz="1400" dirty="0"/>
              <a:t>•	</a:t>
            </a:r>
            <a:r>
              <a:rPr lang="en-US" sz="1400" b="1" dirty="0"/>
              <a:t>Moving average (MA): </a:t>
            </a:r>
            <a:r>
              <a:rPr lang="en-US" sz="1400" dirty="0"/>
              <a:t>A moving average model applied to lagged observations incorporates the dependency between an observation and a residual error.</a:t>
            </a:r>
          </a:p>
          <a:p>
            <a:pPr marL="0" indent="0" algn="just"/>
            <a:endParaRPr lang="en-US" sz="1400" dirty="0"/>
          </a:p>
        </p:txBody>
      </p:sp>
    </p:spTree>
    <p:extLst>
      <p:ext uri="{BB962C8B-B14F-4D97-AF65-F5344CB8AC3E}">
        <p14:creationId xmlns:p14="http://schemas.microsoft.com/office/powerpoint/2010/main" val="377816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06383" y="933073"/>
            <a:ext cx="737383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000" dirty="0"/>
              <a:t>Autoregressive Integrated Moving Average (ARIMA) Model</a:t>
            </a:r>
          </a:p>
        </p:txBody>
      </p:sp>
      <p:sp>
        <p:nvSpPr>
          <p:cNvPr id="92" name="Google Shape;1167;p42">
            <a:extLst>
              <a:ext uri="{FF2B5EF4-FFF2-40B4-BE49-F238E27FC236}">
                <a16:creationId xmlns:a16="http://schemas.microsoft.com/office/drawing/2014/main" id="{0126DDA9-89A3-44A5-B2ED-34A8982766A3}"/>
              </a:ext>
            </a:extLst>
          </p:cNvPr>
          <p:cNvSpPr txBox="1">
            <a:spLocks/>
          </p:cNvSpPr>
          <p:nvPr/>
        </p:nvSpPr>
        <p:spPr>
          <a:xfrm>
            <a:off x="1070262" y="1731944"/>
            <a:ext cx="6816437" cy="238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ARIMA treats each component as a parameter with a consistent nomenclature. </a:t>
            </a:r>
          </a:p>
          <a:p>
            <a:pPr marL="0" indent="0" algn="just"/>
            <a:endParaRPr lang="en-US" sz="1400" dirty="0"/>
          </a:p>
          <a:p>
            <a:pPr marL="0" indent="0" algn="just"/>
            <a:r>
              <a:rPr lang="en-US" sz="1400" dirty="0"/>
              <a:t>•</a:t>
            </a:r>
            <a:r>
              <a:rPr lang="en-US" sz="1400" b="1" dirty="0"/>
              <a:t>p</a:t>
            </a:r>
            <a:r>
              <a:rPr lang="en-US" sz="1400" dirty="0"/>
              <a:t>: also called the lag order which refers to the number of lag observations in the model.</a:t>
            </a:r>
          </a:p>
          <a:p>
            <a:pPr marL="0" indent="0" algn="just"/>
            <a:endParaRPr lang="en-US" sz="1400" dirty="0"/>
          </a:p>
          <a:p>
            <a:pPr marL="0" indent="0" algn="just"/>
            <a:r>
              <a:rPr lang="en-US" sz="1400" dirty="0"/>
              <a:t>•</a:t>
            </a:r>
            <a:r>
              <a:rPr lang="en-US" sz="1400" b="1" dirty="0"/>
              <a:t>d</a:t>
            </a:r>
            <a:r>
              <a:rPr lang="en-US" sz="1400" dirty="0"/>
              <a:t>: The degree of differencing refers to the number of times the raw observations are differed.</a:t>
            </a:r>
          </a:p>
          <a:p>
            <a:pPr marL="0" indent="0" algn="just"/>
            <a:endParaRPr lang="en-US" sz="1400" dirty="0"/>
          </a:p>
          <a:p>
            <a:pPr marL="0" indent="0" algn="just"/>
            <a:r>
              <a:rPr lang="en-US" sz="1400" dirty="0"/>
              <a:t>•</a:t>
            </a:r>
            <a:r>
              <a:rPr lang="en-US" sz="1400" b="1" dirty="0"/>
              <a:t>q</a:t>
            </a:r>
            <a:r>
              <a:rPr lang="en-US" sz="1400" dirty="0"/>
              <a:t>: The order of the moving average is the size of the moving average window.</a:t>
            </a:r>
          </a:p>
          <a:p>
            <a:pPr marL="0" indent="0" algn="just"/>
            <a:endParaRPr lang="en-US" sz="1400" dirty="0"/>
          </a:p>
          <a:p>
            <a:pPr marL="0" indent="0" algn="just"/>
            <a:endParaRPr lang="en-US" sz="1400" dirty="0"/>
          </a:p>
          <a:p>
            <a:pPr marL="0" indent="0" algn="just"/>
            <a:r>
              <a:rPr lang="en-US" sz="1400" dirty="0"/>
              <a:t>The parameters p and q are called the AR and MA orders, respectively. Because of its "integrate" stage, ARIMA forecasting, also known as Box and Jenkins forecasting, can deal with non-stationary time series data. </a:t>
            </a:r>
          </a:p>
        </p:txBody>
      </p:sp>
    </p:spTree>
    <p:extLst>
      <p:ext uri="{BB962C8B-B14F-4D97-AF65-F5344CB8AC3E}">
        <p14:creationId xmlns:p14="http://schemas.microsoft.com/office/powerpoint/2010/main" val="168237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06383" y="933073"/>
            <a:ext cx="737383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000" dirty="0"/>
              <a:t>Box-Jenkins Methodology</a:t>
            </a:r>
          </a:p>
        </p:txBody>
      </p:sp>
      <p:sp>
        <p:nvSpPr>
          <p:cNvPr id="92" name="Google Shape;1167;p42">
            <a:extLst>
              <a:ext uri="{FF2B5EF4-FFF2-40B4-BE49-F238E27FC236}">
                <a16:creationId xmlns:a16="http://schemas.microsoft.com/office/drawing/2014/main" id="{0126DDA9-89A3-44A5-B2ED-34A8982766A3}"/>
              </a:ext>
            </a:extLst>
          </p:cNvPr>
          <p:cNvSpPr txBox="1">
            <a:spLocks/>
          </p:cNvSpPr>
          <p:nvPr/>
        </p:nvSpPr>
        <p:spPr>
          <a:xfrm>
            <a:off x="3706796" y="1121389"/>
            <a:ext cx="3770365" cy="746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endParaRPr lang="en-US" sz="1100" dirty="0"/>
          </a:p>
        </p:txBody>
      </p:sp>
      <p:sp>
        <p:nvSpPr>
          <p:cNvPr id="16" name="Google Shape;1167;p42">
            <a:extLst>
              <a:ext uri="{FF2B5EF4-FFF2-40B4-BE49-F238E27FC236}">
                <a16:creationId xmlns:a16="http://schemas.microsoft.com/office/drawing/2014/main" id="{796A9C39-8F6B-4C07-ABF3-B2F5415AD799}"/>
              </a:ext>
            </a:extLst>
          </p:cNvPr>
          <p:cNvSpPr txBox="1">
            <a:spLocks/>
          </p:cNvSpPr>
          <p:nvPr/>
        </p:nvSpPr>
        <p:spPr>
          <a:xfrm>
            <a:off x="1180620" y="2389100"/>
            <a:ext cx="1213709" cy="514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endParaRPr lang="en-US" sz="1100" b="1" dirty="0">
              <a:solidFill>
                <a:srgbClr val="00040C"/>
              </a:solidFill>
            </a:endParaRPr>
          </a:p>
        </p:txBody>
      </p:sp>
      <p:sp>
        <p:nvSpPr>
          <p:cNvPr id="42" name="Google Shape;1167;p42">
            <a:extLst>
              <a:ext uri="{FF2B5EF4-FFF2-40B4-BE49-F238E27FC236}">
                <a16:creationId xmlns:a16="http://schemas.microsoft.com/office/drawing/2014/main" id="{BF95C524-578D-43D6-BC57-ED1A0823BC7D}"/>
              </a:ext>
            </a:extLst>
          </p:cNvPr>
          <p:cNvSpPr txBox="1">
            <a:spLocks/>
          </p:cNvSpPr>
          <p:nvPr/>
        </p:nvSpPr>
        <p:spPr>
          <a:xfrm>
            <a:off x="1070262" y="1731944"/>
            <a:ext cx="6816437" cy="238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Box - Jenkins Analysis refers to a systematic method of identifying, fitting, checking, and using integrated autoregressive, moving average (ARIMA) time series models.</a:t>
            </a:r>
          </a:p>
          <a:p>
            <a:pPr marL="0" indent="0" algn="just"/>
            <a:endParaRPr lang="en-US" sz="1400" dirty="0"/>
          </a:p>
          <a:p>
            <a:pPr marL="0" indent="0" algn="just"/>
            <a:r>
              <a:rPr lang="en-US" sz="1400" dirty="0"/>
              <a:t>Box - Jenkins method is used to transform a non-stationary series into a stationary one.</a:t>
            </a:r>
          </a:p>
        </p:txBody>
      </p:sp>
    </p:spTree>
    <p:extLst>
      <p:ext uri="{BB962C8B-B14F-4D97-AF65-F5344CB8AC3E}">
        <p14:creationId xmlns:p14="http://schemas.microsoft.com/office/powerpoint/2010/main" val="370752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7080437" y="3431694"/>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Methodology</a:t>
            </a:r>
            <a:br>
              <a:rPr lang="en-US" dirty="0"/>
            </a:br>
            <a:endParaRPr dirty="0"/>
          </a:p>
        </p:txBody>
      </p:sp>
      <p:sp>
        <p:nvSpPr>
          <p:cNvPr id="473" name="Google Shape;473;p27"/>
          <p:cNvSpPr txBox="1">
            <a:spLocks noGrp="1"/>
          </p:cNvSpPr>
          <p:nvPr>
            <p:ph type="ctrTitle" idx="4"/>
          </p:nvPr>
        </p:nvSpPr>
        <p:spPr>
          <a:xfrm>
            <a:off x="5148934" y="3493546"/>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Theoretical Framework</a:t>
            </a:r>
            <a:endParaRPr dirty="0"/>
          </a:p>
        </p:txBody>
      </p:sp>
      <p:sp>
        <p:nvSpPr>
          <p:cNvPr id="474" name="Google Shape;474;p27"/>
          <p:cNvSpPr txBox="1">
            <a:spLocks noGrp="1"/>
          </p:cNvSpPr>
          <p:nvPr>
            <p:ph type="ctrTitle"/>
          </p:nvPr>
        </p:nvSpPr>
        <p:spPr>
          <a:xfrm>
            <a:off x="796278" y="3485394"/>
            <a:ext cx="183976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Background of the Study</a:t>
            </a:r>
            <a:endParaRPr dirty="0"/>
          </a:p>
        </p:txBody>
      </p:sp>
      <p:sp>
        <p:nvSpPr>
          <p:cNvPr id="476" name="Google Shape;476;p27"/>
          <p:cNvSpPr txBox="1">
            <a:spLocks noGrp="1"/>
          </p:cNvSpPr>
          <p:nvPr>
            <p:ph type="title" idx="3"/>
          </p:nvPr>
        </p:nvSpPr>
        <p:spPr>
          <a:xfrm>
            <a:off x="796278" y="273448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5148927" y="276314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79" name="Google Shape;479;p27"/>
          <p:cNvSpPr txBox="1">
            <a:spLocks noGrp="1"/>
          </p:cNvSpPr>
          <p:nvPr>
            <p:ph type="ctrTitle" idx="7"/>
          </p:nvPr>
        </p:nvSpPr>
        <p:spPr>
          <a:xfrm>
            <a:off x="479208" y="292659"/>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7329437" y="273447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lumMod val="50000"/>
                    <a:lumOff val="50000"/>
                  </a:schemeClr>
                </a:solidFill>
              </a:rPr>
              <a:t>04</a:t>
            </a:r>
            <a:endParaRPr dirty="0">
              <a:solidFill>
                <a:schemeClr val="bg2">
                  <a:lumMod val="50000"/>
                  <a:lumOff val="50000"/>
                </a:schemeClr>
              </a:solidFill>
            </a:endParaRPr>
          </a:p>
        </p:txBody>
      </p:sp>
      <p:sp>
        <p:nvSpPr>
          <p:cNvPr id="481" name="Google Shape;481;p27"/>
          <p:cNvSpPr/>
          <p:nvPr/>
        </p:nvSpPr>
        <p:spPr>
          <a:xfrm>
            <a:off x="796278" y="1651344"/>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5148927" y="1659496"/>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329437" y="1651337"/>
            <a:ext cx="824100" cy="824100"/>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796278" y="2063394"/>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p:cNvCxnSpPr>
          <p:nvPr/>
        </p:nvCxnSpPr>
        <p:spPr>
          <a:xfrm>
            <a:off x="5148927" y="2071546"/>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7329437" y="206338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911324" y="141330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07119" y="29265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919727" y="1757861"/>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5281658" y="1781406"/>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71;p27">
            <a:extLst>
              <a:ext uri="{FF2B5EF4-FFF2-40B4-BE49-F238E27FC236}">
                <a16:creationId xmlns:a16="http://schemas.microsoft.com/office/drawing/2014/main" id="{99A006B6-03D1-4EF7-A79D-D367870B7B2E}"/>
              </a:ext>
            </a:extLst>
          </p:cNvPr>
          <p:cNvSpPr txBox="1">
            <a:spLocks/>
          </p:cNvSpPr>
          <p:nvPr/>
        </p:nvSpPr>
        <p:spPr>
          <a:xfrm>
            <a:off x="2572303" y="3493546"/>
            <a:ext cx="206898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Objectives and Scope of the Study</a:t>
            </a:r>
          </a:p>
        </p:txBody>
      </p:sp>
      <p:sp>
        <p:nvSpPr>
          <p:cNvPr id="48" name="Google Shape;480;p27">
            <a:extLst>
              <a:ext uri="{FF2B5EF4-FFF2-40B4-BE49-F238E27FC236}">
                <a16:creationId xmlns:a16="http://schemas.microsoft.com/office/drawing/2014/main" id="{A7D49F69-5526-4DDD-BCC9-225E557A47C2}"/>
              </a:ext>
            </a:extLst>
          </p:cNvPr>
          <p:cNvSpPr txBox="1">
            <a:spLocks/>
          </p:cNvSpPr>
          <p:nvPr/>
        </p:nvSpPr>
        <p:spPr>
          <a:xfrm>
            <a:off x="2875516" y="2742633"/>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02</a:t>
            </a:r>
          </a:p>
        </p:txBody>
      </p:sp>
      <p:sp>
        <p:nvSpPr>
          <p:cNvPr id="49" name="Google Shape;483;p27">
            <a:extLst>
              <a:ext uri="{FF2B5EF4-FFF2-40B4-BE49-F238E27FC236}">
                <a16:creationId xmlns:a16="http://schemas.microsoft.com/office/drawing/2014/main" id="{692BE712-BC16-4A2C-972C-6C91DA8518B1}"/>
              </a:ext>
            </a:extLst>
          </p:cNvPr>
          <p:cNvSpPr/>
          <p:nvPr/>
        </p:nvSpPr>
        <p:spPr>
          <a:xfrm>
            <a:off x="2875516" y="1659496"/>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486;p27">
            <a:extLst>
              <a:ext uri="{FF2B5EF4-FFF2-40B4-BE49-F238E27FC236}">
                <a16:creationId xmlns:a16="http://schemas.microsoft.com/office/drawing/2014/main" id="{30B8BAB7-5D72-4D54-8875-B843014774B5}"/>
              </a:ext>
            </a:extLst>
          </p:cNvPr>
          <p:cNvCxnSpPr>
            <a:stCxn id="49" idx="1"/>
            <a:endCxn id="48" idx="1"/>
          </p:cNvCxnSpPr>
          <p:nvPr/>
        </p:nvCxnSpPr>
        <p:spPr>
          <a:xfrm>
            <a:off x="2875516" y="2071546"/>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51" name="Google Shape;488;p27">
            <a:extLst>
              <a:ext uri="{FF2B5EF4-FFF2-40B4-BE49-F238E27FC236}">
                <a16:creationId xmlns:a16="http://schemas.microsoft.com/office/drawing/2014/main" id="{E91E558B-30D7-41F1-8F7F-669C997C5A73}"/>
              </a:ext>
            </a:extLst>
          </p:cNvPr>
          <p:cNvSpPr/>
          <p:nvPr/>
        </p:nvSpPr>
        <p:spPr>
          <a:xfrm>
            <a:off x="6427029" y="98468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13300;p64">
            <a:extLst>
              <a:ext uri="{FF2B5EF4-FFF2-40B4-BE49-F238E27FC236}">
                <a16:creationId xmlns:a16="http://schemas.microsoft.com/office/drawing/2014/main" id="{24CFB233-647B-4BCC-A747-4AFA6B569F43}"/>
              </a:ext>
            </a:extLst>
          </p:cNvPr>
          <p:cNvGrpSpPr/>
          <p:nvPr/>
        </p:nvGrpSpPr>
        <p:grpSpPr>
          <a:xfrm>
            <a:off x="2963515" y="1745012"/>
            <a:ext cx="686108" cy="581390"/>
            <a:chOff x="5585861" y="2905929"/>
            <a:chExt cx="379764" cy="337684"/>
          </a:xfrm>
          <a:solidFill>
            <a:schemeClr val="bg2"/>
          </a:solidFill>
        </p:grpSpPr>
        <p:sp>
          <p:nvSpPr>
            <p:cNvPr id="63" name="Google Shape;13301;p64">
              <a:extLst>
                <a:ext uri="{FF2B5EF4-FFF2-40B4-BE49-F238E27FC236}">
                  <a16:creationId xmlns:a16="http://schemas.microsoft.com/office/drawing/2014/main" id="{EB854978-ECBA-4400-B615-6E338A9EEDEE}"/>
                </a:ext>
              </a:extLst>
            </p:cNvPr>
            <p:cNvSpPr/>
            <p:nvPr/>
          </p:nvSpPr>
          <p:spPr>
            <a:xfrm>
              <a:off x="5609734" y="3198096"/>
              <a:ext cx="11395" cy="45517"/>
            </a:xfrm>
            <a:custGeom>
              <a:avLst/>
              <a:gdLst/>
              <a:ahLst/>
              <a:cxnLst/>
              <a:rect l="l" t="t" r="r" b="b"/>
              <a:pathLst>
                <a:path w="358" h="1430" extrusionOk="0">
                  <a:moveTo>
                    <a:pt x="179" y="1"/>
                  </a:moveTo>
                  <a:cubicBezTo>
                    <a:pt x="95" y="1"/>
                    <a:pt x="0" y="72"/>
                    <a:pt x="0" y="180"/>
                  </a:cubicBezTo>
                  <a:lnTo>
                    <a:pt x="0" y="1251"/>
                  </a:lnTo>
                  <a:cubicBezTo>
                    <a:pt x="0" y="1334"/>
                    <a:pt x="72" y="1430"/>
                    <a:pt x="179" y="1430"/>
                  </a:cubicBezTo>
                  <a:cubicBezTo>
                    <a:pt x="286" y="1430"/>
                    <a:pt x="357" y="1358"/>
                    <a:pt x="357" y="1251"/>
                  </a:cubicBezTo>
                  <a:lnTo>
                    <a:pt x="357" y="180"/>
                  </a:lnTo>
                  <a:cubicBezTo>
                    <a:pt x="345" y="84"/>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302;p64">
              <a:extLst>
                <a:ext uri="{FF2B5EF4-FFF2-40B4-BE49-F238E27FC236}">
                  <a16:creationId xmlns:a16="http://schemas.microsoft.com/office/drawing/2014/main" id="{F6F937AD-8E1E-4753-ADDC-AB36915DF241}"/>
                </a:ext>
              </a:extLst>
            </p:cNvPr>
            <p:cNvSpPr/>
            <p:nvPr/>
          </p:nvSpPr>
          <p:spPr>
            <a:xfrm>
              <a:off x="5585861" y="3048431"/>
              <a:ext cx="205431" cy="195182"/>
            </a:xfrm>
            <a:custGeom>
              <a:avLst/>
              <a:gdLst/>
              <a:ahLst/>
              <a:cxnLst/>
              <a:rect l="l" t="t" r="r" b="b"/>
              <a:pathLst>
                <a:path w="6454" h="6132" extrusionOk="0">
                  <a:moveTo>
                    <a:pt x="5965" y="964"/>
                  </a:moveTo>
                  <a:lnTo>
                    <a:pt x="6025" y="1238"/>
                  </a:lnTo>
                  <a:cubicBezTo>
                    <a:pt x="6048" y="1298"/>
                    <a:pt x="6025" y="1369"/>
                    <a:pt x="5977" y="1417"/>
                  </a:cubicBezTo>
                  <a:lnTo>
                    <a:pt x="5870" y="1512"/>
                  </a:lnTo>
                  <a:lnTo>
                    <a:pt x="5632" y="1274"/>
                  </a:lnTo>
                  <a:lnTo>
                    <a:pt x="5965" y="964"/>
                  </a:lnTo>
                  <a:close/>
                  <a:moveTo>
                    <a:pt x="1834" y="333"/>
                  </a:moveTo>
                  <a:cubicBezTo>
                    <a:pt x="2119" y="333"/>
                    <a:pt x="2405" y="452"/>
                    <a:pt x="2608" y="667"/>
                  </a:cubicBezTo>
                  <a:cubicBezTo>
                    <a:pt x="2822" y="869"/>
                    <a:pt x="2941" y="1167"/>
                    <a:pt x="2977" y="1488"/>
                  </a:cubicBezTo>
                  <a:cubicBezTo>
                    <a:pt x="2989" y="1595"/>
                    <a:pt x="3000" y="1738"/>
                    <a:pt x="3012" y="1905"/>
                  </a:cubicBezTo>
                  <a:cubicBezTo>
                    <a:pt x="2822" y="1584"/>
                    <a:pt x="2524" y="1345"/>
                    <a:pt x="2119" y="1214"/>
                  </a:cubicBezTo>
                  <a:cubicBezTo>
                    <a:pt x="1822" y="1115"/>
                    <a:pt x="1565" y="1107"/>
                    <a:pt x="1481" y="1107"/>
                  </a:cubicBezTo>
                  <a:cubicBezTo>
                    <a:pt x="1465" y="1107"/>
                    <a:pt x="1455" y="1107"/>
                    <a:pt x="1453" y="1107"/>
                  </a:cubicBezTo>
                  <a:cubicBezTo>
                    <a:pt x="1405" y="1107"/>
                    <a:pt x="1369" y="1131"/>
                    <a:pt x="1334" y="1167"/>
                  </a:cubicBezTo>
                  <a:lnTo>
                    <a:pt x="1024" y="1500"/>
                  </a:lnTo>
                  <a:cubicBezTo>
                    <a:pt x="953" y="1572"/>
                    <a:pt x="965" y="1679"/>
                    <a:pt x="1024" y="1750"/>
                  </a:cubicBezTo>
                  <a:cubicBezTo>
                    <a:pt x="1058" y="1784"/>
                    <a:pt x="1100" y="1799"/>
                    <a:pt x="1143" y="1799"/>
                  </a:cubicBezTo>
                  <a:cubicBezTo>
                    <a:pt x="1190" y="1799"/>
                    <a:pt x="1237" y="1781"/>
                    <a:pt x="1274" y="1750"/>
                  </a:cubicBezTo>
                  <a:lnTo>
                    <a:pt x="1548" y="1488"/>
                  </a:lnTo>
                  <a:cubicBezTo>
                    <a:pt x="1762" y="1500"/>
                    <a:pt x="2500" y="1572"/>
                    <a:pt x="2774" y="2203"/>
                  </a:cubicBezTo>
                  <a:cubicBezTo>
                    <a:pt x="2715" y="2643"/>
                    <a:pt x="2334" y="2988"/>
                    <a:pt x="1857" y="2988"/>
                  </a:cubicBezTo>
                  <a:cubicBezTo>
                    <a:pt x="1334" y="2988"/>
                    <a:pt x="905" y="2560"/>
                    <a:pt x="905" y="2036"/>
                  </a:cubicBezTo>
                  <a:cubicBezTo>
                    <a:pt x="905" y="1941"/>
                    <a:pt x="822" y="1857"/>
                    <a:pt x="726" y="1857"/>
                  </a:cubicBezTo>
                  <a:cubicBezTo>
                    <a:pt x="703" y="1857"/>
                    <a:pt x="679" y="1857"/>
                    <a:pt x="667" y="1869"/>
                  </a:cubicBezTo>
                  <a:cubicBezTo>
                    <a:pt x="679" y="1726"/>
                    <a:pt x="691" y="1595"/>
                    <a:pt x="703" y="1488"/>
                  </a:cubicBezTo>
                  <a:cubicBezTo>
                    <a:pt x="726" y="1167"/>
                    <a:pt x="857" y="869"/>
                    <a:pt x="1060" y="667"/>
                  </a:cubicBezTo>
                  <a:cubicBezTo>
                    <a:pt x="1274" y="452"/>
                    <a:pt x="1560" y="333"/>
                    <a:pt x="1834" y="333"/>
                  </a:cubicBezTo>
                  <a:close/>
                  <a:moveTo>
                    <a:pt x="607" y="2346"/>
                  </a:moveTo>
                  <a:cubicBezTo>
                    <a:pt x="679" y="2667"/>
                    <a:pt x="869" y="2929"/>
                    <a:pt x="1131" y="3108"/>
                  </a:cubicBezTo>
                  <a:lnTo>
                    <a:pt x="1131" y="3298"/>
                  </a:lnTo>
                  <a:cubicBezTo>
                    <a:pt x="798" y="3239"/>
                    <a:pt x="560" y="3155"/>
                    <a:pt x="417" y="3096"/>
                  </a:cubicBezTo>
                  <a:cubicBezTo>
                    <a:pt x="393" y="3096"/>
                    <a:pt x="417" y="3084"/>
                    <a:pt x="417" y="3084"/>
                  </a:cubicBezTo>
                  <a:cubicBezTo>
                    <a:pt x="488" y="2881"/>
                    <a:pt x="548" y="2619"/>
                    <a:pt x="607" y="2346"/>
                  </a:cubicBezTo>
                  <a:close/>
                  <a:moveTo>
                    <a:pt x="3120" y="2346"/>
                  </a:moveTo>
                  <a:cubicBezTo>
                    <a:pt x="3167" y="2584"/>
                    <a:pt x="3227" y="2810"/>
                    <a:pt x="3286" y="3000"/>
                  </a:cubicBezTo>
                  <a:lnTo>
                    <a:pt x="2977" y="3298"/>
                  </a:lnTo>
                  <a:cubicBezTo>
                    <a:pt x="2941" y="3334"/>
                    <a:pt x="2881" y="3358"/>
                    <a:pt x="2834" y="3358"/>
                  </a:cubicBezTo>
                  <a:lnTo>
                    <a:pt x="2786" y="3358"/>
                  </a:lnTo>
                  <a:cubicBezTo>
                    <a:pt x="2691" y="3358"/>
                    <a:pt x="2596" y="3274"/>
                    <a:pt x="2596" y="3167"/>
                  </a:cubicBezTo>
                  <a:lnTo>
                    <a:pt x="2596" y="3108"/>
                  </a:lnTo>
                  <a:cubicBezTo>
                    <a:pt x="2858" y="2929"/>
                    <a:pt x="3048" y="2667"/>
                    <a:pt x="3120" y="2346"/>
                  </a:cubicBezTo>
                  <a:close/>
                  <a:moveTo>
                    <a:pt x="2262" y="3274"/>
                  </a:moveTo>
                  <a:cubicBezTo>
                    <a:pt x="2274" y="3381"/>
                    <a:pt x="2334" y="3465"/>
                    <a:pt x="2393" y="3524"/>
                  </a:cubicBezTo>
                  <a:lnTo>
                    <a:pt x="2119" y="3774"/>
                  </a:lnTo>
                  <a:cubicBezTo>
                    <a:pt x="2048" y="3852"/>
                    <a:pt x="1953" y="3890"/>
                    <a:pt x="1856" y="3890"/>
                  </a:cubicBezTo>
                  <a:cubicBezTo>
                    <a:pt x="1759" y="3890"/>
                    <a:pt x="1661" y="3852"/>
                    <a:pt x="1584" y="3774"/>
                  </a:cubicBezTo>
                  <a:lnTo>
                    <a:pt x="1429" y="3631"/>
                  </a:lnTo>
                  <a:cubicBezTo>
                    <a:pt x="1453" y="3584"/>
                    <a:pt x="1465" y="3524"/>
                    <a:pt x="1465" y="3465"/>
                  </a:cubicBezTo>
                  <a:lnTo>
                    <a:pt x="1465" y="3274"/>
                  </a:lnTo>
                  <a:cubicBezTo>
                    <a:pt x="1584" y="3322"/>
                    <a:pt x="1727" y="3334"/>
                    <a:pt x="1857" y="3334"/>
                  </a:cubicBezTo>
                  <a:cubicBezTo>
                    <a:pt x="1988" y="3334"/>
                    <a:pt x="2119" y="3322"/>
                    <a:pt x="2262" y="3274"/>
                  </a:cubicBezTo>
                  <a:close/>
                  <a:moveTo>
                    <a:pt x="1857" y="0"/>
                  </a:moveTo>
                  <a:cubicBezTo>
                    <a:pt x="1072" y="0"/>
                    <a:pt x="429" y="619"/>
                    <a:pt x="369" y="1464"/>
                  </a:cubicBezTo>
                  <a:cubicBezTo>
                    <a:pt x="333" y="1810"/>
                    <a:pt x="214" y="2536"/>
                    <a:pt x="72" y="2941"/>
                  </a:cubicBezTo>
                  <a:cubicBezTo>
                    <a:pt x="0" y="3119"/>
                    <a:pt x="83" y="3310"/>
                    <a:pt x="262" y="3405"/>
                  </a:cubicBezTo>
                  <a:cubicBezTo>
                    <a:pt x="393" y="3465"/>
                    <a:pt x="595" y="3536"/>
                    <a:pt x="857" y="3596"/>
                  </a:cubicBezTo>
                  <a:lnTo>
                    <a:pt x="405" y="3822"/>
                  </a:lnTo>
                  <a:cubicBezTo>
                    <a:pt x="155" y="3941"/>
                    <a:pt x="12" y="4191"/>
                    <a:pt x="12" y="4477"/>
                  </a:cubicBezTo>
                  <a:lnTo>
                    <a:pt x="12" y="5953"/>
                  </a:lnTo>
                  <a:cubicBezTo>
                    <a:pt x="12" y="6036"/>
                    <a:pt x="83" y="6132"/>
                    <a:pt x="191" y="6132"/>
                  </a:cubicBezTo>
                  <a:cubicBezTo>
                    <a:pt x="274" y="6132"/>
                    <a:pt x="369" y="6048"/>
                    <a:pt x="369" y="5953"/>
                  </a:cubicBezTo>
                  <a:lnTo>
                    <a:pt x="369" y="4477"/>
                  </a:lnTo>
                  <a:cubicBezTo>
                    <a:pt x="369" y="4322"/>
                    <a:pt x="441" y="4191"/>
                    <a:pt x="572" y="4131"/>
                  </a:cubicBezTo>
                  <a:lnTo>
                    <a:pt x="1155" y="3834"/>
                  </a:lnTo>
                  <a:lnTo>
                    <a:pt x="1369" y="4024"/>
                  </a:lnTo>
                  <a:cubicBezTo>
                    <a:pt x="1512" y="4167"/>
                    <a:pt x="1691" y="4239"/>
                    <a:pt x="1869" y="4239"/>
                  </a:cubicBezTo>
                  <a:cubicBezTo>
                    <a:pt x="2048" y="4239"/>
                    <a:pt x="2238" y="4167"/>
                    <a:pt x="2381" y="4024"/>
                  </a:cubicBezTo>
                  <a:lnTo>
                    <a:pt x="2715" y="3691"/>
                  </a:lnTo>
                  <a:lnTo>
                    <a:pt x="2834" y="3691"/>
                  </a:lnTo>
                  <a:cubicBezTo>
                    <a:pt x="2977" y="3691"/>
                    <a:pt x="3108" y="3631"/>
                    <a:pt x="3215" y="3536"/>
                  </a:cubicBezTo>
                  <a:lnTo>
                    <a:pt x="5382" y="1488"/>
                  </a:lnTo>
                  <a:lnTo>
                    <a:pt x="5632" y="1738"/>
                  </a:lnTo>
                  <a:lnTo>
                    <a:pt x="2893" y="4477"/>
                  </a:lnTo>
                  <a:cubicBezTo>
                    <a:pt x="2715" y="4655"/>
                    <a:pt x="2631" y="4882"/>
                    <a:pt x="2631" y="5132"/>
                  </a:cubicBezTo>
                  <a:lnTo>
                    <a:pt x="2631" y="5929"/>
                  </a:lnTo>
                  <a:cubicBezTo>
                    <a:pt x="2631" y="6025"/>
                    <a:pt x="2703" y="6108"/>
                    <a:pt x="2810" y="6108"/>
                  </a:cubicBezTo>
                  <a:cubicBezTo>
                    <a:pt x="2893" y="6108"/>
                    <a:pt x="2989" y="6036"/>
                    <a:pt x="2989" y="5929"/>
                  </a:cubicBezTo>
                  <a:lnTo>
                    <a:pt x="2989" y="5132"/>
                  </a:lnTo>
                  <a:cubicBezTo>
                    <a:pt x="2989" y="4977"/>
                    <a:pt x="3048" y="4834"/>
                    <a:pt x="3155" y="4727"/>
                  </a:cubicBezTo>
                  <a:lnTo>
                    <a:pt x="6227" y="1643"/>
                  </a:lnTo>
                  <a:cubicBezTo>
                    <a:pt x="6370" y="1512"/>
                    <a:pt x="6429" y="1310"/>
                    <a:pt x="6382" y="1131"/>
                  </a:cubicBezTo>
                  <a:lnTo>
                    <a:pt x="6263" y="679"/>
                  </a:lnTo>
                  <a:lnTo>
                    <a:pt x="6382" y="572"/>
                  </a:lnTo>
                  <a:cubicBezTo>
                    <a:pt x="6453" y="512"/>
                    <a:pt x="6453" y="393"/>
                    <a:pt x="6382" y="321"/>
                  </a:cubicBezTo>
                  <a:cubicBezTo>
                    <a:pt x="6352" y="286"/>
                    <a:pt x="6307" y="268"/>
                    <a:pt x="6261" y="268"/>
                  </a:cubicBezTo>
                  <a:cubicBezTo>
                    <a:pt x="6215" y="268"/>
                    <a:pt x="6168" y="286"/>
                    <a:pt x="6132" y="321"/>
                  </a:cubicBezTo>
                  <a:lnTo>
                    <a:pt x="3572" y="2738"/>
                  </a:lnTo>
                  <a:cubicBezTo>
                    <a:pt x="3453" y="2322"/>
                    <a:pt x="3358" y="1750"/>
                    <a:pt x="3346" y="1464"/>
                  </a:cubicBezTo>
                  <a:cubicBezTo>
                    <a:pt x="3286" y="631"/>
                    <a:pt x="264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303;p64">
              <a:extLst>
                <a:ext uri="{FF2B5EF4-FFF2-40B4-BE49-F238E27FC236}">
                  <a16:creationId xmlns:a16="http://schemas.microsoft.com/office/drawing/2014/main" id="{131AD1F3-62D5-4D28-8CD0-BC2B9980F2FC}"/>
                </a:ext>
              </a:extLst>
            </p:cNvPr>
            <p:cNvSpPr/>
            <p:nvPr/>
          </p:nvSpPr>
          <p:spPr>
            <a:xfrm>
              <a:off x="5740078" y="2905929"/>
              <a:ext cx="225547" cy="189516"/>
            </a:xfrm>
            <a:custGeom>
              <a:avLst/>
              <a:gdLst/>
              <a:ahLst/>
              <a:cxnLst/>
              <a:rect l="l" t="t" r="r" b="b"/>
              <a:pathLst>
                <a:path w="7086" h="5954" extrusionOk="0">
                  <a:moveTo>
                    <a:pt x="549" y="0"/>
                  </a:moveTo>
                  <a:cubicBezTo>
                    <a:pt x="251" y="0"/>
                    <a:pt x="1" y="250"/>
                    <a:pt x="1" y="548"/>
                  </a:cubicBezTo>
                  <a:lnTo>
                    <a:pt x="1" y="5072"/>
                  </a:lnTo>
                  <a:cubicBezTo>
                    <a:pt x="1" y="5156"/>
                    <a:pt x="72" y="5251"/>
                    <a:pt x="180" y="5251"/>
                  </a:cubicBezTo>
                  <a:cubicBezTo>
                    <a:pt x="263" y="5251"/>
                    <a:pt x="358" y="5179"/>
                    <a:pt x="358" y="5072"/>
                  </a:cubicBezTo>
                  <a:lnTo>
                    <a:pt x="358" y="548"/>
                  </a:lnTo>
                  <a:cubicBezTo>
                    <a:pt x="358" y="441"/>
                    <a:pt x="441" y="357"/>
                    <a:pt x="549" y="357"/>
                  </a:cubicBezTo>
                  <a:lnTo>
                    <a:pt x="6537" y="357"/>
                  </a:lnTo>
                  <a:cubicBezTo>
                    <a:pt x="6645" y="357"/>
                    <a:pt x="6728" y="441"/>
                    <a:pt x="6728" y="548"/>
                  </a:cubicBezTo>
                  <a:lnTo>
                    <a:pt x="6728" y="5394"/>
                  </a:lnTo>
                  <a:cubicBezTo>
                    <a:pt x="6728" y="5501"/>
                    <a:pt x="6645" y="5596"/>
                    <a:pt x="6537" y="5596"/>
                  </a:cubicBezTo>
                  <a:lnTo>
                    <a:pt x="2108" y="5596"/>
                  </a:lnTo>
                  <a:cubicBezTo>
                    <a:pt x="2025" y="5596"/>
                    <a:pt x="1930" y="5668"/>
                    <a:pt x="1930" y="5775"/>
                  </a:cubicBezTo>
                  <a:cubicBezTo>
                    <a:pt x="1930" y="5870"/>
                    <a:pt x="2013" y="5953"/>
                    <a:pt x="2108" y="5953"/>
                  </a:cubicBezTo>
                  <a:lnTo>
                    <a:pt x="6537" y="5953"/>
                  </a:lnTo>
                  <a:cubicBezTo>
                    <a:pt x="6835" y="5953"/>
                    <a:pt x="7085" y="5691"/>
                    <a:pt x="7085" y="5394"/>
                  </a:cubicBezTo>
                  <a:lnTo>
                    <a:pt x="7085" y="548"/>
                  </a:lnTo>
                  <a:cubicBezTo>
                    <a:pt x="7085" y="238"/>
                    <a:pt x="6847" y="0"/>
                    <a:pt x="6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304;p64">
              <a:extLst>
                <a:ext uri="{FF2B5EF4-FFF2-40B4-BE49-F238E27FC236}">
                  <a16:creationId xmlns:a16="http://schemas.microsoft.com/office/drawing/2014/main" id="{0F520854-A796-497D-8E70-3220189FA5D4}"/>
                </a:ext>
              </a:extLst>
            </p:cNvPr>
            <p:cNvSpPr/>
            <p:nvPr/>
          </p:nvSpPr>
          <p:spPr>
            <a:xfrm>
              <a:off x="5793902" y="2928464"/>
              <a:ext cx="131553" cy="130598"/>
            </a:xfrm>
            <a:custGeom>
              <a:avLst/>
              <a:gdLst/>
              <a:ahLst/>
              <a:cxnLst/>
              <a:rect l="l" t="t" r="r" b="b"/>
              <a:pathLst>
                <a:path w="4133" h="4103" extrusionOk="0">
                  <a:moveTo>
                    <a:pt x="1870" y="757"/>
                  </a:moveTo>
                  <a:cubicBezTo>
                    <a:pt x="2227" y="757"/>
                    <a:pt x="2537" y="876"/>
                    <a:pt x="2811" y="1090"/>
                  </a:cubicBezTo>
                  <a:lnTo>
                    <a:pt x="1751" y="2150"/>
                  </a:lnTo>
                  <a:cubicBezTo>
                    <a:pt x="1679" y="2221"/>
                    <a:pt x="1679" y="2328"/>
                    <a:pt x="1751" y="2400"/>
                  </a:cubicBezTo>
                  <a:cubicBezTo>
                    <a:pt x="1775" y="2424"/>
                    <a:pt x="1822" y="2447"/>
                    <a:pt x="1870" y="2447"/>
                  </a:cubicBezTo>
                  <a:cubicBezTo>
                    <a:pt x="1918" y="2447"/>
                    <a:pt x="1953" y="2424"/>
                    <a:pt x="1989" y="2400"/>
                  </a:cubicBezTo>
                  <a:lnTo>
                    <a:pt x="2513" y="1876"/>
                  </a:lnTo>
                  <a:cubicBezTo>
                    <a:pt x="2584" y="1995"/>
                    <a:pt x="2632" y="2126"/>
                    <a:pt x="2632" y="2281"/>
                  </a:cubicBezTo>
                  <a:cubicBezTo>
                    <a:pt x="2632" y="2697"/>
                    <a:pt x="2287" y="3043"/>
                    <a:pt x="1870" y="3043"/>
                  </a:cubicBezTo>
                  <a:cubicBezTo>
                    <a:pt x="1453" y="3043"/>
                    <a:pt x="1108" y="2697"/>
                    <a:pt x="1108" y="2281"/>
                  </a:cubicBezTo>
                  <a:cubicBezTo>
                    <a:pt x="1108" y="1864"/>
                    <a:pt x="1453" y="1519"/>
                    <a:pt x="1870" y="1519"/>
                  </a:cubicBezTo>
                  <a:cubicBezTo>
                    <a:pt x="1953" y="1519"/>
                    <a:pt x="2049" y="1447"/>
                    <a:pt x="2049" y="1340"/>
                  </a:cubicBezTo>
                  <a:cubicBezTo>
                    <a:pt x="2049" y="1233"/>
                    <a:pt x="1977" y="1162"/>
                    <a:pt x="1870" y="1162"/>
                  </a:cubicBezTo>
                  <a:cubicBezTo>
                    <a:pt x="1263" y="1162"/>
                    <a:pt x="763" y="1650"/>
                    <a:pt x="763" y="2269"/>
                  </a:cubicBezTo>
                  <a:cubicBezTo>
                    <a:pt x="763" y="2876"/>
                    <a:pt x="1263" y="3364"/>
                    <a:pt x="1870" y="3364"/>
                  </a:cubicBezTo>
                  <a:cubicBezTo>
                    <a:pt x="2477" y="3364"/>
                    <a:pt x="2965" y="2876"/>
                    <a:pt x="2965" y="2269"/>
                  </a:cubicBezTo>
                  <a:cubicBezTo>
                    <a:pt x="2965" y="2031"/>
                    <a:pt x="2894" y="1804"/>
                    <a:pt x="2763" y="1614"/>
                  </a:cubicBezTo>
                  <a:lnTo>
                    <a:pt x="3049" y="1328"/>
                  </a:lnTo>
                  <a:cubicBezTo>
                    <a:pt x="3251" y="1578"/>
                    <a:pt x="3370" y="1912"/>
                    <a:pt x="3370" y="2269"/>
                  </a:cubicBezTo>
                  <a:cubicBezTo>
                    <a:pt x="3370" y="3102"/>
                    <a:pt x="2703" y="3769"/>
                    <a:pt x="1870" y="3769"/>
                  </a:cubicBezTo>
                  <a:cubicBezTo>
                    <a:pt x="1036" y="3769"/>
                    <a:pt x="370" y="3102"/>
                    <a:pt x="370" y="2269"/>
                  </a:cubicBezTo>
                  <a:cubicBezTo>
                    <a:pt x="370" y="1435"/>
                    <a:pt x="1036" y="757"/>
                    <a:pt x="1870" y="757"/>
                  </a:cubicBezTo>
                  <a:close/>
                  <a:moveTo>
                    <a:pt x="3924" y="1"/>
                  </a:moveTo>
                  <a:cubicBezTo>
                    <a:pt x="3879" y="1"/>
                    <a:pt x="3834" y="19"/>
                    <a:pt x="3799" y="54"/>
                  </a:cubicBezTo>
                  <a:lnTo>
                    <a:pt x="3537" y="328"/>
                  </a:lnTo>
                  <a:lnTo>
                    <a:pt x="3537" y="197"/>
                  </a:lnTo>
                  <a:cubicBezTo>
                    <a:pt x="3537" y="102"/>
                    <a:pt x="3453" y="19"/>
                    <a:pt x="3358" y="19"/>
                  </a:cubicBezTo>
                  <a:cubicBezTo>
                    <a:pt x="3263" y="19"/>
                    <a:pt x="3180" y="90"/>
                    <a:pt x="3180" y="197"/>
                  </a:cubicBezTo>
                  <a:lnTo>
                    <a:pt x="3180" y="685"/>
                  </a:lnTo>
                  <a:lnTo>
                    <a:pt x="3037" y="816"/>
                  </a:lnTo>
                  <a:cubicBezTo>
                    <a:pt x="2715" y="554"/>
                    <a:pt x="2310" y="388"/>
                    <a:pt x="1870" y="388"/>
                  </a:cubicBezTo>
                  <a:cubicBezTo>
                    <a:pt x="834" y="388"/>
                    <a:pt x="1" y="1221"/>
                    <a:pt x="1" y="2245"/>
                  </a:cubicBezTo>
                  <a:cubicBezTo>
                    <a:pt x="1" y="3269"/>
                    <a:pt x="834" y="4102"/>
                    <a:pt x="1870" y="4102"/>
                  </a:cubicBezTo>
                  <a:cubicBezTo>
                    <a:pt x="2894" y="4102"/>
                    <a:pt x="3727" y="3269"/>
                    <a:pt x="3727" y="2245"/>
                  </a:cubicBezTo>
                  <a:cubicBezTo>
                    <a:pt x="3727" y="1804"/>
                    <a:pt x="3561" y="1388"/>
                    <a:pt x="3299" y="1066"/>
                  </a:cubicBezTo>
                  <a:lnTo>
                    <a:pt x="3430" y="935"/>
                  </a:lnTo>
                  <a:lnTo>
                    <a:pt x="3918" y="935"/>
                  </a:lnTo>
                  <a:cubicBezTo>
                    <a:pt x="4013" y="935"/>
                    <a:pt x="4096" y="864"/>
                    <a:pt x="4096" y="757"/>
                  </a:cubicBezTo>
                  <a:cubicBezTo>
                    <a:pt x="4084" y="673"/>
                    <a:pt x="4013" y="578"/>
                    <a:pt x="3918" y="578"/>
                  </a:cubicBezTo>
                  <a:lnTo>
                    <a:pt x="3787" y="578"/>
                  </a:lnTo>
                  <a:lnTo>
                    <a:pt x="4049" y="316"/>
                  </a:lnTo>
                  <a:cubicBezTo>
                    <a:pt x="4132" y="245"/>
                    <a:pt x="4132" y="138"/>
                    <a:pt x="4049" y="54"/>
                  </a:cubicBezTo>
                  <a:cubicBezTo>
                    <a:pt x="4013" y="19"/>
                    <a:pt x="3968" y="1"/>
                    <a:pt x="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0453;p59">
            <a:extLst>
              <a:ext uri="{FF2B5EF4-FFF2-40B4-BE49-F238E27FC236}">
                <a16:creationId xmlns:a16="http://schemas.microsoft.com/office/drawing/2014/main" id="{D3AA601F-1191-4106-B661-375429FCA586}"/>
              </a:ext>
            </a:extLst>
          </p:cNvPr>
          <p:cNvGrpSpPr/>
          <p:nvPr/>
        </p:nvGrpSpPr>
        <p:grpSpPr>
          <a:xfrm>
            <a:off x="7552655" y="1787492"/>
            <a:ext cx="424904" cy="506205"/>
            <a:chOff x="3086313" y="2877049"/>
            <a:chExt cx="320143" cy="392581"/>
          </a:xfrm>
          <a:solidFill>
            <a:schemeClr val="bg2"/>
          </a:solidFill>
        </p:grpSpPr>
        <p:sp>
          <p:nvSpPr>
            <p:cNvPr id="72" name="Google Shape;10454;p59">
              <a:extLst>
                <a:ext uri="{FF2B5EF4-FFF2-40B4-BE49-F238E27FC236}">
                  <a16:creationId xmlns:a16="http://schemas.microsoft.com/office/drawing/2014/main" id="{6760C7C4-A883-46D1-BE14-47AA74E03C6D}"/>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55;p59">
              <a:extLst>
                <a:ext uri="{FF2B5EF4-FFF2-40B4-BE49-F238E27FC236}">
                  <a16:creationId xmlns:a16="http://schemas.microsoft.com/office/drawing/2014/main" id="{6DF2CE3D-BC0E-42A4-8460-A1BCC15FAC0B}"/>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456;p59">
              <a:extLst>
                <a:ext uri="{FF2B5EF4-FFF2-40B4-BE49-F238E27FC236}">
                  <a16:creationId xmlns:a16="http://schemas.microsoft.com/office/drawing/2014/main" id="{C360C223-26D8-4E63-A51F-7B83582FBCEB}"/>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457;p59">
              <a:extLst>
                <a:ext uri="{FF2B5EF4-FFF2-40B4-BE49-F238E27FC236}">
                  <a16:creationId xmlns:a16="http://schemas.microsoft.com/office/drawing/2014/main" id="{92448C58-B437-4EFA-886E-D2E522293C0D}"/>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458;p59">
              <a:extLst>
                <a:ext uri="{FF2B5EF4-FFF2-40B4-BE49-F238E27FC236}">
                  <a16:creationId xmlns:a16="http://schemas.microsoft.com/office/drawing/2014/main" id="{E91B0070-6E7D-49FE-886A-6AD460DFB060}"/>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459;p59">
              <a:extLst>
                <a:ext uri="{FF2B5EF4-FFF2-40B4-BE49-F238E27FC236}">
                  <a16:creationId xmlns:a16="http://schemas.microsoft.com/office/drawing/2014/main" id="{CD8143C4-A32F-4CBE-A885-C406C5B9EBE2}"/>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460;p59">
              <a:extLst>
                <a:ext uri="{FF2B5EF4-FFF2-40B4-BE49-F238E27FC236}">
                  <a16:creationId xmlns:a16="http://schemas.microsoft.com/office/drawing/2014/main" id="{4D7AF713-DBAA-4010-A279-A6630F13157D}"/>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461;p59">
              <a:extLst>
                <a:ext uri="{FF2B5EF4-FFF2-40B4-BE49-F238E27FC236}">
                  <a16:creationId xmlns:a16="http://schemas.microsoft.com/office/drawing/2014/main" id="{1B32B05D-6C1F-4C03-88A6-0BD81910B17D}"/>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462;p59">
              <a:extLst>
                <a:ext uri="{FF2B5EF4-FFF2-40B4-BE49-F238E27FC236}">
                  <a16:creationId xmlns:a16="http://schemas.microsoft.com/office/drawing/2014/main" id="{DDCA9FDB-A37D-44E3-83CF-18B6F8033F58}"/>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463;p59">
              <a:extLst>
                <a:ext uri="{FF2B5EF4-FFF2-40B4-BE49-F238E27FC236}">
                  <a16:creationId xmlns:a16="http://schemas.microsoft.com/office/drawing/2014/main" id="{9C9BC768-1AF0-4312-8A06-3C72512A0641}"/>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464;p59">
              <a:extLst>
                <a:ext uri="{FF2B5EF4-FFF2-40B4-BE49-F238E27FC236}">
                  <a16:creationId xmlns:a16="http://schemas.microsoft.com/office/drawing/2014/main" id="{4B8EA7C7-17D6-45AE-8557-8E0841318CAA}"/>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465;p59">
              <a:extLst>
                <a:ext uri="{FF2B5EF4-FFF2-40B4-BE49-F238E27FC236}">
                  <a16:creationId xmlns:a16="http://schemas.microsoft.com/office/drawing/2014/main" id="{6292A0D7-6459-406F-B899-146FF9B0D66C}"/>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Theoretical Framework</a:t>
            </a:r>
            <a:endParaRPr sz="2000" dirty="0"/>
          </a:p>
        </p:txBody>
      </p:sp>
      <p:sp>
        <p:nvSpPr>
          <p:cNvPr id="689" name="Google Shape;689;p32"/>
          <p:cNvSpPr/>
          <p:nvPr/>
        </p:nvSpPr>
        <p:spPr>
          <a:xfrm>
            <a:off x="4759614" y="128588"/>
            <a:ext cx="492919" cy="4777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6">
                <a:lumMod val="40000"/>
                <a:lumOff val="60000"/>
              </a:schemeClr>
            </a:solidFill>
            <a:prstDash val="solid"/>
            <a:round/>
            <a:headEnd type="none" w="med" len="med"/>
            <a:tailEnd type="none" w="med" len="med"/>
          </a:ln>
        </p:spPr>
      </p:cxnSp>
      <p:sp>
        <p:nvSpPr>
          <p:cNvPr id="38" name="Google Shape;507;p28">
            <a:extLst>
              <a:ext uri="{FF2B5EF4-FFF2-40B4-BE49-F238E27FC236}">
                <a16:creationId xmlns:a16="http://schemas.microsoft.com/office/drawing/2014/main" id="{53181D68-9B89-412D-98C2-12A05B651B2D}"/>
              </a:ext>
            </a:extLst>
          </p:cNvPr>
          <p:cNvSpPr txBox="1">
            <a:spLocks/>
          </p:cNvSpPr>
          <p:nvPr/>
        </p:nvSpPr>
        <p:spPr>
          <a:xfrm>
            <a:off x="606383" y="933073"/>
            <a:ext cx="7373830" cy="6143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algn="l"/>
            <a:r>
              <a:rPr lang="en-US" sz="2000" dirty="0"/>
              <a:t>Box-Jenkins Methodology</a:t>
            </a:r>
          </a:p>
        </p:txBody>
      </p:sp>
      <p:sp>
        <p:nvSpPr>
          <p:cNvPr id="16" name="Google Shape;1167;p42">
            <a:extLst>
              <a:ext uri="{FF2B5EF4-FFF2-40B4-BE49-F238E27FC236}">
                <a16:creationId xmlns:a16="http://schemas.microsoft.com/office/drawing/2014/main" id="{796A9C39-8F6B-4C07-ABF3-B2F5415AD799}"/>
              </a:ext>
            </a:extLst>
          </p:cNvPr>
          <p:cNvSpPr txBox="1">
            <a:spLocks/>
          </p:cNvSpPr>
          <p:nvPr/>
        </p:nvSpPr>
        <p:spPr>
          <a:xfrm>
            <a:off x="1180620" y="2233235"/>
            <a:ext cx="1213709" cy="514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endParaRPr lang="en-US" sz="1100" b="1" dirty="0">
              <a:solidFill>
                <a:srgbClr val="00040C"/>
              </a:solidFill>
            </a:endParaRPr>
          </a:p>
        </p:txBody>
      </p:sp>
      <p:sp>
        <p:nvSpPr>
          <p:cNvPr id="20" name="Google Shape;1141;p41">
            <a:extLst>
              <a:ext uri="{FF2B5EF4-FFF2-40B4-BE49-F238E27FC236}">
                <a16:creationId xmlns:a16="http://schemas.microsoft.com/office/drawing/2014/main" id="{6970251C-2BB3-40A8-8FCD-952F102E076F}"/>
              </a:ext>
            </a:extLst>
          </p:cNvPr>
          <p:cNvSpPr txBox="1">
            <a:spLocks noGrp="1"/>
          </p:cNvSpPr>
          <p:nvPr>
            <p:ph type="subTitle" idx="1"/>
          </p:nvPr>
        </p:nvSpPr>
        <p:spPr>
          <a:xfrm>
            <a:off x="355039" y="2176675"/>
            <a:ext cx="3008371" cy="644700"/>
          </a:xfrm>
          <a:prstGeom prst="rect">
            <a:avLst/>
          </a:prstGeom>
        </p:spPr>
        <p:txBody>
          <a:bodyPr spcFirstLastPara="1" wrap="square" lIns="91425" tIns="91425" rIns="91425" bIns="91425" anchor="b" anchorCtr="0">
            <a:noAutofit/>
          </a:bodyPr>
          <a:lstStyle/>
          <a:p>
            <a:pPr marL="0" indent="0" algn="r"/>
            <a:r>
              <a:rPr lang="en-US" sz="1800" b="1" dirty="0">
                <a:solidFill>
                  <a:schemeClr val="bg1"/>
                </a:solidFill>
              </a:rPr>
              <a:t>Data Preparation/ Identification</a:t>
            </a:r>
          </a:p>
          <a:p>
            <a:pPr marL="0" lvl="0" indent="0" algn="r" rtl="0">
              <a:spcBef>
                <a:spcPts val="0"/>
              </a:spcBef>
              <a:spcAft>
                <a:spcPts val="0"/>
              </a:spcAft>
              <a:buNone/>
            </a:pPr>
            <a:endParaRPr lang="en-US" dirty="0">
              <a:solidFill>
                <a:schemeClr val="bg1"/>
              </a:solidFill>
            </a:endParaRPr>
          </a:p>
        </p:txBody>
      </p:sp>
      <p:sp>
        <p:nvSpPr>
          <p:cNvPr id="27" name="Google Shape;1148;p41">
            <a:extLst>
              <a:ext uri="{FF2B5EF4-FFF2-40B4-BE49-F238E27FC236}">
                <a16:creationId xmlns:a16="http://schemas.microsoft.com/office/drawing/2014/main" id="{4E90AF7C-3E3B-4F37-9C7B-C49397D822B1}"/>
              </a:ext>
            </a:extLst>
          </p:cNvPr>
          <p:cNvSpPr/>
          <p:nvPr/>
        </p:nvSpPr>
        <p:spPr>
          <a:xfrm>
            <a:off x="3174897" y="1917799"/>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9;p41">
            <a:extLst>
              <a:ext uri="{FF2B5EF4-FFF2-40B4-BE49-F238E27FC236}">
                <a16:creationId xmlns:a16="http://schemas.microsoft.com/office/drawing/2014/main" id="{1BAD7E77-C864-4D71-8A24-87DD67E66755}"/>
              </a:ext>
            </a:extLst>
          </p:cNvPr>
          <p:cNvSpPr/>
          <p:nvPr/>
        </p:nvSpPr>
        <p:spPr>
          <a:xfrm>
            <a:off x="3363470" y="2106999"/>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0;p41">
            <a:extLst>
              <a:ext uri="{FF2B5EF4-FFF2-40B4-BE49-F238E27FC236}">
                <a16:creationId xmlns:a16="http://schemas.microsoft.com/office/drawing/2014/main" id="{EAA1AB26-B97E-4A6C-88F8-3BD1974B4B71}"/>
              </a:ext>
            </a:extLst>
          </p:cNvPr>
          <p:cNvSpPr/>
          <p:nvPr/>
        </p:nvSpPr>
        <p:spPr>
          <a:xfrm>
            <a:off x="3471860" y="2294895"/>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1;p41">
            <a:extLst>
              <a:ext uri="{FF2B5EF4-FFF2-40B4-BE49-F238E27FC236}">
                <a16:creationId xmlns:a16="http://schemas.microsoft.com/office/drawing/2014/main" id="{698BC3D0-F081-491E-BD3E-C061BCF3A571}"/>
              </a:ext>
            </a:extLst>
          </p:cNvPr>
          <p:cNvSpPr/>
          <p:nvPr/>
        </p:nvSpPr>
        <p:spPr>
          <a:xfrm>
            <a:off x="3674875" y="2483260"/>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53;p41">
            <a:extLst>
              <a:ext uri="{FF2B5EF4-FFF2-40B4-BE49-F238E27FC236}">
                <a16:creationId xmlns:a16="http://schemas.microsoft.com/office/drawing/2014/main" id="{3580F62A-B3AA-435A-BEEB-067374C90E69}"/>
              </a:ext>
            </a:extLst>
          </p:cNvPr>
          <p:cNvSpPr/>
          <p:nvPr/>
        </p:nvSpPr>
        <p:spPr>
          <a:xfrm>
            <a:off x="3363472" y="2106946"/>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4;p41">
            <a:extLst>
              <a:ext uri="{FF2B5EF4-FFF2-40B4-BE49-F238E27FC236}">
                <a16:creationId xmlns:a16="http://schemas.microsoft.com/office/drawing/2014/main" id="{6E3DADFF-0F78-4371-9B00-58900C1A89FD}"/>
              </a:ext>
            </a:extLst>
          </p:cNvPr>
          <p:cNvSpPr/>
          <p:nvPr/>
        </p:nvSpPr>
        <p:spPr>
          <a:xfrm rot="4870002">
            <a:off x="3552409" y="2295735"/>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5;p41">
            <a:extLst>
              <a:ext uri="{FF2B5EF4-FFF2-40B4-BE49-F238E27FC236}">
                <a16:creationId xmlns:a16="http://schemas.microsoft.com/office/drawing/2014/main" id="{4D532337-261A-4E02-B63D-509C639822F6}"/>
              </a:ext>
            </a:extLst>
          </p:cNvPr>
          <p:cNvSpPr/>
          <p:nvPr/>
        </p:nvSpPr>
        <p:spPr>
          <a:xfrm rot="788870">
            <a:off x="3743775" y="2487209"/>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156;p41">
            <a:extLst>
              <a:ext uri="{FF2B5EF4-FFF2-40B4-BE49-F238E27FC236}">
                <a16:creationId xmlns:a16="http://schemas.microsoft.com/office/drawing/2014/main" id="{9E358127-5C49-48D0-907B-9B90DB0F5757}"/>
              </a:ext>
            </a:extLst>
          </p:cNvPr>
          <p:cNvCxnSpPr/>
          <p:nvPr/>
        </p:nvCxnSpPr>
        <p:spPr>
          <a:xfrm>
            <a:off x="2068365" y="3307249"/>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35" name="Google Shape;1157;p41">
            <a:extLst>
              <a:ext uri="{FF2B5EF4-FFF2-40B4-BE49-F238E27FC236}">
                <a16:creationId xmlns:a16="http://schemas.microsoft.com/office/drawing/2014/main" id="{FDE0769B-1860-4AAE-8068-70A6A0DACC46}"/>
              </a:ext>
            </a:extLst>
          </p:cNvPr>
          <p:cNvCxnSpPr/>
          <p:nvPr/>
        </p:nvCxnSpPr>
        <p:spPr>
          <a:xfrm>
            <a:off x="2068365" y="3634299"/>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36" name="Google Shape;1158;p41">
            <a:extLst>
              <a:ext uri="{FF2B5EF4-FFF2-40B4-BE49-F238E27FC236}">
                <a16:creationId xmlns:a16="http://schemas.microsoft.com/office/drawing/2014/main" id="{9FB56FCE-ECDC-4A83-8AA8-CAB7598147CF}"/>
              </a:ext>
            </a:extLst>
          </p:cNvPr>
          <p:cNvCxnSpPr/>
          <p:nvPr/>
        </p:nvCxnSpPr>
        <p:spPr>
          <a:xfrm rot="10800000">
            <a:off x="5715865" y="3307249"/>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37" name="Google Shape;1159;p41">
            <a:extLst>
              <a:ext uri="{FF2B5EF4-FFF2-40B4-BE49-F238E27FC236}">
                <a16:creationId xmlns:a16="http://schemas.microsoft.com/office/drawing/2014/main" id="{C9B9E35B-D5C7-45C1-97EB-9E72DD2406B7}"/>
              </a:ext>
            </a:extLst>
          </p:cNvPr>
          <p:cNvCxnSpPr/>
          <p:nvPr/>
        </p:nvCxnSpPr>
        <p:spPr>
          <a:xfrm rot="10800000">
            <a:off x="5878165" y="3634299"/>
            <a:ext cx="1147800" cy="0"/>
          </a:xfrm>
          <a:prstGeom prst="straightConnector1">
            <a:avLst/>
          </a:prstGeom>
          <a:noFill/>
          <a:ln w="19050" cap="flat" cmpd="sng">
            <a:solidFill>
              <a:schemeClr val="accent1"/>
            </a:solidFill>
            <a:prstDash val="solid"/>
            <a:round/>
            <a:headEnd type="none" w="med" len="med"/>
            <a:tailEnd type="oval" w="med" len="med"/>
          </a:ln>
        </p:spPr>
      </p:cxnSp>
      <p:sp>
        <p:nvSpPr>
          <p:cNvPr id="39" name="Google Shape;1141;p41">
            <a:extLst>
              <a:ext uri="{FF2B5EF4-FFF2-40B4-BE49-F238E27FC236}">
                <a16:creationId xmlns:a16="http://schemas.microsoft.com/office/drawing/2014/main" id="{0D386543-093F-41C7-819E-29AF6BD8EDF3}"/>
              </a:ext>
            </a:extLst>
          </p:cNvPr>
          <p:cNvSpPr txBox="1">
            <a:spLocks/>
          </p:cNvSpPr>
          <p:nvPr/>
        </p:nvSpPr>
        <p:spPr>
          <a:xfrm>
            <a:off x="492490" y="3596066"/>
            <a:ext cx="2731119"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r"/>
            <a:r>
              <a:rPr lang="en-US" b="1" dirty="0">
                <a:solidFill>
                  <a:schemeClr val="bg1"/>
                </a:solidFill>
              </a:rPr>
              <a:t>Model Selection and Parameter Estimation</a:t>
            </a:r>
            <a:endParaRPr lang="en-US" dirty="0">
              <a:solidFill>
                <a:schemeClr val="bg1"/>
              </a:solidFill>
            </a:endParaRPr>
          </a:p>
        </p:txBody>
      </p:sp>
      <p:sp>
        <p:nvSpPr>
          <p:cNvPr id="40" name="Google Shape;1141;p41">
            <a:extLst>
              <a:ext uri="{FF2B5EF4-FFF2-40B4-BE49-F238E27FC236}">
                <a16:creationId xmlns:a16="http://schemas.microsoft.com/office/drawing/2014/main" id="{44F2DDD7-E3B1-4F94-94A6-88A0FC11AD1D}"/>
              </a:ext>
            </a:extLst>
          </p:cNvPr>
          <p:cNvSpPr txBox="1">
            <a:spLocks/>
          </p:cNvSpPr>
          <p:nvPr/>
        </p:nvSpPr>
        <p:spPr>
          <a:xfrm>
            <a:off x="5753135" y="1606744"/>
            <a:ext cx="3196941"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b="1" dirty="0">
                <a:solidFill>
                  <a:schemeClr val="bg1"/>
                </a:solidFill>
              </a:rPr>
              <a:t>Diagnostic  Checking</a:t>
            </a:r>
          </a:p>
        </p:txBody>
      </p:sp>
      <p:sp>
        <p:nvSpPr>
          <p:cNvPr id="41" name="Google Shape;1141;p41">
            <a:extLst>
              <a:ext uri="{FF2B5EF4-FFF2-40B4-BE49-F238E27FC236}">
                <a16:creationId xmlns:a16="http://schemas.microsoft.com/office/drawing/2014/main" id="{394E1183-4426-494C-BC38-6ED1DB03DDAD}"/>
              </a:ext>
            </a:extLst>
          </p:cNvPr>
          <p:cNvSpPr txBox="1">
            <a:spLocks/>
          </p:cNvSpPr>
          <p:nvPr/>
        </p:nvSpPr>
        <p:spPr>
          <a:xfrm>
            <a:off x="5092197" y="3442611"/>
            <a:ext cx="2417042"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r"/>
            <a:r>
              <a:rPr lang="en-US" b="1" dirty="0">
                <a:solidFill>
                  <a:schemeClr val="bg1"/>
                </a:solidFill>
              </a:rPr>
              <a:t>Forecasting</a:t>
            </a:r>
          </a:p>
        </p:txBody>
      </p:sp>
      <p:sp>
        <p:nvSpPr>
          <p:cNvPr id="26" name="Google Shape;1141;p41">
            <a:extLst>
              <a:ext uri="{FF2B5EF4-FFF2-40B4-BE49-F238E27FC236}">
                <a16:creationId xmlns:a16="http://schemas.microsoft.com/office/drawing/2014/main" id="{373EB332-7F4F-4B8C-B773-E9323C41013E}"/>
              </a:ext>
            </a:extLst>
          </p:cNvPr>
          <p:cNvSpPr txBox="1">
            <a:spLocks/>
          </p:cNvSpPr>
          <p:nvPr/>
        </p:nvSpPr>
        <p:spPr>
          <a:xfrm>
            <a:off x="1196465" y="2541819"/>
            <a:ext cx="203094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t>Providing guidelines for making the series stationary in both its mean and variance </a:t>
            </a:r>
          </a:p>
        </p:txBody>
      </p:sp>
      <p:sp>
        <p:nvSpPr>
          <p:cNvPr id="42" name="Google Shape;1141;p41">
            <a:extLst>
              <a:ext uri="{FF2B5EF4-FFF2-40B4-BE49-F238E27FC236}">
                <a16:creationId xmlns:a16="http://schemas.microsoft.com/office/drawing/2014/main" id="{72D44925-4E44-4A5C-9D51-20CB7CED30B1}"/>
              </a:ext>
            </a:extLst>
          </p:cNvPr>
          <p:cNvSpPr txBox="1">
            <a:spLocks/>
          </p:cNvSpPr>
          <p:nvPr/>
        </p:nvSpPr>
        <p:spPr>
          <a:xfrm>
            <a:off x="718583" y="4373615"/>
            <a:ext cx="2696821"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t>Suggesting the use of autocorrelations and partial autocorrelation coefficients for determining appropriate values of p and q </a:t>
            </a:r>
            <a:endParaRPr lang="en-US" sz="1400" dirty="0"/>
          </a:p>
        </p:txBody>
      </p:sp>
      <p:sp>
        <p:nvSpPr>
          <p:cNvPr id="43" name="Google Shape;1141;p41">
            <a:extLst>
              <a:ext uri="{FF2B5EF4-FFF2-40B4-BE49-F238E27FC236}">
                <a16:creationId xmlns:a16="http://schemas.microsoft.com/office/drawing/2014/main" id="{FDB6D283-C05E-4303-9941-159185C48B63}"/>
              </a:ext>
            </a:extLst>
          </p:cNvPr>
          <p:cNvSpPr txBox="1">
            <a:spLocks/>
          </p:cNvSpPr>
          <p:nvPr/>
        </p:nvSpPr>
        <p:spPr>
          <a:xfrm>
            <a:off x="5896666" y="2144363"/>
            <a:ext cx="2689889" cy="10592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t>Providing a set of computer programs to help users identify appropriate values for p and q, as well as P and Q, and estimate the parameters involved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dirty="0"/>
          </a:p>
        </p:txBody>
      </p:sp>
      <p:sp>
        <p:nvSpPr>
          <p:cNvPr id="44" name="Google Shape;1141;p41">
            <a:extLst>
              <a:ext uri="{FF2B5EF4-FFF2-40B4-BE49-F238E27FC236}">
                <a16:creationId xmlns:a16="http://schemas.microsoft.com/office/drawing/2014/main" id="{C734FC7C-8597-4B5C-8EBF-F56C56F0C636}"/>
              </a:ext>
            </a:extLst>
          </p:cNvPr>
          <p:cNvSpPr txBox="1">
            <a:spLocks/>
          </p:cNvSpPr>
          <p:nvPr/>
        </p:nvSpPr>
        <p:spPr>
          <a:xfrm>
            <a:off x="5780512" y="4087311"/>
            <a:ext cx="2689889" cy="3346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t>Model is used for forecasting</a:t>
            </a:r>
            <a:endParaRPr lang="en-US" sz="1400" dirty="0"/>
          </a:p>
        </p:txBody>
      </p:sp>
    </p:spTree>
    <p:extLst>
      <p:ext uri="{BB962C8B-B14F-4D97-AF65-F5344CB8AC3E}">
        <p14:creationId xmlns:p14="http://schemas.microsoft.com/office/powerpoint/2010/main" val="63332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08322" y="1862725"/>
            <a:ext cx="410560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689" name="Google Shape;689;p32"/>
          <p:cNvSpPr/>
          <p:nvPr/>
        </p:nvSpPr>
        <p:spPr>
          <a:xfrm>
            <a:off x="5782875" y="1868575"/>
            <a:ext cx="1085100" cy="1085100"/>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Tree>
    <p:extLst>
      <p:ext uri="{BB962C8B-B14F-4D97-AF65-F5344CB8AC3E}">
        <p14:creationId xmlns:p14="http://schemas.microsoft.com/office/powerpoint/2010/main" val="144374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Methodology</a:t>
            </a:r>
            <a:endParaRPr sz="2000" dirty="0"/>
          </a:p>
        </p:txBody>
      </p:sp>
      <p:sp>
        <p:nvSpPr>
          <p:cNvPr id="689" name="Google Shape;689;p32"/>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04</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pic>
        <p:nvPicPr>
          <p:cNvPr id="92" name="Picture 91" descr="Diagram&#10;&#10;Description automatically generated">
            <a:extLst>
              <a:ext uri="{FF2B5EF4-FFF2-40B4-BE49-F238E27FC236}">
                <a16:creationId xmlns:a16="http://schemas.microsoft.com/office/drawing/2014/main" id="{22CBF8B9-DAFA-43CD-A05B-AE1555319D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007" y="1336577"/>
            <a:ext cx="3460750" cy="3246120"/>
          </a:xfrm>
          <a:prstGeom prst="rect">
            <a:avLst/>
          </a:prstGeom>
          <a:noFill/>
          <a:ln>
            <a:noFill/>
          </a:ln>
        </p:spPr>
      </p:pic>
      <p:sp>
        <p:nvSpPr>
          <p:cNvPr id="109" name="Google Shape;1167;p42">
            <a:extLst>
              <a:ext uri="{FF2B5EF4-FFF2-40B4-BE49-F238E27FC236}">
                <a16:creationId xmlns:a16="http://schemas.microsoft.com/office/drawing/2014/main" id="{5CE6B085-2435-4CF7-80D8-70AD564E4E27}"/>
              </a:ext>
            </a:extLst>
          </p:cNvPr>
          <p:cNvSpPr txBox="1">
            <a:spLocks/>
          </p:cNvSpPr>
          <p:nvPr/>
        </p:nvSpPr>
        <p:spPr>
          <a:xfrm>
            <a:off x="829519" y="1696973"/>
            <a:ext cx="3160590" cy="3246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The </a:t>
            </a:r>
            <a:r>
              <a:rPr lang="en-US" sz="1400" b="1" dirty="0"/>
              <a:t>Prototype Model </a:t>
            </a:r>
            <a:r>
              <a:rPr lang="en-US" sz="1400" dirty="0"/>
              <a:t>will be used by the proponent as a guide in developing the project which is a Systems Development Methodology (SDM) within which a paradigm output (or an early approximation of a final system or product) is constructed, tested, and then reworked.</a:t>
            </a:r>
          </a:p>
        </p:txBody>
      </p:sp>
    </p:spTree>
    <p:extLst>
      <p:ext uri="{BB962C8B-B14F-4D97-AF65-F5344CB8AC3E}">
        <p14:creationId xmlns:p14="http://schemas.microsoft.com/office/powerpoint/2010/main" val="41415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1386571"/>
            <a:ext cx="7524000" cy="2742203"/>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952957" y="1496290"/>
            <a:ext cx="7256700" cy="2559259"/>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44"/>
          <p:cNvGrpSpPr/>
          <p:nvPr/>
        </p:nvGrpSpPr>
        <p:grpSpPr>
          <a:xfrm>
            <a:off x="4932526" y="4128777"/>
            <a:ext cx="936653" cy="1300131"/>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87;p32">
            <a:extLst>
              <a:ext uri="{FF2B5EF4-FFF2-40B4-BE49-F238E27FC236}">
                <a16:creationId xmlns:a16="http://schemas.microsoft.com/office/drawing/2014/main" id="{AA418CB3-B439-4A48-A91B-72D9E5C71C61}"/>
              </a:ext>
            </a:extLst>
          </p:cNvPr>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Methodology</a:t>
            </a:r>
            <a:endParaRPr sz="2000" dirty="0"/>
          </a:p>
        </p:txBody>
      </p:sp>
      <p:sp>
        <p:nvSpPr>
          <p:cNvPr id="15" name="Google Shape;689;p32">
            <a:extLst>
              <a:ext uri="{FF2B5EF4-FFF2-40B4-BE49-F238E27FC236}">
                <a16:creationId xmlns:a16="http://schemas.microsoft.com/office/drawing/2014/main" id="{D3D55CCB-0C7C-4FE2-9A17-D56977DB5F21}"/>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0;p32">
            <a:extLst>
              <a:ext uri="{FF2B5EF4-FFF2-40B4-BE49-F238E27FC236}">
                <a16:creationId xmlns:a16="http://schemas.microsoft.com/office/drawing/2014/main" id="{6B7F5427-40E4-4230-BDA9-A0F625B0EA27}"/>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7" name="Google Shape;691;p32">
            <a:extLst>
              <a:ext uri="{FF2B5EF4-FFF2-40B4-BE49-F238E27FC236}">
                <a16:creationId xmlns:a16="http://schemas.microsoft.com/office/drawing/2014/main" id="{04505423-FF3A-4350-A7BA-2B4A3F9FC0E3}"/>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2;p32">
            <a:extLst>
              <a:ext uri="{FF2B5EF4-FFF2-40B4-BE49-F238E27FC236}">
                <a16:creationId xmlns:a16="http://schemas.microsoft.com/office/drawing/2014/main" id="{6DDE1CD7-143F-4088-B68B-F20A88C793B5}"/>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693;p32">
            <a:extLst>
              <a:ext uri="{FF2B5EF4-FFF2-40B4-BE49-F238E27FC236}">
                <a16:creationId xmlns:a16="http://schemas.microsoft.com/office/drawing/2014/main" id="{B7553657-7DC1-497D-A90F-B5AEAEFB6D6D}"/>
              </a:ext>
            </a:extLst>
          </p:cNvPr>
          <p:cNvCxnSpPr>
            <a:cxnSpLocks/>
            <a:stCxn id="15"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0" name="Google Shape;1167;p42">
            <a:extLst>
              <a:ext uri="{FF2B5EF4-FFF2-40B4-BE49-F238E27FC236}">
                <a16:creationId xmlns:a16="http://schemas.microsoft.com/office/drawing/2014/main" id="{C8302493-7693-4439-A786-E3696534A9FA}"/>
              </a:ext>
            </a:extLst>
          </p:cNvPr>
          <p:cNvSpPr txBox="1">
            <a:spLocks/>
          </p:cNvSpPr>
          <p:nvPr/>
        </p:nvSpPr>
        <p:spPr>
          <a:xfrm>
            <a:off x="476228" y="970291"/>
            <a:ext cx="7256700" cy="42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Below are the functional requirements grouped by specific role:</a:t>
            </a:r>
          </a:p>
        </p:txBody>
      </p:sp>
      <p:sp>
        <p:nvSpPr>
          <p:cNvPr id="21" name="Google Shape;1167;p42">
            <a:extLst>
              <a:ext uri="{FF2B5EF4-FFF2-40B4-BE49-F238E27FC236}">
                <a16:creationId xmlns:a16="http://schemas.microsoft.com/office/drawing/2014/main" id="{F7E4C186-24DE-48B2-B8F8-A9288444D3B9}"/>
              </a:ext>
            </a:extLst>
          </p:cNvPr>
          <p:cNvSpPr txBox="1">
            <a:spLocks/>
          </p:cNvSpPr>
          <p:nvPr/>
        </p:nvSpPr>
        <p:spPr>
          <a:xfrm>
            <a:off x="1256211" y="2048228"/>
            <a:ext cx="6650183" cy="15635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2000" b="1" dirty="0"/>
              <a:t>     </a:t>
            </a:r>
            <a:endParaRPr lang="en-US" sz="1400" dirty="0"/>
          </a:p>
          <a:p>
            <a:pPr marL="0" indent="0" algn="just"/>
            <a:r>
              <a:rPr lang="en-US" sz="1400" dirty="0"/>
              <a:t>O </a:t>
            </a:r>
            <a:r>
              <a:rPr lang="en-US" sz="1400" b="1" dirty="0"/>
              <a:t>Register and Login </a:t>
            </a:r>
            <a:r>
              <a:rPr lang="en-US" sz="1400" dirty="0"/>
              <a:t>– Register to gain access to the system.</a:t>
            </a:r>
          </a:p>
          <a:p>
            <a:pPr marL="0" indent="0" algn="just"/>
            <a:endParaRPr lang="en-US" sz="1400" dirty="0"/>
          </a:p>
          <a:p>
            <a:pPr marL="0" indent="0" algn="just"/>
            <a:r>
              <a:rPr lang="en-US" sz="1400" dirty="0"/>
              <a:t>O </a:t>
            </a:r>
            <a:r>
              <a:rPr lang="en-US" sz="1400" b="1" dirty="0"/>
              <a:t>Generate Quarantine Pass </a:t>
            </a:r>
            <a:r>
              <a:rPr lang="en-US" sz="1400" dirty="0"/>
              <a:t>– Generate a digital quarantine pass by providing personal information to be validated by the system.</a:t>
            </a:r>
          </a:p>
          <a:p>
            <a:pPr marL="0" indent="0" algn="just"/>
            <a:endParaRPr lang="en-US" sz="1400" dirty="0"/>
          </a:p>
          <a:p>
            <a:pPr marL="0" indent="0" algn="just"/>
            <a:r>
              <a:rPr lang="en-US" sz="1400" dirty="0"/>
              <a:t>O </a:t>
            </a:r>
            <a:r>
              <a:rPr lang="en-US" sz="1400" b="1" dirty="0"/>
              <a:t>View Statistical Information </a:t>
            </a:r>
            <a:r>
              <a:rPr lang="en-US" sz="1400" dirty="0"/>
              <a:t>– Access to the dashboard on actual crowd count and forecast per registered essential establishment.</a:t>
            </a:r>
          </a:p>
          <a:p>
            <a:pPr marL="0" indent="0" algn="just"/>
            <a:endParaRPr lang="en-US" sz="1400" dirty="0"/>
          </a:p>
        </p:txBody>
      </p:sp>
      <p:sp>
        <p:nvSpPr>
          <p:cNvPr id="28" name="Google Shape;1179;p42">
            <a:extLst>
              <a:ext uri="{FF2B5EF4-FFF2-40B4-BE49-F238E27FC236}">
                <a16:creationId xmlns:a16="http://schemas.microsoft.com/office/drawing/2014/main" id="{53AF246C-3DE4-40D5-8B36-876206938747}"/>
              </a:ext>
            </a:extLst>
          </p:cNvPr>
          <p:cNvSpPr/>
          <p:nvPr/>
        </p:nvSpPr>
        <p:spPr>
          <a:xfrm>
            <a:off x="1592677" y="1696970"/>
            <a:ext cx="527067" cy="497386"/>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216;p42">
            <a:extLst>
              <a:ext uri="{FF2B5EF4-FFF2-40B4-BE49-F238E27FC236}">
                <a16:creationId xmlns:a16="http://schemas.microsoft.com/office/drawing/2014/main" id="{06CEE794-B35E-412E-9BF3-064BBAE85F33}"/>
              </a:ext>
            </a:extLst>
          </p:cNvPr>
          <p:cNvGrpSpPr/>
          <p:nvPr/>
        </p:nvGrpSpPr>
        <p:grpSpPr>
          <a:xfrm>
            <a:off x="1673974" y="1778698"/>
            <a:ext cx="352253" cy="353454"/>
            <a:chOff x="8054820" y="2416399"/>
            <a:chExt cx="264433" cy="353454"/>
          </a:xfrm>
        </p:grpSpPr>
        <p:sp>
          <p:nvSpPr>
            <p:cNvPr id="30" name="Google Shape;1217;p42">
              <a:extLst>
                <a:ext uri="{FF2B5EF4-FFF2-40B4-BE49-F238E27FC236}">
                  <a16:creationId xmlns:a16="http://schemas.microsoft.com/office/drawing/2014/main" id="{1A733D45-1FF0-4754-B777-F82534972F98}"/>
                </a:ext>
              </a:extLst>
            </p:cNvPr>
            <p:cNvSpPr/>
            <p:nvPr/>
          </p:nvSpPr>
          <p:spPr>
            <a:xfrm>
              <a:off x="8148371" y="2538621"/>
              <a:ext cx="10201" cy="15872"/>
            </a:xfrm>
            <a:custGeom>
              <a:avLst/>
              <a:gdLst/>
              <a:ahLst/>
              <a:cxnLst/>
              <a:rect l="l" t="t" r="r" b="b"/>
              <a:pathLst>
                <a:path w="322" h="501" extrusionOk="0">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8;p42">
              <a:extLst>
                <a:ext uri="{FF2B5EF4-FFF2-40B4-BE49-F238E27FC236}">
                  <a16:creationId xmlns:a16="http://schemas.microsoft.com/office/drawing/2014/main" id="{FFEC8180-EAD3-4B0C-9173-E08FADB67BE3}"/>
                </a:ext>
              </a:extLst>
            </p:cNvPr>
            <p:cNvSpPr/>
            <p:nvPr/>
          </p:nvSpPr>
          <p:spPr>
            <a:xfrm>
              <a:off x="8214361" y="2538621"/>
              <a:ext cx="10233" cy="15872"/>
            </a:xfrm>
            <a:custGeom>
              <a:avLst/>
              <a:gdLst/>
              <a:ahLst/>
              <a:cxnLst/>
              <a:rect l="l" t="t" r="r" b="b"/>
              <a:pathLst>
                <a:path w="323" h="501" extrusionOk="0">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9;p42">
              <a:extLst>
                <a:ext uri="{FF2B5EF4-FFF2-40B4-BE49-F238E27FC236}">
                  <a16:creationId xmlns:a16="http://schemas.microsoft.com/office/drawing/2014/main" id="{598A169D-1C1F-4460-8F58-1B213434B162}"/>
                </a:ext>
              </a:extLst>
            </p:cNvPr>
            <p:cNvSpPr/>
            <p:nvPr/>
          </p:nvSpPr>
          <p:spPr>
            <a:xfrm>
              <a:off x="8054820" y="2416399"/>
              <a:ext cx="264433" cy="353454"/>
            </a:xfrm>
            <a:custGeom>
              <a:avLst/>
              <a:gdLst/>
              <a:ahLst/>
              <a:cxnLst/>
              <a:rect l="l" t="t" r="r" b="b"/>
              <a:pathLst>
                <a:path w="8347" h="11157" extrusionOk="0">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0;p42">
              <a:extLst>
                <a:ext uri="{FF2B5EF4-FFF2-40B4-BE49-F238E27FC236}">
                  <a16:creationId xmlns:a16="http://schemas.microsoft.com/office/drawing/2014/main" id="{231C6275-A9E5-4C58-B983-B4F49758C7EA}"/>
                </a:ext>
              </a:extLst>
            </p:cNvPr>
            <p:cNvSpPr/>
            <p:nvPr/>
          </p:nvSpPr>
          <p:spPr>
            <a:xfrm>
              <a:off x="8164972" y="2582371"/>
              <a:ext cx="43782" cy="15492"/>
            </a:xfrm>
            <a:custGeom>
              <a:avLst/>
              <a:gdLst/>
              <a:ahLst/>
              <a:cxnLst/>
              <a:rect l="l" t="t" r="r" b="b"/>
              <a:pathLst>
                <a:path w="1382" h="489" extrusionOk="0">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1;p42">
              <a:extLst>
                <a:ext uri="{FF2B5EF4-FFF2-40B4-BE49-F238E27FC236}">
                  <a16:creationId xmlns:a16="http://schemas.microsoft.com/office/drawing/2014/main" id="{761586C8-238F-4917-B49F-CD9E71AAB520}"/>
                </a:ext>
              </a:extLst>
            </p:cNvPr>
            <p:cNvSpPr/>
            <p:nvPr/>
          </p:nvSpPr>
          <p:spPr>
            <a:xfrm>
              <a:off x="8141592" y="2519137"/>
              <a:ext cx="18501" cy="13844"/>
            </a:xfrm>
            <a:custGeom>
              <a:avLst/>
              <a:gdLst/>
              <a:ahLst/>
              <a:cxnLst/>
              <a:rect l="l" t="t" r="r" b="b"/>
              <a:pathLst>
                <a:path w="584" h="437" extrusionOk="0">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2;p42">
              <a:extLst>
                <a:ext uri="{FF2B5EF4-FFF2-40B4-BE49-F238E27FC236}">
                  <a16:creationId xmlns:a16="http://schemas.microsoft.com/office/drawing/2014/main" id="{983B6804-0721-4AF2-9F4A-7DF2ABA0194D}"/>
                </a:ext>
              </a:extLst>
            </p:cNvPr>
            <p:cNvSpPr/>
            <p:nvPr/>
          </p:nvSpPr>
          <p:spPr>
            <a:xfrm>
              <a:off x="8211731" y="2518409"/>
              <a:ext cx="18881" cy="13812"/>
            </a:xfrm>
            <a:custGeom>
              <a:avLst/>
              <a:gdLst/>
              <a:ahLst/>
              <a:cxnLst/>
              <a:rect l="l" t="t" r="r" b="b"/>
              <a:pathLst>
                <a:path w="596" h="436" extrusionOk="0">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167;p42">
            <a:extLst>
              <a:ext uri="{FF2B5EF4-FFF2-40B4-BE49-F238E27FC236}">
                <a16:creationId xmlns:a16="http://schemas.microsoft.com/office/drawing/2014/main" id="{B53CEE67-4EF0-4134-8D43-6E984AD1E35C}"/>
              </a:ext>
            </a:extLst>
          </p:cNvPr>
          <p:cNvSpPr txBox="1">
            <a:spLocks/>
          </p:cNvSpPr>
          <p:nvPr/>
        </p:nvSpPr>
        <p:spPr>
          <a:xfrm>
            <a:off x="2157284" y="1697782"/>
            <a:ext cx="1760240" cy="42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b="1" dirty="0"/>
              <a:t>Resident</a:t>
            </a:r>
          </a:p>
        </p:txBody>
      </p:sp>
    </p:spTree>
    <p:extLst>
      <p:ext uri="{BB962C8B-B14F-4D97-AF65-F5344CB8AC3E}">
        <p14:creationId xmlns:p14="http://schemas.microsoft.com/office/powerpoint/2010/main" val="1209549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1386571"/>
            <a:ext cx="7524000" cy="2742203"/>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952957" y="1496290"/>
            <a:ext cx="7256700" cy="2559259"/>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44"/>
          <p:cNvGrpSpPr/>
          <p:nvPr/>
        </p:nvGrpSpPr>
        <p:grpSpPr>
          <a:xfrm>
            <a:off x="4932526" y="4128777"/>
            <a:ext cx="936653" cy="1300131"/>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87;p32">
            <a:extLst>
              <a:ext uri="{FF2B5EF4-FFF2-40B4-BE49-F238E27FC236}">
                <a16:creationId xmlns:a16="http://schemas.microsoft.com/office/drawing/2014/main" id="{AA418CB3-B439-4A48-A91B-72D9E5C71C61}"/>
              </a:ext>
            </a:extLst>
          </p:cNvPr>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Methodology</a:t>
            </a:r>
            <a:endParaRPr sz="2000" dirty="0"/>
          </a:p>
        </p:txBody>
      </p:sp>
      <p:sp>
        <p:nvSpPr>
          <p:cNvPr id="15" name="Google Shape;689;p32">
            <a:extLst>
              <a:ext uri="{FF2B5EF4-FFF2-40B4-BE49-F238E27FC236}">
                <a16:creationId xmlns:a16="http://schemas.microsoft.com/office/drawing/2014/main" id="{D3D55CCB-0C7C-4FE2-9A17-D56977DB5F21}"/>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0;p32">
            <a:extLst>
              <a:ext uri="{FF2B5EF4-FFF2-40B4-BE49-F238E27FC236}">
                <a16:creationId xmlns:a16="http://schemas.microsoft.com/office/drawing/2014/main" id="{6B7F5427-40E4-4230-BDA9-A0F625B0EA27}"/>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7" name="Google Shape;691;p32">
            <a:extLst>
              <a:ext uri="{FF2B5EF4-FFF2-40B4-BE49-F238E27FC236}">
                <a16:creationId xmlns:a16="http://schemas.microsoft.com/office/drawing/2014/main" id="{04505423-FF3A-4350-A7BA-2B4A3F9FC0E3}"/>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2;p32">
            <a:extLst>
              <a:ext uri="{FF2B5EF4-FFF2-40B4-BE49-F238E27FC236}">
                <a16:creationId xmlns:a16="http://schemas.microsoft.com/office/drawing/2014/main" id="{6DDE1CD7-143F-4088-B68B-F20A88C793B5}"/>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693;p32">
            <a:extLst>
              <a:ext uri="{FF2B5EF4-FFF2-40B4-BE49-F238E27FC236}">
                <a16:creationId xmlns:a16="http://schemas.microsoft.com/office/drawing/2014/main" id="{B7553657-7DC1-497D-A90F-B5AEAEFB6D6D}"/>
              </a:ext>
            </a:extLst>
          </p:cNvPr>
          <p:cNvCxnSpPr>
            <a:cxnSpLocks/>
            <a:stCxn id="15"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0" name="Google Shape;1167;p42">
            <a:extLst>
              <a:ext uri="{FF2B5EF4-FFF2-40B4-BE49-F238E27FC236}">
                <a16:creationId xmlns:a16="http://schemas.microsoft.com/office/drawing/2014/main" id="{C8302493-7693-4439-A786-E3696534A9FA}"/>
              </a:ext>
            </a:extLst>
          </p:cNvPr>
          <p:cNvSpPr txBox="1">
            <a:spLocks/>
          </p:cNvSpPr>
          <p:nvPr/>
        </p:nvSpPr>
        <p:spPr>
          <a:xfrm>
            <a:off x="476228" y="970291"/>
            <a:ext cx="7256700" cy="42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Below are the functional requirements grouped by specific role:</a:t>
            </a:r>
          </a:p>
        </p:txBody>
      </p:sp>
      <p:sp>
        <p:nvSpPr>
          <p:cNvPr id="21" name="Google Shape;1167;p42">
            <a:extLst>
              <a:ext uri="{FF2B5EF4-FFF2-40B4-BE49-F238E27FC236}">
                <a16:creationId xmlns:a16="http://schemas.microsoft.com/office/drawing/2014/main" id="{F7E4C186-24DE-48B2-B8F8-A9288444D3B9}"/>
              </a:ext>
            </a:extLst>
          </p:cNvPr>
          <p:cNvSpPr txBox="1">
            <a:spLocks/>
          </p:cNvSpPr>
          <p:nvPr/>
        </p:nvSpPr>
        <p:spPr>
          <a:xfrm>
            <a:off x="1256211" y="2296366"/>
            <a:ext cx="6650183" cy="17591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O </a:t>
            </a:r>
            <a:r>
              <a:rPr lang="en-US" sz="1400" b="1" dirty="0"/>
              <a:t>Register and Login </a:t>
            </a:r>
            <a:r>
              <a:rPr lang="en-US" sz="1400" dirty="0"/>
              <a:t>– Register to gain access to the system.</a:t>
            </a:r>
          </a:p>
          <a:p>
            <a:pPr marL="0" indent="0" algn="just"/>
            <a:endParaRPr lang="en-US" sz="1400" dirty="0"/>
          </a:p>
          <a:p>
            <a:pPr marL="0" indent="0" algn="just"/>
            <a:r>
              <a:rPr lang="en-US" sz="1400" dirty="0"/>
              <a:t>O </a:t>
            </a:r>
            <a:r>
              <a:rPr lang="en-US" sz="1400" b="1" dirty="0"/>
              <a:t>Scan Quarantine Pass </a:t>
            </a:r>
            <a:r>
              <a:rPr lang="en-US" sz="1400" dirty="0"/>
              <a:t>– Scan quarantine passes for individuals entering and leaving the essential establishment premises.</a:t>
            </a:r>
          </a:p>
          <a:p>
            <a:pPr marL="0" indent="0" algn="just"/>
            <a:endParaRPr lang="en-US" sz="1400" dirty="0"/>
          </a:p>
          <a:p>
            <a:pPr marL="0" indent="0" algn="just"/>
            <a:r>
              <a:rPr lang="en-US" sz="1400" dirty="0"/>
              <a:t>O </a:t>
            </a:r>
            <a:r>
              <a:rPr lang="en-US" sz="1400" b="1" dirty="0"/>
              <a:t>View Statistical Information </a:t>
            </a:r>
            <a:r>
              <a:rPr lang="en-US" sz="1400" dirty="0"/>
              <a:t>- Access to the dashboard on the establishment’s actual crowd count and forecast.</a:t>
            </a:r>
          </a:p>
          <a:p>
            <a:pPr marL="0" indent="0" algn="just"/>
            <a:endParaRPr lang="en-US" sz="1400" dirty="0"/>
          </a:p>
        </p:txBody>
      </p:sp>
      <p:sp>
        <p:nvSpPr>
          <p:cNvPr id="28" name="Google Shape;1179;p42">
            <a:extLst>
              <a:ext uri="{FF2B5EF4-FFF2-40B4-BE49-F238E27FC236}">
                <a16:creationId xmlns:a16="http://schemas.microsoft.com/office/drawing/2014/main" id="{53AF246C-3DE4-40D5-8B36-876206938747}"/>
              </a:ext>
            </a:extLst>
          </p:cNvPr>
          <p:cNvSpPr/>
          <p:nvPr/>
        </p:nvSpPr>
        <p:spPr>
          <a:xfrm>
            <a:off x="1592677" y="1696970"/>
            <a:ext cx="527067" cy="49738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167;p42">
            <a:extLst>
              <a:ext uri="{FF2B5EF4-FFF2-40B4-BE49-F238E27FC236}">
                <a16:creationId xmlns:a16="http://schemas.microsoft.com/office/drawing/2014/main" id="{B53CEE67-4EF0-4134-8D43-6E984AD1E35C}"/>
              </a:ext>
            </a:extLst>
          </p:cNvPr>
          <p:cNvSpPr txBox="1">
            <a:spLocks/>
          </p:cNvSpPr>
          <p:nvPr/>
        </p:nvSpPr>
        <p:spPr>
          <a:xfrm>
            <a:off x="2157283" y="1697782"/>
            <a:ext cx="5165645" cy="42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b="1" dirty="0"/>
              <a:t>Essential Establishment Personnel</a:t>
            </a:r>
          </a:p>
        </p:txBody>
      </p:sp>
      <p:grpSp>
        <p:nvGrpSpPr>
          <p:cNvPr id="37" name="Google Shape;10592;p59">
            <a:extLst>
              <a:ext uri="{FF2B5EF4-FFF2-40B4-BE49-F238E27FC236}">
                <a16:creationId xmlns:a16="http://schemas.microsoft.com/office/drawing/2014/main" id="{E229447F-9712-4E45-9423-8A89EB2ED703}"/>
              </a:ext>
            </a:extLst>
          </p:cNvPr>
          <p:cNvGrpSpPr/>
          <p:nvPr/>
        </p:nvGrpSpPr>
        <p:grpSpPr>
          <a:xfrm>
            <a:off x="1668614" y="1769854"/>
            <a:ext cx="355024" cy="332630"/>
            <a:chOff x="2623237" y="2431047"/>
            <a:chExt cx="355024" cy="332630"/>
          </a:xfrm>
        </p:grpSpPr>
        <p:sp>
          <p:nvSpPr>
            <p:cNvPr id="38" name="Google Shape;10593;p59">
              <a:extLst>
                <a:ext uri="{FF2B5EF4-FFF2-40B4-BE49-F238E27FC236}">
                  <a16:creationId xmlns:a16="http://schemas.microsoft.com/office/drawing/2014/main" id="{CE9C3BD5-5825-4B15-A782-68196E2CD335}"/>
                </a:ext>
              </a:extLst>
            </p:cNvPr>
            <p:cNvSpPr/>
            <p:nvPr/>
          </p:nvSpPr>
          <p:spPr>
            <a:xfrm>
              <a:off x="2655856" y="2604370"/>
              <a:ext cx="48579" cy="64506"/>
            </a:xfrm>
            <a:custGeom>
              <a:avLst/>
              <a:gdLst/>
              <a:ahLst/>
              <a:cxnLst/>
              <a:rect l="l" t="t" r="r" b="b"/>
              <a:pathLst>
                <a:path w="1525" h="2025" extrusionOk="0">
                  <a:moveTo>
                    <a:pt x="762" y="346"/>
                  </a:moveTo>
                  <a:cubicBezTo>
                    <a:pt x="1000" y="346"/>
                    <a:pt x="1191" y="536"/>
                    <a:pt x="1191" y="774"/>
                  </a:cubicBezTo>
                  <a:lnTo>
                    <a:pt x="1191" y="1715"/>
                  </a:lnTo>
                  <a:lnTo>
                    <a:pt x="345" y="1715"/>
                  </a:lnTo>
                  <a:lnTo>
                    <a:pt x="345" y="774"/>
                  </a:lnTo>
                  <a:lnTo>
                    <a:pt x="334" y="774"/>
                  </a:lnTo>
                  <a:cubicBezTo>
                    <a:pt x="334" y="536"/>
                    <a:pt x="524" y="346"/>
                    <a:pt x="762" y="346"/>
                  </a:cubicBezTo>
                  <a:close/>
                  <a:moveTo>
                    <a:pt x="762" y="0"/>
                  </a:moveTo>
                  <a:cubicBezTo>
                    <a:pt x="345" y="0"/>
                    <a:pt x="0" y="346"/>
                    <a:pt x="0" y="762"/>
                  </a:cubicBezTo>
                  <a:lnTo>
                    <a:pt x="0" y="1858"/>
                  </a:lnTo>
                  <a:cubicBezTo>
                    <a:pt x="0" y="1953"/>
                    <a:pt x="72" y="2024"/>
                    <a:pt x="167" y="2024"/>
                  </a:cubicBezTo>
                  <a:lnTo>
                    <a:pt x="1357" y="2024"/>
                  </a:lnTo>
                  <a:cubicBezTo>
                    <a:pt x="1441" y="2024"/>
                    <a:pt x="1524" y="1953"/>
                    <a:pt x="1524" y="1858"/>
                  </a:cubicBezTo>
                  <a:lnTo>
                    <a:pt x="1524" y="762"/>
                  </a:lnTo>
                  <a:cubicBezTo>
                    <a:pt x="1524" y="346"/>
                    <a:pt x="1179" y="0"/>
                    <a:pt x="7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94;p59">
              <a:extLst>
                <a:ext uri="{FF2B5EF4-FFF2-40B4-BE49-F238E27FC236}">
                  <a16:creationId xmlns:a16="http://schemas.microsoft.com/office/drawing/2014/main" id="{A4359764-FE46-48FE-B4A9-9C295632A169}"/>
                </a:ext>
              </a:extLst>
            </p:cNvPr>
            <p:cNvSpPr/>
            <p:nvPr/>
          </p:nvSpPr>
          <p:spPr>
            <a:xfrm>
              <a:off x="2623237" y="2431047"/>
              <a:ext cx="355024" cy="332630"/>
            </a:xfrm>
            <a:custGeom>
              <a:avLst/>
              <a:gdLst/>
              <a:ahLst/>
              <a:cxnLst/>
              <a:rect l="l" t="t" r="r" b="b"/>
              <a:pathLst>
                <a:path w="11145" h="10442" extrusionOk="0">
                  <a:moveTo>
                    <a:pt x="8692" y="2608"/>
                  </a:moveTo>
                  <a:cubicBezTo>
                    <a:pt x="8716" y="2608"/>
                    <a:pt x="8751" y="2643"/>
                    <a:pt x="8751" y="2667"/>
                  </a:cubicBezTo>
                  <a:lnTo>
                    <a:pt x="8751" y="3024"/>
                  </a:lnTo>
                  <a:cubicBezTo>
                    <a:pt x="8751" y="3060"/>
                    <a:pt x="8716" y="3084"/>
                    <a:pt x="8692" y="3084"/>
                  </a:cubicBezTo>
                  <a:lnTo>
                    <a:pt x="2453" y="3084"/>
                  </a:lnTo>
                  <a:cubicBezTo>
                    <a:pt x="2441" y="3084"/>
                    <a:pt x="2405" y="3060"/>
                    <a:pt x="2405" y="3024"/>
                  </a:cubicBezTo>
                  <a:lnTo>
                    <a:pt x="2405" y="2667"/>
                  </a:lnTo>
                  <a:cubicBezTo>
                    <a:pt x="2405" y="2643"/>
                    <a:pt x="2441" y="2608"/>
                    <a:pt x="2465" y="2608"/>
                  </a:cubicBezTo>
                  <a:close/>
                  <a:moveTo>
                    <a:pt x="8096" y="3405"/>
                  </a:moveTo>
                  <a:lnTo>
                    <a:pt x="8096" y="3834"/>
                  </a:lnTo>
                  <a:lnTo>
                    <a:pt x="7977" y="3953"/>
                  </a:lnTo>
                  <a:lnTo>
                    <a:pt x="7227" y="3953"/>
                  </a:lnTo>
                  <a:lnTo>
                    <a:pt x="7108" y="3834"/>
                  </a:lnTo>
                  <a:lnTo>
                    <a:pt x="7108" y="3405"/>
                  </a:lnTo>
                  <a:close/>
                  <a:moveTo>
                    <a:pt x="4048" y="3417"/>
                  </a:moveTo>
                  <a:lnTo>
                    <a:pt x="4048" y="3846"/>
                  </a:lnTo>
                  <a:lnTo>
                    <a:pt x="3929" y="3965"/>
                  </a:lnTo>
                  <a:lnTo>
                    <a:pt x="3179" y="3965"/>
                  </a:lnTo>
                  <a:lnTo>
                    <a:pt x="3060" y="3846"/>
                  </a:lnTo>
                  <a:lnTo>
                    <a:pt x="3060" y="3417"/>
                  </a:lnTo>
                  <a:close/>
                  <a:moveTo>
                    <a:pt x="2739" y="3417"/>
                  </a:moveTo>
                  <a:lnTo>
                    <a:pt x="2739" y="3905"/>
                  </a:lnTo>
                  <a:cubicBezTo>
                    <a:pt x="2739" y="3953"/>
                    <a:pt x="2751" y="4001"/>
                    <a:pt x="2774" y="4025"/>
                  </a:cubicBezTo>
                  <a:lnTo>
                    <a:pt x="2941" y="4191"/>
                  </a:lnTo>
                  <a:lnTo>
                    <a:pt x="2941" y="4667"/>
                  </a:lnTo>
                  <a:lnTo>
                    <a:pt x="357" y="4667"/>
                  </a:lnTo>
                  <a:lnTo>
                    <a:pt x="476" y="3453"/>
                  </a:lnTo>
                  <a:cubicBezTo>
                    <a:pt x="476" y="3429"/>
                    <a:pt x="500" y="3417"/>
                    <a:pt x="536" y="3417"/>
                  </a:cubicBezTo>
                  <a:close/>
                  <a:moveTo>
                    <a:pt x="10621" y="3417"/>
                  </a:moveTo>
                  <a:cubicBezTo>
                    <a:pt x="10656" y="3417"/>
                    <a:pt x="10668" y="3429"/>
                    <a:pt x="10680" y="3453"/>
                  </a:cubicBezTo>
                  <a:lnTo>
                    <a:pt x="10799" y="4667"/>
                  </a:lnTo>
                  <a:lnTo>
                    <a:pt x="8204" y="4667"/>
                  </a:lnTo>
                  <a:lnTo>
                    <a:pt x="8204" y="4191"/>
                  </a:lnTo>
                  <a:lnTo>
                    <a:pt x="8382" y="4025"/>
                  </a:lnTo>
                  <a:cubicBezTo>
                    <a:pt x="8406" y="4001"/>
                    <a:pt x="8418" y="3953"/>
                    <a:pt x="8418" y="3905"/>
                  </a:cubicBezTo>
                  <a:lnTo>
                    <a:pt x="8418" y="3417"/>
                  </a:lnTo>
                  <a:close/>
                  <a:moveTo>
                    <a:pt x="3834" y="4298"/>
                  </a:moveTo>
                  <a:lnTo>
                    <a:pt x="3834" y="7644"/>
                  </a:lnTo>
                  <a:lnTo>
                    <a:pt x="3286" y="7644"/>
                  </a:lnTo>
                  <a:lnTo>
                    <a:pt x="3286" y="4298"/>
                  </a:lnTo>
                  <a:close/>
                  <a:moveTo>
                    <a:pt x="7870" y="4298"/>
                  </a:moveTo>
                  <a:lnTo>
                    <a:pt x="7870" y="7644"/>
                  </a:lnTo>
                  <a:lnTo>
                    <a:pt x="7323" y="7644"/>
                  </a:lnTo>
                  <a:lnTo>
                    <a:pt x="7323" y="4298"/>
                  </a:lnTo>
                  <a:close/>
                  <a:moveTo>
                    <a:pt x="5563" y="6230"/>
                  </a:moveTo>
                  <a:cubicBezTo>
                    <a:pt x="5617" y="6230"/>
                    <a:pt x="5674" y="6245"/>
                    <a:pt x="5727" y="6275"/>
                  </a:cubicBezTo>
                  <a:lnTo>
                    <a:pt x="6013" y="6465"/>
                  </a:lnTo>
                  <a:cubicBezTo>
                    <a:pt x="6084" y="6513"/>
                    <a:pt x="6132" y="6596"/>
                    <a:pt x="6132" y="6692"/>
                  </a:cubicBezTo>
                  <a:lnTo>
                    <a:pt x="6132" y="8525"/>
                  </a:lnTo>
                  <a:lnTo>
                    <a:pt x="5013" y="8525"/>
                  </a:lnTo>
                  <a:lnTo>
                    <a:pt x="5013" y="6692"/>
                  </a:lnTo>
                  <a:cubicBezTo>
                    <a:pt x="5013" y="6596"/>
                    <a:pt x="5060" y="6513"/>
                    <a:pt x="5132" y="6465"/>
                  </a:cubicBezTo>
                  <a:lnTo>
                    <a:pt x="5418" y="6275"/>
                  </a:lnTo>
                  <a:cubicBezTo>
                    <a:pt x="5459" y="6245"/>
                    <a:pt x="5510" y="6230"/>
                    <a:pt x="5563" y="6230"/>
                  </a:cubicBezTo>
                  <a:close/>
                  <a:moveTo>
                    <a:pt x="3929" y="7989"/>
                  </a:moveTo>
                  <a:lnTo>
                    <a:pt x="4048" y="8108"/>
                  </a:lnTo>
                  <a:lnTo>
                    <a:pt x="4048" y="8537"/>
                  </a:lnTo>
                  <a:lnTo>
                    <a:pt x="3060" y="8537"/>
                  </a:lnTo>
                  <a:lnTo>
                    <a:pt x="3060" y="8108"/>
                  </a:lnTo>
                  <a:lnTo>
                    <a:pt x="3179" y="7989"/>
                  </a:lnTo>
                  <a:close/>
                  <a:moveTo>
                    <a:pt x="7954" y="7989"/>
                  </a:moveTo>
                  <a:lnTo>
                    <a:pt x="8073" y="8108"/>
                  </a:lnTo>
                  <a:lnTo>
                    <a:pt x="8073" y="8537"/>
                  </a:lnTo>
                  <a:lnTo>
                    <a:pt x="7096" y="8537"/>
                  </a:lnTo>
                  <a:lnTo>
                    <a:pt x="7096" y="8525"/>
                  </a:lnTo>
                  <a:lnTo>
                    <a:pt x="7096" y="8108"/>
                  </a:lnTo>
                  <a:lnTo>
                    <a:pt x="7215" y="7989"/>
                  </a:lnTo>
                  <a:close/>
                  <a:moveTo>
                    <a:pt x="6787" y="3429"/>
                  </a:moveTo>
                  <a:lnTo>
                    <a:pt x="6787" y="3917"/>
                  </a:lnTo>
                  <a:cubicBezTo>
                    <a:pt x="6787" y="3965"/>
                    <a:pt x="6799" y="4013"/>
                    <a:pt x="6834" y="4036"/>
                  </a:cubicBezTo>
                  <a:lnTo>
                    <a:pt x="7013" y="4215"/>
                  </a:lnTo>
                  <a:lnTo>
                    <a:pt x="7013" y="7763"/>
                  </a:lnTo>
                  <a:lnTo>
                    <a:pt x="6834" y="7942"/>
                  </a:lnTo>
                  <a:cubicBezTo>
                    <a:pt x="6799" y="7966"/>
                    <a:pt x="6787" y="8013"/>
                    <a:pt x="6787" y="8061"/>
                  </a:cubicBezTo>
                  <a:lnTo>
                    <a:pt x="6787" y="8549"/>
                  </a:lnTo>
                  <a:lnTo>
                    <a:pt x="6477" y="8525"/>
                  </a:lnTo>
                  <a:lnTo>
                    <a:pt x="6477" y="6692"/>
                  </a:lnTo>
                  <a:cubicBezTo>
                    <a:pt x="6477" y="6501"/>
                    <a:pt x="6370" y="6299"/>
                    <a:pt x="6203" y="6180"/>
                  </a:cubicBezTo>
                  <a:lnTo>
                    <a:pt x="5918" y="5989"/>
                  </a:lnTo>
                  <a:cubicBezTo>
                    <a:pt x="5816" y="5924"/>
                    <a:pt x="5703" y="5891"/>
                    <a:pt x="5589" y="5891"/>
                  </a:cubicBezTo>
                  <a:cubicBezTo>
                    <a:pt x="5474" y="5891"/>
                    <a:pt x="5358" y="5924"/>
                    <a:pt x="5251" y="5989"/>
                  </a:cubicBezTo>
                  <a:lnTo>
                    <a:pt x="4965" y="6180"/>
                  </a:lnTo>
                  <a:cubicBezTo>
                    <a:pt x="4810" y="6299"/>
                    <a:pt x="4703" y="6477"/>
                    <a:pt x="4703" y="6692"/>
                  </a:cubicBezTo>
                  <a:lnTo>
                    <a:pt x="4703" y="8525"/>
                  </a:lnTo>
                  <a:lnTo>
                    <a:pt x="4394" y="8525"/>
                  </a:lnTo>
                  <a:lnTo>
                    <a:pt x="4394" y="8025"/>
                  </a:lnTo>
                  <a:cubicBezTo>
                    <a:pt x="4394" y="7989"/>
                    <a:pt x="4370" y="7942"/>
                    <a:pt x="4346" y="7906"/>
                  </a:cubicBezTo>
                  <a:lnTo>
                    <a:pt x="4167" y="7751"/>
                  </a:lnTo>
                  <a:lnTo>
                    <a:pt x="4167" y="4203"/>
                  </a:lnTo>
                  <a:lnTo>
                    <a:pt x="4346" y="4036"/>
                  </a:lnTo>
                  <a:cubicBezTo>
                    <a:pt x="4370" y="4013"/>
                    <a:pt x="4394" y="3965"/>
                    <a:pt x="4394" y="3917"/>
                  </a:cubicBezTo>
                  <a:lnTo>
                    <a:pt x="4394" y="3429"/>
                  </a:lnTo>
                  <a:close/>
                  <a:moveTo>
                    <a:pt x="8525" y="8847"/>
                  </a:moveTo>
                  <a:lnTo>
                    <a:pt x="8525" y="9311"/>
                  </a:lnTo>
                  <a:lnTo>
                    <a:pt x="2631" y="9311"/>
                  </a:lnTo>
                  <a:lnTo>
                    <a:pt x="2631" y="8847"/>
                  </a:lnTo>
                  <a:close/>
                  <a:moveTo>
                    <a:pt x="1858" y="9632"/>
                  </a:moveTo>
                  <a:lnTo>
                    <a:pt x="1858" y="10097"/>
                  </a:lnTo>
                  <a:lnTo>
                    <a:pt x="607" y="10097"/>
                  </a:lnTo>
                  <a:lnTo>
                    <a:pt x="607" y="9632"/>
                  </a:lnTo>
                  <a:close/>
                  <a:moveTo>
                    <a:pt x="8978" y="9632"/>
                  </a:moveTo>
                  <a:lnTo>
                    <a:pt x="8978" y="10097"/>
                  </a:lnTo>
                  <a:lnTo>
                    <a:pt x="2203" y="10097"/>
                  </a:lnTo>
                  <a:lnTo>
                    <a:pt x="2203" y="9632"/>
                  </a:lnTo>
                  <a:close/>
                  <a:moveTo>
                    <a:pt x="10549" y="9632"/>
                  </a:moveTo>
                  <a:lnTo>
                    <a:pt x="10549" y="10097"/>
                  </a:lnTo>
                  <a:lnTo>
                    <a:pt x="9299" y="10097"/>
                  </a:lnTo>
                  <a:lnTo>
                    <a:pt x="9299" y="9632"/>
                  </a:lnTo>
                  <a:close/>
                  <a:moveTo>
                    <a:pt x="5566" y="0"/>
                  </a:moveTo>
                  <a:cubicBezTo>
                    <a:pt x="5531" y="0"/>
                    <a:pt x="5495" y="12"/>
                    <a:pt x="5465" y="36"/>
                  </a:cubicBezTo>
                  <a:lnTo>
                    <a:pt x="4417" y="857"/>
                  </a:lnTo>
                  <a:cubicBezTo>
                    <a:pt x="4346" y="917"/>
                    <a:pt x="4334" y="1024"/>
                    <a:pt x="4394" y="1096"/>
                  </a:cubicBezTo>
                  <a:cubicBezTo>
                    <a:pt x="4427" y="1136"/>
                    <a:pt x="4473" y="1158"/>
                    <a:pt x="4521" y="1158"/>
                  </a:cubicBezTo>
                  <a:cubicBezTo>
                    <a:pt x="4557" y="1158"/>
                    <a:pt x="4596" y="1145"/>
                    <a:pt x="4632" y="1119"/>
                  </a:cubicBezTo>
                  <a:lnTo>
                    <a:pt x="5560" y="393"/>
                  </a:lnTo>
                  <a:lnTo>
                    <a:pt x="8025" y="2298"/>
                  </a:lnTo>
                  <a:lnTo>
                    <a:pt x="3143" y="2298"/>
                  </a:lnTo>
                  <a:lnTo>
                    <a:pt x="4036" y="1596"/>
                  </a:lnTo>
                  <a:cubicBezTo>
                    <a:pt x="4108" y="1536"/>
                    <a:pt x="4120" y="1441"/>
                    <a:pt x="4060" y="1358"/>
                  </a:cubicBezTo>
                  <a:cubicBezTo>
                    <a:pt x="4026" y="1317"/>
                    <a:pt x="3977" y="1296"/>
                    <a:pt x="3928" y="1296"/>
                  </a:cubicBezTo>
                  <a:cubicBezTo>
                    <a:pt x="3891" y="1296"/>
                    <a:pt x="3853" y="1308"/>
                    <a:pt x="3822" y="1334"/>
                  </a:cubicBezTo>
                  <a:lnTo>
                    <a:pt x="2584" y="2298"/>
                  </a:lnTo>
                  <a:lnTo>
                    <a:pt x="2453" y="2298"/>
                  </a:lnTo>
                  <a:cubicBezTo>
                    <a:pt x="2250" y="2298"/>
                    <a:pt x="2072" y="2477"/>
                    <a:pt x="2072" y="2691"/>
                  </a:cubicBezTo>
                  <a:lnTo>
                    <a:pt x="2072" y="3048"/>
                  </a:lnTo>
                  <a:lnTo>
                    <a:pt x="2072" y="3108"/>
                  </a:lnTo>
                  <a:lnTo>
                    <a:pt x="524" y="3108"/>
                  </a:lnTo>
                  <a:cubicBezTo>
                    <a:pt x="322" y="3108"/>
                    <a:pt x="167" y="3251"/>
                    <a:pt x="131" y="3441"/>
                  </a:cubicBezTo>
                  <a:lnTo>
                    <a:pt x="0" y="4834"/>
                  </a:lnTo>
                  <a:cubicBezTo>
                    <a:pt x="0" y="4870"/>
                    <a:pt x="12" y="4918"/>
                    <a:pt x="48" y="4953"/>
                  </a:cubicBezTo>
                  <a:cubicBezTo>
                    <a:pt x="72" y="4977"/>
                    <a:pt x="119" y="5013"/>
                    <a:pt x="167" y="5013"/>
                  </a:cubicBezTo>
                  <a:lnTo>
                    <a:pt x="262" y="5013"/>
                  </a:lnTo>
                  <a:lnTo>
                    <a:pt x="262" y="5822"/>
                  </a:lnTo>
                  <a:cubicBezTo>
                    <a:pt x="262" y="5918"/>
                    <a:pt x="345" y="5989"/>
                    <a:pt x="429" y="5989"/>
                  </a:cubicBezTo>
                  <a:cubicBezTo>
                    <a:pt x="524" y="5989"/>
                    <a:pt x="596" y="5918"/>
                    <a:pt x="596" y="5822"/>
                  </a:cubicBezTo>
                  <a:lnTo>
                    <a:pt x="596" y="5013"/>
                  </a:lnTo>
                  <a:lnTo>
                    <a:pt x="2965" y="5013"/>
                  </a:lnTo>
                  <a:lnTo>
                    <a:pt x="2965" y="7763"/>
                  </a:lnTo>
                  <a:lnTo>
                    <a:pt x="2798" y="7930"/>
                  </a:lnTo>
                  <a:cubicBezTo>
                    <a:pt x="2762" y="7954"/>
                    <a:pt x="2751" y="8001"/>
                    <a:pt x="2751" y="8049"/>
                  </a:cubicBezTo>
                  <a:lnTo>
                    <a:pt x="2751" y="8537"/>
                  </a:lnTo>
                  <a:lnTo>
                    <a:pt x="2489" y="8537"/>
                  </a:lnTo>
                  <a:cubicBezTo>
                    <a:pt x="2393" y="8537"/>
                    <a:pt x="2322" y="8608"/>
                    <a:pt x="2322" y="8704"/>
                  </a:cubicBezTo>
                  <a:lnTo>
                    <a:pt x="2322" y="9323"/>
                  </a:lnTo>
                  <a:lnTo>
                    <a:pt x="643" y="9323"/>
                  </a:lnTo>
                  <a:lnTo>
                    <a:pt x="643" y="6584"/>
                  </a:lnTo>
                  <a:cubicBezTo>
                    <a:pt x="643" y="6501"/>
                    <a:pt x="560" y="6418"/>
                    <a:pt x="476" y="6418"/>
                  </a:cubicBezTo>
                  <a:cubicBezTo>
                    <a:pt x="381" y="6418"/>
                    <a:pt x="310" y="6501"/>
                    <a:pt x="310" y="6584"/>
                  </a:cubicBezTo>
                  <a:lnTo>
                    <a:pt x="310" y="10275"/>
                  </a:lnTo>
                  <a:cubicBezTo>
                    <a:pt x="310" y="10371"/>
                    <a:pt x="381" y="10442"/>
                    <a:pt x="476" y="10442"/>
                  </a:cubicBezTo>
                  <a:lnTo>
                    <a:pt x="10740" y="10442"/>
                  </a:lnTo>
                  <a:cubicBezTo>
                    <a:pt x="10835" y="10442"/>
                    <a:pt x="10906" y="10371"/>
                    <a:pt x="10906" y="10275"/>
                  </a:cubicBezTo>
                  <a:lnTo>
                    <a:pt x="10906" y="8347"/>
                  </a:lnTo>
                  <a:cubicBezTo>
                    <a:pt x="10906" y="8251"/>
                    <a:pt x="10835" y="8180"/>
                    <a:pt x="10740" y="8180"/>
                  </a:cubicBezTo>
                  <a:cubicBezTo>
                    <a:pt x="10656" y="8180"/>
                    <a:pt x="10585" y="8251"/>
                    <a:pt x="10585" y="8347"/>
                  </a:cubicBezTo>
                  <a:lnTo>
                    <a:pt x="10585" y="9323"/>
                  </a:lnTo>
                  <a:lnTo>
                    <a:pt x="8894" y="9323"/>
                  </a:lnTo>
                  <a:lnTo>
                    <a:pt x="8894" y="8704"/>
                  </a:lnTo>
                  <a:cubicBezTo>
                    <a:pt x="8894" y="8608"/>
                    <a:pt x="8823" y="8537"/>
                    <a:pt x="8739" y="8537"/>
                  </a:cubicBezTo>
                  <a:lnTo>
                    <a:pt x="8466" y="8537"/>
                  </a:lnTo>
                  <a:lnTo>
                    <a:pt x="8466" y="8049"/>
                  </a:lnTo>
                  <a:cubicBezTo>
                    <a:pt x="8466" y="8001"/>
                    <a:pt x="8454" y="7954"/>
                    <a:pt x="8418" y="7930"/>
                  </a:cubicBezTo>
                  <a:lnTo>
                    <a:pt x="8239" y="7763"/>
                  </a:lnTo>
                  <a:lnTo>
                    <a:pt x="8239" y="5013"/>
                  </a:lnTo>
                  <a:lnTo>
                    <a:pt x="10549" y="5013"/>
                  </a:lnTo>
                  <a:lnTo>
                    <a:pt x="10549" y="7585"/>
                  </a:lnTo>
                  <a:cubicBezTo>
                    <a:pt x="10549" y="7668"/>
                    <a:pt x="10621" y="7751"/>
                    <a:pt x="10716" y="7751"/>
                  </a:cubicBezTo>
                  <a:cubicBezTo>
                    <a:pt x="10799" y="7751"/>
                    <a:pt x="10883" y="7668"/>
                    <a:pt x="10883" y="7585"/>
                  </a:cubicBezTo>
                  <a:lnTo>
                    <a:pt x="10883" y="5013"/>
                  </a:lnTo>
                  <a:lnTo>
                    <a:pt x="10978" y="5013"/>
                  </a:lnTo>
                  <a:cubicBezTo>
                    <a:pt x="11025" y="5013"/>
                    <a:pt x="11073" y="4989"/>
                    <a:pt x="11097" y="4953"/>
                  </a:cubicBezTo>
                  <a:cubicBezTo>
                    <a:pt x="11133" y="4906"/>
                    <a:pt x="11144" y="4858"/>
                    <a:pt x="11133" y="4810"/>
                  </a:cubicBezTo>
                  <a:lnTo>
                    <a:pt x="11002" y="3429"/>
                  </a:lnTo>
                  <a:cubicBezTo>
                    <a:pt x="10978" y="3239"/>
                    <a:pt x="10811" y="3084"/>
                    <a:pt x="10609" y="3084"/>
                  </a:cubicBezTo>
                  <a:lnTo>
                    <a:pt x="9061" y="3084"/>
                  </a:lnTo>
                  <a:lnTo>
                    <a:pt x="9061" y="3024"/>
                  </a:lnTo>
                  <a:lnTo>
                    <a:pt x="9061" y="2667"/>
                  </a:lnTo>
                  <a:cubicBezTo>
                    <a:pt x="9061" y="2465"/>
                    <a:pt x="8882" y="2286"/>
                    <a:pt x="8680" y="2286"/>
                  </a:cubicBezTo>
                  <a:lnTo>
                    <a:pt x="8537" y="2286"/>
                  </a:lnTo>
                  <a:lnTo>
                    <a:pt x="5668" y="36"/>
                  </a:lnTo>
                  <a:cubicBezTo>
                    <a:pt x="5638" y="12"/>
                    <a:pt x="5602" y="0"/>
                    <a:pt x="5566" y="0"/>
                  </a:cubicBezTo>
                  <a:close/>
                </a:path>
              </a:pathLst>
            </a:custGeom>
            <a:solidFill>
              <a:schemeClr val="bg2">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95;p59">
              <a:extLst>
                <a:ext uri="{FF2B5EF4-FFF2-40B4-BE49-F238E27FC236}">
                  <a16:creationId xmlns:a16="http://schemas.microsoft.com/office/drawing/2014/main" id="{DD3113B0-5C71-458D-8A56-50C13C13F8DA}"/>
                </a:ext>
              </a:extLst>
            </p:cNvPr>
            <p:cNvSpPr/>
            <p:nvPr/>
          </p:nvSpPr>
          <p:spPr>
            <a:xfrm>
              <a:off x="2897827" y="2604753"/>
              <a:ext cx="48197" cy="64506"/>
            </a:xfrm>
            <a:custGeom>
              <a:avLst/>
              <a:gdLst/>
              <a:ahLst/>
              <a:cxnLst/>
              <a:rect l="l" t="t" r="r" b="b"/>
              <a:pathLst>
                <a:path w="1513" h="2025" extrusionOk="0">
                  <a:moveTo>
                    <a:pt x="762" y="334"/>
                  </a:moveTo>
                  <a:cubicBezTo>
                    <a:pt x="989" y="334"/>
                    <a:pt x="1191" y="524"/>
                    <a:pt x="1191" y="762"/>
                  </a:cubicBezTo>
                  <a:lnTo>
                    <a:pt x="1191" y="1703"/>
                  </a:lnTo>
                  <a:lnTo>
                    <a:pt x="334" y="1703"/>
                  </a:lnTo>
                  <a:lnTo>
                    <a:pt x="334" y="762"/>
                  </a:lnTo>
                  <a:cubicBezTo>
                    <a:pt x="334" y="524"/>
                    <a:pt x="524" y="334"/>
                    <a:pt x="762" y="334"/>
                  </a:cubicBezTo>
                  <a:close/>
                  <a:moveTo>
                    <a:pt x="750" y="0"/>
                  </a:moveTo>
                  <a:cubicBezTo>
                    <a:pt x="334" y="0"/>
                    <a:pt x="0" y="346"/>
                    <a:pt x="0" y="762"/>
                  </a:cubicBezTo>
                  <a:lnTo>
                    <a:pt x="0" y="1858"/>
                  </a:lnTo>
                  <a:cubicBezTo>
                    <a:pt x="0" y="1953"/>
                    <a:pt x="72" y="2024"/>
                    <a:pt x="155" y="2024"/>
                  </a:cubicBezTo>
                  <a:lnTo>
                    <a:pt x="1346" y="2024"/>
                  </a:lnTo>
                  <a:cubicBezTo>
                    <a:pt x="1441" y="2024"/>
                    <a:pt x="1512" y="1953"/>
                    <a:pt x="1512" y="1858"/>
                  </a:cubicBezTo>
                  <a:lnTo>
                    <a:pt x="1512" y="762"/>
                  </a:lnTo>
                  <a:cubicBezTo>
                    <a:pt x="1512" y="346"/>
                    <a:pt x="1167" y="0"/>
                    <a:pt x="7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96;p59">
              <a:extLst>
                <a:ext uri="{FF2B5EF4-FFF2-40B4-BE49-F238E27FC236}">
                  <a16:creationId xmlns:a16="http://schemas.microsoft.com/office/drawing/2014/main" id="{63D8FA6C-A14B-4B73-B306-E7FBBAF1BC38}"/>
                </a:ext>
              </a:extLst>
            </p:cNvPr>
            <p:cNvSpPr/>
            <p:nvPr/>
          </p:nvSpPr>
          <p:spPr>
            <a:xfrm>
              <a:off x="2775695" y="2551650"/>
              <a:ext cx="51223" cy="51223"/>
            </a:xfrm>
            <a:custGeom>
              <a:avLst/>
              <a:gdLst/>
              <a:ahLst/>
              <a:cxnLst/>
              <a:rect l="l" t="t" r="r" b="b"/>
              <a:pathLst>
                <a:path w="1608" h="1608" extrusionOk="0">
                  <a:moveTo>
                    <a:pt x="810" y="310"/>
                  </a:moveTo>
                  <a:cubicBezTo>
                    <a:pt x="1060" y="310"/>
                    <a:pt x="1286" y="524"/>
                    <a:pt x="1286" y="786"/>
                  </a:cubicBezTo>
                  <a:cubicBezTo>
                    <a:pt x="1263" y="1060"/>
                    <a:pt x="1060" y="1262"/>
                    <a:pt x="810" y="1262"/>
                  </a:cubicBezTo>
                  <a:cubicBezTo>
                    <a:pt x="560" y="1262"/>
                    <a:pt x="334" y="1060"/>
                    <a:pt x="334" y="786"/>
                  </a:cubicBezTo>
                  <a:cubicBezTo>
                    <a:pt x="334" y="536"/>
                    <a:pt x="536" y="310"/>
                    <a:pt x="810" y="310"/>
                  </a:cubicBezTo>
                  <a:close/>
                  <a:moveTo>
                    <a:pt x="810" y="0"/>
                  </a:moveTo>
                  <a:cubicBezTo>
                    <a:pt x="358" y="0"/>
                    <a:pt x="1" y="358"/>
                    <a:pt x="1" y="810"/>
                  </a:cubicBezTo>
                  <a:cubicBezTo>
                    <a:pt x="1" y="1251"/>
                    <a:pt x="358" y="1608"/>
                    <a:pt x="810" y="1608"/>
                  </a:cubicBezTo>
                  <a:cubicBezTo>
                    <a:pt x="1251" y="1608"/>
                    <a:pt x="1608" y="1251"/>
                    <a:pt x="1608" y="810"/>
                  </a:cubicBezTo>
                  <a:cubicBezTo>
                    <a:pt x="1596" y="358"/>
                    <a:pt x="1239"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4839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pic>
        <p:nvPicPr>
          <p:cNvPr id="15" name="Picture 14" descr="Diagram, venn diagram&#10;&#10;Description automatically generated">
            <a:extLst>
              <a:ext uri="{FF2B5EF4-FFF2-40B4-BE49-F238E27FC236}">
                <a16:creationId xmlns:a16="http://schemas.microsoft.com/office/drawing/2014/main" id="{3F08C562-12D1-4DD9-BB9D-D2C5A70218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2303" y="2287919"/>
            <a:ext cx="6754091" cy="1856885"/>
          </a:xfrm>
          <a:prstGeom prst="rect">
            <a:avLst/>
          </a:prstGeom>
          <a:noFill/>
          <a:ln>
            <a:noFill/>
          </a:ln>
        </p:spPr>
      </p:pic>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grpSp>
        <p:nvGrpSpPr>
          <p:cNvPr id="24" name="Google Shape;1766;p52">
            <a:extLst>
              <a:ext uri="{FF2B5EF4-FFF2-40B4-BE49-F238E27FC236}">
                <a16:creationId xmlns:a16="http://schemas.microsoft.com/office/drawing/2014/main" id="{9D8DF4A2-08A1-4A0E-8F9C-DB5B893D0CC3}"/>
              </a:ext>
            </a:extLst>
          </p:cNvPr>
          <p:cNvGrpSpPr/>
          <p:nvPr/>
        </p:nvGrpSpPr>
        <p:grpSpPr>
          <a:xfrm>
            <a:off x="763265" y="1032739"/>
            <a:ext cx="2808061" cy="813974"/>
            <a:chOff x="1046767" y="4756633"/>
            <a:chExt cx="859646" cy="292841"/>
          </a:xfrm>
          <a:solidFill>
            <a:schemeClr val="tx2">
              <a:lumMod val="75000"/>
            </a:schemeClr>
          </a:solidFill>
        </p:grpSpPr>
        <p:sp>
          <p:nvSpPr>
            <p:cNvPr id="25" name="Google Shape;1767;p52">
              <a:extLst>
                <a:ext uri="{FF2B5EF4-FFF2-40B4-BE49-F238E27FC236}">
                  <a16:creationId xmlns:a16="http://schemas.microsoft.com/office/drawing/2014/main" id="{D05FE793-5752-4633-9890-3EC7B825D0F9}"/>
                </a:ext>
              </a:extLst>
            </p:cNvPr>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768;p52">
              <a:extLst>
                <a:ext uri="{FF2B5EF4-FFF2-40B4-BE49-F238E27FC236}">
                  <a16:creationId xmlns:a16="http://schemas.microsoft.com/office/drawing/2014/main" id="{C9C335FC-F722-4137-915D-085DA2BA6A1D}"/>
                </a:ext>
              </a:extLst>
            </p:cNvPr>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69;p52">
              <a:extLst>
                <a:ext uri="{FF2B5EF4-FFF2-40B4-BE49-F238E27FC236}">
                  <a16:creationId xmlns:a16="http://schemas.microsoft.com/office/drawing/2014/main" id="{981BB0DC-58A1-451C-8EE6-D41CC4805001}"/>
                </a:ext>
              </a:extLst>
            </p:cNvPr>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solidFill>
              <a:schemeClr val="tx2">
                <a:lumMod val="75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681844" y="111080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Context Diagram</a:t>
            </a:r>
          </a:p>
        </p:txBody>
      </p:sp>
    </p:spTree>
    <p:extLst>
      <p:ext uri="{BB962C8B-B14F-4D97-AF65-F5344CB8AC3E}">
        <p14:creationId xmlns:p14="http://schemas.microsoft.com/office/powerpoint/2010/main" val="375480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pic>
        <p:nvPicPr>
          <p:cNvPr id="10" name="Picture 9" descr="Diagram&#10;&#10;Description automatically generated">
            <a:extLst>
              <a:ext uri="{FF2B5EF4-FFF2-40B4-BE49-F238E27FC236}">
                <a16:creationId xmlns:a16="http://schemas.microsoft.com/office/drawing/2014/main" id="{803D76B2-7410-487E-9DE7-7359C0E3D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02453" y="1159495"/>
            <a:ext cx="3934270" cy="3930748"/>
          </a:xfrm>
          <a:prstGeom prst="rect">
            <a:avLst/>
          </a:prstGeom>
          <a:noFill/>
          <a:ln>
            <a:noFill/>
          </a:ln>
        </p:spPr>
      </p:pic>
      <p:grpSp>
        <p:nvGrpSpPr>
          <p:cNvPr id="14" name="Google Shape;1676;p52">
            <a:extLst>
              <a:ext uri="{FF2B5EF4-FFF2-40B4-BE49-F238E27FC236}">
                <a16:creationId xmlns:a16="http://schemas.microsoft.com/office/drawing/2014/main" id="{B99EA923-3D7D-4754-B42E-0B682D36C202}"/>
              </a:ext>
            </a:extLst>
          </p:cNvPr>
          <p:cNvGrpSpPr/>
          <p:nvPr/>
        </p:nvGrpSpPr>
        <p:grpSpPr>
          <a:xfrm>
            <a:off x="461195" y="1263404"/>
            <a:ext cx="3021821" cy="857223"/>
            <a:chOff x="4411970" y="2962952"/>
            <a:chExt cx="706544" cy="104212"/>
          </a:xfrm>
        </p:grpSpPr>
        <p:sp>
          <p:nvSpPr>
            <p:cNvPr id="16" name="Google Shape;1677;p52">
              <a:extLst>
                <a:ext uri="{FF2B5EF4-FFF2-40B4-BE49-F238E27FC236}">
                  <a16:creationId xmlns:a16="http://schemas.microsoft.com/office/drawing/2014/main" id="{FF58774D-FC68-4DE1-860F-889B8705E53A}"/>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tx1">
                <a:lumMod val="75000"/>
              </a:schemeClr>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8;p52">
              <a:extLst>
                <a:ext uri="{FF2B5EF4-FFF2-40B4-BE49-F238E27FC236}">
                  <a16:creationId xmlns:a16="http://schemas.microsoft.com/office/drawing/2014/main" id="{45408B49-55F0-42B5-9CBB-0A16F4DB8364}"/>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chemeClr val="accent5"/>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9;p52">
              <a:extLst>
                <a:ext uri="{FF2B5EF4-FFF2-40B4-BE49-F238E27FC236}">
                  <a16:creationId xmlns:a16="http://schemas.microsoft.com/office/drawing/2014/main" id="{ECAD1396-BE2D-40C4-AC16-FED204D1216C}"/>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accent5">
                <a:lumMod val="50000"/>
              </a:schemeClr>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80;p52">
              <a:extLst>
                <a:ext uri="{FF2B5EF4-FFF2-40B4-BE49-F238E27FC236}">
                  <a16:creationId xmlns:a16="http://schemas.microsoft.com/office/drawing/2014/main" id="{674DF459-6B1B-4C13-97AA-E5FF285CB4DF}"/>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chemeClr val="tx2">
                <a:lumMod val="75000"/>
              </a:schemeClr>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598185" y="126229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Data Flow Diagram</a:t>
            </a:r>
          </a:p>
        </p:txBody>
      </p:sp>
    </p:spTree>
    <p:extLst>
      <p:ext uri="{BB962C8B-B14F-4D97-AF65-F5344CB8AC3E}">
        <p14:creationId xmlns:p14="http://schemas.microsoft.com/office/powerpoint/2010/main" val="40874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grpSp>
        <p:nvGrpSpPr>
          <p:cNvPr id="12" name="Google Shape;1681;p52">
            <a:extLst>
              <a:ext uri="{FF2B5EF4-FFF2-40B4-BE49-F238E27FC236}">
                <a16:creationId xmlns:a16="http://schemas.microsoft.com/office/drawing/2014/main" id="{1660CBF1-E2F3-41CE-97F9-E0FFFF2EC8D1}"/>
              </a:ext>
            </a:extLst>
          </p:cNvPr>
          <p:cNvGrpSpPr/>
          <p:nvPr/>
        </p:nvGrpSpPr>
        <p:grpSpPr>
          <a:xfrm>
            <a:off x="665085" y="1226670"/>
            <a:ext cx="2724298" cy="955017"/>
            <a:chOff x="4411970" y="2726085"/>
            <a:chExt cx="643107" cy="193659"/>
          </a:xfrm>
          <a:solidFill>
            <a:schemeClr val="accent4">
              <a:lumMod val="40000"/>
              <a:lumOff val="60000"/>
            </a:schemeClr>
          </a:solidFill>
        </p:grpSpPr>
        <p:sp>
          <p:nvSpPr>
            <p:cNvPr id="15" name="Google Shape;1684;p52">
              <a:extLst>
                <a:ext uri="{FF2B5EF4-FFF2-40B4-BE49-F238E27FC236}">
                  <a16:creationId xmlns:a16="http://schemas.microsoft.com/office/drawing/2014/main" id="{DB9800A7-8D25-4A69-9230-15E0BF53C1ED}"/>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chemeClr val="tx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82;p52">
              <a:extLst>
                <a:ext uri="{FF2B5EF4-FFF2-40B4-BE49-F238E27FC236}">
                  <a16:creationId xmlns:a16="http://schemas.microsoft.com/office/drawing/2014/main" id="{6D5CE3F1-BA65-4F0F-85A0-EE3B511D897D}"/>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chemeClr val="tx1"/>
            </a:solidFill>
            <a:ln w="9525" cap="flat" cmpd="sng">
              <a:solidFill>
                <a:schemeClr val="tx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83;p52">
              <a:extLst>
                <a:ext uri="{FF2B5EF4-FFF2-40B4-BE49-F238E27FC236}">
                  <a16:creationId xmlns:a16="http://schemas.microsoft.com/office/drawing/2014/main" id="{F16C89FB-E912-43C4-B003-D7271553AB0C}"/>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chemeClr val="tx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descr="Diagram&#10;&#10;Description automatically generated">
            <a:extLst>
              <a:ext uri="{FF2B5EF4-FFF2-40B4-BE49-F238E27FC236}">
                <a16:creationId xmlns:a16="http://schemas.microsoft.com/office/drawing/2014/main" id="{319AA2A9-0ABD-483C-A4AD-7F47583E4F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94595" y="1067068"/>
            <a:ext cx="3437197" cy="3935912"/>
          </a:xfrm>
          <a:prstGeom prst="rect">
            <a:avLst/>
          </a:prstGeom>
          <a:noFill/>
          <a:ln>
            <a:noFill/>
          </a:ln>
        </p:spPr>
      </p:pic>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380691" y="1314400"/>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Use Case Diagram</a:t>
            </a:r>
          </a:p>
        </p:txBody>
      </p:sp>
    </p:spTree>
    <p:extLst>
      <p:ext uri="{BB962C8B-B14F-4D97-AF65-F5344CB8AC3E}">
        <p14:creationId xmlns:p14="http://schemas.microsoft.com/office/powerpoint/2010/main" val="124166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pic>
        <p:nvPicPr>
          <p:cNvPr id="10" name="Picture 9" descr="Diagram&#10;&#10;Description automatically generated">
            <a:extLst>
              <a:ext uri="{FF2B5EF4-FFF2-40B4-BE49-F238E27FC236}">
                <a16:creationId xmlns:a16="http://schemas.microsoft.com/office/drawing/2014/main" id="{AF4639B8-6734-433E-ACF2-2A4A52674B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78706" y="1062414"/>
            <a:ext cx="2622116" cy="3911651"/>
          </a:xfrm>
          <a:prstGeom prst="rect">
            <a:avLst/>
          </a:prstGeom>
          <a:noFill/>
          <a:ln>
            <a:noFill/>
          </a:ln>
        </p:spPr>
      </p:pic>
      <p:sp>
        <p:nvSpPr>
          <p:cNvPr id="13" name="Google Shape;506;p28">
            <a:extLst>
              <a:ext uri="{FF2B5EF4-FFF2-40B4-BE49-F238E27FC236}">
                <a16:creationId xmlns:a16="http://schemas.microsoft.com/office/drawing/2014/main" id="{68A5F09A-8B56-4861-BF26-6CF16B90BF06}"/>
              </a:ext>
            </a:extLst>
          </p:cNvPr>
          <p:cNvSpPr txBox="1">
            <a:spLocks/>
          </p:cNvSpPr>
          <p:nvPr/>
        </p:nvSpPr>
        <p:spPr>
          <a:xfrm>
            <a:off x="1369619" y="2245916"/>
            <a:ext cx="3597757" cy="533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effectLst/>
                <a:latin typeface="Maven Pro" panose="020B0604020202020204" charset="0"/>
                <a:ea typeface="Times New Roman" panose="02020603050405020304" pitchFamily="18" charset="0"/>
              </a:rPr>
              <a:t>Resident System Registration Flow</a:t>
            </a:r>
            <a:endParaRPr lang="en-US" sz="1600" dirty="0">
              <a:solidFill>
                <a:schemeClr val="bg1"/>
              </a:solidFill>
              <a:latin typeface="Maven Pro" panose="020B0604020202020204" charset="0"/>
            </a:endParaRPr>
          </a:p>
        </p:txBody>
      </p:sp>
      <p:grpSp>
        <p:nvGrpSpPr>
          <p:cNvPr id="42" name="Google Shape;1693;p52">
            <a:extLst>
              <a:ext uri="{FF2B5EF4-FFF2-40B4-BE49-F238E27FC236}">
                <a16:creationId xmlns:a16="http://schemas.microsoft.com/office/drawing/2014/main" id="{D718CDF0-24DC-407A-8622-C4E103CAB637}"/>
              </a:ext>
            </a:extLst>
          </p:cNvPr>
          <p:cNvGrpSpPr/>
          <p:nvPr/>
        </p:nvGrpSpPr>
        <p:grpSpPr>
          <a:xfrm>
            <a:off x="286108" y="1138338"/>
            <a:ext cx="3797519" cy="694790"/>
            <a:chOff x="6336019" y="3733725"/>
            <a:chExt cx="2566206" cy="351310"/>
          </a:xfrm>
        </p:grpSpPr>
        <p:sp>
          <p:nvSpPr>
            <p:cNvPr id="43" name="Google Shape;1694;p52">
              <a:extLst>
                <a:ext uri="{FF2B5EF4-FFF2-40B4-BE49-F238E27FC236}">
                  <a16:creationId xmlns:a16="http://schemas.microsoft.com/office/drawing/2014/main" id="{741A5279-DE18-4146-88E0-A51500469F6D}"/>
                </a:ext>
              </a:extLst>
            </p:cNvPr>
            <p:cNvSpPr/>
            <p:nvPr/>
          </p:nvSpPr>
          <p:spPr>
            <a:xfrm>
              <a:off x="6336019" y="3733735"/>
              <a:ext cx="1881300" cy="351300"/>
            </a:xfrm>
            <a:prstGeom prst="homePlate">
              <a:avLst>
                <a:gd name="adj" fmla="val 50000"/>
              </a:avLst>
            </a:prstGeom>
            <a:solidFill>
              <a:schemeClr val="accent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95;p52">
              <a:extLst>
                <a:ext uri="{FF2B5EF4-FFF2-40B4-BE49-F238E27FC236}">
                  <a16:creationId xmlns:a16="http://schemas.microsoft.com/office/drawing/2014/main" id="{193CB714-E7A4-47F8-A09D-4817E25221F8}"/>
                </a:ext>
              </a:extLst>
            </p:cNvPr>
            <p:cNvSpPr/>
            <p:nvPr/>
          </p:nvSpPr>
          <p:spPr>
            <a:xfrm>
              <a:off x="8098525" y="3733725"/>
              <a:ext cx="346500" cy="351300"/>
            </a:xfrm>
            <a:prstGeom prst="chevron">
              <a:avLst>
                <a:gd name="adj" fmla="val 50000"/>
              </a:avLst>
            </a:prstGeom>
            <a:solidFill>
              <a:schemeClr val="tx2">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52">
              <a:extLst>
                <a:ext uri="{FF2B5EF4-FFF2-40B4-BE49-F238E27FC236}">
                  <a16:creationId xmlns:a16="http://schemas.microsoft.com/office/drawing/2014/main" id="{8AEB1BFF-D3CB-4B48-845E-CC79DEEE7530}"/>
                </a:ext>
              </a:extLst>
            </p:cNvPr>
            <p:cNvSpPr/>
            <p:nvPr/>
          </p:nvSpPr>
          <p:spPr>
            <a:xfrm>
              <a:off x="8327125" y="3733725"/>
              <a:ext cx="346500" cy="351300"/>
            </a:xfrm>
            <a:prstGeom prst="chevron">
              <a:avLst>
                <a:gd name="adj" fmla="val 50000"/>
              </a:avLst>
            </a:pr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52">
              <a:extLst>
                <a:ext uri="{FF2B5EF4-FFF2-40B4-BE49-F238E27FC236}">
                  <a16:creationId xmlns:a16="http://schemas.microsoft.com/office/drawing/2014/main" id="{3515833D-F911-4AAE-B9FF-BCFD948AC75D}"/>
                </a:ext>
              </a:extLst>
            </p:cNvPr>
            <p:cNvSpPr/>
            <p:nvPr/>
          </p:nvSpPr>
          <p:spPr>
            <a:xfrm>
              <a:off x="8555725" y="3733725"/>
              <a:ext cx="346500" cy="351300"/>
            </a:xfrm>
            <a:prstGeom prst="chevron">
              <a:avLst>
                <a:gd name="adj" fmla="val 50000"/>
              </a:avLst>
            </a:prstGeom>
            <a:solidFill>
              <a:schemeClr val="tx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145356" y="106241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System Flow Charts</a:t>
            </a:r>
          </a:p>
        </p:txBody>
      </p:sp>
      <p:grpSp>
        <p:nvGrpSpPr>
          <p:cNvPr id="47" name="Google Shape;508;p28">
            <a:extLst>
              <a:ext uri="{FF2B5EF4-FFF2-40B4-BE49-F238E27FC236}">
                <a16:creationId xmlns:a16="http://schemas.microsoft.com/office/drawing/2014/main" id="{996E4A65-9B97-4E43-97B7-63C65133438B}"/>
              </a:ext>
            </a:extLst>
          </p:cNvPr>
          <p:cNvGrpSpPr/>
          <p:nvPr/>
        </p:nvGrpSpPr>
        <p:grpSpPr>
          <a:xfrm>
            <a:off x="126400" y="3180022"/>
            <a:ext cx="1908469" cy="1935078"/>
            <a:chOff x="2501950" y="1507050"/>
            <a:chExt cx="2392350" cy="2696525"/>
          </a:xfrm>
        </p:grpSpPr>
        <p:sp>
          <p:nvSpPr>
            <p:cNvPr id="48" name="Google Shape;509;p28">
              <a:extLst>
                <a:ext uri="{FF2B5EF4-FFF2-40B4-BE49-F238E27FC236}">
                  <a16:creationId xmlns:a16="http://schemas.microsoft.com/office/drawing/2014/main" id="{87C7D2E7-C730-4DD1-A672-751992845DC3}"/>
                </a:ext>
              </a:extLst>
            </p:cNvPr>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28">
              <a:extLst>
                <a:ext uri="{FF2B5EF4-FFF2-40B4-BE49-F238E27FC236}">
                  <a16:creationId xmlns:a16="http://schemas.microsoft.com/office/drawing/2014/main" id="{CA79C91E-790F-41CB-8BE7-759F6C0088E1}"/>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1;p28">
              <a:extLst>
                <a:ext uri="{FF2B5EF4-FFF2-40B4-BE49-F238E27FC236}">
                  <a16:creationId xmlns:a16="http://schemas.microsoft.com/office/drawing/2014/main" id="{204A3304-8698-4F8F-88B3-A9A09C4401ED}"/>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p28">
              <a:extLst>
                <a:ext uri="{FF2B5EF4-FFF2-40B4-BE49-F238E27FC236}">
                  <a16:creationId xmlns:a16="http://schemas.microsoft.com/office/drawing/2014/main" id="{CF0BD06E-B319-49BB-A34E-CF2A77F1E555}"/>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3;p28">
              <a:extLst>
                <a:ext uri="{FF2B5EF4-FFF2-40B4-BE49-F238E27FC236}">
                  <a16:creationId xmlns:a16="http://schemas.microsoft.com/office/drawing/2014/main" id="{3B02F5ED-C40C-49D3-8FC9-29A7BC94DBB7}"/>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4;p28">
              <a:extLst>
                <a:ext uri="{FF2B5EF4-FFF2-40B4-BE49-F238E27FC236}">
                  <a16:creationId xmlns:a16="http://schemas.microsoft.com/office/drawing/2014/main" id="{E0E925DF-EB7A-4797-8674-ADE4C38AC87B}"/>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5;p28">
              <a:extLst>
                <a:ext uri="{FF2B5EF4-FFF2-40B4-BE49-F238E27FC236}">
                  <a16:creationId xmlns:a16="http://schemas.microsoft.com/office/drawing/2014/main" id="{01838D7B-E933-406F-8193-5563A84881ED}"/>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p28">
              <a:extLst>
                <a:ext uri="{FF2B5EF4-FFF2-40B4-BE49-F238E27FC236}">
                  <a16:creationId xmlns:a16="http://schemas.microsoft.com/office/drawing/2014/main" id="{2A6BBB03-3BB4-433C-A992-9B2277B1596C}"/>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p28">
              <a:extLst>
                <a:ext uri="{FF2B5EF4-FFF2-40B4-BE49-F238E27FC236}">
                  <a16:creationId xmlns:a16="http://schemas.microsoft.com/office/drawing/2014/main" id="{9C0B7F2F-3937-49BF-A219-792155A0CBBC}"/>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p28">
              <a:extLst>
                <a:ext uri="{FF2B5EF4-FFF2-40B4-BE49-F238E27FC236}">
                  <a16:creationId xmlns:a16="http://schemas.microsoft.com/office/drawing/2014/main" id="{FBDCF14A-59AE-4E51-B724-B4D731B455F0}"/>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9;p28">
              <a:extLst>
                <a:ext uri="{FF2B5EF4-FFF2-40B4-BE49-F238E27FC236}">
                  <a16:creationId xmlns:a16="http://schemas.microsoft.com/office/drawing/2014/main" id="{68DA4AFA-BA85-45F2-A295-7F7D99C66371}"/>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0;p28">
              <a:extLst>
                <a:ext uri="{FF2B5EF4-FFF2-40B4-BE49-F238E27FC236}">
                  <a16:creationId xmlns:a16="http://schemas.microsoft.com/office/drawing/2014/main" id="{E8479749-3FAC-4EA6-959D-5DD82E382E74}"/>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28">
              <a:extLst>
                <a:ext uri="{FF2B5EF4-FFF2-40B4-BE49-F238E27FC236}">
                  <a16:creationId xmlns:a16="http://schemas.microsoft.com/office/drawing/2014/main" id="{37A22519-23FE-4064-8F94-D7DF08D637D3}"/>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28">
              <a:extLst>
                <a:ext uri="{FF2B5EF4-FFF2-40B4-BE49-F238E27FC236}">
                  <a16:creationId xmlns:a16="http://schemas.microsoft.com/office/drawing/2014/main" id="{761F232E-4B0F-4516-ADFF-5816872B0169}"/>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28">
              <a:extLst>
                <a:ext uri="{FF2B5EF4-FFF2-40B4-BE49-F238E27FC236}">
                  <a16:creationId xmlns:a16="http://schemas.microsoft.com/office/drawing/2014/main" id="{1AC148FD-A5B0-40F8-B978-A47B6EE8AF41}"/>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4;p28">
              <a:extLst>
                <a:ext uri="{FF2B5EF4-FFF2-40B4-BE49-F238E27FC236}">
                  <a16:creationId xmlns:a16="http://schemas.microsoft.com/office/drawing/2014/main" id="{C97BCCF2-EEE8-4ACF-86F7-50B49C70D2A4}"/>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5;p28">
              <a:extLst>
                <a:ext uri="{FF2B5EF4-FFF2-40B4-BE49-F238E27FC236}">
                  <a16:creationId xmlns:a16="http://schemas.microsoft.com/office/drawing/2014/main" id="{E4DC8D2B-7946-49EE-AFE5-71E5DB93042E}"/>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26;p28">
              <a:extLst>
                <a:ext uri="{FF2B5EF4-FFF2-40B4-BE49-F238E27FC236}">
                  <a16:creationId xmlns:a16="http://schemas.microsoft.com/office/drawing/2014/main" id="{AFA29398-295C-4EB7-ABF7-D822E9D798F7}"/>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7;p28">
              <a:extLst>
                <a:ext uri="{FF2B5EF4-FFF2-40B4-BE49-F238E27FC236}">
                  <a16:creationId xmlns:a16="http://schemas.microsoft.com/office/drawing/2014/main" id="{264855DF-5676-4B28-B823-236CD618FC82}"/>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528;p28">
            <a:extLst>
              <a:ext uri="{FF2B5EF4-FFF2-40B4-BE49-F238E27FC236}">
                <a16:creationId xmlns:a16="http://schemas.microsoft.com/office/drawing/2014/main" id="{34DE8402-B01D-453C-9E16-0EF142DFEE72}"/>
              </a:ext>
            </a:extLst>
          </p:cNvPr>
          <p:cNvGrpSpPr/>
          <p:nvPr/>
        </p:nvGrpSpPr>
        <p:grpSpPr>
          <a:xfrm>
            <a:off x="-17895" y="2153893"/>
            <a:ext cx="2291257" cy="2922300"/>
            <a:chOff x="4882900" y="-64350"/>
            <a:chExt cx="2493750" cy="2922300"/>
          </a:xfrm>
        </p:grpSpPr>
        <p:sp>
          <p:nvSpPr>
            <p:cNvPr id="68" name="Google Shape;529;p28">
              <a:extLst>
                <a:ext uri="{FF2B5EF4-FFF2-40B4-BE49-F238E27FC236}">
                  <a16:creationId xmlns:a16="http://schemas.microsoft.com/office/drawing/2014/main" id="{DC91CDD1-3872-49AC-838E-D68C1D7776BC}"/>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30;p28">
              <a:extLst>
                <a:ext uri="{FF2B5EF4-FFF2-40B4-BE49-F238E27FC236}">
                  <a16:creationId xmlns:a16="http://schemas.microsoft.com/office/drawing/2014/main" id="{C70BE63C-3FE7-400F-9FB8-27305F303C68}"/>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31;p28">
              <a:extLst>
                <a:ext uri="{FF2B5EF4-FFF2-40B4-BE49-F238E27FC236}">
                  <a16:creationId xmlns:a16="http://schemas.microsoft.com/office/drawing/2014/main" id="{76FD80EE-1C86-4DAC-BAFE-A2B9CFFD2C63}"/>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32;p28">
              <a:extLst>
                <a:ext uri="{FF2B5EF4-FFF2-40B4-BE49-F238E27FC236}">
                  <a16:creationId xmlns:a16="http://schemas.microsoft.com/office/drawing/2014/main" id="{6D28B19A-7C16-4770-AEAB-168C6E38F0B3}"/>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3;p28">
              <a:extLst>
                <a:ext uri="{FF2B5EF4-FFF2-40B4-BE49-F238E27FC236}">
                  <a16:creationId xmlns:a16="http://schemas.microsoft.com/office/drawing/2014/main" id="{E5749505-32A0-439B-A5F9-BEFCE75B50FB}"/>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534;p28">
            <a:extLst>
              <a:ext uri="{FF2B5EF4-FFF2-40B4-BE49-F238E27FC236}">
                <a16:creationId xmlns:a16="http://schemas.microsoft.com/office/drawing/2014/main" id="{8504A674-B7D9-4ED6-A101-6A6BC86455A4}"/>
              </a:ext>
            </a:extLst>
          </p:cNvPr>
          <p:cNvGrpSpPr/>
          <p:nvPr/>
        </p:nvGrpSpPr>
        <p:grpSpPr>
          <a:xfrm>
            <a:off x="589739" y="3382965"/>
            <a:ext cx="995548" cy="1463322"/>
            <a:chOff x="2160750" y="237575"/>
            <a:chExt cx="3253325" cy="5180425"/>
          </a:xfrm>
        </p:grpSpPr>
        <p:sp>
          <p:nvSpPr>
            <p:cNvPr id="74" name="Google Shape;535;p28">
              <a:extLst>
                <a:ext uri="{FF2B5EF4-FFF2-40B4-BE49-F238E27FC236}">
                  <a16:creationId xmlns:a16="http://schemas.microsoft.com/office/drawing/2014/main" id="{3F29657B-5BE0-47C0-94CB-D83D16571469}"/>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6;p28">
              <a:extLst>
                <a:ext uri="{FF2B5EF4-FFF2-40B4-BE49-F238E27FC236}">
                  <a16:creationId xmlns:a16="http://schemas.microsoft.com/office/drawing/2014/main" id="{EDD3A530-3167-4B37-B9AB-C68EFFD61057}"/>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7;p28">
              <a:extLst>
                <a:ext uri="{FF2B5EF4-FFF2-40B4-BE49-F238E27FC236}">
                  <a16:creationId xmlns:a16="http://schemas.microsoft.com/office/drawing/2014/main" id="{F2CD2054-1E7F-4405-9A75-DDB4AAC8C677}"/>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38;p28">
              <a:extLst>
                <a:ext uri="{FF2B5EF4-FFF2-40B4-BE49-F238E27FC236}">
                  <a16:creationId xmlns:a16="http://schemas.microsoft.com/office/drawing/2014/main" id="{34A64BAC-A82F-44F4-B6A5-DB5A69EAA3C5}"/>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39;p28">
              <a:extLst>
                <a:ext uri="{FF2B5EF4-FFF2-40B4-BE49-F238E27FC236}">
                  <a16:creationId xmlns:a16="http://schemas.microsoft.com/office/drawing/2014/main" id="{1182790E-4596-4B7A-81E4-003B95C40FF1}"/>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40;p28">
              <a:extLst>
                <a:ext uri="{FF2B5EF4-FFF2-40B4-BE49-F238E27FC236}">
                  <a16:creationId xmlns:a16="http://schemas.microsoft.com/office/drawing/2014/main" id="{65C86877-0C1B-41C9-9CF2-2D13C592DCE2}"/>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41;p28">
              <a:extLst>
                <a:ext uri="{FF2B5EF4-FFF2-40B4-BE49-F238E27FC236}">
                  <a16:creationId xmlns:a16="http://schemas.microsoft.com/office/drawing/2014/main" id="{8CF30511-E342-4820-9515-AB74503BBC76}"/>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42;p28">
              <a:extLst>
                <a:ext uri="{FF2B5EF4-FFF2-40B4-BE49-F238E27FC236}">
                  <a16:creationId xmlns:a16="http://schemas.microsoft.com/office/drawing/2014/main" id="{11333EFF-444F-4C5E-9EE5-B28CB085D5E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43;p28">
              <a:extLst>
                <a:ext uri="{FF2B5EF4-FFF2-40B4-BE49-F238E27FC236}">
                  <a16:creationId xmlns:a16="http://schemas.microsoft.com/office/drawing/2014/main" id="{7396982F-9AF8-449A-9BCF-E6BD73BB3CA3}"/>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44;p28">
              <a:extLst>
                <a:ext uri="{FF2B5EF4-FFF2-40B4-BE49-F238E27FC236}">
                  <a16:creationId xmlns:a16="http://schemas.microsoft.com/office/drawing/2014/main" id="{DD32F5FC-7797-498D-AC42-6A64D83CC949}"/>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45;p28">
              <a:extLst>
                <a:ext uri="{FF2B5EF4-FFF2-40B4-BE49-F238E27FC236}">
                  <a16:creationId xmlns:a16="http://schemas.microsoft.com/office/drawing/2014/main" id="{55721A5C-2110-47E5-8AC8-53CDD7984CCD}"/>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46;p28">
              <a:extLst>
                <a:ext uri="{FF2B5EF4-FFF2-40B4-BE49-F238E27FC236}">
                  <a16:creationId xmlns:a16="http://schemas.microsoft.com/office/drawing/2014/main" id="{F9AB4DC9-735A-4197-A657-E11FB4B6BF4A}"/>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47;p28">
              <a:extLst>
                <a:ext uri="{FF2B5EF4-FFF2-40B4-BE49-F238E27FC236}">
                  <a16:creationId xmlns:a16="http://schemas.microsoft.com/office/drawing/2014/main" id="{A0C8FAE0-DA3B-458A-B83A-617E83B85884}"/>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48;p28">
              <a:extLst>
                <a:ext uri="{FF2B5EF4-FFF2-40B4-BE49-F238E27FC236}">
                  <a16:creationId xmlns:a16="http://schemas.microsoft.com/office/drawing/2014/main" id="{36E4E80D-68D7-423C-86B7-9E3FA5C6568A}"/>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49;p28">
              <a:extLst>
                <a:ext uri="{FF2B5EF4-FFF2-40B4-BE49-F238E27FC236}">
                  <a16:creationId xmlns:a16="http://schemas.microsoft.com/office/drawing/2014/main" id="{03A74675-0E32-45FB-95FC-554E3857D75B}"/>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50;p28">
              <a:extLst>
                <a:ext uri="{FF2B5EF4-FFF2-40B4-BE49-F238E27FC236}">
                  <a16:creationId xmlns:a16="http://schemas.microsoft.com/office/drawing/2014/main" id="{DC3BC2DB-52F0-438B-B0E1-58442EEB0C3D}"/>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51;p28">
              <a:extLst>
                <a:ext uri="{FF2B5EF4-FFF2-40B4-BE49-F238E27FC236}">
                  <a16:creationId xmlns:a16="http://schemas.microsoft.com/office/drawing/2014/main" id="{A5C53934-EF7D-495D-9A27-E61976F9D0D2}"/>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52;p28">
              <a:extLst>
                <a:ext uri="{FF2B5EF4-FFF2-40B4-BE49-F238E27FC236}">
                  <a16:creationId xmlns:a16="http://schemas.microsoft.com/office/drawing/2014/main" id="{8D7DA98F-0EDC-4CD2-AD54-06EAA9436D31}"/>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53;p28">
              <a:extLst>
                <a:ext uri="{FF2B5EF4-FFF2-40B4-BE49-F238E27FC236}">
                  <a16:creationId xmlns:a16="http://schemas.microsoft.com/office/drawing/2014/main" id="{C38F003F-8939-4C1B-A3E9-EED98A51EFB4}"/>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4;p28">
              <a:extLst>
                <a:ext uri="{FF2B5EF4-FFF2-40B4-BE49-F238E27FC236}">
                  <a16:creationId xmlns:a16="http://schemas.microsoft.com/office/drawing/2014/main" id="{DC70ECBB-128D-4B83-B337-32EE1F3E1A44}"/>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55;p28">
              <a:extLst>
                <a:ext uri="{FF2B5EF4-FFF2-40B4-BE49-F238E27FC236}">
                  <a16:creationId xmlns:a16="http://schemas.microsoft.com/office/drawing/2014/main" id="{58ABFBD7-5B4F-4159-9DE2-9ADF876FF1FF}"/>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56;p28">
              <a:extLst>
                <a:ext uri="{FF2B5EF4-FFF2-40B4-BE49-F238E27FC236}">
                  <a16:creationId xmlns:a16="http://schemas.microsoft.com/office/drawing/2014/main" id="{52456332-5644-4CC8-B47F-52C5EBE13A97}"/>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57;p28">
              <a:extLst>
                <a:ext uri="{FF2B5EF4-FFF2-40B4-BE49-F238E27FC236}">
                  <a16:creationId xmlns:a16="http://schemas.microsoft.com/office/drawing/2014/main" id="{D1C19DCB-00D7-4F31-B16F-B248433408F0}"/>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58;p28">
              <a:extLst>
                <a:ext uri="{FF2B5EF4-FFF2-40B4-BE49-F238E27FC236}">
                  <a16:creationId xmlns:a16="http://schemas.microsoft.com/office/drawing/2014/main" id="{6CD986BE-8DE5-435E-A50B-2A01E756190C}"/>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59;p28">
              <a:extLst>
                <a:ext uri="{FF2B5EF4-FFF2-40B4-BE49-F238E27FC236}">
                  <a16:creationId xmlns:a16="http://schemas.microsoft.com/office/drawing/2014/main" id="{BE59665E-E004-4C94-A249-3650608CF8B3}"/>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0;p28">
              <a:extLst>
                <a:ext uri="{FF2B5EF4-FFF2-40B4-BE49-F238E27FC236}">
                  <a16:creationId xmlns:a16="http://schemas.microsoft.com/office/drawing/2014/main" id="{D31C52C4-0A41-4CFE-A043-B312405EB268}"/>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1;p28">
              <a:extLst>
                <a:ext uri="{FF2B5EF4-FFF2-40B4-BE49-F238E27FC236}">
                  <a16:creationId xmlns:a16="http://schemas.microsoft.com/office/drawing/2014/main" id="{DF6B532E-4C85-4E8F-AF07-D32A6D270933}"/>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2;p28">
              <a:extLst>
                <a:ext uri="{FF2B5EF4-FFF2-40B4-BE49-F238E27FC236}">
                  <a16:creationId xmlns:a16="http://schemas.microsoft.com/office/drawing/2014/main" id="{40C50B8A-3A8E-4E0C-BD88-1F806913E79C}"/>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3;p28">
              <a:extLst>
                <a:ext uri="{FF2B5EF4-FFF2-40B4-BE49-F238E27FC236}">
                  <a16:creationId xmlns:a16="http://schemas.microsoft.com/office/drawing/2014/main" id="{5DE54560-4612-40F7-8418-DBE51887D542}"/>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64;p28">
              <a:extLst>
                <a:ext uri="{FF2B5EF4-FFF2-40B4-BE49-F238E27FC236}">
                  <a16:creationId xmlns:a16="http://schemas.microsoft.com/office/drawing/2014/main" id="{11B3C778-0B90-4F7B-923F-0078C79DCCF3}"/>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65;p28">
              <a:extLst>
                <a:ext uri="{FF2B5EF4-FFF2-40B4-BE49-F238E27FC236}">
                  <a16:creationId xmlns:a16="http://schemas.microsoft.com/office/drawing/2014/main" id="{0D182481-97A2-4EEA-8DBD-5FCCC5858A4E}"/>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66;p28">
              <a:extLst>
                <a:ext uri="{FF2B5EF4-FFF2-40B4-BE49-F238E27FC236}">
                  <a16:creationId xmlns:a16="http://schemas.microsoft.com/office/drawing/2014/main" id="{17819FA0-3105-40B5-A2BF-D80D74571CC6}"/>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1414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sp>
        <p:nvSpPr>
          <p:cNvPr id="13" name="Google Shape;506;p28">
            <a:extLst>
              <a:ext uri="{FF2B5EF4-FFF2-40B4-BE49-F238E27FC236}">
                <a16:creationId xmlns:a16="http://schemas.microsoft.com/office/drawing/2014/main" id="{68A5F09A-8B56-4861-BF26-6CF16B90BF06}"/>
              </a:ext>
            </a:extLst>
          </p:cNvPr>
          <p:cNvSpPr txBox="1">
            <a:spLocks/>
          </p:cNvSpPr>
          <p:nvPr/>
        </p:nvSpPr>
        <p:spPr>
          <a:xfrm>
            <a:off x="1662799" y="2153893"/>
            <a:ext cx="2921771" cy="533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effectLst/>
                <a:latin typeface="Maven Pro" panose="020B0604020202020204" charset="0"/>
                <a:ea typeface="Times New Roman" panose="02020603050405020304" pitchFamily="18" charset="0"/>
              </a:rPr>
              <a:t>Essential Establishment System Registration Flow</a:t>
            </a:r>
            <a:endParaRPr lang="en-US" sz="1600" dirty="0">
              <a:solidFill>
                <a:schemeClr val="bg1"/>
              </a:solidFill>
              <a:latin typeface="Maven Pro" panose="020B0604020202020204" charset="0"/>
            </a:endParaRPr>
          </a:p>
        </p:txBody>
      </p:sp>
      <p:grpSp>
        <p:nvGrpSpPr>
          <p:cNvPr id="42" name="Google Shape;1693;p52">
            <a:extLst>
              <a:ext uri="{FF2B5EF4-FFF2-40B4-BE49-F238E27FC236}">
                <a16:creationId xmlns:a16="http://schemas.microsoft.com/office/drawing/2014/main" id="{D718CDF0-24DC-407A-8622-C4E103CAB637}"/>
              </a:ext>
            </a:extLst>
          </p:cNvPr>
          <p:cNvGrpSpPr/>
          <p:nvPr/>
        </p:nvGrpSpPr>
        <p:grpSpPr>
          <a:xfrm>
            <a:off x="286108" y="1138338"/>
            <a:ext cx="3797519" cy="694790"/>
            <a:chOff x="6336019" y="3733725"/>
            <a:chExt cx="2566206" cy="351310"/>
          </a:xfrm>
        </p:grpSpPr>
        <p:sp>
          <p:nvSpPr>
            <p:cNvPr id="43" name="Google Shape;1694;p52">
              <a:extLst>
                <a:ext uri="{FF2B5EF4-FFF2-40B4-BE49-F238E27FC236}">
                  <a16:creationId xmlns:a16="http://schemas.microsoft.com/office/drawing/2014/main" id="{741A5279-DE18-4146-88E0-A51500469F6D}"/>
                </a:ext>
              </a:extLst>
            </p:cNvPr>
            <p:cNvSpPr/>
            <p:nvPr/>
          </p:nvSpPr>
          <p:spPr>
            <a:xfrm>
              <a:off x="6336019" y="3733735"/>
              <a:ext cx="1881300" cy="351300"/>
            </a:xfrm>
            <a:prstGeom prst="homePlate">
              <a:avLst>
                <a:gd name="adj" fmla="val 50000"/>
              </a:avLst>
            </a:prstGeom>
            <a:solidFill>
              <a:schemeClr val="accent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95;p52">
              <a:extLst>
                <a:ext uri="{FF2B5EF4-FFF2-40B4-BE49-F238E27FC236}">
                  <a16:creationId xmlns:a16="http://schemas.microsoft.com/office/drawing/2014/main" id="{193CB714-E7A4-47F8-A09D-4817E25221F8}"/>
                </a:ext>
              </a:extLst>
            </p:cNvPr>
            <p:cNvSpPr/>
            <p:nvPr/>
          </p:nvSpPr>
          <p:spPr>
            <a:xfrm>
              <a:off x="8098525" y="3733725"/>
              <a:ext cx="346500" cy="351300"/>
            </a:xfrm>
            <a:prstGeom prst="chevron">
              <a:avLst>
                <a:gd name="adj" fmla="val 50000"/>
              </a:avLst>
            </a:prstGeom>
            <a:solidFill>
              <a:schemeClr val="tx2">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52">
              <a:extLst>
                <a:ext uri="{FF2B5EF4-FFF2-40B4-BE49-F238E27FC236}">
                  <a16:creationId xmlns:a16="http://schemas.microsoft.com/office/drawing/2014/main" id="{8AEB1BFF-D3CB-4B48-845E-CC79DEEE7530}"/>
                </a:ext>
              </a:extLst>
            </p:cNvPr>
            <p:cNvSpPr/>
            <p:nvPr/>
          </p:nvSpPr>
          <p:spPr>
            <a:xfrm>
              <a:off x="8327125" y="3733725"/>
              <a:ext cx="346500" cy="351300"/>
            </a:xfrm>
            <a:prstGeom prst="chevron">
              <a:avLst>
                <a:gd name="adj" fmla="val 50000"/>
              </a:avLst>
            </a:pr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52">
              <a:extLst>
                <a:ext uri="{FF2B5EF4-FFF2-40B4-BE49-F238E27FC236}">
                  <a16:creationId xmlns:a16="http://schemas.microsoft.com/office/drawing/2014/main" id="{3515833D-F911-4AAE-B9FF-BCFD948AC75D}"/>
                </a:ext>
              </a:extLst>
            </p:cNvPr>
            <p:cNvSpPr/>
            <p:nvPr/>
          </p:nvSpPr>
          <p:spPr>
            <a:xfrm>
              <a:off x="8555725" y="3733725"/>
              <a:ext cx="346500" cy="351300"/>
            </a:xfrm>
            <a:prstGeom prst="chevron">
              <a:avLst>
                <a:gd name="adj" fmla="val 50000"/>
              </a:avLst>
            </a:prstGeom>
            <a:solidFill>
              <a:schemeClr val="tx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145356" y="106241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System Flow Charts</a:t>
            </a:r>
          </a:p>
        </p:txBody>
      </p:sp>
      <p:pic>
        <p:nvPicPr>
          <p:cNvPr id="24" name="Picture 23" descr="Diagram&#10;&#10;Description automatically generated">
            <a:extLst>
              <a:ext uri="{FF2B5EF4-FFF2-40B4-BE49-F238E27FC236}">
                <a16:creationId xmlns:a16="http://schemas.microsoft.com/office/drawing/2014/main" id="{85993E0E-E7A6-4F8C-96E8-AE77E4D20D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28882" y="1018084"/>
            <a:ext cx="2783983" cy="4051322"/>
          </a:xfrm>
          <a:prstGeom prst="rect">
            <a:avLst/>
          </a:prstGeom>
          <a:noFill/>
          <a:ln>
            <a:noFill/>
          </a:ln>
        </p:spPr>
      </p:pic>
      <p:grpSp>
        <p:nvGrpSpPr>
          <p:cNvPr id="25" name="Google Shape;508;p28">
            <a:extLst>
              <a:ext uri="{FF2B5EF4-FFF2-40B4-BE49-F238E27FC236}">
                <a16:creationId xmlns:a16="http://schemas.microsoft.com/office/drawing/2014/main" id="{33993D51-AB5E-494C-8DB7-7E60356D97AC}"/>
              </a:ext>
            </a:extLst>
          </p:cNvPr>
          <p:cNvGrpSpPr/>
          <p:nvPr/>
        </p:nvGrpSpPr>
        <p:grpSpPr>
          <a:xfrm>
            <a:off x="126400" y="3180022"/>
            <a:ext cx="1908469" cy="1935078"/>
            <a:chOff x="2501950" y="1507050"/>
            <a:chExt cx="2392350" cy="2696525"/>
          </a:xfrm>
        </p:grpSpPr>
        <p:sp>
          <p:nvSpPr>
            <p:cNvPr id="26" name="Google Shape;509;p28">
              <a:extLst>
                <a:ext uri="{FF2B5EF4-FFF2-40B4-BE49-F238E27FC236}">
                  <a16:creationId xmlns:a16="http://schemas.microsoft.com/office/drawing/2014/main" id="{45A15F96-3278-4A2C-B8FD-A985B3C754A1}"/>
                </a:ext>
              </a:extLst>
            </p:cNvPr>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0;p28">
              <a:extLst>
                <a:ext uri="{FF2B5EF4-FFF2-40B4-BE49-F238E27FC236}">
                  <a16:creationId xmlns:a16="http://schemas.microsoft.com/office/drawing/2014/main" id="{248C4005-7B76-46B0-9326-88140BE4EA38}"/>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1;p28">
              <a:extLst>
                <a:ext uri="{FF2B5EF4-FFF2-40B4-BE49-F238E27FC236}">
                  <a16:creationId xmlns:a16="http://schemas.microsoft.com/office/drawing/2014/main" id="{A27621E4-61AE-4A64-83A3-B5E1B2F7DF9B}"/>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2;p28">
              <a:extLst>
                <a:ext uri="{FF2B5EF4-FFF2-40B4-BE49-F238E27FC236}">
                  <a16:creationId xmlns:a16="http://schemas.microsoft.com/office/drawing/2014/main" id="{41DF04B4-745F-4626-A28D-B04DC201D41E}"/>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3;p28">
              <a:extLst>
                <a:ext uri="{FF2B5EF4-FFF2-40B4-BE49-F238E27FC236}">
                  <a16:creationId xmlns:a16="http://schemas.microsoft.com/office/drawing/2014/main" id="{44DDDA2E-9ECA-4F2E-A548-F421D96ABC5E}"/>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4;p28">
              <a:extLst>
                <a:ext uri="{FF2B5EF4-FFF2-40B4-BE49-F238E27FC236}">
                  <a16:creationId xmlns:a16="http://schemas.microsoft.com/office/drawing/2014/main" id="{97F9F8A8-65A7-4C4B-9DA5-4643CF6A9F3B}"/>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5;p28">
              <a:extLst>
                <a:ext uri="{FF2B5EF4-FFF2-40B4-BE49-F238E27FC236}">
                  <a16:creationId xmlns:a16="http://schemas.microsoft.com/office/drawing/2014/main" id="{2EF52ACC-D276-4831-98AC-BA41D7A1F9A8}"/>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6;p28">
              <a:extLst>
                <a:ext uri="{FF2B5EF4-FFF2-40B4-BE49-F238E27FC236}">
                  <a16:creationId xmlns:a16="http://schemas.microsoft.com/office/drawing/2014/main" id="{625CE358-47D9-4C80-AEA9-945CC09C98EF}"/>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7;p28">
              <a:extLst>
                <a:ext uri="{FF2B5EF4-FFF2-40B4-BE49-F238E27FC236}">
                  <a16:creationId xmlns:a16="http://schemas.microsoft.com/office/drawing/2014/main" id="{E412E0F9-A18F-4392-B725-5788D1F8C63B}"/>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8;p28">
              <a:extLst>
                <a:ext uri="{FF2B5EF4-FFF2-40B4-BE49-F238E27FC236}">
                  <a16:creationId xmlns:a16="http://schemas.microsoft.com/office/drawing/2014/main" id="{6C03403D-2456-4A64-9AA0-CF697EAE658D}"/>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9;p28">
              <a:extLst>
                <a:ext uri="{FF2B5EF4-FFF2-40B4-BE49-F238E27FC236}">
                  <a16:creationId xmlns:a16="http://schemas.microsoft.com/office/drawing/2014/main" id="{45BB297A-00A5-4BC8-983B-4CEA18748488}"/>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0;p28">
              <a:extLst>
                <a:ext uri="{FF2B5EF4-FFF2-40B4-BE49-F238E27FC236}">
                  <a16:creationId xmlns:a16="http://schemas.microsoft.com/office/drawing/2014/main" id="{7FF0C556-ED68-4DB6-90EE-B4EA6F000735}"/>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1;p28">
              <a:extLst>
                <a:ext uri="{FF2B5EF4-FFF2-40B4-BE49-F238E27FC236}">
                  <a16:creationId xmlns:a16="http://schemas.microsoft.com/office/drawing/2014/main" id="{96F98E53-6C1C-4F75-A349-1F20782C1ABD}"/>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2;p28">
              <a:extLst>
                <a:ext uri="{FF2B5EF4-FFF2-40B4-BE49-F238E27FC236}">
                  <a16:creationId xmlns:a16="http://schemas.microsoft.com/office/drawing/2014/main" id="{973478AD-362B-485C-B3FE-79A29A0DC6E7}"/>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3;p28">
              <a:extLst>
                <a:ext uri="{FF2B5EF4-FFF2-40B4-BE49-F238E27FC236}">
                  <a16:creationId xmlns:a16="http://schemas.microsoft.com/office/drawing/2014/main" id="{E44824FC-1AA0-41DF-9707-380A5EDA8162}"/>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4;p28">
              <a:extLst>
                <a:ext uri="{FF2B5EF4-FFF2-40B4-BE49-F238E27FC236}">
                  <a16:creationId xmlns:a16="http://schemas.microsoft.com/office/drawing/2014/main" id="{BBA2E779-6B1B-4A4B-B41F-75CCA214CB23}"/>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5;p28">
              <a:extLst>
                <a:ext uri="{FF2B5EF4-FFF2-40B4-BE49-F238E27FC236}">
                  <a16:creationId xmlns:a16="http://schemas.microsoft.com/office/drawing/2014/main" id="{C9E48578-B719-4706-AB3B-825DCD80E7FC}"/>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6;p28">
              <a:extLst>
                <a:ext uri="{FF2B5EF4-FFF2-40B4-BE49-F238E27FC236}">
                  <a16:creationId xmlns:a16="http://schemas.microsoft.com/office/drawing/2014/main" id="{A93CA08E-22F8-4C50-9C9A-2523C65DCBE7}"/>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7;p28">
              <a:extLst>
                <a:ext uri="{FF2B5EF4-FFF2-40B4-BE49-F238E27FC236}">
                  <a16:creationId xmlns:a16="http://schemas.microsoft.com/office/drawing/2014/main" id="{7F878961-03F7-42CA-9B77-D52324473E1B}"/>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28;p28">
            <a:extLst>
              <a:ext uri="{FF2B5EF4-FFF2-40B4-BE49-F238E27FC236}">
                <a16:creationId xmlns:a16="http://schemas.microsoft.com/office/drawing/2014/main" id="{86EDF3F6-DD85-4B97-9C26-DBB4B82B9BCA}"/>
              </a:ext>
            </a:extLst>
          </p:cNvPr>
          <p:cNvGrpSpPr/>
          <p:nvPr/>
        </p:nvGrpSpPr>
        <p:grpSpPr>
          <a:xfrm>
            <a:off x="-17895" y="2153893"/>
            <a:ext cx="2291257" cy="2922300"/>
            <a:chOff x="4882900" y="-64350"/>
            <a:chExt cx="2493750" cy="2922300"/>
          </a:xfrm>
        </p:grpSpPr>
        <p:sp>
          <p:nvSpPr>
            <p:cNvPr id="51" name="Google Shape;529;p28">
              <a:extLst>
                <a:ext uri="{FF2B5EF4-FFF2-40B4-BE49-F238E27FC236}">
                  <a16:creationId xmlns:a16="http://schemas.microsoft.com/office/drawing/2014/main" id="{7B004800-93E4-4826-80B4-43DEA327B5C9}"/>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0;p28">
              <a:extLst>
                <a:ext uri="{FF2B5EF4-FFF2-40B4-BE49-F238E27FC236}">
                  <a16:creationId xmlns:a16="http://schemas.microsoft.com/office/drawing/2014/main" id="{3AD8625D-B809-449F-B6FA-E2462DD4B30B}"/>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1;p28">
              <a:extLst>
                <a:ext uri="{FF2B5EF4-FFF2-40B4-BE49-F238E27FC236}">
                  <a16:creationId xmlns:a16="http://schemas.microsoft.com/office/drawing/2014/main" id="{B4B44776-A670-47FE-A108-721EF346660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2;p28">
              <a:extLst>
                <a:ext uri="{FF2B5EF4-FFF2-40B4-BE49-F238E27FC236}">
                  <a16:creationId xmlns:a16="http://schemas.microsoft.com/office/drawing/2014/main" id="{16139E60-0DDD-4FE4-B526-E3120014AA84}"/>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3;p28">
              <a:extLst>
                <a:ext uri="{FF2B5EF4-FFF2-40B4-BE49-F238E27FC236}">
                  <a16:creationId xmlns:a16="http://schemas.microsoft.com/office/drawing/2014/main" id="{3357EB49-9AB2-4024-B673-F13FF5DFB8E4}"/>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34;p28">
            <a:extLst>
              <a:ext uri="{FF2B5EF4-FFF2-40B4-BE49-F238E27FC236}">
                <a16:creationId xmlns:a16="http://schemas.microsoft.com/office/drawing/2014/main" id="{221D0220-8BDF-4C75-9841-EFE55BD3ED77}"/>
              </a:ext>
            </a:extLst>
          </p:cNvPr>
          <p:cNvGrpSpPr/>
          <p:nvPr/>
        </p:nvGrpSpPr>
        <p:grpSpPr>
          <a:xfrm>
            <a:off x="589739" y="3382965"/>
            <a:ext cx="995548" cy="1463322"/>
            <a:chOff x="2160750" y="237575"/>
            <a:chExt cx="3253325" cy="5180425"/>
          </a:xfrm>
        </p:grpSpPr>
        <p:sp>
          <p:nvSpPr>
            <p:cNvPr id="57" name="Google Shape;535;p28">
              <a:extLst>
                <a:ext uri="{FF2B5EF4-FFF2-40B4-BE49-F238E27FC236}">
                  <a16:creationId xmlns:a16="http://schemas.microsoft.com/office/drawing/2014/main" id="{52536DFC-AB3D-4021-91C2-943EB52A9CDA}"/>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6;p28">
              <a:extLst>
                <a:ext uri="{FF2B5EF4-FFF2-40B4-BE49-F238E27FC236}">
                  <a16:creationId xmlns:a16="http://schemas.microsoft.com/office/drawing/2014/main" id="{60A20BFC-9AD7-4552-B95B-53127369B117}"/>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7;p28">
              <a:extLst>
                <a:ext uri="{FF2B5EF4-FFF2-40B4-BE49-F238E27FC236}">
                  <a16:creationId xmlns:a16="http://schemas.microsoft.com/office/drawing/2014/main" id="{0A597BD5-2D0B-49AD-AC43-06D4F2262A01}"/>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8;p28">
              <a:extLst>
                <a:ext uri="{FF2B5EF4-FFF2-40B4-BE49-F238E27FC236}">
                  <a16:creationId xmlns:a16="http://schemas.microsoft.com/office/drawing/2014/main" id="{F45A5188-B89D-4670-9D16-657D6D908D4D}"/>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9;p28">
              <a:extLst>
                <a:ext uri="{FF2B5EF4-FFF2-40B4-BE49-F238E27FC236}">
                  <a16:creationId xmlns:a16="http://schemas.microsoft.com/office/drawing/2014/main" id="{0C8EFCDF-D928-4036-9999-D93C8138888C}"/>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40;p28">
              <a:extLst>
                <a:ext uri="{FF2B5EF4-FFF2-40B4-BE49-F238E27FC236}">
                  <a16:creationId xmlns:a16="http://schemas.microsoft.com/office/drawing/2014/main" id="{194ADD5F-BDC4-4891-B850-3B6D5F117773}"/>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41;p28">
              <a:extLst>
                <a:ext uri="{FF2B5EF4-FFF2-40B4-BE49-F238E27FC236}">
                  <a16:creationId xmlns:a16="http://schemas.microsoft.com/office/drawing/2014/main" id="{8DEBCE62-D437-4ADA-9E84-43D27A4977C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42;p28">
              <a:extLst>
                <a:ext uri="{FF2B5EF4-FFF2-40B4-BE49-F238E27FC236}">
                  <a16:creationId xmlns:a16="http://schemas.microsoft.com/office/drawing/2014/main" id="{6917CD3E-D75A-4263-B265-06662CCB42EB}"/>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43;p28">
              <a:extLst>
                <a:ext uri="{FF2B5EF4-FFF2-40B4-BE49-F238E27FC236}">
                  <a16:creationId xmlns:a16="http://schemas.microsoft.com/office/drawing/2014/main" id="{E1328F0D-1F84-424F-B490-650A7352B33D}"/>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44;p28">
              <a:extLst>
                <a:ext uri="{FF2B5EF4-FFF2-40B4-BE49-F238E27FC236}">
                  <a16:creationId xmlns:a16="http://schemas.microsoft.com/office/drawing/2014/main" id="{0EE57617-F82B-43A5-A82D-66D6C9B021F4}"/>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45;p28">
              <a:extLst>
                <a:ext uri="{FF2B5EF4-FFF2-40B4-BE49-F238E27FC236}">
                  <a16:creationId xmlns:a16="http://schemas.microsoft.com/office/drawing/2014/main" id="{FA449227-6E31-4343-BE2F-19CA72780503}"/>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6;p28">
              <a:extLst>
                <a:ext uri="{FF2B5EF4-FFF2-40B4-BE49-F238E27FC236}">
                  <a16:creationId xmlns:a16="http://schemas.microsoft.com/office/drawing/2014/main" id="{0A400EDE-FA01-42CC-B29A-C28DA0D7CAC3}"/>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7;p28">
              <a:extLst>
                <a:ext uri="{FF2B5EF4-FFF2-40B4-BE49-F238E27FC236}">
                  <a16:creationId xmlns:a16="http://schemas.microsoft.com/office/drawing/2014/main" id="{1329E61A-5274-4CD7-8A77-8F9ADB7D8748}"/>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8;p28">
              <a:extLst>
                <a:ext uri="{FF2B5EF4-FFF2-40B4-BE49-F238E27FC236}">
                  <a16:creationId xmlns:a16="http://schemas.microsoft.com/office/drawing/2014/main" id="{AD6F4E05-C162-4A97-BE5F-986A61D86AB0}"/>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9;p28">
              <a:extLst>
                <a:ext uri="{FF2B5EF4-FFF2-40B4-BE49-F238E27FC236}">
                  <a16:creationId xmlns:a16="http://schemas.microsoft.com/office/drawing/2014/main" id="{620514C4-A3B2-42CD-B16F-BB5FB403E37F}"/>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0;p28">
              <a:extLst>
                <a:ext uri="{FF2B5EF4-FFF2-40B4-BE49-F238E27FC236}">
                  <a16:creationId xmlns:a16="http://schemas.microsoft.com/office/drawing/2014/main" id="{BA4E3BF2-2605-495E-866E-A652D764C352}"/>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1;p28">
              <a:extLst>
                <a:ext uri="{FF2B5EF4-FFF2-40B4-BE49-F238E27FC236}">
                  <a16:creationId xmlns:a16="http://schemas.microsoft.com/office/drawing/2014/main" id="{4D961EDD-A2C2-4DC4-8955-848C85805F2E}"/>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2;p28">
              <a:extLst>
                <a:ext uri="{FF2B5EF4-FFF2-40B4-BE49-F238E27FC236}">
                  <a16:creationId xmlns:a16="http://schemas.microsoft.com/office/drawing/2014/main" id="{4BD36300-9594-487F-B6D8-E6392C1F5A59}"/>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3;p28">
              <a:extLst>
                <a:ext uri="{FF2B5EF4-FFF2-40B4-BE49-F238E27FC236}">
                  <a16:creationId xmlns:a16="http://schemas.microsoft.com/office/drawing/2014/main" id="{7A01A734-7877-49BF-A98D-BBDB823F2755}"/>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4;p28">
              <a:extLst>
                <a:ext uri="{FF2B5EF4-FFF2-40B4-BE49-F238E27FC236}">
                  <a16:creationId xmlns:a16="http://schemas.microsoft.com/office/drawing/2014/main" id="{AEBD6533-914D-49EF-8A11-7F1E84CC3C8D}"/>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5;p28">
              <a:extLst>
                <a:ext uri="{FF2B5EF4-FFF2-40B4-BE49-F238E27FC236}">
                  <a16:creationId xmlns:a16="http://schemas.microsoft.com/office/drawing/2014/main" id="{C6641875-97A5-43AA-A791-ED8708069F3E}"/>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6;p28">
              <a:extLst>
                <a:ext uri="{FF2B5EF4-FFF2-40B4-BE49-F238E27FC236}">
                  <a16:creationId xmlns:a16="http://schemas.microsoft.com/office/drawing/2014/main" id="{158F19E0-6A54-42B4-B3FC-4DD97F437A72}"/>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7;p28">
              <a:extLst>
                <a:ext uri="{FF2B5EF4-FFF2-40B4-BE49-F238E27FC236}">
                  <a16:creationId xmlns:a16="http://schemas.microsoft.com/office/drawing/2014/main" id="{88B7E6BE-F6D8-4B50-8725-74E2BA05F5C9}"/>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8;p28">
              <a:extLst>
                <a:ext uri="{FF2B5EF4-FFF2-40B4-BE49-F238E27FC236}">
                  <a16:creationId xmlns:a16="http://schemas.microsoft.com/office/drawing/2014/main" id="{01600FAA-75A4-4CB0-AE9D-F83802CF5ACE}"/>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9;p28">
              <a:extLst>
                <a:ext uri="{FF2B5EF4-FFF2-40B4-BE49-F238E27FC236}">
                  <a16:creationId xmlns:a16="http://schemas.microsoft.com/office/drawing/2014/main" id="{32BE2396-43EF-405A-B89E-23B806742D7E}"/>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0;p28">
              <a:extLst>
                <a:ext uri="{FF2B5EF4-FFF2-40B4-BE49-F238E27FC236}">
                  <a16:creationId xmlns:a16="http://schemas.microsoft.com/office/drawing/2014/main" id="{24AB9BFD-D503-4CC6-8974-AC38887C028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1;p28">
              <a:extLst>
                <a:ext uri="{FF2B5EF4-FFF2-40B4-BE49-F238E27FC236}">
                  <a16:creationId xmlns:a16="http://schemas.microsoft.com/office/drawing/2014/main" id="{D5EC4011-C9A3-4892-BCBA-D18F5415DC87}"/>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2;p28">
              <a:extLst>
                <a:ext uri="{FF2B5EF4-FFF2-40B4-BE49-F238E27FC236}">
                  <a16:creationId xmlns:a16="http://schemas.microsoft.com/office/drawing/2014/main" id="{5576264E-B532-47A8-B783-242B1B2D59E6}"/>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3;p28">
              <a:extLst>
                <a:ext uri="{FF2B5EF4-FFF2-40B4-BE49-F238E27FC236}">
                  <a16:creationId xmlns:a16="http://schemas.microsoft.com/office/drawing/2014/main" id="{2A67062C-71EB-4412-A6E0-729374E93B29}"/>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4;p28">
              <a:extLst>
                <a:ext uri="{FF2B5EF4-FFF2-40B4-BE49-F238E27FC236}">
                  <a16:creationId xmlns:a16="http://schemas.microsoft.com/office/drawing/2014/main" id="{77F5BAAA-DBAE-4127-B98A-FDA3AB07034E}"/>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5;p28">
              <a:extLst>
                <a:ext uri="{FF2B5EF4-FFF2-40B4-BE49-F238E27FC236}">
                  <a16:creationId xmlns:a16="http://schemas.microsoft.com/office/drawing/2014/main" id="{ADDD9E0D-75AE-4A9F-B6C3-AE4CE6BA3047}"/>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6;p28">
              <a:extLst>
                <a:ext uri="{FF2B5EF4-FFF2-40B4-BE49-F238E27FC236}">
                  <a16:creationId xmlns:a16="http://schemas.microsoft.com/office/drawing/2014/main" id="{E22AC010-CB55-46F0-8360-2B261A921069}"/>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903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34717" y="2411125"/>
            <a:ext cx="437688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Background of the Study</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01497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sp>
        <p:nvSpPr>
          <p:cNvPr id="13" name="Google Shape;506;p28">
            <a:extLst>
              <a:ext uri="{FF2B5EF4-FFF2-40B4-BE49-F238E27FC236}">
                <a16:creationId xmlns:a16="http://schemas.microsoft.com/office/drawing/2014/main" id="{68A5F09A-8B56-4861-BF26-6CF16B90BF06}"/>
              </a:ext>
            </a:extLst>
          </p:cNvPr>
          <p:cNvSpPr txBox="1">
            <a:spLocks/>
          </p:cNvSpPr>
          <p:nvPr/>
        </p:nvSpPr>
        <p:spPr>
          <a:xfrm>
            <a:off x="1490253" y="2665269"/>
            <a:ext cx="2921771" cy="533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aven Pro" panose="020B0604020202020204" charset="0"/>
              </a:rPr>
              <a:t>Generate Quarantine Pass Flow</a:t>
            </a:r>
          </a:p>
        </p:txBody>
      </p:sp>
      <p:grpSp>
        <p:nvGrpSpPr>
          <p:cNvPr id="42" name="Google Shape;1693;p52">
            <a:extLst>
              <a:ext uri="{FF2B5EF4-FFF2-40B4-BE49-F238E27FC236}">
                <a16:creationId xmlns:a16="http://schemas.microsoft.com/office/drawing/2014/main" id="{D718CDF0-24DC-407A-8622-C4E103CAB637}"/>
              </a:ext>
            </a:extLst>
          </p:cNvPr>
          <p:cNvGrpSpPr/>
          <p:nvPr/>
        </p:nvGrpSpPr>
        <p:grpSpPr>
          <a:xfrm>
            <a:off x="286108" y="1138338"/>
            <a:ext cx="3797519" cy="694790"/>
            <a:chOff x="6336019" y="3733725"/>
            <a:chExt cx="2566206" cy="351310"/>
          </a:xfrm>
        </p:grpSpPr>
        <p:sp>
          <p:nvSpPr>
            <p:cNvPr id="43" name="Google Shape;1694;p52">
              <a:extLst>
                <a:ext uri="{FF2B5EF4-FFF2-40B4-BE49-F238E27FC236}">
                  <a16:creationId xmlns:a16="http://schemas.microsoft.com/office/drawing/2014/main" id="{741A5279-DE18-4146-88E0-A51500469F6D}"/>
                </a:ext>
              </a:extLst>
            </p:cNvPr>
            <p:cNvSpPr/>
            <p:nvPr/>
          </p:nvSpPr>
          <p:spPr>
            <a:xfrm>
              <a:off x="6336019" y="3733735"/>
              <a:ext cx="1881300" cy="351300"/>
            </a:xfrm>
            <a:prstGeom prst="homePlate">
              <a:avLst>
                <a:gd name="adj" fmla="val 50000"/>
              </a:avLst>
            </a:prstGeom>
            <a:solidFill>
              <a:schemeClr val="accent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95;p52">
              <a:extLst>
                <a:ext uri="{FF2B5EF4-FFF2-40B4-BE49-F238E27FC236}">
                  <a16:creationId xmlns:a16="http://schemas.microsoft.com/office/drawing/2014/main" id="{193CB714-E7A4-47F8-A09D-4817E25221F8}"/>
                </a:ext>
              </a:extLst>
            </p:cNvPr>
            <p:cNvSpPr/>
            <p:nvPr/>
          </p:nvSpPr>
          <p:spPr>
            <a:xfrm>
              <a:off x="8098525" y="3733725"/>
              <a:ext cx="346500" cy="351300"/>
            </a:xfrm>
            <a:prstGeom prst="chevron">
              <a:avLst>
                <a:gd name="adj" fmla="val 50000"/>
              </a:avLst>
            </a:prstGeom>
            <a:solidFill>
              <a:schemeClr val="tx2">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52">
              <a:extLst>
                <a:ext uri="{FF2B5EF4-FFF2-40B4-BE49-F238E27FC236}">
                  <a16:creationId xmlns:a16="http://schemas.microsoft.com/office/drawing/2014/main" id="{8AEB1BFF-D3CB-4B48-845E-CC79DEEE7530}"/>
                </a:ext>
              </a:extLst>
            </p:cNvPr>
            <p:cNvSpPr/>
            <p:nvPr/>
          </p:nvSpPr>
          <p:spPr>
            <a:xfrm>
              <a:off x="8327125" y="3733725"/>
              <a:ext cx="346500" cy="351300"/>
            </a:xfrm>
            <a:prstGeom prst="chevron">
              <a:avLst>
                <a:gd name="adj" fmla="val 50000"/>
              </a:avLst>
            </a:pr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52">
              <a:extLst>
                <a:ext uri="{FF2B5EF4-FFF2-40B4-BE49-F238E27FC236}">
                  <a16:creationId xmlns:a16="http://schemas.microsoft.com/office/drawing/2014/main" id="{3515833D-F911-4AAE-B9FF-BCFD948AC75D}"/>
                </a:ext>
              </a:extLst>
            </p:cNvPr>
            <p:cNvSpPr/>
            <p:nvPr/>
          </p:nvSpPr>
          <p:spPr>
            <a:xfrm>
              <a:off x="8555725" y="3733725"/>
              <a:ext cx="346500" cy="351300"/>
            </a:xfrm>
            <a:prstGeom prst="chevron">
              <a:avLst>
                <a:gd name="adj" fmla="val 50000"/>
              </a:avLst>
            </a:prstGeom>
            <a:solidFill>
              <a:schemeClr val="tx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145356" y="106241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System Flow Charts</a:t>
            </a:r>
          </a:p>
        </p:txBody>
      </p:sp>
      <p:pic>
        <p:nvPicPr>
          <p:cNvPr id="16" name="Picture 15" descr="A picture containing text, hanger&#10;&#10;Description automatically generated">
            <a:extLst>
              <a:ext uri="{FF2B5EF4-FFF2-40B4-BE49-F238E27FC236}">
                <a16:creationId xmlns:a16="http://schemas.microsoft.com/office/drawing/2014/main" id="{01F26C25-84E0-4FE3-B819-C303419DCE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67260" y="488373"/>
            <a:ext cx="2299308" cy="4490845"/>
          </a:xfrm>
          <a:prstGeom prst="rect">
            <a:avLst/>
          </a:prstGeom>
          <a:noFill/>
          <a:ln>
            <a:noFill/>
          </a:ln>
        </p:spPr>
      </p:pic>
    </p:spTree>
    <p:extLst>
      <p:ext uri="{BB962C8B-B14F-4D97-AF65-F5344CB8AC3E}">
        <p14:creationId xmlns:p14="http://schemas.microsoft.com/office/powerpoint/2010/main" val="3945532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sp>
        <p:nvSpPr>
          <p:cNvPr id="13" name="Google Shape;506;p28">
            <a:extLst>
              <a:ext uri="{FF2B5EF4-FFF2-40B4-BE49-F238E27FC236}">
                <a16:creationId xmlns:a16="http://schemas.microsoft.com/office/drawing/2014/main" id="{68A5F09A-8B56-4861-BF26-6CF16B90BF06}"/>
              </a:ext>
            </a:extLst>
          </p:cNvPr>
          <p:cNvSpPr txBox="1">
            <a:spLocks/>
          </p:cNvSpPr>
          <p:nvPr/>
        </p:nvSpPr>
        <p:spPr>
          <a:xfrm>
            <a:off x="1490253" y="2665269"/>
            <a:ext cx="2921771" cy="533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aven Pro" panose="020B0604020202020204" charset="0"/>
              </a:rPr>
              <a:t>Scan Quarantine Pass Flow</a:t>
            </a:r>
          </a:p>
        </p:txBody>
      </p:sp>
      <p:grpSp>
        <p:nvGrpSpPr>
          <p:cNvPr id="42" name="Google Shape;1693;p52">
            <a:extLst>
              <a:ext uri="{FF2B5EF4-FFF2-40B4-BE49-F238E27FC236}">
                <a16:creationId xmlns:a16="http://schemas.microsoft.com/office/drawing/2014/main" id="{D718CDF0-24DC-407A-8622-C4E103CAB637}"/>
              </a:ext>
            </a:extLst>
          </p:cNvPr>
          <p:cNvGrpSpPr/>
          <p:nvPr/>
        </p:nvGrpSpPr>
        <p:grpSpPr>
          <a:xfrm>
            <a:off x="286108" y="1138338"/>
            <a:ext cx="3797519" cy="694790"/>
            <a:chOff x="6336019" y="3733725"/>
            <a:chExt cx="2566206" cy="351310"/>
          </a:xfrm>
        </p:grpSpPr>
        <p:sp>
          <p:nvSpPr>
            <p:cNvPr id="43" name="Google Shape;1694;p52">
              <a:extLst>
                <a:ext uri="{FF2B5EF4-FFF2-40B4-BE49-F238E27FC236}">
                  <a16:creationId xmlns:a16="http://schemas.microsoft.com/office/drawing/2014/main" id="{741A5279-DE18-4146-88E0-A51500469F6D}"/>
                </a:ext>
              </a:extLst>
            </p:cNvPr>
            <p:cNvSpPr/>
            <p:nvPr/>
          </p:nvSpPr>
          <p:spPr>
            <a:xfrm>
              <a:off x="6336019" y="3733735"/>
              <a:ext cx="1881300" cy="351300"/>
            </a:xfrm>
            <a:prstGeom prst="homePlate">
              <a:avLst>
                <a:gd name="adj" fmla="val 50000"/>
              </a:avLst>
            </a:prstGeom>
            <a:solidFill>
              <a:schemeClr val="accent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95;p52">
              <a:extLst>
                <a:ext uri="{FF2B5EF4-FFF2-40B4-BE49-F238E27FC236}">
                  <a16:creationId xmlns:a16="http://schemas.microsoft.com/office/drawing/2014/main" id="{193CB714-E7A4-47F8-A09D-4817E25221F8}"/>
                </a:ext>
              </a:extLst>
            </p:cNvPr>
            <p:cNvSpPr/>
            <p:nvPr/>
          </p:nvSpPr>
          <p:spPr>
            <a:xfrm>
              <a:off x="8098525" y="3733725"/>
              <a:ext cx="346500" cy="351300"/>
            </a:xfrm>
            <a:prstGeom prst="chevron">
              <a:avLst>
                <a:gd name="adj" fmla="val 50000"/>
              </a:avLst>
            </a:prstGeom>
            <a:solidFill>
              <a:schemeClr val="tx2">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52">
              <a:extLst>
                <a:ext uri="{FF2B5EF4-FFF2-40B4-BE49-F238E27FC236}">
                  <a16:creationId xmlns:a16="http://schemas.microsoft.com/office/drawing/2014/main" id="{8AEB1BFF-D3CB-4B48-845E-CC79DEEE7530}"/>
                </a:ext>
              </a:extLst>
            </p:cNvPr>
            <p:cNvSpPr/>
            <p:nvPr/>
          </p:nvSpPr>
          <p:spPr>
            <a:xfrm>
              <a:off x="8327125" y="3733725"/>
              <a:ext cx="346500" cy="351300"/>
            </a:xfrm>
            <a:prstGeom prst="chevron">
              <a:avLst>
                <a:gd name="adj" fmla="val 50000"/>
              </a:avLst>
            </a:pr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52">
              <a:extLst>
                <a:ext uri="{FF2B5EF4-FFF2-40B4-BE49-F238E27FC236}">
                  <a16:creationId xmlns:a16="http://schemas.microsoft.com/office/drawing/2014/main" id="{3515833D-F911-4AAE-B9FF-BCFD948AC75D}"/>
                </a:ext>
              </a:extLst>
            </p:cNvPr>
            <p:cNvSpPr/>
            <p:nvPr/>
          </p:nvSpPr>
          <p:spPr>
            <a:xfrm>
              <a:off x="8555725" y="3733725"/>
              <a:ext cx="346500" cy="351300"/>
            </a:xfrm>
            <a:prstGeom prst="chevron">
              <a:avLst>
                <a:gd name="adj" fmla="val 50000"/>
              </a:avLst>
            </a:prstGeom>
            <a:solidFill>
              <a:schemeClr val="tx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145356" y="106241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System Flow Charts</a:t>
            </a:r>
          </a:p>
        </p:txBody>
      </p:sp>
      <p:pic>
        <p:nvPicPr>
          <p:cNvPr id="24" name="Picture 23" descr="Diagram&#10;&#10;Description automatically generated">
            <a:extLst>
              <a:ext uri="{FF2B5EF4-FFF2-40B4-BE49-F238E27FC236}">
                <a16:creationId xmlns:a16="http://schemas.microsoft.com/office/drawing/2014/main" id="{A73CE996-62CA-45AE-8804-4505C61E66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4413" y="390668"/>
            <a:ext cx="2296496" cy="4555862"/>
          </a:xfrm>
          <a:prstGeom prst="rect">
            <a:avLst/>
          </a:prstGeom>
          <a:noFill/>
          <a:ln>
            <a:noFill/>
          </a:ln>
        </p:spPr>
      </p:pic>
    </p:spTree>
    <p:extLst>
      <p:ext uri="{BB962C8B-B14F-4D97-AF65-F5344CB8AC3E}">
        <p14:creationId xmlns:p14="http://schemas.microsoft.com/office/powerpoint/2010/main" val="2214599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sp>
        <p:nvSpPr>
          <p:cNvPr id="13" name="Google Shape;506;p28">
            <a:extLst>
              <a:ext uri="{FF2B5EF4-FFF2-40B4-BE49-F238E27FC236}">
                <a16:creationId xmlns:a16="http://schemas.microsoft.com/office/drawing/2014/main" id="{68A5F09A-8B56-4861-BF26-6CF16B90BF06}"/>
              </a:ext>
            </a:extLst>
          </p:cNvPr>
          <p:cNvSpPr txBox="1">
            <a:spLocks/>
          </p:cNvSpPr>
          <p:nvPr/>
        </p:nvSpPr>
        <p:spPr>
          <a:xfrm>
            <a:off x="879695" y="2303263"/>
            <a:ext cx="2894201" cy="533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aven Pro" panose="020B0604020202020204" charset="0"/>
              </a:rPr>
              <a:t>Generate Statistical Information Flow</a:t>
            </a:r>
          </a:p>
        </p:txBody>
      </p:sp>
      <p:grpSp>
        <p:nvGrpSpPr>
          <p:cNvPr id="42" name="Google Shape;1693;p52">
            <a:extLst>
              <a:ext uri="{FF2B5EF4-FFF2-40B4-BE49-F238E27FC236}">
                <a16:creationId xmlns:a16="http://schemas.microsoft.com/office/drawing/2014/main" id="{D718CDF0-24DC-407A-8622-C4E103CAB637}"/>
              </a:ext>
            </a:extLst>
          </p:cNvPr>
          <p:cNvGrpSpPr/>
          <p:nvPr/>
        </p:nvGrpSpPr>
        <p:grpSpPr>
          <a:xfrm>
            <a:off x="286108" y="1138338"/>
            <a:ext cx="3797519" cy="694790"/>
            <a:chOff x="6336019" y="3733725"/>
            <a:chExt cx="2566206" cy="351310"/>
          </a:xfrm>
        </p:grpSpPr>
        <p:sp>
          <p:nvSpPr>
            <p:cNvPr id="43" name="Google Shape;1694;p52">
              <a:extLst>
                <a:ext uri="{FF2B5EF4-FFF2-40B4-BE49-F238E27FC236}">
                  <a16:creationId xmlns:a16="http://schemas.microsoft.com/office/drawing/2014/main" id="{741A5279-DE18-4146-88E0-A51500469F6D}"/>
                </a:ext>
              </a:extLst>
            </p:cNvPr>
            <p:cNvSpPr/>
            <p:nvPr/>
          </p:nvSpPr>
          <p:spPr>
            <a:xfrm>
              <a:off x="6336019" y="3733735"/>
              <a:ext cx="1881300" cy="351300"/>
            </a:xfrm>
            <a:prstGeom prst="homePlate">
              <a:avLst>
                <a:gd name="adj" fmla="val 50000"/>
              </a:avLst>
            </a:prstGeom>
            <a:solidFill>
              <a:schemeClr val="accent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95;p52">
              <a:extLst>
                <a:ext uri="{FF2B5EF4-FFF2-40B4-BE49-F238E27FC236}">
                  <a16:creationId xmlns:a16="http://schemas.microsoft.com/office/drawing/2014/main" id="{193CB714-E7A4-47F8-A09D-4817E25221F8}"/>
                </a:ext>
              </a:extLst>
            </p:cNvPr>
            <p:cNvSpPr/>
            <p:nvPr/>
          </p:nvSpPr>
          <p:spPr>
            <a:xfrm>
              <a:off x="8098525" y="3733725"/>
              <a:ext cx="346500" cy="351300"/>
            </a:xfrm>
            <a:prstGeom prst="chevron">
              <a:avLst>
                <a:gd name="adj" fmla="val 50000"/>
              </a:avLst>
            </a:prstGeom>
            <a:solidFill>
              <a:schemeClr val="tx2">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52">
              <a:extLst>
                <a:ext uri="{FF2B5EF4-FFF2-40B4-BE49-F238E27FC236}">
                  <a16:creationId xmlns:a16="http://schemas.microsoft.com/office/drawing/2014/main" id="{8AEB1BFF-D3CB-4B48-845E-CC79DEEE7530}"/>
                </a:ext>
              </a:extLst>
            </p:cNvPr>
            <p:cNvSpPr/>
            <p:nvPr/>
          </p:nvSpPr>
          <p:spPr>
            <a:xfrm>
              <a:off x="8327125" y="3733725"/>
              <a:ext cx="346500" cy="351300"/>
            </a:xfrm>
            <a:prstGeom prst="chevron">
              <a:avLst>
                <a:gd name="adj" fmla="val 50000"/>
              </a:avLst>
            </a:pr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52">
              <a:extLst>
                <a:ext uri="{FF2B5EF4-FFF2-40B4-BE49-F238E27FC236}">
                  <a16:creationId xmlns:a16="http://schemas.microsoft.com/office/drawing/2014/main" id="{3515833D-F911-4AAE-B9FF-BCFD948AC75D}"/>
                </a:ext>
              </a:extLst>
            </p:cNvPr>
            <p:cNvSpPr/>
            <p:nvPr/>
          </p:nvSpPr>
          <p:spPr>
            <a:xfrm>
              <a:off x="8555725" y="3733725"/>
              <a:ext cx="346500" cy="351300"/>
            </a:xfrm>
            <a:prstGeom prst="chevron">
              <a:avLst>
                <a:gd name="adj" fmla="val 50000"/>
              </a:avLst>
            </a:prstGeom>
            <a:solidFill>
              <a:schemeClr val="tx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4;p30">
            <a:extLst>
              <a:ext uri="{FF2B5EF4-FFF2-40B4-BE49-F238E27FC236}">
                <a16:creationId xmlns:a16="http://schemas.microsoft.com/office/drawing/2014/main" id="{CC6909B3-F7DB-46BB-9F9C-4863A0CA3574}"/>
              </a:ext>
            </a:extLst>
          </p:cNvPr>
          <p:cNvSpPr txBox="1">
            <a:spLocks/>
          </p:cNvSpPr>
          <p:nvPr/>
        </p:nvSpPr>
        <p:spPr>
          <a:xfrm>
            <a:off x="-145356" y="106241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System Flow Charts</a:t>
            </a:r>
          </a:p>
        </p:txBody>
      </p:sp>
      <p:pic>
        <p:nvPicPr>
          <p:cNvPr id="16" name="Picture 15" descr="Diagram&#10;&#10;Description automatically generated">
            <a:extLst>
              <a:ext uri="{FF2B5EF4-FFF2-40B4-BE49-F238E27FC236}">
                <a16:creationId xmlns:a16="http://schemas.microsoft.com/office/drawing/2014/main" id="{E82C211A-24B5-4817-8168-5870B9217B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8661" y="464567"/>
            <a:ext cx="3268859" cy="4407056"/>
          </a:xfrm>
          <a:prstGeom prst="rect">
            <a:avLst/>
          </a:prstGeom>
          <a:noFill/>
          <a:ln>
            <a:noFill/>
          </a:ln>
        </p:spPr>
      </p:pic>
      <p:grpSp>
        <p:nvGrpSpPr>
          <p:cNvPr id="25" name="Google Shape;9581;p57">
            <a:extLst>
              <a:ext uri="{FF2B5EF4-FFF2-40B4-BE49-F238E27FC236}">
                <a16:creationId xmlns:a16="http://schemas.microsoft.com/office/drawing/2014/main" id="{E1C11D89-02E1-42EE-A855-DECDC24524ED}"/>
              </a:ext>
            </a:extLst>
          </p:cNvPr>
          <p:cNvGrpSpPr/>
          <p:nvPr/>
        </p:nvGrpSpPr>
        <p:grpSpPr>
          <a:xfrm>
            <a:off x="476478" y="4185504"/>
            <a:ext cx="1991972" cy="319809"/>
            <a:chOff x="3200660" y="2180272"/>
            <a:chExt cx="2563824" cy="378237"/>
          </a:xfrm>
        </p:grpSpPr>
        <p:sp>
          <p:nvSpPr>
            <p:cNvPr id="26" name="Google Shape;9582;p57">
              <a:extLst>
                <a:ext uri="{FF2B5EF4-FFF2-40B4-BE49-F238E27FC236}">
                  <a16:creationId xmlns:a16="http://schemas.microsoft.com/office/drawing/2014/main" id="{22E82BEB-D242-4555-91D3-19E1E1D02C60}"/>
                </a:ext>
              </a:extLst>
            </p:cNvPr>
            <p:cNvSpPr/>
            <p:nvPr/>
          </p:nvSpPr>
          <p:spPr>
            <a:xfrm>
              <a:off x="3200660" y="2180272"/>
              <a:ext cx="108240" cy="378237"/>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583;p57">
              <a:extLst>
                <a:ext uri="{FF2B5EF4-FFF2-40B4-BE49-F238E27FC236}">
                  <a16:creationId xmlns:a16="http://schemas.microsoft.com/office/drawing/2014/main" id="{5B5F0791-0403-4499-BA58-FE19BD673258}"/>
                </a:ext>
              </a:extLst>
            </p:cNvPr>
            <p:cNvSpPr/>
            <p:nvPr/>
          </p:nvSpPr>
          <p:spPr>
            <a:xfrm>
              <a:off x="3345104" y="2180272"/>
              <a:ext cx="108240" cy="378237"/>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584;p57">
              <a:extLst>
                <a:ext uri="{FF2B5EF4-FFF2-40B4-BE49-F238E27FC236}">
                  <a16:creationId xmlns:a16="http://schemas.microsoft.com/office/drawing/2014/main" id="{6AD8E897-94E6-4C20-931C-B67BE57B7730}"/>
                </a:ext>
              </a:extLst>
            </p:cNvPr>
            <p:cNvSpPr/>
            <p:nvPr/>
          </p:nvSpPr>
          <p:spPr>
            <a:xfrm>
              <a:off x="3489548" y="2180272"/>
              <a:ext cx="108240" cy="378237"/>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85;p57">
              <a:extLst>
                <a:ext uri="{FF2B5EF4-FFF2-40B4-BE49-F238E27FC236}">
                  <a16:creationId xmlns:a16="http://schemas.microsoft.com/office/drawing/2014/main" id="{EC3D83C2-9BDA-4726-A0E5-B4B07361B5A8}"/>
                </a:ext>
              </a:extLst>
            </p:cNvPr>
            <p:cNvSpPr/>
            <p:nvPr/>
          </p:nvSpPr>
          <p:spPr>
            <a:xfrm>
              <a:off x="3633992" y="2180272"/>
              <a:ext cx="108252" cy="378237"/>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586;p57">
              <a:extLst>
                <a:ext uri="{FF2B5EF4-FFF2-40B4-BE49-F238E27FC236}">
                  <a16:creationId xmlns:a16="http://schemas.microsoft.com/office/drawing/2014/main" id="{015D032C-A177-4BC1-841A-BF12DA821CB0}"/>
                </a:ext>
              </a:extLst>
            </p:cNvPr>
            <p:cNvSpPr/>
            <p:nvPr/>
          </p:nvSpPr>
          <p:spPr>
            <a:xfrm>
              <a:off x="3778448" y="2180272"/>
              <a:ext cx="108240" cy="378097"/>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587;p57">
              <a:extLst>
                <a:ext uri="{FF2B5EF4-FFF2-40B4-BE49-F238E27FC236}">
                  <a16:creationId xmlns:a16="http://schemas.microsoft.com/office/drawing/2014/main" id="{1C2DF36C-E127-4B55-A44A-1E39DA4634EF}"/>
                </a:ext>
              </a:extLst>
            </p:cNvPr>
            <p:cNvSpPr/>
            <p:nvPr/>
          </p:nvSpPr>
          <p:spPr>
            <a:xfrm>
              <a:off x="3922892" y="2180272"/>
              <a:ext cx="108240" cy="378237"/>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588;p57">
              <a:extLst>
                <a:ext uri="{FF2B5EF4-FFF2-40B4-BE49-F238E27FC236}">
                  <a16:creationId xmlns:a16="http://schemas.microsoft.com/office/drawing/2014/main" id="{A52E54A5-B586-4996-A3FC-AB9CA9425019}"/>
                </a:ext>
              </a:extLst>
            </p:cNvPr>
            <p:cNvSpPr/>
            <p:nvPr/>
          </p:nvSpPr>
          <p:spPr>
            <a:xfrm>
              <a:off x="4067336" y="2180272"/>
              <a:ext cx="108240" cy="378237"/>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589;p57">
              <a:extLst>
                <a:ext uri="{FF2B5EF4-FFF2-40B4-BE49-F238E27FC236}">
                  <a16:creationId xmlns:a16="http://schemas.microsoft.com/office/drawing/2014/main" id="{7CB95B0A-0107-406C-BDA6-77FE9CC23A6C}"/>
                </a:ext>
              </a:extLst>
            </p:cNvPr>
            <p:cNvSpPr/>
            <p:nvPr/>
          </p:nvSpPr>
          <p:spPr>
            <a:xfrm>
              <a:off x="4211780" y="2180272"/>
              <a:ext cx="108252" cy="378237"/>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90;p57">
              <a:extLst>
                <a:ext uri="{FF2B5EF4-FFF2-40B4-BE49-F238E27FC236}">
                  <a16:creationId xmlns:a16="http://schemas.microsoft.com/office/drawing/2014/main" id="{016826F9-130D-4715-9E29-472B4ABBCB33}"/>
                </a:ext>
              </a:extLst>
            </p:cNvPr>
            <p:cNvSpPr/>
            <p:nvPr/>
          </p:nvSpPr>
          <p:spPr>
            <a:xfrm>
              <a:off x="4356236" y="2180272"/>
              <a:ext cx="108240" cy="378097"/>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591;p57">
              <a:extLst>
                <a:ext uri="{FF2B5EF4-FFF2-40B4-BE49-F238E27FC236}">
                  <a16:creationId xmlns:a16="http://schemas.microsoft.com/office/drawing/2014/main" id="{B114D943-3F58-492F-90A8-D32781BC688C}"/>
                </a:ext>
              </a:extLst>
            </p:cNvPr>
            <p:cNvSpPr/>
            <p:nvPr/>
          </p:nvSpPr>
          <p:spPr>
            <a:xfrm>
              <a:off x="4500680" y="2180272"/>
              <a:ext cx="108240" cy="378237"/>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92;p57">
              <a:extLst>
                <a:ext uri="{FF2B5EF4-FFF2-40B4-BE49-F238E27FC236}">
                  <a16:creationId xmlns:a16="http://schemas.microsoft.com/office/drawing/2014/main" id="{1BF6ADCA-85AA-447C-8DE0-FA05E04F26AB}"/>
                </a:ext>
              </a:extLst>
            </p:cNvPr>
            <p:cNvSpPr/>
            <p:nvPr/>
          </p:nvSpPr>
          <p:spPr>
            <a:xfrm>
              <a:off x="4645124" y="2180272"/>
              <a:ext cx="108240" cy="378097"/>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93;p57">
              <a:extLst>
                <a:ext uri="{FF2B5EF4-FFF2-40B4-BE49-F238E27FC236}">
                  <a16:creationId xmlns:a16="http://schemas.microsoft.com/office/drawing/2014/main" id="{DEEA1101-48F2-47B2-853E-630D5EFC2C03}"/>
                </a:ext>
              </a:extLst>
            </p:cNvPr>
            <p:cNvSpPr/>
            <p:nvPr/>
          </p:nvSpPr>
          <p:spPr>
            <a:xfrm>
              <a:off x="4789568" y="2180272"/>
              <a:ext cx="108240" cy="378237"/>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594;p57">
              <a:extLst>
                <a:ext uri="{FF2B5EF4-FFF2-40B4-BE49-F238E27FC236}">
                  <a16:creationId xmlns:a16="http://schemas.microsoft.com/office/drawing/2014/main" id="{30D2419B-5AA3-419F-B1D1-FA533E420E6C}"/>
                </a:ext>
              </a:extLst>
            </p:cNvPr>
            <p:cNvSpPr/>
            <p:nvPr/>
          </p:nvSpPr>
          <p:spPr>
            <a:xfrm>
              <a:off x="4934012" y="2180272"/>
              <a:ext cx="108240" cy="378237"/>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595;p57">
              <a:extLst>
                <a:ext uri="{FF2B5EF4-FFF2-40B4-BE49-F238E27FC236}">
                  <a16:creationId xmlns:a16="http://schemas.microsoft.com/office/drawing/2014/main" id="{F5731477-8A72-46D2-A271-4F49304A6312}"/>
                </a:ext>
              </a:extLst>
            </p:cNvPr>
            <p:cNvSpPr/>
            <p:nvPr/>
          </p:nvSpPr>
          <p:spPr>
            <a:xfrm>
              <a:off x="5078456" y="2180272"/>
              <a:ext cx="108240" cy="378237"/>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96;p57">
              <a:extLst>
                <a:ext uri="{FF2B5EF4-FFF2-40B4-BE49-F238E27FC236}">
                  <a16:creationId xmlns:a16="http://schemas.microsoft.com/office/drawing/2014/main" id="{63B68B10-C79B-4F43-B1EC-E21F73207D89}"/>
                </a:ext>
              </a:extLst>
            </p:cNvPr>
            <p:cNvSpPr/>
            <p:nvPr/>
          </p:nvSpPr>
          <p:spPr>
            <a:xfrm>
              <a:off x="5222900" y="2180272"/>
              <a:ext cx="108240" cy="378237"/>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97;p57">
              <a:extLst>
                <a:ext uri="{FF2B5EF4-FFF2-40B4-BE49-F238E27FC236}">
                  <a16:creationId xmlns:a16="http://schemas.microsoft.com/office/drawing/2014/main" id="{4338C1E5-EE28-437A-A16C-30D932DF8D3B}"/>
                </a:ext>
              </a:extLst>
            </p:cNvPr>
            <p:cNvSpPr/>
            <p:nvPr/>
          </p:nvSpPr>
          <p:spPr>
            <a:xfrm>
              <a:off x="5367343" y="2180272"/>
              <a:ext cx="108240" cy="378237"/>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98;p57">
              <a:extLst>
                <a:ext uri="{FF2B5EF4-FFF2-40B4-BE49-F238E27FC236}">
                  <a16:creationId xmlns:a16="http://schemas.microsoft.com/office/drawing/2014/main" id="{95393790-5159-4E72-86C9-F0066CD63226}"/>
                </a:ext>
              </a:extLst>
            </p:cNvPr>
            <p:cNvSpPr/>
            <p:nvPr/>
          </p:nvSpPr>
          <p:spPr>
            <a:xfrm>
              <a:off x="5511787" y="2180272"/>
              <a:ext cx="108240" cy="378097"/>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99;p57">
              <a:extLst>
                <a:ext uri="{FF2B5EF4-FFF2-40B4-BE49-F238E27FC236}">
                  <a16:creationId xmlns:a16="http://schemas.microsoft.com/office/drawing/2014/main" id="{84F8A90B-8AAE-4112-B366-AAEFED489766}"/>
                </a:ext>
              </a:extLst>
            </p:cNvPr>
            <p:cNvSpPr/>
            <p:nvPr/>
          </p:nvSpPr>
          <p:spPr>
            <a:xfrm>
              <a:off x="5656231" y="2180272"/>
              <a:ext cx="108252" cy="378237"/>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567;p48">
            <a:extLst>
              <a:ext uri="{FF2B5EF4-FFF2-40B4-BE49-F238E27FC236}">
                <a16:creationId xmlns:a16="http://schemas.microsoft.com/office/drawing/2014/main" id="{DA597097-82B0-4EC7-B0AC-AC7FDCA79EE1}"/>
              </a:ext>
            </a:extLst>
          </p:cNvPr>
          <p:cNvGrpSpPr/>
          <p:nvPr/>
        </p:nvGrpSpPr>
        <p:grpSpPr>
          <a:xfrm>
            <a:off x="2820451" y="3461725"/>
            <a:ext cx="2069811" cy="1553187"/>
            <a:chOff x="3139200" y="4215125"/>
            <a:chExt cx="1046575" cy="785350"/>
          </a:xfrm>
        </p:grpSpPr>
        <p:sp>
          <p:nvSpPr>
            <p:cNvPr id="50" name="Google Shape;1568;p48">
              <a:extLst>
                <a:ext uri="{FF2B5EF4-FFF2-40B4-BE49-F238E27FC236}">
                  <a16:creationId xmlns:a16="http://schemas.microsoft.com/office/drawing/2014/main" id="{69DC8CB6-0399-45F2-8A06-EC61542C4BDD}"/>
                </a:ext>
              </a:extLst>
            </p:cNvPr>
            <p:cNvSpPr/>
            <p:nvPr/>
          </p:nvSpPr>
          <p:spPr>
            <a:xfrm>
              <a:off x="3273525" y="4573575"/>
              <a:ext cx="315225" cy="77325"/>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69;p48">
              <a:extLst>
                <a:ext uri="{FF2B5EF4-FFF2-40B4-BE49-F238E27FC236}">
                  <a16:creationId xmlns:a16="http://schemas.microsoft.com/office/drawing/2014/main" id="{7086E196-8279-4157-B55E-36E7FD9A8158}"/>
                </a:ext>
              </a:extLst>
            </p:cNvPr>
            <p:cNvSpPr/>
            <p:nvPr/>
          </p:nvSpPr>
          <p:spPr>
            <a:xfrm>
              <a:off x="3273525" y="4312775"/>
              <a:ext cx="653500" cy="77300"/>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570;p48">
              <a:extLst>
                <a:ext uri="{FF2B5EF4-FFF2-40B4-BE49-F238E27FC236}">
                  <a16:creationId xmlns:a16="http://schemas.microsoft.com/office/drawing/2014/main" id="{88737AE0-0D27-4A1E-AB25-BAA4680D8C94}"/>
                </a:ext>
              </a:extLst>
            </p:cNvPr>
            <p:cNvSpPr/>
            <p:nvPr/>
          </p:nvSpPr>
          <p:spPr>
            <a:xfrm>
              <a:off x="3273525" y="4721900"/>
              <a:ext cx="540600" cy="77325"/>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71;p48">
              <a:extLst>
                <a:ext uri="{FF2B5EF4-FFF2-40B4-BE49-F238E27FC236}">
                  <a16:creationId xmlns:a16="http://schemas.microsoft.com/office/drawing/2014/main" id="{636D6774-7A1C-48FB-807C-9ECA121E0746}"/>
                </a:ext>
              </a:extLst>
            </p:cNvPr>
            <p:cNvSpPr/>
            <p:nvPr/>
          </p:nvSpPr>
          <p:spPr>
            <a:xfrm>
              <a:off x="3273525" y="4443375"/>
              <a:ext cx="902375" cy="77300"/>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2;p48">
              <a:extLst>
                <a:ext uri="{FF2B5EF4-FFF2-40B4-BE49-F238E27FC236}">
                  <a16:creationId xmlns:a16="http://schemas.microsoft.com/office/drawing/2014/main" id="{0E34DDD7-7480-4D40-BA01-C1E78C72024B}"/>
                </a:ext>
              </a:extLst>
            </p:cNvPr>
            <p:cNvSpPr/>
            <p:nvPr/>
          </p:nvSpPr>
          <p:spPr>
            <a:xfrm>
              <a:off x="3139200" y="4881775"/>
              <a:ext cx="1046575" cy="3725"/>
            </a:xfrm>
            <a:custGeom>
              <a:avLst/>
              <a:gdLst/>
              <a:ahLst/>
              <a:cxnLst/>
              <a:rect l="l" t="t" r="r" b="b"/>
              <a:pathLst>
                <a:path w="41863" h="149" extrusionOk="0">
                  <a:moveTo>
                    <a:pt x="1" y="1"/>
                  </a:moveTo>
                  <a:lnTo>
                    <a:pt x="1" y="149"/>
                  </a:lnTo>
                  <a:lnTo>
                    <a:pt x="41863" y="149"/>
                  </a:lnTo>
                  <a:lnTo>
                    <a:pt x="41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73;p48">
              <a:extLst>
                <a:ext uri="{FF2B5EF4-FFF2-40B4-BE49-F238E27FC236}">
                  <a16:creationId xmlns:a16="http://schemas.microsoft.com/office/drawing/2014/main" id="{68F3FF80-7463-4219-B73A-E957F1C274EE}"/>
                </a:ext>
              </a:extLst>
            </p:cNvPr>
            <p:cNvSpPr/>
            <p:nvPr/>
          </p:nvSpPr>
          <p:spPr>
            <a:xfrm>
              <a:off x="3182050" y="4215125"/>
              <a:ext cx="4150" cy="721475"/>
            </a:xfrm>
            <a:custGeom>
              <a:avLst/>
              <a:gdLst/>
              <a:ahLst/>
              <a:cxnLst/>
              <a:rect l="l" t="t" r="r" b="b"/>
              <a:pathLst>
                <a:path w="166" h="28859" extrusionOk="0">
                  <a:moveTo>
                    <a:pt x="1" y="0"/>
                  </a:moveTo>
                  <a:lnTo>
                    <a:pt x="1" y="28859"/>
                  </a:lnTo>
                  <a:lnTo>
                    <a:pt x="166" y="28859"/>
                  </a:lnTo>
                  <a:lnTo>
                    <a:pt x="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74;p48">
              <a:extLst>
                <a:ext uri="{FF2B5EF4-FFF2-40B4-BE49-F238E27FC236}">
                  <a16:creationId xmlns:a16="http://schemas.microsoft.com/office/drawing/2014/main" id="{2ECF7AA9-323F-4BDA-9D6C-1198BFD8382E}"/>
                </a:ext>
              </a:extLst>
            </p:cNvPr>
            <p:cNvSpPr/>
            <p:nvPr/>
          </p:nvSpPr>
          <p:spPr>
            <a:xfrm>
              <a:off x="3293300" y="4966250"/>
              <a:ext cx="22700" cy="34225"/>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5;p48">
              <a:extLst>
                <a:ext uri="{FF2B5EF4-FFF2-40B4-BE49-F238E27FC236}">
                  <a16:creationId xmlns:a16="http://schemas.microsoft.com/office/drawing/2014/main" id="{D73D95DE-D1A0-481B-8484-B44E2A3D3FC8}"/>
                </a:ext>
              </a:extLst>
            </p:cNvPr>
            <p:cNvSpPr/>
            <p:nvPr/>
          </p:nvSpPr>
          <p:spPr>
            <a:xfrm>
              <a:off x="3324200" y="4966650"/>
              <a:ext cx="19800" cy="33400"/>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6;p48">
              <a:extLst>
                <a:ext uri="{FF2B5EF4-FFF2-40B4-BE49-F238E27FC236}">
                  <a16:creationId xmlns:a16="http://schemas.microsoft.com/office/drawing/2014/main" id="{94A8C5CF-D38B-493A-93D2-DEB1AB9F5B62}"/>
                </a:ext>
              </a:extLst>
            </p:cNvPr>
            <p:cNvSpPr/>
            <p:nvPr/>
          </p:nvSpPr>
          <p:spPr>
            <a:xfrm>
              <a:off x="3535575" y="4966250"/>
              <a:ext cx="23100" cy="34225"/>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7;p48">
              <a:extLst>
                <a:ext uri="{FF2B5EF4-FFF2-40B4-BE49-F238E27FC236}">
                  <a16:creationId xmlns:a16="http://schemas.microsoft.com/office/drawing/2014/main" id="{21F0BBB9-C2F3-4467-8957-72F0384973E7}"/>
                </a:ext>
              </a:extLst>
            </p:cNvPr>
            <p:cNvSpPr/>
            <p:nvPr/>
          </p:nvSpPr>
          <p:spPr>
            <a:xfrm>
              <a:off x="3564825" y="4966250"/>
              <a:ext cx="21050" cy="33800"/>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78;p48">
              <a:extLst>
                <a:ext uri="{FF2B5EF4-FFF2-40B4-BE49-F238E27FC236}">
                  <a16:creationId xmlns:a16="http://schemas.microsoft.com/office/drawing/2014/main" id="{C51CBAC8-1DC6-44D3-AA66-46AF734829FA}"/>
                </a:ext>
              </a:extLst>
            </p:cNvPr>
            <p:cNvSpPr/>
            <p:nvPr/>
          </p:nvSpPr>
          <p:spPr>
            <a:xfrm>
              <a:off x="3778250" y="4966250"/>
              <a:ext cx="22700" cy="34225"/>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79;p48">
              <a:extLst>
                <a:ext uri="{FF2B5EF4-FFF2-40B4-BE49-F238E27FC236}">
                  <a16:creationId xmlns:a16="http://schemas.microsoft.com/office/drawing/2014/main" id="{C70AE18E-69F9-48A5-8728-8FF98B69DDCE}"/>
                </a:ext>
              </a:extLst>
            </p:cNvPr>
            <p:cNvSpPr/>
            <p:nvPr/>
          </p:nvSpPr>
          <p:spPr>
            <a:xfrm>
              <a:off x="3807525" y="4966250"/>
              <a:ext cx="21850" cy="34225"/>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0;p48">
              <a:extLst>
                <a:ext uri="{FF2B5EF4-FFF2-40B4-BE49-F238E27FC236}">
                  <a16:creationId xmlns:a16="http://schemas.microsoft.com/office/drawing/2014/main" id="{C105E425-BD93-48CF-A263-C568A4FCD81B}"/>
                </a:ext>
              </a:extLst>
            </p:cNvPr>
            <p:cNvSpPr/>
            <p:nvPr/>
          </p:nvSpPr>
          <p:spPr>
            <a:xfrm>
              <a:off x="4020525" y="4966250"/>
              <a:ext cx="23100" cy="34225"/>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81;p48">
              <a:extLst>
                <a:ext uri="{FF2B5EF4-FFF2-40B4-BE49-F238E27FC236}">
                  <a16:creationId xmlns:a16="http://schemas.microsoft.com/office/drawing/2014/main" id="{E1EA5EAE-E003-411C-AEE7-89EA66D3CC76}"/>
                </a:ext>
              </a:extLst>
            </p:cNvPr>
            <p:cNvSpPr/>
            <p:nvPr/>
          </p:nvSpPr>
          <p:spPr>
            <a:xfrm>
              <a:off x="4048550" y="4966650"/>
              <a:ext cx="24325" cy="33400"/>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7902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99"/>
        <p:cNvGrpSpPr/>
        <p:nvPr/>
      </p:nvGrpSpPr>
      <p:grpSpPr>
        <a:xfrm>
          <a:off x="0" y="0"/>
          <a:ext cx="0" cy="0"/>
          <a:chOff x="0" y="0"/>
          <a:chExt cx="0" cy="0"/>
        </a:xfrm>
      </p:grpSpPr>
      <p:sp>
        <p:nvSpPr>
          <p:cNvPr id="17" name="Google Shape;689;p32">
            <a:extLst>
              <a:ext uri="{FF2B5EF4-FFF2-40B4-BE49-F238E27FC236}">
                <a16:creationId xmlns:a16="http://schemas.microsoft.com/office/drawing/2014/main" id="{0D761786-64CD-463D-9C5E-243FF2693D54}"/>
              </a:ext>
            </a:extLst>
          </p:cNvPr>
          <p:cNvSpPr/>
          <p:nvPr/>
        </p:nvSpPr>
        <p:spPr>
          <a:xfrm>
            <a:off x="4759614" y="128588"/>
            <a:ext cx="492919" cy="477788"/>
          </a:xfrm>
          <a:prstGeom prst="rect">
            <a:avLst/>
          </a:pr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a:extLst>
              <a:ext uri="{FF2B5EF4-FFF2-40B4-BE49-F238E27FC236}">
                <a16:creationId xmlns:a16="http://schemas.microsoft.com/office/drawing/2014/main" id="{CC8A7469-EC0B-40DC-91C4-3421297C8D04}"/>
              </a:ext>
            </a:extLst>
          </p:cNvPr>
          <p:cNvSpPr txBox="1">
            <a:spLocks/>
          </p:cNvSpPr>
          <p:nvPr/>
        </p:nvSpPr>
        <p:spPr>
          <a:xfrm>
            <a:off x="4515208" y="160143"/>
            <a:ext cx="981000" cy="461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a:solidFill>
                  <a:schemeClr val="dk2"/>
                </a:solidFill>
              </a:rPr>
              <a:t>04</a:t>
            </a:r>
            <a:endParaRPr lang="en" sz="2400" dirty="0">
              <a:solidFill>
                <a:schemeClr val="dk2"/>
              </a:solidFill>
            </a:endParaRPr>
          </a:p>
        </p:txBody>
      </p:sp>
      <p:sp>
        <p:nvSpPr>
          <p:cNvPr id="19" name="Google Shape;691;p32">
            <a:extLst>
              <a:ext uri="{FF2B5EF4-FFF2-40B4-BE49-F238E27FC236}">
                <a16:creationId xmlns:a16="http://schemas.microsoft.com/office/drawing/2014/main" id="{47BCCDF1-4F29-4FFC-865D-0135A2B69691}"/>
              </a:ext>
            </a:extLst>
          </p:cNvPr>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2;p32">
            <a:extLst>
              <a:ext uri="{FF2B5EF4-FFF2-40B4-BE49-F238E27FC236}">
                <a16:creationId xmlns:a16="http://schemas.microsoft.com/office/drawing/2014/main" id="{CBC9C479-2C1E-4E74-AFE7-88D1CE19ED7E}"/>
              </a:ext>
            </a:extLst>
          </p:cNvPr>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693;p32">
            <a:extLst>
              <a:ext uri="{FF2B5EF4-FFF2-40B4-BE49-F238E27FC236}">
                <a16:creationId xmlns:a16="http://schemas.microsoft.com/office/drawing/2014/main" id="{772EC17F-8DBC-4DEC-AAB4-35A8F266EA3C}"/>
              </a:ext>
            </a:extLst>
          </p:cNvPr>
          <p:cNvCxnSpPr>
            <a:cxnSpLocks/>
            <a:stCxn id="17" idx="2"/>
          </p:cNvCxnSpPr>
          <p:nvPr/>
        </p:nvCxnSpPr>
        <p:spPr>
          <a:xfrm>
            <a:off x="5006074" y="606376"/>
            <a:ext cx="0" cy="283968"/>
          </a:xfrm>
          <a:prstGeom prst="straightConnector1">
            <a:avLst/>
          </a:prstGeom>
          <a:noFill/>
          <a:ln w="19050" cap="flat" cmpd="sng">
            <a:solidFill>
              <a:schemeClr val="bg2">
                <a:lumMod val="50000"/>
                <a:lumOff val="50000"/>
              </a:schemeClr>
            </a:solidFill>
            <a:prstDash val="solid"/>
            <a:round/>
            <a:headEnd type="none" w="med" len="med"/>
            <a:tailEnd type="none" w="med" len="med"/>
          </a:ln>
        </p:spPr>
      </p:cxnSp>
      <p:sp>
        <p:nvSpPr>
          <p:cNvPr id="23" name="Google Shape;687;p32">
            <a:extLst>
              <a:ext uri="{FF2B5EF4-FFF2-40B4-BE49-F238E27FC236}">
                <a16:creationId xmlns:a16="http://schemas.microsoft.com/office/drawing/2014/main" id="{65B2DF21-E88A-4859-901C-21BAA675AC50}"/>
              </a:ext>
            </a:extLst>
          </p:cNvPr>
          <p:cNvSpPr txBox="1">
            <a:spLocks/>
          </p:cNvSpPr>
          <p:nvPr/>
        </p:nvSpPr>
        <p:spPr>
          <a:xfrm>
            <a:off x="109069" y="200407"/>
            <a:ext cx="3462257" cy="4610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solidFill>
                <a:latin typeface="Share Tech" panose="020B0604020202020204" charset="0"/>
              </a:rPr>
              <a:t>Methodology</a:t>
            </a:r>
          </a:p>
        </p:txBody>
      </p:sp>
      <p:sp>
        <p:nvSpPr>
          <p:cNvPr id="64" name="Google Shape;506;p28">
            <a:extLst>
              <a:ext uri="{FF2B5EF4-FFF2-40B4-BE49-F238E27FC236}">
                <a16:creationId xmlns:a16="http://schemas.microsoft.com/office/drawing/2014/main" id="{6B56BC9C-4894-461A-8AFB-0172D2300214}"/>
              </a:ext>
            </a:extLst>
          </p:cNvPr>
          <p:cNvSpPr txBox="1">
            <a:spLocks/>
          </p:cNvSpPr>
          <p:nvPr/>
        </p:nvSpPr>
        <p:spPr>
          <a:xfrm>
            <a:off x="1066731" y="2622421"/>
            <a:ext cx="2580478" cy="533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aven Pro" panose="020B0604020202020204" charset="0"/>
              </a:rPr>
              <a:t>ARIMA Forecasting Flow</a:t>
            </a:r>
          </a:p>
        </p:txBody>
      </p:sp>
      <p:grpSp>
        <p:nvGrpSpPr>
          <p:cNvPr id="66" name="Google Shape;1693;p52">
            <a:extLst>
              <a:ext uri="{FF2B5EF4-FFF2-40B4-BE49-F238E27FC236}">
                <a16:creationId xmlns:a16="http://schemas.microsoft.com/office/drawing/2014/main" id="{5B5E0D1E-E01B-452B-A7EC-5E53430889E0}"/>
              </a:ext>
            </a:extLst>
          </p:cNvPr>
          <p:cNvGrpSpPr/>
          <p:nvPr/>
        </p:nvGrpSpPr>
        <p:grpSpPr>
          <a:xfrm>
            <a:off x="275718" y="1110717"/>
            <a:ext cx="3797519" cy="694790"/>
            <a:chOff x="6336019" y="3733725"/>
            <a:chExt cx="2566206" cy="351310"/>
          </a:xfrm>
        </p:grpSpPr>
        <p:sp>
          <p:nvSpPr>
            <p:cNvPr id="67" name="Google Shape;1694;p52">
              <a:extLst>
                <a:ext uri="{FF2B5EF4-FFF2-40B4-BE49-F238E27FC236}">
                  <a16:creationId xmlns:a16="http://schemas.microsoft.com/office/drawing/2014/main" id="{D1339528-666C-4139-8D6F-EED3B242C575}"/>
                </a:ext>
              </a:extLst>
            </p:cNvPr>
            <p:cNvSpPr/>
            <p:nvPr/>
          </p:nvSpPr>
          <p:spPr>
            <a:xfrm>
              <a:off x="6336019" y="3733735"/>
              <a:ext cx="1881300" cy="351300"/>
            </a:xfrm>
            <a:prstGeom prst="homePlate">
              <a:avLst>
                <a:gd name="adj" fmla="val 50000"/>
              </a:avLst>
            </a:prstGeom>
            <a:solidFill>
              <a:schemeClr val="accent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95;p52">
              <a:extLst>
                <a:ext uri="{FF2B5EF4-FFF2-40B4-BE49-F238E27FC236}">
                  <a16:creationId xmlns:a16="http://schemas.microsoft.com/office/drawing/2014/main" id="{6017CB6F-C6BF-46C9-8F13-2E480BE3B102}"/>
                </a:ext>
              </a:extLst>
            </p:cNvPr>
            <p:cNvSpPr/>
            <p:nvPr/>
          </p:nvSpPr>
          <p:spPr>
            <a:xfrm>
              <a:off x="8098525" y="3733725"/>
              <a:ext cx="346500" cy="351300"/>
            </a:xfrm>
            <a:prstGeom prst="chevron">
              <a:avLst>
                <a:gd name="adj" fmla="val 50000"/>
              </a:avLst>
            </a:prstGeom>
            <a:solidFill>
              <a:schemeClr val="tx2">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6;p52">
              <a:extLst>
                <a:ext uri="{FF2B5EF4-FFF2-40B4-BE49-F238E27FC236}">
                  <a16:creationId xmlns:a16="http://schemas.microsoft.com/office/drawing/2014/main" id="{0C6E407A-3422-44D4-8443-45F4623FB198}"/>
                </a:ext>
              </a:extLst>
            </p:cNvPr>
            <p:cNvSpPr/>
            <p:nvPr/>
          </p:nvSpPr>
          <p:spPr>
            <a:xfrm>
              <a:off x="8327125" y="3733725"/>
              <a:ext cx="346500" cy="351300"/>
            </a:xfrm>
            <a:prstGeom prst="chevron">
              <a:avLst>
                <a:gd name="adj" fmla="val 50000"/>
              </a:avLst>
            </a:pr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7;p52">
              <a:extLst>
                <a:ext uri="{FF2B5EF4-FFF2-40B4-BE49-F238E27FC236}">
                  <a16:creationId xmlns:a16="http://schemas.microsoft.com/office/drawing/2014/main" id="{C6EED08F-8BC1-4AAB-8460-0ED3FF8EC1BA}"/>
                </a:ext>
              </a:extLst>
            </p:cNvPr>
            <p:cNvSpPr/>
            <p:nvPr/>
          </p:nvSpPr>
          <p:spPr>
            <a:xfrm>
              <a:off x="8555725" y="3733725"/>
              <a:ext cx="346500" cy="351300"/>
            </a:xfrm>
            <a:prstGeom prst="chevron">
              <a:avLst>
                <a:gd name="adj" fmla="val 50000"/>
              </a:avLst>
            </a:prstGeom>
            <a:solidFill>
              <a:schemeClr val="tx1">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04;p30">
            <a:extLst>
              <a:ext uri="{FF2B5EF4-FFF2-40B4-BE49-F238E27FC236}">
                <a16:creationId xmlns:a16="http://schemas.microsoft.com/office/drawing/2014/main" id="{14D7DFF3-A097-4E9D-AE5E-B15D2DE59EE1}"/>
              </a:ext>
            </a:extLst>
          </p:cNvPr>
          <p:cNvSpPr txBox="1">
            <a:spLocks/>
          </p:cNvSpPr>
          <p:nvPr/>
        </p:nvSpPr>
        <p:spPr>
          <a:xfrm>
            <a:off x="-145356" y="1062414"/>
            <a:ext cx="348301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US" sz="2000" dirty="0"/>
              <a:t>System Flow Charts</a:t>
            </a:r>
          </a:p>
        </p:txBody>
      </p:sp>
      <p:pic>
        <p:nvPicPr>
          <p:cNvPr id="71" name="Picture 70" descr="Diagram&#10;&#10;Description automatically generated">
            <a:extLst>
              <a:ext uri="{FF2B5EF4-FFF2-40B4-BE49-F238E27FC236}">
                <a16:creationId xmlns:a16="http://schemas.microsoft.com/office/drawing/2014/main" id="{42BE071D-7E5D-4D95-A945-6FA5E4A858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9633" y="367482"/>
            <a:ext cx="2103583" cy="4574003"/>
          </a:xfrm>
          <a:prstGeom prst="rect">
            <a:avLst/>
          </a:prstGeom>
          <a:noFill/>
          <a:ln>
            <a:noFill/>
          </a:ln>
        </p:spPr>
      </p:pic>
    </p:spTree>
    <p:extLst>
      <p:ext uri="{BB962C8B-B14F-4D97-AF65-F5344CB8AC3E}">
        <p14:creationId xmlns:p14="http://schemas.microsoft.com/office/powerpoint/2010/main" val="2575738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br>
              <a:rPr lang="en" dirty="0"/>
            </a:br>
            <a:r>
              <a:rPr lang="en" dirty="0">
                <a:solidFill>
                  <a:schemeClr val="accent3"/>
                </a:solidFill>
              </a:rPr>
              <a:t>You!</a:t>
            </a:r>
            <a:endParaRPr dirty="0">
              <a:solidFill>
                <a:schemeClr val="accent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Correlation</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pic>
        <p:nvPicPr>
          <p:cNvPr id="3" name="Picture 2">
            <a:extLst>
              <a:ext uri="{FF2B5EF4-FFF2-40B4-BE49-F238E27FC236}">
                <a16:creationId xmlns:a16="http://schemas.microsoft.com/office/drawing/2014/main" id="{7CB12B2D-3AFF-48B3-AC5D-DE3C9A7DCD52}"/>
              </a:ext>
            </a:extLst>
          </p:cNvPr>
          <p:cNvPicPr>
            <a:picLocks noChangeAspect="1"/>
          </p:cNvPicPr>
          <p:nvPr/>
        </p:nvPicPr>
        <p:blipFill>
          <a:blip r:embed="rId3"/>
          <a:stretch>
            <a:fillRect/>
          </a:stretch>
        </p:blipFill>
        <p:spPr>
          <a:xfrm>
            <a:off x="799310" y="929987"/>
            <a:ext cx="3275009" cy="934090"/>
          </a:xfrm>
          <a:prstGeom prst="rect">
            <a:avLst/>
          </a:prstGeom>
        </p:spPr>
      </p:pic>
      <p:pic>
        <p:nvPicPr>
          <p:cNvPr id="5" name="Picture 4">
            <a:extLst>
              <a:ext uri="{FF2B5EF4-FFF2-40B4-BE49-F238E27FC236}">
                <a16:creationId xmlns:a16="http://schemas.microsoft.com/office/drawing/2014/main" id="{7686AA91-69CA-4E61-879D-C37D81A55598}"/>
              </a:ext>
            </a:extLst>
          </p:cNvPr>
          <p:cNvPicPr>
            <a:picLocks noChangeAspect="1"/>
          </p:cNvPicPr>
          <p:nvPr/>
        </p:nvPicPr>
        <p:blipFill>
          <a:blip r:embed="rId4"/>
          <a:stretch>
            <a:fillRect/>
          </a:stretch>
        </p:blipFill>
        <p:spPr>
          <a:xfrm>
            <a:off x="4416137" y="833744"/>
            <a:ext cx="4137746" cy="1901291"/>
          </a:xfrm>
          <a:prstGeom prst="rect">
            <a:avLst/>
          </a:prstGeom>
        </p:spPr>
      </p:pic>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799310" y="3106857"/>
            <a:ext cx="6650183" cy="17591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solidFill>
                  <a:schemeClr val="bg1"/>
                </a:solidFill>
                <a:effectLst/>
                <a:latin typeface="Maven Pro" panose="020B0604020202020204" charset="0"/>
              </a:rPr>
              <a:t>This mutual relationship between day prices here, is called </a:t>
            </a:r>
            <a:r>
              <a:rPr lang="en-US" sz="1400" b="1" i="1" dirty="0">
                <a:solidFill>
                  <a:schemeClr val="bg1"/>
                </a:solidFill>
                <a:effectLst/>
                <a:latin typeface="Maven Pro" panose="020B0604020202020204" charset="0"/>
              </a:rPr>
              <a:t>correlation</a:t>
            </a:r>
            <a:r>
              <a:rPr lang="en-US" sz="1400" dirty="0">
                <a:solidFill>
                  <a:schemeClr val="bg1"/>
                </a:solidFill>
                <a:effectLst/>
                <a:latin typeface="Maven Pro" panose="020B0604020202020204" charset="0"/>
              </a:rPr>
              <a:t>. If values of two variables increase (or decrease) together then they are said to have a </a:t>
            </a:r>
            <a:r>
              <a:rPr lang="en-US" sz="1400" i="1" dirty="0">
                <a:solidFill>
                  <a:schemeClr val="bg1"/>
                </a:solidFill>
                <a:effectLst/>
                <a:latin typeface="Maven Pro" panose="020B0604020202020204" charset="0"/>
              </a:rPr>
              <a:t>positive correlation</a:t>
            </a:r>
            <a:r>
              <a:rPr lang="en-US" sz="1400" dirty="0">
                <a:solidFill>
                  <a:schemeClr val="bg1"/>
                </a:solidFill>
                <a:effectLst/>
                <a:latin typeface="Maven Pro" panose="020B0604020202020204" charset="0"/>
              </a:rPr>
              <a:t>. If the value of one variable increases and the other decreases (or vice versa) then they have a </a:t>
            </a:r>
            <a:r>
              <a:rPr lang="en-US" sz="1400" i="1" dirty="0">
                <a:solidFill>
                  <a:schemeClr val="bg1"/>
                </a:solidFill>
                <a:effectLst/>
                <a:latin typeface="Maven Pro" panose="020B0604020202020204" charset="0"/>
              </a:rPr>
              <a:t>negative correlation.</a:t>
            </a:r>
          </a:p>
          <a:p>
            <a:pPr marL="0" indent="0" algn="just"/>
            <a:endParaRPr lang="en-US" sz="1400" i="1" dirty="0">
              <a:solidFill>
                <a:schemeClr val="bg1"/>
              </a:solidFill>
              <a:latin typeface="Maven Pro" panose="020B0604020202020204" charset="0"/>
            </a:endParaRPr>
          </a:p>
          <a:p>
            <a:pPr marL="0" indent="0" algn="just"/>
            <a:r>
              <a:rPr lang="en-US" sz="1400" b="1" i="0" dirty="0">
                <a:solidFill>
                  <a:schemeClr val="bg1"/>
                </a:solidFill>
                <a:effectLst/>
                <a:latin typeface="Maven Pro" panose="020B0604020202020204" charset="0"/>
              </a:rPr>
              <a:t>Auto-correlation, </a:t>
            </a:r>
            <a:r>
              <a:rPr lang="en-US" sz="1400" b="0" i="0" dirty="0">
                <a:solidFill>
                  <a:schemeClr val="bg1"/>
                </a:solidFill>
                <a:effectLst/>
                <a:latin typeface="Maven Pro" panose="020B0604020202020204" charset="0"/>
              </a:rPr>
              <a:t>which</a:t>
            </a:r>
            <a:r>
              <a:rPr lang="en-US" sz="1400" b="1" i="0" dirty="0">
                <a:solidFill>
                  <a:schemeClr val="bg1"/>
                </a:solidFill>
                <a:effectLst/>
                <a:latin typeface="Maven Pro" panose="020B0604020202020204" charset="0"/>
              </a:rPr>
              <a:t> </a:t>
            </a:r>
            <a:r>
              <a:rPr lang="en-US" sz="1400" b="0" i="0" dirty="0">
                <a:solidFill>
                  <a:schemeClr val="bg1"/>
                </a:solidFill>
                <a:effectLst/>
                <a:latin typeface="Maven Pro" panose="020B0604020202020204" charset="0"/>
              </a:rPr>
              <a:t>considers both </a:t>
            </a:r>
            <a:r>
              <a:rPr lang="en-US" sz="1400" b="0" i="1" dirty="0">
                <a:solidFill>
                  <a:schemeClr val="bg1"/>
                </a:solidFill>
                <a:effectLst/>
                <a:latin typeface="Maven Pro" panose="020B0604020202020204" charset="0"/>
              </a:rPr>
              <a:t>direct</a:t>
            </a:r>
            <a:r>
              <a:rPr lang="en-US" sz="1400" b="0" i="0" dirty="0">
                <a:solidFill>
                  <a:schemeClr val="bg1"/>
                </a:solidFill>
                <a:effectLst/>
                <a:latin typeface="Maven Pro" panose="020B0604020202020204" charset="0"/>
              </a:rPr>
              <a:t> and </a:t>
            </a:r>
            <a:r>
              <a:rPr lang="en-US" sz="1400" b="0" i="1" dirty="0">
                <a:solidFill>
                  <a:schemeClr val="bg1"/>
                </a:solidFill>
                <a:effectLst/>
                <a:latin typeface="Maven Pro" panose="020B0604020202020204" charset="0"/>
              </a:rPr>
              <a:t>indirect</a:t>
            </a:r>
            <a:r>
              <a:rPr lang="en-US" sz="1400" b="0" i="0" dirty="0">
                <a:solidFill>
                  <a:schemeClr val="bg1"/>
                </a:solidFill>
                <a:effectLst/>
                <a:latin typeface="Maven Pro" panose="020B0604020202020204" charset="0"/>
              </a:rPr>
              <a:t> effects</a:t>
            </a:r>
            <a:endParaRPr lang="en-US" sz="1400" dirty="0">
              <a:solidFill>
                <a:schemeClr val="bg1"/>
              </a:solidFill>
              <a:effectLst/>
              <a:latin typeface="Maven Pro" panose="020B0604020202020204" charset="0"/>
            </a:endParaRPr>
          </a:p>
          <a:p>
            <a:pPr marL="0" indent="0" algn="just"/>
            <a:endParaRPr lang="en-US" sz="1400" dirty="0">
              <a:solidFill>
                <a:schemeClr val="bg1"/>
              </a:solidFill>
              <a:effectLst/>
              <a:latin typeface="Maven Pro" panose="020B0604020202020204" charset="0"/>
            </a:endParaRPr>
          </a:p>
          <a:p>
            <a:pPr marL="0" indent="0" algn="just"/>
            <a:endParaRPr lang="en-US" sz="1400" dirty="0">
              <a:solidFill>
                <a:schemeClr val="bg1"/>
              </a:solidFill>
              <a:latin typeface="Maven Pro" panose="020B0604020202020204" charset="0"/>
            </a:endParaRPr>
          </a:p>
        </p:txBody>
      </p:sp>
    </p:spTree>
    <p:extLst>
      <p:ext uri="{BB962C8B-B14F-4D97-AF65-F5344CB8AC3E}">
        <p14:creationId xmlns:p14="http://schemas.microsoft.com/office/powerpoint/2010/main" val="318318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Correlation</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799310" y="3106857"/>
            <a:ext cx="6650183" cy="17591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b="1" i="0" dirty="0">
                <a:solidFill>
                  <a:schemeClr val="bg1"/>
                </a:solidFill>
                <a:effectLst/>
                <a:latin typeface="Maven Pro" panose="020B0604020202020204" charset="0"/>
              </a:rPr>
              <a:t>Partial Auto-correlation, </a:t>
            </a:r>
            <a:r>
              <a:rPr lang="en-US" sz="1400" b="0" i="0" dirty="0">
                <a:solidFill>
                  <a:schemeClr val="bg1"/>
                </a:solidFill>
                <a:effectLst/>
                <a:latin typeface="Maven Pro" panose="020B0604020202020204" charset="0"/>
              </a:rPr>
              <a:t>which considers </a:t>
            </a:r>
            <a:r>
              <a:rPr lang="en-US" sz="1400" b="0" i="1" dirty="0">
                <a:solidFill>
                  <a:schemeClr val="bg1"/>
                </a:solidFill>
                <a:effectLst/>
                <a:latin typeface="Maven Pro" panose="020B0604020202020204" charset="0"/>
              </a:rPr>
              <a:t>only the direct effects</a:t>
            </a:r>
            <a:r>
              <a:rPr lang="en-US" sz="1400" b="0" i="0" dirty="0">
                <a:solidFill>
                  <a:schemeClr val="bg1"/>
                </a:solidFill>
                <a:effectLst/>
                <a:latin typeface="Maven Pro" panose="020B0604020202020204" charset="0"/>
              </a:rPr>
              <a:t> </a:t>
            </a:r>
          </a:p>
          <a:p>
            <a:pPr marL="0" indent="0" algn="just"/>
            <a:endParaRPr lang="en-US" sz="1400" dirty="0">
              <a:solidFill>
                <a:schemeClr val="bg1"/>
              </a:solidFill>
              <a:latin typeface="Maven Pro" panose="020B0604020202020204" charset="0"/>
            </a:endParaRPr>
          </a:p>
        </p:txBody>
      </p:sp>
      <p:pic>
        <p:nvPicPr>
          <p:cNvPr id="10" name="Picture 9">
            <a:extLst>
              <a:ext uri="{FF2B5EF4-FFF2-40B4-BE49-F238E27FC236}">
                <a16:creationId xmlns:a16="http://schemas.microsoft.com/office/drawing/2014/main" id="{63F8FCFC-4810-4AB2-9F29-7030D5D8E612}"/>
              </a:ext>
            </a:extLst>
          </p:cNvPr>
          <p:cNvPicPr>
            <a:picLocks noChangeAspect="1"/>
          </p:cNvPicPr>
          <p:nvPr/>
        </p:nvPicPr>
        <p:blipFill>
          <a:blip r:embed="rId3"/>
          <a:stretch>
            <a:fillRect/>
          </a:stretch>
        </p:blipFill>
        <p:spPr>
          <a:xfrm>
            <a:off x="2383000" y="1022459"/>
            <a:ext cx="4377999" cy="2028368"/>
          </a:xfrm>
          <a:prstGeom prst="rect">
            <a:avLst/>
          </a:prstGeom>
        </p:spPr>
      </p:pic>
    </p:spTree>
    <p:extLst>
      <p:ext uri="{BB962C8B-B14F-4D97-AF65-F5344CB8AC3E}">
        <p14:creationId xmlns:p14="http://schemas.microsoft.com/office/powerpoint/2010/main" val="1439290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Lag Factor</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799310" y="3106857"/>
            <a:ext cx="6650183" cy="17591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b="1" i="0" dirty="0">
                <a:solidFill>
                  <a:schemeClr val="bg1"/>
                </a:solidFill>
                <a:effectLst/>
                <a:latin typeface="Maven Pro" panose="020B0604020202020204" charset="0"/>
              </a:rPr>
              <a:t>Auto-correlation</a:t>
            </a:r>
            <a:r>
              <a:rPr lang="en-US" sz="1400" b="0" i="0" dirty="0">
                <a:solidFill>
                  <a:schemeClr val="bg1"/>
                </a:solidFill>
                <a:effectLst/>
                <a:latin typeface="Maven Pro" panose="020B0604020202020204" charset="0"/>
              </a:rPr>
              <a:t> and</a:t>
            </a:r>
            <a:r>
              <a:rPr lang="en-US" sz="1400" b="1" i="0" dirty="0">
                <a:solidFill>
                  <a:schemeClr val="bg1"/>
                </a:solidFill>
                <a:effectLst/>
                <a:latin typeface="Maven Pro" panose="020B0604020202020204" charset="0"/>
              </a:rPr>
              <a:t> Partial Auto-correlation </a:t>
            </a:r>
            <a:r>
              <a:rPr lang="en-US" sz="1400" b="0" i="0" dirty="0">
                <a:solidFill>
                  <a:schemeClr val="bg1"/>
                </a:solidFill>
                <a:effectLst/>
                <a:latin typeface="Maven Pro" panose="020B0604020202020204" charset="0"/>
              </a:rPr>
              <a:t>are important to understand before moving on to ARIMA as they are crucial for selecting the right parameters for your model.</a:t>
            </a:r>
            <a:endParaRPr lang="en-US" sz="1400" dirty="0">
              <a:solidFill>
                <a:schemeClr val="bg1"/>
              </a:solidFill>
              <a:latin typeface="Maven Pro" panose="020B0604020202020204" charset="0"/>
            </a:endParaRPr>
          </a:p>
        </p:txBody>
      </p:sp>
      <p:pic>
        <p:nvPicPr>
          <p:cNvPr id="3" name="Picture 2">
            <a:extLst>
              <a:ext uri="{FF2B5EF4-FFF2-40B4-BE49-F238E27FC236}">
                <a16:creationId xmlns:a16="http://schemas.microsoft.com/office/drawing/2014/main" id="{789DBEEB-03D0-49ED-AB85-D78A2F4A2907}"/>
              </a:ext>
            </a:extLst>
          </p:cNvPr>
          <p:cNvPicPr>
            <a:picLocks noChangeAspect="1"/>
          </p:cNvPicPr>
          <p:nvPr/>
        </p:nvPicPr>
        <p:blipFill>
          <a:blip r:embed="rId3"/>
          <a:stretch>
            <a:fillRect/>
          </a:stretch>
        </p:blipFill>
        <p:spPr>
          <a:xfrm>
            <a:off x="4124401" y="900990"/>
            <a:ext cx="4592285" cy="1645325"/>
          </a:xfrm>
          <a:prstGeom prst="rect">
            <a:avLst/>
          </a:prstGeom>
        </p:spPr>
      </p:pic>
      <p:pic>
        <p:nvPicPr>
          <p:cNvPr id="8" name="Picture 7">
            <a:extLst>
              <a:ext uri="{FF2B5EF4-FFF2-40B4-BE49-F238E27FC236}">
                <a16:creationId xmlns:a16="http://schemas.microsoft.com/office/drawing/2014/main" id="{0F939F9D-ED36-4130-AB31-68740862B68E}"/>
              </a:ext>
            </a:extLst>
          </p:cNvPr>
          <p:cNvPicPr>
            <a:picLocks noChangeAspect="1"/>
          </p:cNvPicPr>
          <p:nvPr/>
        </p:nvPicPr>
        <p:blipFill>
          <a:blip r:embed="rId4"/>
          <a:stretch>
            <a:fillRect/>
          </a:stretch>
        </p:blipFill>
        <p:spPr>
          <a:xfrm>
            <a:off x="296317" y="950067"/>
            <a:ext cx="3275009" cy="934090"/>
          </a:xfrm>
          <a:prstGeom prst="rect">
            <a:avLst/>
          </a:prstGeom>
        </p:spPr>
      </p:pic>
    </p:spTree>
    <p:extLst>
      <p:ext uri="{BB962C8B-B14F-4D97-AF65-F5344CB8AC3E}">
        <p14:creationId xmlns:p14="http://schemas.microsoft.com/office/powerpoint/2010/main" val="4069000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AR Equation</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936473" y="2690726"/>
            <a:ext cx="6650183" cy="1359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solidFill>
                  <a:schemeClr val="bg1"/>
                </a:solidFill>
                <a:latin typeface="Maven Pro" panose="020B0604020202020204" charset="0"/>
              </a:rPr>
              <a:t>The respective weights(Ф1,Ф2 …</a:t>
            </a:r>
            <a:r>
              <a:rPr lang="en-US" sz="1400" dirty="0" err="1">
                <a:solidFill>
                  <a:schemeClr val="bg1"/>
                </a:solidFill>
                <a:latin typeface="Maven Pro" panose="020B0604020202020204" charset="0"/>
              </a:rPr>
              <a:t>Фp</a:t>
            </a:r>
            <a:r>
              <a:rPr lang="en-US" sz="1400" dirty="0">
                <a:solidFill>
                  <a:schemeClr val="bg1"/>
                </a:solidFill>
                <a:latin typeface="Maven Pro" panose="020B0604020202020204" charset="0"/>
              </a:rPr>
              <a:t>) of the corresponding lagged observations are decided by the correlation between… that lagged observation and the current observation. If the correlation is more, the weight corresponding to that lagged observation is high (and vice-versa).</a:t>
            </a:r>
          </a:p>
          <a:p>
            <a:pPr marL="0" indent="0" algn="just"/>
            <a:endParaRPr lang="en-US" sz="1400" dirty="0">
              <a:solidFill>
                <a:schemeClr val="bg1"/>
              </a:solidFill>
              <a:latin typeface="Maven Pro" panose="020B0604020202020204" charset="0"/>
            </a:endParaRPr>
          </a:p>
          <a:p>
            <a:pPr marL="0" indent="0" algn="just"/>
            <a:r>
              <a:rPr lang="en-US" sz="1400" dirty="0">
                <a:solidFill>
                  <a:schemeClr val="bg1"/>
                </a:solidFill>
                <a:latin typeface="Maven Pro" panose="020B0604020202020204" charset="0"/>
              </a:rPr>
              <a:t>The (p) is called the lag order. It represents the number of prior lag observations we include in the model i.e. the number of lags which have a significant correlation with the current observation.</a:t>
            </a:r>
          </a:p>
        </p:txBody>
      </p:sp>
      <p:pic>
        <p:nvPicPr>
          <p:cNvPr id="4" name="Picture 3">
            <a:extLst>
              <a:ext uri="{FF2B5EF4-FFF2-40B4-BE49-F238E27FC236}">
                <a16:creationId xmlns:a16="http://schemas.microsoft.com/office/drawing/2014/main" id="{34C2CB26-DAB5-4D9E-9625-77261EA51F36}"/>
              </a:ext>
            </a:extLst>
          </p:cNvPr>
          <p:cNvPicPr>
            <a:picLocks noChangeAspect="1"/>
          </p:cNvPicPr>
          <p:nvPr/>
        </p:nvPicPr>
        <p:blipFill>
          <a:blip r:embed="rId3"/>
          <a:stretch>
            <a:fillRect/>
          </a:stretch>
        </p:blipFill>
        <p:spPr>
          <a:xfrm>
            <a:off x="2331180" y="725433"/>
            <a:ext cx="4172499" cy="1359508"/>
          </a:xfrm>
          <a:prstGeom prst="rect">
            <a:avLst/>
          </a:prstGeom>
        </p:spPr>
      </p:pic>
      <p:sp>
        <p:nvSpPr>
          <p:cNvPr id="11" name="Google Shape;1167;p42">
            <a:extLst>
              <a:ext uri="{FF2B5EF4-FFF2-40B4-BE49-F238E27FC236}">
                <a16:creationId xmlns:a16="http://schemas.microsoft.com/office/drawing/2014/main" id="{8F866A64-E3D8-4F1B-81BC-20644F28F05D}"/>
              </a:ext>
            </a:extLst>
          </p:cNvPr>
          <p:cNvSpPr txBox="1">
            <a:spLocks/>
          </p:cNvSpPr>
          <p:nvPr/>
        </p:nvSpPr>
        <p:spPr>
          <a:xfrm>
            <a:off x="936473" y="2133926"/>
            <a:ext cx="6650183" cy="418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solidFill>
                  <a:schemeClr val="bg1"/>
                </a:solidFill>
                <a:latin typeface="Maven Pro" panose="020B0604020202020204" charset="0"/>
              </a:rPr>
              <a:t>Auto Regressive (AR) model is a specific type of regression model where, the dependent variable depends on past values of itself.</a:t>
            </a:r>
          </a:p>
          <a:p>
            <a:pPr marL="0" indent="0" algn="just"/>
            <a:endParaRPr lang="en-US" sz="1400" dirty="0">
              <a:solidFill>
                <a:schemeClr val="bg1"/>
              </a:solidFill>
              <a:latin typeface="Maven Pro" panose="020B0604020202020204" charset="0"/>
            </a:endParaRPr>
          </a:p>
        </p:txBody>
      </p:sp>
    </p:spTree>
    <p:extLst>
      <p:ext uri="{BB962C8B-B14F-4D97-AF65-F5344CB8AC3E}">
        <p14:creationId xmlns:p14="http://schemas.microsoft.com/office/powerpoint/2010/main" val="2987620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MA Equation</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936473" y="2690725"/>
            <a:ext cx="7054136" cy="2292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solidFill>
                  <a:schemeClr val="bg1"/>
                </a:solidFill>
                <a:latin typeface="Maven Pro" panose="020B0604020202020204" charset="0"/>
              </a:rPr>
              <a:t>This model factors in errors from the lagged observations. The effects of these previous(lagged) observation errors, on the current observation, depends on the auto-correlation between them. </a:t>
            </a:r>
          </a:p>
          <a:p>
            <a:pPr marL="0" indent="0" algn="just"/>
            <a:endParaRPr lang="en-US" sz="1400" dirty="0">
              <a:solidFill>
                <a:schemeClr val="bg1"/>
              </a:solidFill>
              <a:latin typeface="Maven Pro" panose="020B0604020202020204" charset="0"/>
            </a:endParaRPr>
          </a:p>
          <a:p>
            <a:pPr marL="0" indent="0" algn="just"/>
            <a:r>
              <a:rPr lang="en-US" sz="1400" dirty="0">
                <a:solidFill>
                  <a:schemeClr val="bg1"/>
                </a:solidFill>
                <a:latin typeface="Maven Pro" panose="020B0604020202020204" charset="0"/>
              </a:rPr>
              <a:t>The ε terms represent the errors observed at respective lags and the weights (ω1,ω2 …</a:t>
            </a:r>
            <a:r>
              <a:rPr lang="en-US" sz="1400" dirty="0" err="1">
                <a:solidFill>
                  <a:schemeClr val="bg1"/>
                </a:solidFill>
                <a:latin typeface="Maven Pro" panose="020B0604020202020204" charset="0"/>
              </a:rPr>
              <a:t>ωq</a:t>
            </a:r>
            <a:r>
              <a:rPr lang="en-US" sz="1400" dirty="0">
                <a:solidFill>
                  <a:schemeClr val="bg1"/>
                </a:solidFill>
                <a:latin typeface="Maven Pro" panose="020B0604020202020204" charset="0"/>
              </a:rPr>
              <a:t>) are calculated statistically depending on the correlations.</a:t>
            </a:r>
          </a:p>
          <a:p>
            <a:pPr marL="0" indent="0" algn="just"/>
            <a:endParaRPr lang="en-US" sz="1400" dirty="0">
              <a:solidFill>
                <a:schemeClr val="bg1"/>
              </a:solidFill>
              <a:latin typeface="Maven Pro" panose="020B0604020202020204" charset="0"/>
            </a:endParaRPr>
          </a:p>
          <a:p>
            <a:pPr marL="0" indent="0" algn="just"/>
            <a:r>
              <a:rPr lang="en-US" sz="1400" dirty="0">
                <a:solidFill>
                  <a:schemeClr val="bg1"/>
                </a:solidFill>
                <a:latin typeface="Maven Pro" panose="020B0604020202020204" charset="0"/>
              </a:rPr>
              <a:t>(q) represents the size of the moving window i.e. the number of lag observation errors which have a significant impact on the current observation. Its similar to the lag order(p), but it considers errors instead of the observations themselves.</a:t>
            </a:r>
          </a:p>
        </p:txBody>
      </p:sp>
      <p:pic>
        <p:nvPicPr>
          <p:cNvPr id="3" name="Picture 2">
            <a:extLst>
              <a:ext uri="{FF2B5EF4-FFF2-40B4-BE49-F238E27FC236}">
                <a16:creationId xmlns:a16="http://schemas.microsoft.com/office/drawing/2014/main" id="{9F09D250-699A-4B30-BA3B-066AF011E408}"/>
              </a:ext>
            </a:extLst>
          </p:cNvPr>
          <p:cNvPicPr>
            <a:picLocks noChangeAspect="1"/>
          </p:cNvPicPr>
          <p:nvPr/>
        </p:nvPicPr>
        <p:blipFill>
          <a:blip r:embed="rId3"/>
          <a:stretch>
            <a:fillRect/>
          </a:stretch>
        </p:blipFill>
        <p:spPr>
          <a:xfrm>
            <a:off x="1662545" y="1061652"/>
            <a:ext cx="5463446" cy="1373285"/>
          </a:xfrm>
          <a:prstGeom prst="rect">
            <a:avLst/>
          </a:prstGeom>
        </p:spPr>
      </p:pic>
    </p:spTree>
    <p:extLst>
      <p:ext uri="{BB962C8B-B14F-4D97-AF65-F5344CB8AC3E}">
        <p14:creationId xmlns:p14="http://schemas.microsoft.com/office/powerpoint/2010/main" val="297280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Background of the Study</a:t>
            </a:r>
            <a:endParaRPr sz="2000" dirty="0"/>
          </a:p>
        </p:txBody>
      </p:sp>
      <p:sp>
        <p:nvSpPr>
          <p:cNvPr id="689" name="Google Shape;689;p32"/>
          <p:cNvSpPr/>
          <p:nvPr/>
        </p:nvSpPr>
        <p:spPr>
          <a:xfrm>
            <a:off x="4759614" y="128588"/>
            <a:ext cx="492919" cy="47778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01</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2"/>
            </a:solidFill>
            <a:prstDash val="solid"/>
            <a:round/>
            <a:headEnd type="none" w="med" len="med"/>
            <a:tailEnd type="none" w="med" len="med"/>
          </a:ln>
        </p:spPr>
      </p:cxnSp>
      <p:sp>
        <p:nvSpPr>
          <p:cNvPr id="18" name="Google Shape;506;p28">
            <a:extLst>
              <a:ext uri="{FF2B5EF4-FFF2-40B4-BE49-F238E27FC236}">
                <a16:creationId xmlns:a16="http://schemas.microsoft.com/office/drawing/2014/main" id="{E39B7EC8-F6BB-4603-A4C1-BC25158F52E5}"/>
              </a:ext>
            </a:extLst>
          </p:cNvPr>
          <p:cNvSpPr txBox="1">
            <a:spLocks/>
          </p:cNvSpPr>
          <p:nvPr/>
        </p:nvSpPr>
        <p:spPr>
          <a:xfrm>
            <a:off x="3655325" y="1195483"/>
            <a:ext cx="4279106" cy="3426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	A coronavirus outbreak in Wuhan, China, was originally reported more than a year ago. Despite the fact that numerous vaccines are already available, most countries are still fighting the epidemic as new virus variants emerge. </a:t>
            </a:r>
          </a:p>
          <a:p>
            <a:pPr marL="0" indent="0" algn="just"/>
            <a:endParaRPr lang="en-US" sz="1400" dirty="0"/>
          </a:p>
          <a:p>
            <a:pPr marL="0" indent="0" algn="just"/>
            <a:r>
              <a:rPr lang="en-US" sz="1400" dirty="0"/>
              <a:t>	</a:t>
            </a:r>
          </a:p>
          <a:p>
            <a:pPr marL="0" indent="0" algn="just"/>
            <a:r>
              <a:rPr lang="en-US" sz="1400" dirty="0"/>
              <a:t>	Researchers studied direct transmission of Covid-19 virus in a shopping </a:t>
            </a:r>
            <a:r>
              <a:rPr lang="en-US" sz="1400" dirty="0" err="1"/>
              <a:t>centre</a:t>
            </a:r>
            <a:r>
              <a:rPr lang="en-US" sz="1400" dirty="0"/>
              <a:t> in Wenzhou, China. Indirect transmission was shown to occur as a result of contamination of common objects and virus aerosolization in confined places. The study was published in the Journal of Infectious Diseases. </a:t>
            </a:r>
          </a:p>
        </p:txBody>
      </p:sp>
      <p:sp>
        <p:nvSpPr>
          <p:cNvPr id="100" name="Google Shape;780;p39">
            <a:extLst>
              <a:ext uri="{FF2B5EF4-FFF2-40B4-BE49-F238E27FC236}">
                <a16:creationId xmlns:a16="http://schemas.microsoft.com/office/drawing/2014/main" id="{F568D77A-09B5-443F-96BD-9ABF41881D3D}"/>
              </a:ext>
            </a:extLst>
          </p:cNvPr>
          <p:cNvSpPr/>
          <p:nvPr/>
        </p:nvSpPr>
        <p:spPr>
          <a:xfrm rot="5005094">
            <a:off x="1354601" y="1801713"/>
            <a:ext cx="1161153" cy="1082122"/>
          </a:xfrm>
          <a:custGeom>
            <a:avLst/>
            <a:gdLst/>
            <a:ahLst/>
            <a:cxnLst/>
            <a:rect l="l" t="t" r="r" b="b"/>
            <a:pathLst>
              <a:path w="37730" h="35162" extrusionOk="0">
                <a:moveTo>
                  <a:pt x="19614" y="1"/>
                </a:moveTo>
                <a:cubicBezTo>
                  <a:pt x="17082" y="1"/>
                  <a:pt x="14436" y="653"/>
                  <a:pt x="11798" y="2085"/>
                </a:cubicBezTo>
                <a:cubicBezTo>
                  <a:pt x="3863" y="6426"/>
                  <a:pt x="1" y="15889"/>
                  <a:pt x="3564" y="24333"/>
                </a:cubicBezTo>
                <a:cubicBezTo>
                  <a:pt x="3744" y="24722"/>
                  <a:pt x="3923" y="25141"/>
                  <a:pt x="4133" y="25530"/>
                </a:cubicBezTo>
                <a:cubicBezTo>
                  <a:pt x="5540" y="28345"/>
                  <a:pt x="7516" y="30920"/>
                  <a:pt x="10092" y="32747"/>
                </a:cubicBezTo>
                <a:cubicBezTo>
                  <a:pt x="12479" y="34445"/>
                  <a:pt x="15245" y="35162"/>
                  <a:pt x="18069" y="35162"/>
                </a:cubicBezTo>
                <a:cubicBezTo>
                  <a:pt x="22116" y="35162"/>
                  <a:pt x="26281" y="33688"/>
                  <a:pt x="29615" y="31519"/>
                </a:cubicBezTo>
                <a:cubicBezTo>
                  <a:pt x="35544" y="27626"/>
                  <a:pt x="37729" y="20709"/>
                  <a:pt x="35903" y="13972"/>
                </a:cubicBezTo>
                <a:cubicBezTo>
                  <a:pt x="33662" y="5771"/>
                  <a:pt x="27145" y="1"/>
                  <a:pt x="19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83;p39">
            <a:extLst>
              <a:ext uri="{FF2B5EF4-FFF2-40B4-BE49-F238E27FC236}">
                <a16:creationId xmlns:a16="http://schemas.microsoft.com/office/drawing/2014/main" id="{58C4ACCA-61DF-4497-AEC4-A521714DD2C3}"/>
              </a:ext>
            </a:extLst>
          </p:cNvPr>
          <p:cNvSpPr/>
          <p:nvPr/>
        </p:nvSpPr>
        <p:spPr>
          <a:xfrm rot="5005094">
            <a:off x="2224546" y="2353344"/>
            <a:ext cx="71922" cy="59643"/>
          </a:xfrm>
          <a:custGeom>
            <a:avLst/>
            <a:gdLst/>
            <a:ahLst/>
            <a:cxnLst/>
            <a:rect l="l" t="t" r="r" b="b"/>
            <a:pathLst>
              <a:path w="2337" h="1938" extrusionOk="0">
                <a:moveTo>
                  <a:pt x="866" y="0"/>
                </a:moveTo>
                <a:cubicBezTo>
                  <a:pt x="664" y="0"/>
                  <a:pt x="470" y="55"/>
                  <a:pt x="330" y="195"/>
                </a:cubicBezTo>
                <a:cubicBezTo>
                  <a:pt x="30" y="585"/>
                  <a:pt x="1" y="1094"/>
                  <a:pt x="240" y="1483"/>
                </a:cubicBezTo>
                <a:cubicBezTo>
                  <a:pt x="465" y="1820"/>
                  <a:pt x="908" y="1938"/>
                  <a:pt x="1331" y="1938"/>
                </a:cubicBezTo>
                <a:cubicBezTo>
                  <a:pt x="1471" y="1938"/>
                  <a:pt x="1610" y="1925"/>
                  <a:pt x="1737" y="1902"/>
                </a:cubicBezTo>
                <a:cubicBezTo>
                  <a:pt x="1947" y="1872"/>
                  <a:pt x="2126" y="1782"/>
                  <a:pt x="2246" y="1603"/>
                </a:cubicBezTo>
                <a:cubicBezTo>
                  <a:pt x="2336" y="1423"/>
                  <a:pt x="2336" y="1184"/>
                  <a:pt x="2246" y="1004"/>
                </a:cubicBezTo>
                <a:cubicBezTo>
                  <a:pt x="2126" y="645"/>
                  <a:pt x="1857" y="345"/>
                  <a:pt x="1528" y="165"/>
                </a:cubicBezTo>
                <a:cubicBezTo>
                  <a:pt x="1337" y="70"/>
                  <a:pt x="1096"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86;p39">
            <a:extLst>
              <a:ext uri="{FF2B5EF4-FFF2-40B4-BE49-F238E27FC236}">
                <a16:creationId xmlns:a16="http://schemas.microsoft.com/office/drawing/2014/main" id="{934A3DB7-C019-4DF5-A754-D5E89F37789E}"/>
              </a:ext>
            </a:extLst>
          </p:cNvPr>
          <p:cNvSpPr/>
          <p:nvPr/>
        </p:nvSpPr>
        <p:spPr>
          <a:xfrm rot="5005094">
            <a:off x="1544046" y="2090156"/>
            <a:ext cx="147783" cy="113069"/>
          </a:xfrm>
          <a:custGeom>
            <a:avLst/>
            <a:gdLst/>
            <a:ahLst/>
            <a:cxnLst/>
            <a:rect l="l" t="t" r="r" b="b"/>
            <a:pathLst>
              <a:path w="4802" h="3674" extrusionOk="0">
                <a:moveTo>
                  <a:pt x="2607" y="0"/>
                </a:moveTo>
                <a:cubicBezTo>
                  <a:pt x="2438" y="0"/>
                  <a:pt x="2267" y="22"/>
                  <a:pt x="2097" y="67"/>
                </a:cubicBezTo>
                <a:cubicBezTo>
                  <a:pt x="899" y="366"/>
                  <a:pt x="1" y="1564"/>
                  <a:pt x="689" y="2702"/>
                </a:cubicBezTo>
                <a:cubicBezTo>
                  <a:pt x="1019" y="3211"/>
                  <a:pt x="1588" y="3570"/>
                  <a:pt x="2247" y="3660"/>
                </a:cubicBezTo>
                <a:cubicBezTo>
                  <a:pt x="2331" y="3669"/>
                  <a:pt x="2414" y="3673"/>
                  <a:pt x="2496" y="3673"/>
                </a:cubicBezTo>
                <a:cubicBezTo>
                  <a:pt x="3788" y="3673"/>
                  <a:pt x="4802" y="2595"/>
                  <a:pt x="4492" y="1384"/>
                </a:cubicBezTo>
                <a:cubicBezTo>
                  <a:pt x="4218" y="536"/>
                  <a:pt x="3445" y="0"/>
                  <a:pt x="2607"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89;p39">
            <a:extLst>
              <a:ext uri="{FF2B5EF4-FFF2-40B4-BE49-F238E27FC236}">
                <a16:creationId xmlns:a16="http://schemas.microsoft.com/office/drawing/2014/main" id="{4889E412-7414-4416-9931-F039A876667B}"/>
              </a:ext>
            </a:extLst>
          </p:cNvPr>
          <p:cNvSpPr/>
          <p:nvPr/>
        </p:nvSpPr>
        <p:spPr>
          <a:xfrm rot="5005094">
            <a:off x="1459250" y="2307139"/>
            <a:ext cx="246080" cy="209272"/>
          </a:xfrm>
          <a:custGeom>
            <a:avLst/>
            <a:gdLst/>
            <a:ahLst/>
            <a:cxnLst/>
            <a:rect l="l" t="t" r="r" b="b"/>
            <a:pathLst>
              <a:path w="7996" h="6800" extrusionOk="0">
                <a:moveTo>
                  <a:pt x="3069" y="0"/>
                </a:moveTo>
                <a:cubicBezTo>
                  <a:pt x="2530" y="0"/>
                  <a:pt x="1993" y="128"/>
                  <a:pt x="1498" y="390"/>
                </a:cubicBezTo>
                <a:cubicBezTo>
                  <a:pt x="690" y="839"/>
                  <a:pt x="151" y="1678"/>
                  <a:pt x="31" y="2606"/>
                </a:cubicBezTo>
                <a:cubicBezTo>
                  <a:pt x="1" y="3384"/>
                  <a:pt x="151" y="4193"/>
                  <a:pt x="510" y="4941"/>
                </a:cubicBezTo>
                <a:cubicBezTo>
                  <a:pt x="630" y="5301"/>
                  <a:pt x="839" y="5630"/>
                  <a:pt x="1079" y="5930"/>
                </a:cubicBezTo>
                <a:cubicBezTo>
                  <a:pt x="1679" y="6501"/>
                  <a:pt x="2443" y="6800"/>
                  <a:pt x="3266" y="6800"/>
                </a:cubicBezTo>
                <a:cubicBezTo>
                  <a:pt x="3306" y="6800"/>
                  <a:pt x="3345" y="6799"/>
                  <a:pt x="3384" y="6798"/>
                </a:cubicBezTo>
                <a:cubicBezTo>
                  <a:pt x="3426" y="6799"/>
                  <a:pt x="3467" y="6800"/>
                  <a:pt x="3508" y="6800"/>
                </a:cubicBezTo>
                <a:cubicBezTo>
                  <a:pt x="4450" y="6800"/>
                  <a:pt x="5332" y="6472"/>
                  <a:pt x="6049" y="5870"/>
                </a:cubicBezTo>
                <a:cubicBezTo>
                  <a:pt x="7996" y="4073"/>
                  <a:pt x="6738" y="1438"/>
                  <a:pt x="4732" y="420"/>
                </a:cubicBezTo>
                <a:cubicBezTo>
                  <a:pt x="4209" y="143"/>
                  <a:pt x="3638" y="0"/>
                  <a:pt x="306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90;p39">
            <a:extLst>
              <a:ext uri="{FF2B5EF4-FFF2-40B4-BE49-F238E27FC236}">
                <a16:creationId xmlns:a16="http://schemas.microsoft.com/office/drawing/2014/main" id="{017832DD-CF00-4213-A31D-B46ECF2FE1D6}"/>
              </a:ext>
            </a:extLst>
          </p:cNvPr>
          <p:cNvSpPr/>
          <p:nvPr/>
        </p:nvSpPr>
        <p:spPr>
          <a:xfrm rot="5005094">
            <a:off x="1413610" y="2509143"/>
            <a:ext cx="141013" cy="269500"/>
          </a:xfrm>
          <a:custGeom>
            <a:avLst/>
            <a:gdLst/>
            <a:ahLst/>
            <a:cxnLst/>
            <a:rect l="l" t="t" r="r" b="b"/>
            <a:pathLst>
              <a:path w="4582" h="8757" extrusionOk="0">
                <a:moveTo>
                  <a:pt x="713" y="1"/>
                </a:moveTo>
                <a:cubicBezTo>
                  <a:pt x="634" y="1"/>
                  <a:pt x="555" y="11"/>
                  <a:pt x="479" y="30"/>
                </a:cubicBezTo>
                <a:cubicBezTo>
                  <a:pt x="389" y="30"/>
                  <a:pt x="300" y="60"/>
                  <a:pt x="210" y="120"/>
                </a:cubicBezTo>
                <a:cubicBezTo>
                  <a:pt x="120" y="210"/>
                  <a:pt x="90" y="329"/>
                  <a:pt x="90" y="449"/>
                </a:cubicBezTo>
                <a:cubicBezTo>
                  <a:pt x="0" y="1317"/>
                  <a:pt x="300" y="2096"/>
                  <a:pt x="569" y="2904"/>
                </a:cubicBezTo>
                <a:cubicBezTo>
                  <a:pt x="839" y="3683"/>
                  <a:pt x="898" y="4402"/>
                  <a:pt x="1108" y="5180"/>
                </a:cubicBezTo>
                <a:cubicBezTo>
                  <a:pt x="1228" y="5599"/>
                  <a:pt x="1228" y="6049"/>
                  <a:pt x="1048" y="6438"/>
                </a:cubicBezTo>
                <a:cubicBezTo>
                  <a:pt x="958" y="6587"/>
                  <a:pt x="869" y="6737"/>
                  <a:pt x="779" y="6887"/>
                </a:cubicBezTo>
                <a:cubicBezTo>
                  <a:pt x="509" y="7306"/>
                  <a:pt x="509" y="7845"/>
                  <a:pt x="779" y="8294"/>
                </a:cubicBezTo>
                <a:cubicBezTo>
                  <a:pt x="1004" y="8633"/>
                  <a:pt x="1279" y="8757"/>
                  <a:pt x="1572" y="8757"/>
                </a:cubicBezTo>
                <a:cubicBezTo>
                  <a:pt x="2134" y="8757"/>
                  <a:pt x="2762" y="8300"/>
                  <a:pt x="3234" y="8025"/>
                </a:cubicBezTo>
                <a:cubicBezTo>
                  <a:pt x="3623" y="7845"/>
                  <a:pt x="3983" y="7606"/>
                  <a:pt x="4282" y="7306"/>
                </a:cubicBezTo>
                <a:cubicBezTo>
                  <a:pt x="4492" y="7067"/>
                  <a:pt x="4582" y="6767"/>
                  <a:pt x="4522" y="6498"/>
                </a:cubicBezTo>
                <a:cubicBezTo>
                  <a:pt x="4432" y="6168"/>
                  <a:pt x="4192" y="5899"/>
                  <a:pt x="3893" y="5749"/>
                </a:cubicBezTo>
                <a:lnTo>
                  <a:pt x="3833" y="5719"/>
                </a:lnTo>
                <a:cubicBezTo>
                  <a:pt x="3563" y="5569"/>
                  <a:pt x="3294" y="5390"/>
                  <a:pt x="3054" y="5180"/>
                </a:cubicBezTo>
                <a:cubicBezTo>
                  <a:pt x="2485" y="4551"/>
                  <a:pt x="2096" y="2246"/>
                  <a:pt x="1947" y="1856"/>
                </a:cubicBezTo>
                <a:cubicBezTo>
                  <a:pt x="1767" y="1407"/>
                  <a:pt x="1617" y="958"/>
                  <a:pt x="1437" y="509"/>
                </a:cubicBezTo>
                <a:cubicBezTo>
                  <a:pt x="1378" y="359"/>
                  <a:pt x="1318" y="239"/>
                  <a:pt x="1198" y="150"/>
                </a:cubicBezTo>
                <a:cubicBezTo>
                  <a:pt x="1055" y="47"/>
                  <a:pt x="883"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91;p39">
            <a:extLst>
              <a:ext uri="{FF2B5EF4-FFF2-40B4-BE49-F238E27FC236}">
                <a16:creationId xmlns:a16="http://schemas.microsoft.com/office/drawing/2014/main" id="{22498647-6B8B-41FA-B0BC-F88DD54EDC29}"/>
              </a:ext>
            </a:extLst>
          </p:cNvPr>
          <p:cNvSpPr/>
          <p:nvPr/>
        </p:nvSpPr>
        <p:spPr>
          <a:xfrm rot="5005094">
            <a:off x="1687799" y="2857526"/>
            <a:ext cx="266360" cy="131349"/>
          </a:xfrm>
          <a:custGeom>
            <a:avLst/>
            <a:gdLst/>
            <a:ahLst/>
            <a:cxnLst/>
            <a:rect l="l" t="t" r="r" b="b"/>
            <a:pathLst>
              <a:path w="8655" h="4268" extrusionOk="0">
                <a:moveTo>
                  <a:pt x="797" y="1"/>
                </a:moveTo>
                <a:cubicBezTo>
                  <a:pt x="691" y="1"/>
                  <a:pt x="586" y="22"/>
                  <a:pt x="480" y="43"/>
                </a:cubicBezTo>
                <a:cubicBezTo>
                  <a:pt x="270" y="163"/>
                  <a:pt x="120" y="403"/>
                  <a:pt x="61" y="642"/>
                </a:cubicBezTo>
                <a:cubicBezTo>
                  <a:pt x="1" y="702"/>
                  <a:pt x="1" y="792"/>
                  <a:pt x="1" y="882"/>
                </a:cubicBezTo>
                <a:cubicBezTo>
                  <a:pt x="31" y="1031"/>
                  <a:pt x="120" y="1121"/>
                  <a:pt x="240" y="1181"/>
                </a:cubicBezTo>
                <a:cubicBezTo>
                  <a:pt x="959" y="1660"/>
                  <a:pt x="1797" y="1750"/>
                  <a:pt x="2606" y="1900"/>
                </a:cubicBezTo>
                <a:cubicBezTo>
                  <a:pt x="3444" y="2019"/>
                  <a:pt x="4103" y="2319"/>
                  <a:pt x="4881" y="2529"/>
                </a:cubicBezTo>
                <a:cubicBezTo>
                  <a:pt x="5301" y="2588"/>
                  <a:pt x="5690" y="2798"/>
                  <a:pt x="5959" y="3157"/>
                </a:cubicBezTo>
                <a:cubicBezTo>
                  <a:pt x="6079" y="3277"/>
                  <a:pt x="6139" y="3457"/>
                  <a:pt x="6229" y="3606"/>
                </a:cubicBezTo>
                <a:cubicBezTo>
                  <a:pt x="6485" y="4004"/>
                  <a:pt x="6929" y="4268"/>
                  <a:pt x="7384" y="4268"/>
                </a:cubicBezTo>
                <a:cubicBezTo>
                  <a:pt x="7408" y="4268"/>
                  <a:pt x="7432" y="4267"/>
                  <a:pt x="7457" y="4265"/>
                </a:cubicBezTo>
                <a:cubicBezTo>
                  <a:pt x="8654" y="4145"/>
                  <a:pt x="8415" y="2798"/>
                  <a:pt x="8415" y="1960"/>
                </a:cubicBezTo>
                <a:cubicBezTo>
                  <a:pt x="8445" y="1540"/>
                  <a:pt x="8415" y="1121"/>
                  <a:pt x="8265" y="702"/>
                </a:cubicBezTo>
                <a:cubicBezTo>
                  <a:pt x="8175" y="432"/>
                  <a:pt x="7936" y="193"/>
                  <a:pt x="7666" y="103"/>
                </a:cubicBezTo>
                <a:cubicBezTo>
                  <a:pt x="7586" y="89"/>
                  <a:pt x="7505" y="81"/>
                  <a:pt x="7423" y="81"/>
                </a:cubicBezTo>
                <a:cubicBezTo>
                  <a:pt x="7168" y="81"/>
                  <a:pt x="6912" y="154"/>
                  <a:pt x="6708" y="313"/>
                </a:cubicBezTo>
                <a:lnTo>
                  <a:pt x="6648" y="343"/>
                </a:lnTo>
                <a:cubicBezTo>
                  <a:pt x="6379" y="522"/>
                  <a:pt x="6109" y="672"/>
                  <a:pt x="5810" y="792"/>
                </a:cubicBezTo>
                <a:cubicBezTo>
                  <a:pt x="5707" y="817"/>
                  <a:pt x="5584" y="829"/>
                  <a:pt x="5446" y="829"/>
                </a:cubicBezTo>
                <a:cubicBezTo>
                  <a:pt x="4457" y="829"/>
                  <a:pt x="2708" y="246"/>
                  <a:pt x="2366" y="193"/>
                </a:cubicBezTo>
                <a:cubicBezTo>
                  <a:pt x="1887" y="133"/>
                  <a:pt x="1408" y="73"/>
                  <a:pt x="929" y="13"/>
                </a:cubicBezTo>
                <a:cubicBezTo>
                  <a:pt x="885" y="5"/>
                  <a:pt x="841"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93;p39">
            <a:extLst>
              <a:ext uri="{FF2B5EF4-FFF2-40B4-BE49-F238E27FC236}">
                <a16:creationId xmlns:a16="http://schemas.microsoft.com/office/drawing/2014/main" id="{80E8E143-5B10-4650-A51E-38489B226C0C}"/>
              </a:ext>
            </a:extLst>
          </p:cNvPr>
          <p:cNvSpPr/>
          <p:nvPr/>
        </p:nvSpPr>
        <p:spPr>
          <a:xfrm rot="5005094">
            <a:off x="2445787" y="2062390"/>
            <a:ext cx="127194" cy="270546"/>
          </a:xfrm>
          <a:custGeom>
            <a:avLst/>
            <a:gdLst/>
            <a:ahLst/>
            <a:cxnLst/>
            <a:rect l="l" t="t" r="r" b="b"/>
            <a:pathLst>
              <a:path w="4133" h="8791" extrusionOk="0">
                <a:moveTo>
                  <a:pt x="3048" y="1"/>
                </a:moveTo>
                <a:cubicBezTo>
                  <a:pt x="2510" y="1"/>
                  <a:pt x="1896" y="347"/>
                  <a:pt x="1438" y="549"/>
                </a:cubicBezTo>
                <a:cubicBezTo>
                  <a:pt x="1049" y="668"/>
                  <a:pt x="660" y="878"/>
                  <a:pt x="330" y="1148"/>
                </a:cubicBezTo>
                <a:cubicBezTo>
                  <a:pt x="121" y="1357"/>
                  <a:pt x="1" y="1627"/>
                  <a:pt x="1" y="1926"/>
                </a:cubicBezTo>
                <a:cubicBezTo>
                  <a:pt x="61" y="2255"/>
                  <a:pt x="270" y="2555"/>
                  <a:pt x="570" y="2735"/>
                </a:cubicBezTo>
                <a:lnTo>
                  <a:pt x="600" y="2794"/>
                </a:lnTo>
                <a:cubicBezTo>
                  <a:pt x="869" y="2974"/>
                  <a:pt x="1109" y="3184"/>
                  <a:pt x="1318" y="3423"/>
                </a:cubicBezTo>
                <a:cubicBezTo>
                  <a:pt x="1857" y="4112"/>
                  <a:pt x="2007" y="6448"/>
                  <a:pt x="2097" y="6837"/>
                </a:cubicBezTo>
                <a:cubicBezTo>
                  <a:pt x="2217" y="7286"/>
                  <a:pt x="2336" y="7765"/>
                  <a:pt x="2486" y="8214"/>
                </a:cubicBezTo>
                <a:cubicBezTo>
                  <a:pt x="2516" y="8364"/>
                  <a:pt x="2576" y="8484"/>
                  <a:pt x="2666" y="8603"/>
                </a:cubicBezTo>
                <a:cubicBezTo>
                  <a:pt x="2840" y="8728"/>
                  <a:pt x="3057" y="8791"/>
                  <a:pt x="3263" y="8791"/>
                </a:cubicBezTo>
                <a:cubicBezTo>
                  <a:pt x="3304" y="8791"/>
                  <a:pt x="3344" y="8788"/>
                  <a:pt x="3384" y="8783"/>
                </a:cubicBezTo>
                <a:cubicBezTo>
                  <a:pt x="3474" y="8783"/>
                  <a:pt x="3564" y="8783"/>
                  <a:pt x="3624" y="8723"/>
                </a:cubicBezTo>
                <a:cubicBezTo>
                  <a:pt x="3744" y="8633"/>
                  <a:pt x="3804" y="8514"/>
                  <a:pt x="3804" y="8394"/>
                </a:cubicBezTo>
                <a:cubicBezTo>
                  <a:pt x="3983" y="7555"/>
                  <a:pt x="3774" y="6747"/>
                  <a:pt x="3564" y="5939"/>
                </a:cubicBezTo>
                <a:cubicBezTo>
                  <a:pt x="3384" y="5130"/>
                  <a:pt x="3384" y="4381"/>
                  <a:pt x="3295" y="3603"/>
                </a:cubicBezTo>
                <a:cubicBezTo>
                  <a:pt x="3205" y="3184"/>
                  <a:pt x="3265" y="2735"/>
                  <a:pt x="3444" y="2345"/>
                </a:cubicBezTo>
                <a:cubicBezTo>
                  <a:pt x="3564" y="2196"/>
                  <a:pt x="3684" y="2076"/>
                  <a:pt x="3774" y="1926"/>
                </a:cubicBezTo>
                <a:cubicBezTo>
                  <a:pt x="4073" y="1537"/>
                  <a:pt x="4133" y="998"/>
                  <a:pt x="3923" y="549"/>
                </a:cubicBezTo>
                <a:cubicBezTo>
                  <a:pt x="3702" y="141"/>
                  <a:pt x="3390" y="1"/>
                  <a:pt x="3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94;p39">
            <a:extLst>
              <a:ext uri="{FF2B5EF4-FFF2-40B4-BE49-F238E27FC236}">
                <a16:creationId xmlns:a16="http://schemas.microsoft.com/office/drawing/2014/main" id="{EB22FE55-EF17-43B8-9739-982509F46E4D}"/>
              </a:ext>
            </a:extLst>
          </p:cNvPr>
          <p:cNvSpPr/>
          <p:nvPr/>
        </p:nvSpPr>
        <p:spPr>
          <a:xfrm rot="5005094">
            <a:off x="1285989" y="2185823"/>
            <a:ext cx="129964" cy="269684"/>
          </a:xfrm>
          <a:custGeom>
            <a:avLst/>
            <a:gdLst/>
            <a:ahLst/>
            <a:cxnLst/>
            <a:rect l="l" t="t" r="r" b="b"/>
            <a:pathLst>
              <a:path w="4223" h="8763" extrusionOk="0">
                <a:moveTo>
                  <a:pt x="1647" y="1"/>
                </a:moveTo>
                <a:cubicBezTo>
                  <a:pt x="1602" y="1"/>
                  <a:pt x="1558" y="8"/>
                  <a:pt x="1528" y="23"/>
                </a:cubicBezTo>
                <a:cubicBezTo>
                  <a:pt x="1408" y="83"/>
                  <a:pt x="1318" y="173"/>
                  <a:pt x="1288" y="322"/>
                </a:cubicBezTo>
                <a:cubicBezTo>
                  <a:pt x="1019" y="1131"/>
                  <a:pt x="1138" y="1969"/>
                  <a:pt x="1198" y="2778"/>
                </a:cubicBezTo>
                <a:cubicBezTo>
                  <a:pt x="1288" y="3616"/>
                  <a:pt x="1168" y="4365"/>
                  <a:pt x="1198" y="5143"/>
                </a:cubicBezTo>
                <a:cubicBezTo>
                  <a:pt x="1228" y="5593"/>
                  <a:pt x="1108" y="6012"/>
                  <a:pt x="839" y="6341"/>
                </a:cubicBezTo>
                <a:cubicBezTo>
                  <a:pt x="719" y="6491"/>
                  <a:pt x="599" y="6611"/>
                  <a:pt x="480" y="6730"/>
                </a:cubicBezTo>
                <a:cubicBezTo>
                  <a:pt x="120" y="7090"/>
                  <a:pt x="1" y="7599"/>
                  <a:pt x="150" y="8078"/>
                </a:cubicBezTo>
                <a:cubicBezTo>
                  <a:pt x="343" y="8600"/>
                  <a:pt x="712" y="8763"/>
                  <a:pt x="1130" y="8763"/>
                </a:cubicBezTo>
                <a:cubicBezTo>
                  <a:pt x="1623" y="8763"/>
                  <a:pt x="2184" y="8537"/>
                  <a:pt x="2606" y="8407"/>
                </a:cubicBezTo>
                <a:cubicBezTo>
                  <a:pt x="3025" y="8317"/>
                  <a:pt x="3444" y="8168"/>
                  <a:pt x="3803" y="7958"/>
                </a:cubicBezTo>
                <a:cubicBezTo>
                  <a:pt x="4043" y="7778"/>
                  <a:pt x="4193" y="7509"/>
                  <a:pt x="4223" y="7209"/>
                </a:cubicBezTo>
                <a:cubicBezTo>
                  <a:pt x="4193" y="6850"/>
                  <a:pt x="4043" y="6551"/>
                  <a:pt x="3773" y="6311"/>
                </a:cubicBezTo>
                <a:lnTo>
                  <a:pt x="3713" y="6311"/>
                </a:lnTo>
                <a:cubicBezTo>
                  <a:pt x="3474" y="6102"/>
                  <a:pt x="3264" y="5862"/>
                  <a:pt x="3085" y="5622"/>
                </a:cubicBezTo>
                <a:cubicBezTo>
                  <a:pt x="2665" y="4874"/>
                  <a:pt x="2815" y="2508"/>
                  <a:pt x="2785" y="2119"/>
                </a:cubicBezTo>
                <a:cubicBezTo>
                  <a:pt x="2725" y="1640"/>
                  <a:pt x="2665" y="1161"/>
                  <a:pt x="2606" y="682"/>
                </a:cubicBezTo>
                <a:cubicBezTo>
                  <a:pt x="2576" y="532"/>
                  <a:pt x="2546" y="412"/>
                  <a:pt x="2456" y="263"/>
                </a:cubicBezTo>
                <a:cubicBezTo>
                  <a:pt x="2299" y="106"/>
                  <a:pt x="2097" y="17"/>
                  <a:pt x="1868" y="17"/>
                </a:cubicBezTo>
                <a:cubicBezTo>
                  <a:pt x="1835" y="17"/>
                  <a:pt x="1801" y="19"/>
                  <a:pt x="1767" y="23"/>
                </a:cubicBezTo>
                <a:cubicBezTo>
                  <a:pt x="1737" y="8"/>
                  <a:pt x="1692" y="1"/>
                  <a:pt x="1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95;p39">
            <a:extLst>
              <a:ext uri="{FF2B5EF4-FFF2-40B4-BE49-F238E27FC236}">
                <a16:creationId xmlns:a16="http://schemas.microsoft.com/office/drawing/2014/main" id="{E7317C04-DE54-49FC-8B2D-28AAF719ABB0}"/>
              </a:ext>
            </a:extLst>
          </p:cNvPr>
          <p:cNvSpPr/>
          <p:nvPr/>
        </p:nvSpPr>
        <p:spPr>
          <a:xfrm rot="5005094">
            <a:off x="1323784" y="2006245"/>
            <a:ext cx="172373" cy="251588"/>
          </a:xfrm>
          <a:custGeom>
            <a:avLst/>
            <a:gdLst/>
            <a:ahLst/>
            <a:cxnLst/>
            <a:rect l="l" t="t" r="r" b="b"/>
            <a:pathLst>
              <a:path w="5601" h="8175" extrusionOk="0">
                <a:moveTo>
                  <a:pt x="4822" y="0"/>
                </a:moveTo>
                <a:cubicBezTo>
                  <a:pt x="4702" y="0"/>
                  <a:pt x="4582" y="90"/>
                  <a:pt x="4492" y="180"/>
                </a:cubicBezTo>
                <a:cubicBezTo>
                  <a:pt x="3894" y="779"/>
                  <a:pt x="3654" y="1587"/>
                  <a:pt x="3355" y="2366"/>
                </a:cubicBezTo>
                <a:cubicBezTo>
                  <a:pt x="3055" y="3174"/>
                  <a:pt x="2666" y="3773"/>
                  <a:pt x="2307" y="4522"/>
                </a:cubicBezTo>
                <a:cubicBezTo>
                  <a:pt x="2157" y="4911"/>
                  <a:pt x="1857" y="5241"/>
                  <a:pt x="1498" y="5450"/>
                </a:cubicBezTo>
                <a:cubicBezTo>
                  <a:pt x="1318" y="5510"/>
                  <a:pt x="1139" y="5570"/>
                  <a:pt x="989" y="5630"/>
                </a:cubicBezTo>
                <a:cubicBezTo>
                  <a:pt x="510" y="5809"/>
                  <a:pt x="181" y="6229"/>
                  <a:pt x="121" y="6708"/>
                </a:cubicBezTo>
                <a:cubicBezTo>
                  <a:pt x="1" y="7906"/>
                  <a:pt x="1378" y="7935"/>
                  <a:pt x="2187" y="8055"/>
                </a:cubicBezTo>
                <a:cubicBezTo>
                  <a:pt x="2466" y="8135"/>
                  <a:pt x="2746" y="8175"/>
                  <a:pt x="3034" y="8175"/>
                </a:cubicBezTo>
                <a:cubicBezTo>
                  <a:pt x="3178" y="8175"/>
                  <a:pt x="3325" y="8165"/>
                  <a:pt x="3474" y="8145"/>
                </a:cubicBezTo>
                <a:cubicBezTo>
                  <a:pt x="3744" y="8115"/>
                  <a:pt x="4013" y="7935"/>
                  <a:pt x="4163" y="7666"/>
                </a:cubicBezTo>
                <a:cubicBezTo>
                  <a:pt x="4283" y="7367"/>
                  <a:pt x="4283" y="7007"/>
                  <a:pt x="4133" y="6678"/>
                </a:cubicBezTo>
                <a:lnTo>
                  <a:pt x="4103" y="6618"/>
                </a:lnTo>
                <a:cubicBezTo>
                  <a:pt x="3983" y="6348"/>
                  <a:pt x="3894" y="6019"/>
                  <a:pt x="3834" y="5720"/>
                </a:cubicBezTo>
                <a:cubicBezTo>
                  <a:pt x="3804" y="4851"/>
                  <a:pt x="4942" y="2815"/>
                  <a:pt x="5061" y="2426"/>
                </a:cubicBezTo>
                <a:cubicBezTo>
                  <a:pt x="5211" y="1977"/>
                  <a:pt x="5391" y="1528"/>
                  <a:pt x="5510" y="1048"/>
                </a:cubicBezTo>
                <a:cubicBezTo>
                  <a:pt x="5570" y="929"/>
                  <a:pt x="5600" y="779"/>
                  <a:pt x="5570" y="629"/>
                </a:cubicBezTo>
                <a:cubicBezTo>
                  <a:pt x="5510" y="360"/>
                  <a:pt x="5271" y="210"/>
                  <a:pt x="5061" y="90"/>
                </a:cubicBezTo>
                <a:cubicBezTo>
                  <a:pt x="5001" y="30"/>
                  <a:pt x="4912" y="0"/>
                  <a:pt x="4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96;p39">
            <a:extLst>
              <a:ext uri="{FF2B5EF4-FFF2-40B4-BE49-F238E27FC236}">
                <a16:creationId xmlns:a16="http://schemas.microsoft.com/office/drawing/2014/main" id="{1F74FA35-8F02-49C6-8D43-1D08C0B10BEE}"/>
              </a:ext>
            </a:extLst>
          </p:cNvPr>
          <p:cNvSpPr/>
          <p:nvPr/>
        </p:nvSpPr>
        <p:spPr>
          <a:xfrm rot="5005094">
            <a:off x="2305435" y="1914667"/>
            <a:ext cx="157785" cy="208226"/>
          </a:xfrm>
          <a:custGeom>
            <a:avLst/>
            <a:gdLst/>
            <a:ahLst/>
            <a:cxnLst/>
            <a:rect l="l" t="t" r="r" b="b"/>
            <a:pathLst>
              <a:path w="5127" h="6766" extrusionOk="0">
                <a:moveTo>
                  <a:pt x="2594" y="0"/>
                </a:moveTo>
                <a:cubicBezTo>
                  <a:pt x="1955" y="0"/>
                  <a:pt x="1389" y="744"/>
                  <a:pt x="959" y="1196"/>
                </a:cubicBezTo>
                <a:cubicBezTo>
                  <a:pt x="599" y="1466"/>
                  <a:pt x="330" y="1795"/>
                  <a:pt x="120" y="2184"/>
                </a:cubicBezTo>
                <a:cubicBezTo>
                  <a:pt x="0" y="2424"/>
                  <a:pt x="0" y="2753"/>
                  <a:pt x="120" y="3023"/>
                </a:cubicBezTo>
                <a:cubicBezTo>
                  <a:pt x="300" y="3292"/>
                  <a:pt x="599" y="3502"/>
                  <a:pt x="929" y="3562"/>
                </a:cubicBezTo>
                <a:lnTo>
                  <a:pt x="989" y="3592"/>
                </a:lnTo>
                <a:cubicBezTo>
                  <a:pt x="1288" y="3622"/>
                  <a:pt x="1587" y="3741"/>
                  <a:pt x="1887" y="3891"/>
                </a:cubicBezTo>
                <a:cubicBezTo>
                  <a:pt x="2815" y="4460"/>
                  <a:pt x="2935" y="5987"/>
                  <a:pt x="3863" y="6616"/>
                </a:cubicBezTo>
                <a:cubicBezTo>
                  <a:pt x="3998" y="6719"/>
                  <a:pt x="4153" y="6766"/>
                  <a:pt x="4304" y="6766"/>
                </a:cubicBezTo>
                <a:cubicBezTo>
                  <a:pt x="4724" y="6766"/>
                  <a:pt x="5127" y="6411"/>
                  <a:pt x="5061" y="5927"/>
                </a:cubicBezTo>
                <a:cubicBezTo>
                  <a:pt x="5061" y="5179"/>
                  <a:pt x="4133" y="3981"/>
                  <a:pt x="3773" y="3322"/>
                </a:cubicBezTo>
                <a:cubicBezTo>
                  <a:pt x="3534" y="2963"/>
                  <a:pt x="3414" y="2544"/>
                  <a:pt x="3474" y="2124"/>
                </a:cubicBezTo>
                <a:cubicBezTo>
                  <a:pt x="3504" y="1945"/>
                  <a:pt x="3564" y="1765"/>
                  <a:pt x="3624" y="1615"/>
                </a:cubicBezTo>
                <a:cubicBezTo>
                  <a:pt x="3743" y="1136"/>
                  <a:pt x="3594" y="597"/>
                  <a:pt x="3234" y="268"/>
                </a:cubicBezTo>
                <a:cubicBezTo>
                  <a:pt x="3015" y="78"/>
                  <a:pt x="2801" y="0"/>
                  <a:pt x="25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97;p39">
            <a:extLst>
              <a:ext uri="{FF2B5EF4-FFF2-40B4-BE49-F238E27FC236}">
                <a16:creationId xmlns:a16="http://schemas.microsoft.com/office/drawing/2014/main" id="{1555506D-67F8-46E9-8772-866C9D762884}"/>
              </a:ext>
            </a:extLst>
          </p:cNvPr>
          <p:cNvSpPr/>
          <p:nvPr/>
        </p:nvSpPr>
        <p:spPr>
          <a:xfrm rot="5005094">
            <a:off x="1944083" y="1765861"/>
            <a:ext cx="209211" cy="134119"/>
          </a:xfrm>
          <a:custGeom>
            <a:avLst/>
            <a:gdLst/>
            <a:ahLst/>
            <a:cxnLst/>
            <a:rect l="l" t="t" r="r" b="b"/>
            <a:pathLst>
              <a:path w="6798" h="4358" extrusionOk="0">
                <a:moveTo>
                  <a:pt x="1199" y="1"/>
                </a:moveTo>
                <a:cubicBezTo>
                  <a:pt x="1" y="1"/>
                  <a:pt x="121" y="1378"/>
                  <a:pt x="61" y="2187"/>
                </a:cubicBezTo>
                <a:cubicBezTo>
                  <a:pt x="1" y="2636"/>
                  <a:pt x="1" y="3055"/>
                  <a:pt x="91" y="3474"/>
                </a:cubicBezTo>
                <a:cubicBezTo>
                  <a:pt x="180" y="3774"/>
                  <a:pt x="360" y="4013"/>
                  <a:pt x="630" y="4133"/>
                </a:cubicBezTo>
                <a:cubicBezTo>
                  <a:pt x="735" y="4162"/>
                  <a:pt x="844" y="4175"/>
                  <a:pt x="953" y="4175"/>
                </a:cubicBezTo>
                <a:cubicBezTo>
                  <a:pt x="1183" y="4175"/>
                  <a:pt x="1414" y="4115"/>
                  <a:pt x="1618" y="4013"/>
                </a:cubicBezTo>
                <a:lnTo>
                  <a:pt x="1678" y="3954"/>
                </a:lnTo>
                <a:cubicBezTo>
                  <a:pt x="1947" y="3804"/>
                  <a:pt x="2247" y="3684"/>
                  <a:pt x="2546" y="3594"/>
                </a:cubicBezTo>
                <a:cubicBezTo>
                  <a:pt x="2632" y="3580"/>
                  <a:pt x="2717" y="3574"/>
                  <a:pt x="2802" y="3574"/>
                </a:cubicBezTo>
                <a:cubicBezTo>
                  <a:pt x="3745" y="3574"/>
                  <a:pt x="4652" y="4357"/>
                  <a:pt x="5618" y="4357"/>
                </a:cubicBezTo>
                <a:cubicBezTo>
                  <a:pt x="5692" y="4357"/>
                  <a:pt x="5765" y="4353"/>
                  <a:pt x="5840" y="4343"/>
                </a:cubicBezTo>
                <a:cubicBezTo>
                  <a:pt x="6498" y="4313"/>
                  <a:pt x="6798" y="3474"/>
                  <a:pt x="6289" y="3025"/>
                </a:cubicBezTo>
                <a:cubicBezTo>
                  <a:pt x="5810" y="2456"/>
                  <a:pt x="4313" y="2187"/>
                  <a:pt x="3594" y="1947"/>
                </a:cubicBezTo>
                <a:cubicBezTo>
                  <a:pt x="3205" y="1828"/>
                  <a:pt x="2845" y="1588"/>
                  <a:pt x="2606" y="1229"/>
                </a:cubicBezTo>
                <a:cubicBezTo>
                  <a:pt x="2516" y="1079"/>
                  <a:pt x="2456" y="899"/>
                  <a:pt x="2366" y="750"/>
                </a:cubicBezTo>
                <a:cubicBezTo>
                  <a:pt x="2127" y="300"/>
                  <a:pt x="1678" y="31"/>
                  <a:pt x="1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98;p39">
            <a:extLst>
              <a:ext uri="{FF2B5EF4-FFF2-40B4-BE49-F238E27FC236}">
                <a16:creationId xmlns:a16="http://schemas.microsoft.com/office/drawing/2014/main" id="{30A98E5E-9EE0-4C32-AF78-1C80CC950EB5}"/>
              </a:ext>
            </a:extLst>
          </p:cNvPr>
          <p:cNvSpPr/>
          <p:nvPr/>
        </p:nvSpPr>
        <p:spPr>
          <a:xfrm rot="5005094">
            <a:off x="1454545" y="1839892"/>
            <a:ext cx="234570" cy="149445"/>
          </a:xfrm>
          <a:custGeom>
            <a:avLst/>
            <a:gdLst/>
            <a:ahLst/>
            <a:cxnLst/>
            <a:rect l="l" t="t" r="r" b="b"/>
            <a:pathLst>
              <a:path w="7622" h="4856" extrusionOk="0">
                <a:moveTo>
                  <a:pt x="6660" y="0"/>
                </a:moveTo>
                <a:cubicBezTo>
                  <a:pt x="6636" y="0"/>
                  <a:pt x="6613" y="2"/>
                  <a:pt x="6588" y="4"/>
                </a:cubicBezTo>
                <a:cubicBezTo>
                  <a:pt x="6564" y="2"/>
                  <a:pt x="6538" y="1"/>
                  <a:pt x="6512" y="1"/>
                </a:cubicBezTo>
                <a:cubicBezTo>
                  <a:pt x="5757" y="1"/>
                  <a:pt x="4560" y="823"/>
                  <a:pt x="3924" y="1142"/>
                </a:cubicBezTo>
                <a:cubicBezTo>
                  <a:pt x="3649" y="1325"/>
                  <a:pt x="3322" y="1403"/>
                  <a:pt x="2996" y="1403"/>
                </a:cubicBezTo>
                <a:cubicBezTo>
                  <a:pt x="2895" y="1403"/>
                  <a:pt x="2795" y="1395"/>
                  <a:pt x="2696" y="1381"/>
                </a:cubicBezTo>
                <a:cubicBezTo>
                  <a:pt x="2516" y="1351"/>
                  <a:pt x="2366" y="1261"/>
                  <a:pt x="2187" y="1201"/>
                </a:cubicBezTo>
                <a:cubicBezTo>
                  <a:pt x="2052" y="1159"/>
                  <a:pt x="1914" y="1138"/>
                  <a:pt x="1778" y="1138"/>
                </a:cubicBezTo>
                <a:cubicBezTo>
                  <a:pt x="1432" y="1138"/>
                  <a:pt x="1097" y="1273"/>
                  <a:pt x="839" y="1531"/>
                </a:cubicBezTo>
                <a:cubicBezTo>
                  <a:pt x="1" y="2369"/>
                  <a:pt x="1049" y="3268"/>
                  <a:pt x="1618" y="3866"/>
                </a:cubicBezTo>
                <a:cubicBezTo>
                  <a:pt x="1857" y="4226"/>
                  <a:pt x="2187" y="4495"/>
                  <a:pt x="2546" y="4735"/>
                </a:cubicBezTo>
                <a:cubicBezTo>
                  <a:pt x="2698" y="4819"/>
                  <a:pt x="2859" y="4856"/>
                  <a:pt x="3020" y="4856"/>
                </a:cubicBezTo>
                <a:cubicBezTo>
                  <a:pt x="3144" y="4856"/>
                  <a:pt x="3267" y="4834"/>
                  <a:pt x="3385" y="4795"/>
                </a:cubicBezTo>
                <a:cubicBezTo>
                  <a:pt x="3684" y="4615"/>
                  <a:pt x="3894" y="4316"/>
                  <a:pt x="3983" y="3986"/>
                </a:cubicBezTo>
                <a:lnTo>
                  <a:pt x="4013" y="3956"/>
                </a:lnTo>
                <a:cubicBezTo>
                  <a:pt x="4103" y="3627"/>
                  <a:pt x="4223" y="3327"/>
                  <a:pt x="4373" y="3058"/>
                </a:cubicBezTo>
                <a:cubicBezTo>
                  <a:pt x="5001" y="2160"/>
                  <a:pt x="6529" y="2130"/>
                  <a:pt x="7217" y="1231"/>
                </a:cubicBezTo>
                <a:cubicBezTo>
                  <a:pt x="7621" y="741"/>
                  <a:pt x="7275" y="0"/>
                  <a:pt x="6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99;p39">
            <a:extLst>
              <a:ext uri="{FF2B5EF4-FFF2-40B4-BE49-F238E27FC236}">
                <a16:creationId xmlns:a16="http://schemas.microsoft.com/office/drawing/2014/main" id="{BFFCF639-577B-4E6F-8A7A-733762346FE2}"/>
              </a:ext>
            </a:extLst>
          </p:cNvPr>
          <p:cNvSpPr/>
          <p:nvPr/>
        </p:nvSpPr>
        <p:spPr>
          <a:xfrm rot="5005094">
            <a:off x="2154426" y="2673351"/>
            <a:ext cx="195362" cy="174835"/>
          </a:xfrm>
          <a:custGeom>
            <a:avLst/>
            <a:gdLst/>
            <a:ahLst/>
            <a:cxnLst/>
            <a:rect l="l" t="t" r="r" b="b"/>
            <a:pathLst>
              <a:path w="6348" h="5681" extrusionOk="0">
                <a:moveTo>
                  <a:pt x="4579" y="0"/>
                </a:moveTo>
                <a:cubicBezTo>
                  <a:pt x="4470" y="0"/>
                  <a:pt x="4351" y="19"/>
                  <a:pt x="4221" y="60"/>
                </a:cubicBezTo>
                <a:cubicBezTo>
                  <a:pt x="3742" y="240"/>
                  <a:pt x="3413" y="659"/>
                  <a:pt x="3353" y="1168"/>
                </a:cubicBezTo>
                <a:cubicBezTo>
                  <a:pt x="3323" y="1318"/>
                  <a:pt x="3323" y="1497"/>
                  <a:pt x="3293" y="1677"/>
                </a:cubicBezTo>
                <a:cubicBezTo>
                  <a:pt x="3143" y="2096"/>
                  <a:pt x="2904" y="2455"/>
                  <a:pt x="2545" y="2695"/>
                </a:cubicBezTo>
                <a:cubicBezTo>
                  <a:pt x="1916" y="3114"/>
                  <a:pt x="568" y="3863"/>
                  <a:pt x="299" y="4552"/>
                </a:cubicBezTo>
                <a:cubicBezTo>
                  <a:pt x="0" y="5067"/>
                  <a:pt x="390" y="5680"/>
                  <a:pt x="955" y="5680"/>
                </a:cubicBezTo>
                <a:cubicBezTo>
                  <a:pt x="1014" y="5680"/>
                  <a:pt x="1075" y="5674"/>
                  <a:pt x="1137" y="5659"/>
                </a:cubicBezTo>
                <a:cubicBezTo>
                  <a:pt x="2245" y="5450"/>
                  <a:pt x="2934" y="4102"/>
                  <a:pt x="4042" y="3923"/>
                </a:cubicBezTo>
                <a:cubicBezTo>
                  <a:pt x="4122" y="3915"/>
                  <a:pt x="4204" y="3911"/>
                  <a:pt x="4288" y="3911"/>
                </a:cubicBezTo>
                <a:cubicBezTo>
                  <a:pt x="4515" y="3911"/>
                  <a:pt x="4751" y="3939"/>
                  <a:pt x="4970" y="3983"/>
                </a:cubicBezTo>
                <a:lnTo>
                  <a:pt x="5030" y="4013"/>
                </a:lnTo>
                <a:cubicBezTo>
                  <a:pt x="5112" y="4028"/>
                  <a:pt x="5196" y="4035"/>
                  <a:pt x="5281" y="4035"/>
                </a:cubicBezTo>
                <a:cubicBezTo>
                  <a:pt x="5535" y="4035"/>
                  <a:pt x="5793" y="3968"/>
                  <a:pt x="6018" y="3833"/>
                </a:cubicBezTo>
                <a:cubicBezTo>
                  <a:pt x="6228" y="3623"/>
                  <a:pt x="6347" y="3324"/>
                  <a:pt x="6347" y="3054"/>
                </a:cubicBezTo>
                <a:cubicBezTo>
                  <a:pt x="6287" y="2605"/>
                  <a:pt x="6168" y="2186"/>
                  <a:pt x="5958" y="1827"/>
                </a:cubicBezTo>
                <a:cubicBezTo>
                  <a:pt x="5693" y="1137"/>
                  <a:pt x="5427" y="0"/>
                  <a:pt x="4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00;p39">
            <a:extLst>
              <a:ext uri="{FF2B5EF4-FFF2-40B4-BE49-F238E27FC236}">
                <a16:creationId xmlns:a16="http://schemas.microsoft.com/office/drawing/2014/main" id="{28F1D0EC-1127-43EF-BCA6-4B443EFC515B}"/>
              </a:ext>
            </a:extLst>
          </p:cNvPr>
          <p:cNvSpPr/>
          <p:nvPr/>
        </p:nvSpPr>
        <p:spPr>
          <a:xfrm rot="5005094">
            <a:off x="1502270" y="2735005"/>
            <a:ext cx="221121" cy="167541"/>
          </a:xfrm>
          <a:custGeom>
            <a:avLst/>
            <a:gdLst/>
            <a:ahLst/>
            <a:cxnLst/>
            <a:rect l="l" t="t" r="r" b="b"/>
            <a:pathLst>
              <a:path w="7185" h="5444" extrusionOk="0">
                <a:moveTo>
                  <a:pt x="960" y="0"/>
                </a:moveTo>
                <a:cubicBezTo>
                  <a:pt x="392" y="0"/>
                  <a:pt x="1" y="641"/>
                  <a:pt x="327" y="1158"/>
                </a:cubicBezTo>
                <a:cubicBezTo>
                  <a:pt x="836" y="2146"/>
                  <a:pt x="2334" y="2446"/>
                  <a:pt x="2783" y="3434"/>
                </a:cubicBezTo>
                <a:cubicBezTo>
                  <a:pt x="2903" y="3733"/>
                  <a:pt x="2962" y="4063"/>
                  <a:pt x="2992" y="4362"/>
                </a:cubicBezTo>
                <a:lnTo>
                  <a:pt x="2992" y="4422"/>
                </a:lnTo>
                <a:cubicBezTo>
                  <a:pt x="3022" y="4751"/>
                  <a:pt x="3172" y="5081"/>
                  <a:pt x="3442" y="5290"/>
                </a:cubicBezTo>
                <a:cubicBezTo>
                  <a:pt x="3593" y="5385"/>
                  <a:pt x="3769" y="5444"/>
                  <a:pt x="3953" y="5444"/>
                </a:cubicBezTo>
                <a:cubicBezTo>
                  <a:pt x="4060" y="5444"/>
                  <a:pt x="4170" y="5424"/>
                  <a:pt x="4280" y="5380"/>
                </a:cubicBezTo>
                <a:cubicBezTo>
                  <a:pt x="4669" y="5231"/>
                  <a:pt x="5029" y="4991"/>
                  <a:pt x="5358" y="4692"/>
                </a:cubicBezTo>
                <a:cubicBezTo>
                  <a:pt x="6017" y="4183"/>
                  <a:pt x="7184" y="3524"/>
                  <a:pt x="6556" y="2536"/>
                </a:cubicBezTo>
                <a:cubicBezTo>
                  <a:pt x="6302" y="2181"/>
                  <a:pt x="5899" y="1976"/>
                  <a:pt x="5490" y="1976"/>
                </a:cubicBezTo>
                <a:cubicBezTo>
                  <a:pt x="5416" y="1976"/>
                  <a:pt x="5342" y="1983"/>
                  <a:pt x="5268" y="1997"/>
                </a:cubicBezTo>
                <a:cubicBezTo>
                  <a:pt x="5088" y="1997"/>
                  <a:pt x="4909" y="2057"/>
                  <a:pt x="4729" y="2057"/>
                </a:cubicBezTo>
                <a:cubicBezTo>
                  <a:pt x="4310" y="2057"/>
                  <a:pt x="3891" y="1907"/>
                  <a:pt x="3561" y="1637"/>
                </a:cubicBezTo>
                <a:cubicBezTo>
                  <a:pt x="2962" y="1188"/>
                  <a:pt x="1885" y="110"/>
                  <a:pt x="1136" y="20"/>
                </a:cubicBezTo>
                <a:cubicBezTo>
                  <a:pt x="1076" y="7"/>
                  <a:pt x="1017" y="0"/>
                  <a:pt x="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01;p39">
            <a:extLst>
              <a:ext uri="{FF2B5EF4-FFF2-40B4-BE49-F238E27FC236}">
                <a16:creationId xmlns:a16="http://schemas.microsoft.com/office/drawing/2014/main" id="{11EFD493-0ADA-43E0-B189-FD29ABEB90FF}"/>
              </a:ext>
            </a:extLst>
          </p:cNvPr>
          <p:cNvSpPr/>
          <p:nvPr/>
        </p:nvSpPr>
        <p:spPr>
          <a:xfrm rot="5005094">
            <a:off x="2284079" y="2508848"/>
            <a:ext cx="243310" cy="217889"/>
          </a:xfrm>
          <a:custGeom>
            <a:avLst/>
            <a:gdLst/>
            <a:ahLst/>
            <a:cxnLst/>
            <a:rect l="l" t="t" r="r" b="b"/>
            <a:pathLst>
              <a:path w="7906" h="7080" extrusionOk="0">
                <a:moveTo>
                  <a:pt x="4568" y="0"/>
                </a:moveTo>
                <a:cubicBezTo>
                  <a:pt x="4346" y="0"/>
                  <a:pt x="4133" y="68"/>
                  <a:pt x="3953" y="202"/>
                </a:cubicBezTo>
                <a:cubicBezTo>
                  <a:pt x="3713" y="442"/>
                  <a:pt x="3594" y="771"/>
                  <a:pt x="3594" y="1131"/>
                </a:cubicBezTo>
                <a:cubicBezTo>
                  <a:pt x="3624" y="1161"/>
                  <a:pt x="3624" y="1161"/>
                  <a:pt x="3624" y="1191"/>
                </a:cubicBezTo>
                <a:cubicBezTo>
                  <a:pt x="3624" y="1520"/>
                  <a:pt x="3594" y="1819"/>
                  <a:pt x="3534" y="2149"/>
                </a:cubicBezTo>
                <a:cubicBezTo>
                  <a:pt x="3234" y="2957"/>
                  <a:pt x="1408" y="4424"/>
                  <a:pt x="1168" y="4724"/>
                </a:cubicBezTo>
                <a:cubicBezTo>
                  <a:pt x="839" y="5113"/>
                  <a:pt x="539" y="5443"/>
                  <a:pt x="240" y="5832"/>
                </a:cubicBezTo>
                <a:cubicBezTo>
                  <a:pt x="120" y="5922"/>
                  <a:pt x="60" y="6071"/>
                  <a:pt x="0" y="6191"/>
                </a:cubicBezTo>
                <a:cubicBezTo>
                  <a:pt x="0" y="6461"/>
                  <a:pt x="90" y="6700"/>
                  <a:pt x="270" y="6880"/>
                </a:cubicBezTo>
                <a:cubicBezTo>
                  <a:pt x="330" y="6970"/>
                  <a:pt x="390" y="7030"/>
                  <a:pt x="480" y="7059"/>
                </a:cubicBezTo>
                <a:cubicBezTo>
                  <a:pt x="529" y="7072"/>
                  <a:pt x="579" y="7079"/>
                  <a:pt x="628" y="7079"/>
                </a:cubicBezTo>
                <a:cubicBezTo>
                  <a:pt x="699" y="7079"/>
                  <a:pt x="769" y="7065"/>
                  <a:pt x="839" y="7030"/>
                </a:cubicBezTo>
                <a:cubicBezTo>
                  <a:pt x="1617" y="6670"/>
                  <a:pt x="2156" y="6041"/>
                  <a:pt x="2725" y="5413"/>
                </a:cubicBezTo>
                <a:cubicBezTo>
                  <a:pt x="3264" y="4784"/>
                  <a:pt x="3893" y="4395"/>
                  <a:pt x="4462" y="3826"/>
                </a:cubicBezTo>
                <a:cubicBezTo>
                  <a:pt x="4761" y="3526"/>
                  <a:pt x="5151" y="3317"/>
                  <a:pt x="5600" y="3257"/>
                </a:cubicBezTo>
                <a:cubicBezTo>
                  <a:pt x="5780" y="3257"/>
                  <a:pt x="5959" y="3287"/>
                  <a:pt x="6139" y="3287"/>
                </a:cubicBezTo>
                <a:cubicBezTo>
                  <a:pt x="6163" y="3288"/>
                  <a:pt x="6187" y="3289"/>
                  <a:pt x="6211" y="3289"/>
                </a:cubicBezTo>
                <a:cubicBezTo>
                  <a:pt x="6666" y="3289"/>
                  <a:pt x="7109" y="3024"/>
                  <a:pt x="7337" y="2598"/>
                </a:cubicBezTo>
                <a:cubicBezTo>
                  <a:pt x="7905" y="1550"/>
                  <a:pt x="6618" y="1011"/>
                  <a:pt x="5929" y="592"/>
                </a:cubicBezTo>
                <a:cubicBezTo>
                  <a:pt x="5600" y="322"/>
                  <a:pt x="5211" y="113"/>
                  <a:pt x="4791" y="23"/>
                </a:cubicBezTo>
                <a:cubicBezTo>
                  <a:pt x="4717" y="8"/>
                  <a:pt x="4642" y="0"/>
                  <a:pt x="4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02;p39">
            <a:extLst>
              <a:ext uri="{FF2B5EF4-FFF2-40B4-BE49-F238E27FC236}">
                <a16:creationId xmlns:a16="http://schemas.microsoft.com/office/drawing/2014/main" id="{B45DF446-A567-4131-97C8-CFC0CD542060}"/>
              </a:ext>
            </a:extLst>
          </p:cNvPr>
          <p:cNvSpPr/>
          <p:nvPr/>
        </p:nvSpPr>
        <p:spPr>
          <a:xfrm rot="5005094">
            <a:off x="2129508" y="1762750"/>
            <a:ext cx="240540" cy="199701"/>
          </a:xfrm>
          <a:custGeom>
            <a:avLst/>
            <a:gdLst/>
            <a:ahLst/>
            <a:cxnLst/>
            <a:rect l="l" t="t" r="r" b="b"/>
            <a:pathLst>
              <a:path w="7816" h="6489" extrusionOk="0">
                <a:moveTo>
                  <a:pt x="1703" y="0"/>
                </a:moveTo>
                <a:cubicBezTo>
                  <a:pt x="836" y="0"/>
                  <a:pt x="571" y="1151"/>
                  <a:pt x="330" y="1848"/>
                </a:cubicBezTo>
                <a:cubicBezTo>
                  <a:pt x="150" y="2237"/>
                  <a:pt x="30" y="2656"/>
                  <a:pt x="1" y="3075"/>
                </a:cubicBezTo>
                <a:cubicBezTo>
                  <a:pt x="1" y="3375"/>
                  <a:pt x="120" y="3644"/>
                  <a:pt x="360" y="3824"/>
                </a:cubicBezTo>
                <a:cubicBezTo>
                  <a:pt x="546" y="3948"/>
                  <a:pt x="775" y="4015"/>
                  <a:pt x="1007" y="4015"/>
                </a:cubicBezTo>
                <a:cubicBezTo>
                  <a:pt x="1111" y="4015"/>
                  <a:pt x="1216" y="4001"/>
                  <a:pt x="1318" y="3974"/>
                </a:cubicBezTo>
                <a:lnTo>
                  <a:pt x="1408" y="4004"/>
                </a:lnTo>
                <a:cubicBezTo>
                  <a:pt x="1707" y="3914"/>
                  <a:pt x="2007" y="3884"/>
                  <a:pt x="2336" y="3884"/>
                </a:cubicBezTo>
                <a:cubicBezTo>
                  <a:pt x="3204" y="4004"/>
                  <a:pt x="5001" y="5471"/>
                  <a:pt x="5360" y="5680"/>
                </a:cubicBezTo>
                <a:cubicBezTo>
                  <a:pt x="5780" y="5920"/>
                  <a:pt x="6199" y="6129"/>
                  <a:pt x="6618" y="6369"/>
                </a:cubicBezTo>
                <a:cubicBezTo>
                  <a:pt x="6738" y="6429"/>
                  <a:pt x="6887" y="6489"/>
                  <a:pt x="7037" y="6489"/>
                </a:cubicBezTo>
                <a:cubicBezTo>
                  <a:pt x="7277" y="6429"/>
                  <a:pt x="7516" y="6309"/>
                  <a:pt x="7666" y="6100"/>
                </a:cubicBezTo>
                <a:cubicBezTo>
                  <a:pt x="7726" y="6040"/>
                  <a:pt x="7756" y="5950"/>
                  <a:pt x="7786" y="5860"/>
                </a:cubicBezTo>
                <a:cubicBezTo>
                  <a:pt x="7816" y="5740"/>
                  <a:pt x="7756" y="5591"/>
                  <a:pt x="7666" y="5501"/>
                </a:cubicBezTo>
                <a:cubicBezTo>
                  <a:pt x="7187" y="4812"/>
                  <a:pt x="6438" y="4393"/>
                  <a:pt x="5720" y="4004"/>
                </a:cubicBezTo>
                <a:cubicBezTo>
                  <a:pt x="5001" y="3584"/>
                  <a:pt x="4462" y="3075"/>
                  <a:pt x="3803" y="2596"/>
                </a:cubicBezTo>
                <a:cubicBezTo>
                  <a:pt x="3444" y="2387"/>
                  <a:pt x="3175" y="2027"/>
                  <a:pt x="3025" y="1638"/>
                </a:cubicBezTo>
                <a:cubicBezTo>
                  <a:pt x="2995" y="1458"/>
                  <a:pt x="2995" y="1279"/>
                  <a:pt x="2935" y="1099"/>
                </a:cubicBezTo>
                <a:cubicBezTo>
                  <a:pt x="2845" y="590"/>
                  <a:pt x="2486" y="201"/>
                  <a:pt x="2037" y="51"/>
                </a:cubicBezTo>
                <a:cubicBezTo>
                  <a:pt x="1916" y="16"/>
                  <a:pt x="1805" y="0"/>
                  <a:pt x="1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03;p39">
            <a:extLst>
              <a:ext uri="{FF2B5EF4-FFF2-40B4-BE49-F238E27FC236}">
                <a16:creationId xmlns:a16="http://schemas.microsoft.com/office/drawing/2014/main" id="{CB34B105-8182-4098-B9D9-5DF9F8E3A721}"/>
              </a:ext>
            </a:extLst>
          </p:cNvPr>
          <p:cNvSpPr/>
          <p:nvPr/>
        </p:nvSpPr>
        <p:spPr>
          <a:xfrm rot="5005094">
            <a:off x="1659324" y="1693341"/>
            <a:ext cx="286611" cy="126302"/>
          </a:xfrm>
          <a:custGeom>
            <a:avLst/>
            <a:gdLst/>
            <a:ahLst/>
            <a:cxnLst/>
            <a:rect l="l" t="t" r="r" b="b"/>
            <a:pathLst>
              <a:path w="9313" h="4104" extrusionOk="0">
                <a:moveTo>
                  <a:pt x="1571" y="0"/>
                </a:moveTo>
                <a:cubicBezTo>
                  <a:pt x="1408" y="0"/>
                  <a:pt x="1241" y="30"/>
                  <a:pt x="1079" y="91"/>
                </a:cubicBezTo>
                <a:cubicBezTo>
                  <a:pt x="1" y="570"/>
                  <a:pt x="629" y="1798"/>
                  <a:pt x="929" y="2546"/>
                </a:cubicBezTo>
                <a:cubicBezTo>
                  <a:pt x="1019" y="2966"/>
                  <a:pt x="1198" y="3385"/>
                  <a:pt x="1468" y="3714"/>
                </a:cubicBezTo>
                <a:cubicBezTo>
                  <a:pt x="1647" y="3954"/>
                  <a:pt x="1917" y="4074"/>
                  <a:pt x="2216" y="4103"/>
                </a:cubicBezTo>
                <a:cubicBezTo>
                  <a:pt x="2546" y="4044"/>
                  <a:pt x="2845" y="3864"/>
                  <a:pt x="3055" y="3594"/>
                </a:cubicBezTo>
                <a:lnTo>
                  <a:pt x="3115" y="3535"/>
                </a:lnTo>
                <a:cubicBezTo>
                  <a:pt x="3294" y="3265"/>
                  <a:pt x="3534" y="3055"/>
                  <a:pt x="3773" y="2846"/>
                </a:cubicBezTo>
                <a:cubicBezTo>
                  <a:pt x="4522" y="2397"/>
                  <a:pt x="6858" y="2367"/>
                  <a:pt x="7247" y="2307"/>
                </a:cubicBezTo>
                <a:cubicBezTo>
                  <a:pt x="7726" y="2217"/>
                  <a:pt x="8175" y="2127"/>
                  <a:pt x="8654" y="2007"/>
                </a:cubicBezTo>
                <a:cubicBezTo>
                  <a:pt x="8804" y="2007"/>
                  <a:pt x="8954" y="1948"/>
                  <a:pt x="9073" y="1858"/>
                </a:cubicBezTo>
                <a:cubicBezTo>
                  <a:pt x="9223" y="1648"/>
                  <a:pt x="9313" y="1409"/>
                  <a:pt x="9283" y="1169"/>
                </a:cubicBezTo>
                <a:cubicBezTo>
                  <a:pt x="9283" y="1079"/>
                  <a:pt x="9283" y="989"/>
                  <a:pt x="9253" y="900"/>
                </a:cubicBezTo>
                <a:cubicBezTo>
                  <a:pt x="9163" y="780"/>
                  <a:pt x="9043" y="720"/>
                  <a:pt x="8924" y="690"/>
                </a:cubicBezTo>
                <a:cubicBezTo>
                  <a:pt x="8654" y="620"/>
                  <a:pt x="8381" y="593"/>
                  <a:pt x="8106" y="593"/>
                </a:cubicBezTo>
                <a:cubicBezTo>
                  <a:pt x="7556" y="593"/>
                  <a:pt x="6997" y="700"/>
                  <a:pt x="6438" y="780"/>
                </a:cubicBezTo>
                <a:cubicBezTo>
                  <a:pt x="5630" y="930"/>
                  <a:pt x="4881" y="870"/>
                  <a:pt x="4103" y="930"/>
                </a:cubicBezTo>
                <a:cubicBezTo>
                  <a:pt x="4013" y="941"/>
                  <a:pt x="3924" y="947"/>
                  <a:pt x="3837" y="947"/>
                </a:cubicBezTo>
                <a:cubicBezTo>
                  <a:pt x="3488" y="947"/>
                  <a:pt x="3163" y="852"/>
                  <a:pt x="2875" y="660"/>
                </a:cubicBezTo>
                <a:cubicBezTo>
                  <a:pt x="2725" y="570"/>
                  <a:pt x="2606" y="420"/>
                  <a:pt x="2456" y="331"/>
                </a:cubicBezTo>
                <a:cubicBezTo>
                  <a:pt x="2199" y="113"/>
                  <a:pt x="1890" y="0"/>
                  <a:pt x="1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81;p39">
            <a:extLst>
              <a:ext uri="{FF2B5EF4-FFF2-40B4-BE49-F238E27FC236}">
                <a16:creationId xmlns:a16="http://schemas.microsoft.com/office/drawing/2014/main" id="{8D30340C-13F5-4E91-9BE0-F90BBF5ACD5C}"/>
              </a:ext>
            </a:extLst>
          </p:cNvPr>
          <p:cNvSpPr/>
          <p:nvPr/>
        </p:nvSpPr>
        <p:spPr>
          <a:xfrm rot="5005094">
            <a:off x="1993758" y="1957522"/>
            <a:ext cx="284764" cy="284949"/>
          </a:xfrm>
          <a:custGeom>
            <a:avLst/>
            <a:gdLst/>
            <a:ahLst/>
            <a:cxnLst/>
            <a:rect l="l" t="t" r="r" b="b"/>
            <a:pathLst>
              <a:path w="9253" h="9259" extrusionOk="0">
                <a:moveTo>
                  <a:pt x="5744" y="0"/>
                </a:moveTo>
                <a:cubicBezTo>
                  <a:pt x="5676" y="0"/>
                  <a:pt x="5608" y="3"/>
                  <a:pt x="5540" y="8"/>
                </a:cubicBezTo>
                <a:cubicBezTo>
                  <a:pt x="3803" y="158"/>
                  <a:pt x="2216" y="1056"/>
                  <a:pt x="1198" y="2434"/>
                </a:cubicBezTo>
                <a:cubicBezTo>
                  <a:pt x="210" y="3841"/>
                  <a:pt x="0" y="5817"/>
                  <a:pt x="869" y="7285"/>
                </a:cubicBezTo>
                <a:cubicBezTo>
                  <a:pt x="1685" y="8544"/>
                  <a:pt x="3082" y="9258"/>
                  <a:pt x="4537" y="9258"/>
                </a:cubicBezTo>
                <a:cubicBezTo>
                  <a:pt x="4950" y="9258"/>
                  <a:pt x="5368" y="9200"/>
                  <a:pt x="5779" y="9081"/>
                </a:cubicBezTo>
                <a:cubicBezTo>
                  <a:pt x="7576" y="8452"/>
                  <a:pt x="8893" y="6865"/>
                  <a:pt x="9133" y="4949"/>
                </a:cubicBezTo>
                <a:cubicBezTo>
                  <a:pt x="9253" y="3392"/>
                  <a:pt x="8654" y="1865"/>
                  <a:pt x="7516" y="787"/>
                </a:cubicBezTo>
                <a:cubicBezTo>
                  <a:pt x="7053" y="270"/>
                  <a:pt x="6418" y="0"/>
                  <a:pt x="5744"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04;p39">
            <a:extLst>
              <a:ext uri="{FF2B5EF4-FFF2-40B4-BE49-F238E27FC236}">
                <a16:creationId xmlns:a16="http://schemas.microsoft.com/office/drawing/2014/main" id="{704707B4-D513-4776-9413-4526538A0220}"/>
              </a:ext>
            </a:extLst>
          </p:cNvPr>
          <p:cNvSpPr/>
          <p:nvPr/>
        </p:nvSpPr>
        <p:spPr>
          <a:xfrm rot="5005094">
            <a:off x="1576637" y="2222996"/>
            <a:ext cx="246080" cy="240632"/>
          </a:xfrm>
          <a:custGeom>
            <a:avLst/>
            <a:gdLst/>
            <a:ahLst/>
            <a:cxnLst/>
            <a:rect l="l" t="t" r="r" b="b"/>
            <a:pathLst>
              <a:path w="7996" h="7819" extrusionOk="0">
                <a:moveTo>
                  <a:pt x="3758" y="0"/>
                </a:moveTo>
                <a:cubicBezTo>
                  <a:pt x="3297" y="0"/>
                  <a:pt x="2834" y="85"/>
                  <a:pt x="2396" y="253"/>
                </a:cubicBezTo>
                <a:cubicBezTo>
                  <a:pt x="1168" y="672"/>
                  <a:pt x="300" y="1780"/>
                  <a:pt x="150" y="3038"/>
                </a:cubicBezTo>
                <a:cubicBezTo>
                  <a:pt x="0" y="4535"/>
                  <a:pt x="629" y="5972"/>
                  <a:pt x="1797" y="6871"/>
                </a:cubicBezTo>
                <a:cubicBezTo>
                  <a:pt x="2286" y="7237"/>
                  <a:pt x="2867" y="7419"/>
                  <a:pt x="3445" y="7419"/>
                </a:cubicBezTo>
                <a:cubicBezTo>
                  <a:pt x="4143" y="7419"/>
                  <a:pt x="4836" y="7155"/>
                  <a:pt x="5360" y="6631"/>
                </a:cubicBezTo>
                <a:cubicBezTo>
                  <a:pt x="6348" y="5583"/>
                  <a:pt x="6408" y="3996"/>
                  <a:pt x="5540" y="2888"/>
                </a:cubicBezTo>
                <a:cubicBezTo>
                  <a:pt x="5111" y="2383"/>
                  <a:pt x="4488" y="2113"/>
                  <a:pt x="3872" y="2113"/>
                </a:cubicBezTo>
                <a:cubicBezTo>
                  <a:pt x="3283" y="2113"/>
                  <a:pt x="2701" y="2361"/>
                  <a:pt x="2306" y="2888"/>
                </a:cubicBezTo>
                <a:cubicBezTo>
                  <a:pt x="1917" y="3367"/>
                  <a:pt x="1857" y="4026"/>
                  <a:pt x="2126" y="4625"/>
                </a:cubicBezTo>
                <a:cubicBezTo>
                  <a:pt x="2339" y="5131"/>
                  <a:pt x="2814" y="5448"/>
                  <a:pt x="3359" y="5448"/>
                </a:cubicBezTo>
                <a:cubicBezTo>
                  <a:pt x="3426" y="5448"/>
                  <a:pt x="3494" y="5443"/>
                  <a:pt x="3563" y="5433"/>
                </a:cubicBezTo>
                <a:cubicBezTo>
                  <a:pt x="4102" y="5344"/>
                  <a:pt x="4552" y="4894"/>
                  <a:pt x="4611" y="4355"/>
                </a:cubicBezTo>
                <a:cubicBezTo>
                  <a:pt x="4641" y="3846"/>
                  <a:pt x="4282" y="3397"/>
                  <a:pt x="3773" y="3307"/>
                </a:cubicBezTo>
                <a:cubicBezTo>
                  <a:pt x="3693" y="3287"/>
                  <a:pt x="3617" y="3277"/>
                  <a:pt x="3542" y="3277"/>
                </a:cubicBezTo>
                <a:cubicBezTo>
                  <a:pt x="3394" y="3277"/>
                  <a:pt x="3254" y="3317"/>
                  <a:pt x="3114" y="3397"/>
                </a:cubicBezTo>
                <a:cubicBezTo>
                  <a:pt x="2987" y="3499"/>
                  <a:pt x="3076" y="3686"/>
                  <a:pt x="3197" y="3686"/>
                </a:cubicBezTo>
                <a:cubicBezTo>
                  <a:pt x="3218" y="3686"/>
                  <a:pt x="3241" y="3680"/>
                  <a:pt x="3264" y="3667"/>
                </a:cubicBezTo>
                <a:lnTo>
                  <a:pt x="3294" y="3637"/>
                </a:lnTo>
                <a:cubicBezTo>
                  <a:pt x="3357" y="3616"/>
                  <a:pt x="3420" y="3606"/>
                  <a:pt x="3483" y="3606"/>
                </a:cubicBezTo>
                <a:cubicBezTo>
                  <a:pt x="3779" y="3606"/>
                  <a:pt x="4053" y="3830"/>
                  <a:pt x="4102" y="4176"/>
                </a:cubicBezTo>
                <a:cubicBezTo>
                  <a:pt x="4132" y="4535"/>
                  <a:pt x="3713" y="4805"/>
                  <a:pt x="3414" y="4805"/>
                </a:cubicBezTo>
                <a:cubicBezTo>
                  <a:pt x="2965" y="4775"/>
                  <a:pt x="2635" y="4445"/>
                  <a:pt x="2605" y="3996"/>
                </a:cubicBezTo>
                <a:cubicBezTo>
                  <a:pt x="2575" y="3577"/>
                  <a:pt x="2785" y="3158"/>
                  <a:pt x="3174" y="2948"/>
                </a:cubicBezTo>
                <a:cubicBezTo>
                  <a:pt x="3392" y="2803"/>
                  <a:pt x="3628" y="2738"/>
                  <a:pt x="3861" y="2738"/>
                </a:cubicBezTo>
                <a:cubicBezTo>
                  <a:pt x="4494" y="2738"/>
                  <a:pt x="5111" y="3212"/>
                  <a:pt x="5330" y="3846"/>
                </a:cubicBezTo>
                <a:cubicBezTo>
                  <a:pt x="5689" y="4864"/>
                  <a:pt x="5240" y="5972"/>
                  <a:pt x="4282" y="6481"/>
                </a:cubicBezTo>
                <a:cubicBezTo>
                  <a:pt x="4045" y="6581"/>
                  <a:pt x="3802" y="6626"/>
                  <a:pt x="3562" y="6626"/>
                </a:cubicBezTo>
                <a:cubicBezTo>
                  <a:pt x="2861" y="6626"/>
                  <a:pt x="2183" y="6246"/>
                  <a:pt x="1737" y="5733"/>
                </a:cubicBezTo>
                <a:cubicBezTo>
                  <a:pt x="1018" y="4894"/>
                  <a:pt x="779" y="3757"/>
                  <a:pt x="1018" y="2679"/>
                </a:cubicBezTo>
                <a:cubicBezTo>
                  <a:pt x="1318" y="1840"/>
                  <a:pt x="1976" y="1181"/>
                  <a:pt x="2815" y="942"/>
                </a:cubicBezTo>
                <a:cubicBezTo>
                  <a:pt x="3113" y="855"/>
                  <a:pt x="3415" y="812"/>
                  <a:pt x="3712" y="812"/>
                </a:cubicBezTo>
                <a:cubicBezTo>
                  <a:pt x="4341" y="812"/>
                  <a:pt x="4952" y="1005"/>
                  <a:pt x="5480" y="1391"/>
                </a:cubicBezTo>
                <a:cubicBezTo>
                  <a:pt x="6348" y="1990"/>
                  <a:pt x="6917" y="2948"/>
                  <a:pt x="7037" y="3996"/>
                </a:cubicBezTo>
                <a:cubicBezTo>
                  <a:pt x="7157" y="5134"/>
                  <a:pt x="6887" y="6272"/>
                  <a:pt x="6288" y="7230"/>
                </a:cubicBezTo>
                <a:cubicBezTo>
                  <a:pt x="6103" y="7538"/>
                  <a:pt x="6370" y="7818"/>
                  <a:pt x="6642" y="7818"/>
                </a:cubicBezTo>
                <a:cubicBezTo>
                  <a:pt x="6767" y="7818"/>
                  <a:pt x="6893" y="7760"/>
                  <a:pt x="6977" y="7619"/>
                </a:cubicBezTo>
                <a:cubicBezTo>
                  <a:pt x="7696" y="6541"/>
                  <a:pt x="7995" y="5224"/>
                  <a:pt x="7845" y="3936"/>
                </a:cubicBezTo>
                <a:cubicBezTo>
                  <a:pt x="7696" y="2649"/>
                  <a:pt x="6977" y="1451"/>
                  <a:pt x="5929" y="702"/>
                </a:cubicBezTo>
                <a:cubicBezTo>
                  <a:pt x="5293" y="234"/>
                  <a:pt x="4528" y="0"/>
                  <a:pt x="3758"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05;p39">
            <a:extLst>
              <a:ext uri="{FF2B5EF4-FFF2-40B4-BE49-F238E27FC236}">
                <a16:creationId xmlns:a16="http://schemas.microsoft.com/office/drawing/2014/main" id="{69274764-E1FF-49EC-B94A-1A388D31FAEE}"/>
              </a:ext>
            </a:extLst>
          </p:cNvPr>
          <p:cNvSpPr/>
          <p:nvPr/>
        </p:nvSpPr>
        <p:spPr>
          <a:xfrm rot="5005094">
            <a:off x="1959357" y="2148339"/>
            <a:ext cx="246049" cy="240386"/>
          </a:xfrm>
          <a:custGeom>
            <a:avLst/>
            <a:gdLst/>
            <a:ahLst/>
            <a:cxnLst/>
            <a:rect l="l" t="t" r="r" b="b"/>
            <a:pathLst>
              <a:path w="7995" h="7811" extrusionOk="0">
                <a:moveTo>
                  <a:pt x="3728" y="0"/>
                </a:moveTo>
                <a:cubicBezTo>
                  <a:pt x="3276" y="0"/>
                  <a:pt x="2824" y="80"/>
                  <a:pt x="2396" y="245"/>
                </a:cubicBezTo>
                <a:cubicBezTo>
                  <a:pt x="1168" y="694"/>
                  <a:pt x="300" y="1772"/>
                  <a:pt x="150" y="3060"/>
                </a:cubicBezTo>
                <a:cubicBezTo>
                  <a:pt x="0" y="4527"/>
                  <a:pt x="629" y="5964"/>
                  <a:pt x="1797" y="6863"/>
                </a:cubicBezTo>
                <a:cubicBezTo>
                  <a:pt x="2285" y="7229"/>
                  <a:pt x="2867" y="7411"/>
                  <a:pt x="3445" y="7411"/>
                </a:cubicBezTo>
                <a:cubicBezTo>
                  <a:pt x="4143" y="7411"/>
                  <a:pt x="4836" y="7147"/>
                  <a:pt x="5360" y="6623"/>
                </a:cubicBezTo>
                <a:cubicBezTo>
                  <a:pt x="6348" y="5575"/>
                  <a:pt x="6408" y="3988"/>
                  <a:pt x="5540" y="2880"/>
                </a:cubicBezTo>
                <a:cubicBezTo>
                  <a:pt x="5108" y="2387"/>
                  <a:pt x="4478" y="2116"/>
                  <a:pt x="3858" y="2116"/>
                </a:cubicBezTo>
                <a:cubicBezTo>
                  <a:pt x="3274" y="2116"/>
                  <a:pt x="2698" y="2357"/>
                  <a:pt x="2306" y="2880"/>
                </a:cubicBezTo>
                <a:cubicBezTo>
                  <a:pt x="1946" y="3359"/>
                  <a:pt x="1857" y="4048"/>
                  <a:pt x="2126" y="4617"/>
                </a:cubicBezTo>
                <a:cubicBezTo>
                  <a:pt x="2347" y="5141"/>
                  <a:pt x="2873" y="5462"/>
                  <a:pt x="3423" y="5462"/>
                </a:cubicBezTo>
                <a:cubicBezTo>
                  <a:pt x="3470" y="5462"/>
                  <a:pt x="3517" y="5460"/>
                  <a:pt x="3563" y="5455"/>
                </a:cubicBezTo>
                <a:cubicBezTo>
                  <a:pt x="4132" y="5335"/>
                  <a:pt x="4551" y="4916"/>
                  <a:pt x="4611" y="4347"/>
                </a:cubicBezTo>
                <a:cubicBezTo>
                  <a:pt x="4641" y="3838"/>
                  <a:pt x="4282" y="3389"/>
                  <a:pt x="3773" y="3299"/>
                </a:cubicBezTo>
                <a:cubicBezTo>
                  <a:pt x="3707" y="3280"/>
                  <a:pt x="3637" y="3270"/>
                  <a:pt x="3567" y="3270"/>
                </a:cubicBezTo>
                <a:cubicBezTo>
                  <a:pt x="3415" y="3270"/>
                  <a:pt x="3257" y="3317"/>
                  <a:pt x="3114" y="3419"/>
                </a:cubicBezTo>
                <a:cubicBezTo>
                  <a:pt x="2991" y="3493"/>
                  <a:pt x="3071" y="3689"/>
                  <a:pt x="3203" y="3689"/>
                </a:cubicBezTo>
                <a:cubicBezTo>
                  <a:pt x="3231" y="3689"/>
                  <a:pt x="3262" y="3680"/>
                  <a:pt x="3294" y="3659"/>
                </a:cubicBezTo>
                <a:cubicBezTo>
                  <a:pt x="3363" y="3630"/>
                  <a:pt x="3433" y="3617"/>
                  <a:pt x="3501" y="3617"/>
                </a:cubicBezTo>
                <a:cubicBezTo>
                  <a:pt x="3790" y="3617"/>
                  <a:pt x="4054" y="3853"/>
                  <a:pt x="4102" y="4168"/>
                </a:cubicBezTo>
                <a:cubicBezTo>
                  <a:pt x="4162" y="4527"/>
                  <a:pt x="3743" y="4796"/>
                  <a:pt x="3414" y="4796"/>
                </a:cubicBezTo>
                <a:cubicBezTo>
                  <a:pt x="2994" y="4766"/>
                  <a:pt x="2635" y="4437"/>
                  <a:pt x="2605" y="4018"/>
                </a:cubicBezTo>
                <a:cubicBezTo>
                  <a:pt x="2575" y="3569"/>
                  <a:pt x="2785" y="3179"/>
                  <a:pt x="3174" y="2940"/>
                </a:cubicBezTo>
                <a:cubicBezTo>
                  <a:pt x="3390" y="2804"/>
                  <a:pt x="3624" y="2743"/>
                  <a:pt x="3855" y="2743"/>
                </a:cubicBezTo>
                <a:cubicBezTo>
                  <a:pt x="4489" y="2743"/>
                  <a:pt x="5111" y="3202"/>
                  <a:pt x="5330" y="3838"/>
                </a:cubicBezTo>
                <a:cubicBezTo>
                  <a:pt x="5689" y="4856"/>
                  <a:pt x="5240" y="5994"/>
                  <a:pt x="4282" y="6473"/>
                </a:cubicBezTo>
                <a:cubicBezTo>
                  <a:pt x="4043" y="6585"/>
                  <a:pt x="3794" y="6635"/>
                  <a:pt x="3545" y="6635"/>
                </a:cubicBezTo>
                <a:cubicBezTo>
                  <a:pt x="2858" y="6635"/>
                  <a:pt x="2177" y="6252"/>
                  <a:pt x="1737" y="5725"/>
                </a:cubicBezTo>
                <a:cubicBezTo>
                  <a:pt x="1018" y="4886"/>
                  <a:pt x="779" y="3748"/>
                  <a:pt x="1018" y="2700"/>
                </a:cubicBezTo>
                <a:cubicBezTo>
                  <a:pt x="1318" y="1832"/>
                  <a:pt x="1976" y="1203"/>
                  <a:pt x="2845" y="934"/>
                </a:cubicBezTo>
                <a:cubicBezTo>
                  <a:pt x="3133" y="847"/>
                  <a:pt x="3428" y="804"/>
                  <a:pt x="3722" y="804"/>
                </a:cubicBezTo>
                <a:cubicBezTo>
                  <a:pt x="4340" y="804"/>
                  <a:pt x="4951" y="997"/>
                  <a:pt x="5480" y="1383"/>
                </a:cubicBezTo>
                <a:cubicBezTo>
                  <a:pt x="6348" y="1982"/>
                  <a:pt x="6917" y="2940"/>
                  <a:pt x="7037" y="3988"/>
                </a:cubicBezTo>
                <a:cubicBezTo>
                  <a:pt x="7157" y="5126"/>
                  <a:pt x="6887" y="6264"/>
                  <a:pt x="6288" y="7222"/>
                </a:cubicBezTo>
                <a:cubicBezTo>
                  <a:pt x="6103" y="7530"/>
                  <a:pt x="6370" y="7810"/>
                  <a:pt x="6652" y="7810"/>
                </a:cubicBezTo>
                <a:cubicBezTo>
                  <a:pt x="6781" y="7810"/>
                  <a:pt x="6913" y="7752"/>
                  <a:pt x="7007" y="7611"/>
                </a:cubicBezTo>
                <a:cubicBezTo>
                  <a:pt x="7696" y="6533"/>
                  <a:pt x="7995" y="5216"/>
                  <a:pt x="7845" y="3928"/>
                </a:cubicBezTo>
                <a:cubicBezTo>
                  <a:pt x="7696" y="2641"/>
                  <a:pt x="7007" y="1473"/>
                  <a:pt x="5929" y="694"/>
                </a:cubicBezTo>
                <a:cubicBezTo>
                  <a:pt x="5284" y="239"/>
                  <a:pt x="4507" y="0"/>
                  <a:pt x="3728"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08;p39">
            <a:extLst>
              <a:ext uri="{FF2B5EF4-FFF2-40B4-BE49-F238E27FC236}">
                <a16:creationId xmlns:a16="http://schemas.microsoft.com/office/drawing/2014/main" id="{A5524FF1-BFCD-44A1-A567-B5FB46C1C797}"/>
              </a:ext>
            </a:extLst>
          </p:cNvPr>
          <p:cNvSpPr/>
          <p:nvPr/>
        </p:nvSpPr>
        <p:spPr>
          <a:xfrm>
            <a:off x="2615429" y="2753673"/>
            <a:ext cx="135108" cy="135082"/>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09;p39">
            <a:extLst>
              <a:ext uri="{FF2B5EF4-FFF2-40B4-BE49-F238E27FC236}">
                <a16:creationId xmlns:a16="http://schemas.microsoft.com/office/drawing/2014/main" id="{34504FA3-E47B-41A5-8B91-B49AB7AED191}"/>
              </a:ext>
            </a:extLst>
          </p:cNvPr>
          <p:cNvSpPr/>
          <p:nvPr/>
        </p:nvSpPr>
        <p:spPr>
          <a:xfrm>
            <a:off x="989898" y="1912299"/>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83;p39">
            <a:extLst>
              <a:ext uri="{FF2B5EF4-FFF2-40B4-BE49-F238E27FC236}">
                <a16:creationId xmlns:a16="http://schemas.microsoft.com/office/drawing/2014/main" id="{784F2A33-0E49-474A-A10A-6E7795E48343}"/>
              </a:ext>
            </a:extLst>
          </p:cNvPr>
          <p:cNvSpPr/>
          <p:nvPr/>
        </p:nvSpPr>
        <p:spPr>
          <a:xfrm rot="5005094">
            <a:off x="2224548" y="2344770"/>
            <a:ext cx="71922" cy="59643"/>
          </a:xfrm>
          <a:custGeom>
            <a:avLst/>
            <a:gdLst/>
            <a:ahLst/>
            <a:cxnLst/>
            <a:rect l="l" t="t" r="r" b="b"/>
            <a:pathLst>
              <a:path w="2337" h="1938" extrusionOk="0">
                <a:moveTo>
                  <a:pt x="866" y="0"/>
                </a:moveTo>
                <a:cubicBezTo>
                  <a:pt x="664" y="0"/>
                  <a:pt x="470" y="55"/>
                  <a:pt x="330" y="195"/>
                </a:cubicBezTo>
                <a:cubicBezTo>
                  <a:pt x="30" y="585"/>
                  <a:pt x="1" y="1094"/>
                  <a:pt x="240" y="1483"/>
                </a:cubicBezTo>
                <a:cubicBezTo>
                  <a:pt x="465" y="1820"/>
                  <a:pt x="908" y="1938"/>
                  <a:pt x="1331" y="1938"/>
                </a:cubicBezTo>
                <a:cubicBezTo>
                  <a:pt x="1471" y="1938"/>
                  <a:pt x="1610" y="1925"/>
                  <a:pt x="1737" y="1902"/>
                </a:cubicBezTo>
                <a:cubicBezTo>
                  <a:pt x="1947" y="1872"/>
                  <a:pt x="2126" y="1782"/>
                  <a:pt x="2246" y="1603"/>
                </a:cubicBezTo>
                <a:cubicBezTo>
                  <a:pt x="2336" y="1423"/>
                  <a:pt x="2336" y="1184"/>
                  <a:pt x="2246" y="1004"/>
                </a:cubicBezTo>
                <a:cubicBezTo>
                  <a:pt x="2126" y="645"/>
                  <a:pt x="1857" y="345"/>
                  <a:pt x="1528" y="165"/>
                </a:cubicBezTo>
                <a:cubicBezTo>
                  <a:pt x="1337" y="70"/>
                  <a:pt x="1096" y="0"/>
                  <a:pt x="866"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87;p39">
            <a:extLst>
              <a:ext uri="{FF2B5EF4-FFF2-40B4-BE49-F238E27FC236}">
                <a16:creationId xmlns:a16="http://schemas.microsoft.com/office/drawing/2014/main" id="{0BC963C6-CCC1-454E-B5DE-21E487E333D5}"/>
              </a:ext>
            </a:extLst>
          </p:cNvPr>
          <p:cNvSpPr/>
          <p:nvPr/>
        </p:nvSpPr>
        <p:spPr>
          <a:xfrm rot="5005094">
            <a:off x="1972684" y="2685172"/>
            <a:ext cx="147814" cy="113099"/>
          </a:xfrm>
          <a:custGeom>
            <a:avLst/>
            <a:gdLst/>
            <a:ahLst/>
            <a:cxnLst/>
            <a:rect l="l" t="t" r="r" b="b"/>
            <a:pathLst>
              <a:path w="4803" h="3675" extrusionOk="0">
                <a:moveTo>
                  <a:pt x="2609" y="1"/>
                </a:moveTo>
                <a:cubicBezTo>
                  <a:pt x="2439" y="1"/>
                  <a:pt x="2267" y="23"/>
                  <a:pt x="2097" y="68"/>
                </a:cubicBezTo>
                <a:cubicBezTo>
                  <a:pt x="929" y="367"/>
                  <a:pt x="1" y="1565"/>
                  <a:pt x="720" y="2703"/>
                </a:cubicBezTo>
                <a:cubicBezTo>
                  <a:pt x="1049" y="3212"/>
                  <a:pt x="1618" y="3571"/>
                  <a:pt x="2247" y="3661"/>
                </a:cubicBezTo>
                <a:cubicBezTo>
                  <a:pt x="2333" y="3670"/>
                  <a:pt x="2417" y="3674"/>
                  <a:pt x="2501" y="3674"/>
                </a:cubicBezTo>
                <a:cubicBezTo>
                  <a:pt x="3815" y="3674"/>
                  <a:pt x="4802" y="2596"/>
                  <a:pt x="4492" y="1385"/>
                </a:cubicBezTo>
                <a:cubicBezTo>
                  <a:pt x="4243" y="537"/>
                  <a:pt x="3454" y="1"/>
                  <a:pt x="260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07;p39">
            <a:extLst>
              <a:ext uri="{FF2B5EF4-FFF2-40B4-BE49-F238E27FC236}">
                <a16:creationId xmlns:a16="http://schemas.microsoft.com/office/drawing/2014/main" id="{B7806DAB-CE0F-4C7D-BCA4-579AC08912AF}"/>
              </a:ext>
            </a:extLst>
          </p:cNvPr>
          <p:cNvSpPr/>
          <p:nvPr/>
        </p:nvSpPr>
        <p:spPr>
          <a:xfrm rot="5005094">
            <a:off x="1704714" y="2591415"/>
            <a:ext cx="149937" cy="125563"/>
          </a:xfrm>
          <a:custGeom>
            <a:avLst/>
            <a:gdLst/>
            <a:ahLst/>
            <a:cxnLst/>
            <a:rect l="l" t="t" r="r" b="b"/>
            <a:pathLst>
              <a:path w="4872" h="4080" extrusionOk="0">
                <a:moveTo>
                  <a:pt x="2900" y="0"/>
                </a:moveTo>
                <a:cubicBezTo>
                  <a:pt x="2685" y="0"/>
                  <a:pt x="2465" y="38"/>
                  <a:pt x="2247" y="119"/>
                </a:cubicBezTo>
                <a:cubicBezTo>
                  <a:pt x="1049" y="509"/>
                  <a:pt x="1" y="1886"/>
                  <a:pt x="660" y="3114"/>
                </a:cubicBezTo>
                <a:cubicBezTo>
                  <a:pt x="989" y="3683"/>
                  <a:pt x="1558" y="4042"/>
                  <a:pt x="2217" y="4072"/>
                </a:cubicBezTo>
                <a:cubicBezTo>
                  <a:pt x="2279" y="4077"/>
                  <a:pt x="2341" y="4079"/>
                  <a:pt x="2402" y="4079"/>
                </a:cubicBezTo>
                <a:cubicBezTo>
                  <a:pt x="3783" y="4079"/>
                  <a:pt x="4871" y="2812"/>
                  <a:pt x="4642" y="1407"/>
                </a:cubicBezTo>
                <a:cubicBezTo>
                  <a:pt x="4452" y="553"/>
                  <a:pt x="3718" y="0"/>
                  <a:pt x="290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42;p39">
            <a:extLst>
              <a:ext uri="{FF2B5EF4-FFF2-40B4-BE49-F238E27FC236}">
                <a16:creationId xmlns:a16="http://schemas.microsoft.com/office/drawing/2014/main" id="{28F26181-1F8B-4074-99CE-57F8A48C3F84}"/>
              </a:ext>
            </a:extLst>
          </p:cNvPr>
          <p:cNvSpPr/>
          <p:nvPr/>
        </p:nvSpPr>
        <p:spPr>
          <a:xfrm rot="20577589">
            <a:off x="1789985" y="2487076"/>
            <a:ext cx="270966" cy="64080"/>
          </a:xfrm>
          <a:custGeom>
            <a:avLst/>
            <a:gdLst/>
            <a:ahLst/>
            <a:cxnLst/>
            <a:rect l="l" t="t" r="r" b="b"/>
            <a:pathLst>
              <a:path w="11248" h="2660" extrusionOk="0">
                <a:moveTo>
                  <a:pt x="1602" y="0"/>
                </a:moveTo>
                <a:cubicBezTo>
                  <a:pt x="908" y="0"/>
                  <a:pt x="233" y="322"/>
                  <a:pt x="48" y="1042"/>
                </a:cubicBezTo>
                <a:cubicBezTo>
                  <a:pt x="0" y="1234"/>
                  <a:pt x="144" y="1368"/>
                  <a:pt x="296" y="1368"/>
                </a:cubicBezTo>
                <a:cubicBezTo>
                  <a:pt x="333" y="1368"/>
                  <a:pt x="372" y="1360"/>
                  <a:pt x="408" y="1342"/>
                </a:cubicBezTo>
                <a:lnTo>
                  <a:pt x="408" y="1372"/>
                </a:lnTo>
                <a:cubicBezTo>
                  <a:pt x="707" y="1192"/>
                  <a:pt x="1066" y="1072"/>
                  <a:pt x="1426" y="1072"/>
                </a:cubicBezTo>
                <a:cubicBezTo>
                  <a:pt x="1785" y="1072"/>
                  <a:pt x="2114" y="1222"/>
                  <a:pt x="2354" y="1492"/>
                </a:cubicBezTo>
                <a:cubicBezTo>
                  <a:pt x="2683" y="1881"/>
                  <a:pt x="3132" y="2150"/>
                  <a:pt x="3642" y="2270"/>
                </a:cubicBezTo>
                <a:cubicBezTo>
                  <a:pt x="3702" y="2277"/>
                  <a:pt x="3763" y="2280"/>
                  <a:pt x="3824" y="2280"/>
                </a:cubicBezTo>
                <a:cubicBezTo>
                  <a:pt x="4306" y="2280"/>
                  <a:pt x="4790" y="2073"/>
                  <a:pt x="5109" y="1701"/>
                </a:cubicBezTo>
                <a:cubicBezTo>
                  <a:pt x="5258" y="1551"/>
                  <a:pt x="5408" y="1402"/>
                  <a:pt x="5588" y="1282"/>
                </a:cubicBezTo>
                <a:cubicBezTo>
                  <a:pt x="5648" y="1252"/>
                  <a:pt x="5678" y="1252"/>
                  <a:pt x="5738" y="1252"/>
                </a:cubicBezTo>
                <a:lnTo>
                  <a:pt x="5784" y="1252"/>
                </a:lnTo>
                <a:cubicBezTo>
                  <a:pt x="5792" y="1260"/>
                  <a:pt x="5810" y="1273"/>
                  <a:pt x="5814" y="1273"/>
                </a:cubicBezTo>
                <a:cubicBezTo>
                  <a:pt x="5814" y="1273"/>
                  <a:pt x="5814" y="1273"/>
                  <a:pt x="5814" y="1273"/>
                </a:cubicBezTo>
                <a:lnTo>
                  <a:pt x="5814" y="1273"/>
                </a:lnTo>
                <a:cubicBezTo>
                  <a:pt x="5958" y="1459"/>
                  <a:pt x="6104" y="1800"/>
                  <a:pt x="6277" y="2031"/>
                </a:cubicBezTo>
                <a:cubicBezTo>
                  <a:pt x="6591" y="2465"/>
                  <a:pt x="7025" y="2659"/>
                  <a:pt x="7467" y="2659"/>
                </a:cubicBezTo>
                <a:cubicBezTo>
                  <a:pt x="7908" y="2659"/>
                  <a:pt x="8358" y="2465"/>
                  <a:pt x="8702" y="2120"/>
                </a:cubicBezTo>
                <a:cubicBezTo>
                  <a:pt x="8973" y="1849"/>
                  <a:pt x="9196" y="1479"/>
                  <a:pt x="9569" y="1479"/>
                </a:cubicBezTo>
                <a:cubicBezTo>
                  <a:pt x="9608" y="1479"/>
                  <a:pt x="9648" y="1483"/>
                  <a:pt x="9690" y="1492"/>
                </a:cubicBezTo>
                <a:cubicBezTo>
                  <a:pt x="10229" y="1611"/>
                  <a:pt x="10259" y="2450"/>
                  <a:pt x="10828" y="2540"/>
                </a:cubicBezTo>
                <a:cubicBezTo>
                  <a:pt x="10865" y="2552"/>
                  <a:pt x="10902" y="2558"/>
                  <a:pt x="10936" y="2558"/>
                </a:cubicBezTo>
                <a:cubicBezTo>
                  <a:pt x="11066" y="2558"/>
                  <a:pt x="11170" y="2472"/>
                  <a:pt x="11217" y="2330"/>
                </a:cubicBezTo>
                <a:cubicBezTo>
                  <a:pt x="11247" y="2061"/>
                  <a:pt x="11187" y="1791"/>
                  <a:pt x="11008" y="1581"/>
                </a:cubicBezTo>
                <a:cubicBezTo>
                  <a:pt x="10858" y="1312"/>
                  <a:pt x="10678" y="1102"/>
                  <a:pt x="10469" y="923"/>
                </a:cubicBezTo>
                <a:cubicBezTo>
                  <a:pt x="10191" y="700"/>
                  <a:pt x="9855" y="593"/>
                  <a:pt x="9519" y="593"/>
                </a:cubicBezTo>
                <a:cubicBezTo>
                  <a:pt x="9312" y="593"/>
                  <a:pt x="9105" y="633"/>
                  <a:pt x="8912" y="713"/>
                </a:cubicBezTo>
                <a:cubicBezTo>
                  <a:pt x="8492" y="923"/>
                  <a:pt x="8283" y="1342"/>
                  <a:pt x="7923" y="1581"/>
                </a:cubicBezTo>
                <a:cubicBezTo>
                  <a:pt x="7821" y="1671"/>
                  <a:pt x="7692" y="1717"/>
                  <a:pt x="7566" y="1717"/>
                </a:cubicBezTo>
                <a:cubicBezTo>
                  <a:pt x="7396" y="1717"/>
                  <a:pt x="7231" y="1633"/>
                  <a:pt x="7145" y="1462"/>
                </a:cubicBezTo>
                <a:cubicBezTo>
                  <a:pt x="6995" y="1102"/>
                  <a:pt x="6786" y="743"/>
                  <a:pt x="6516" y="444"/>
                </a:cubicBezTo>
                <a:cubicBezTo>
                  <a:pt x="6284" y="228"/>
                  <a:pt x="5987" y="122"/>
                  <a:pt x="5687" y="122"/>
                </a:cubicBezTo>
                <a:cubicBezTo>
                  <a:pt x="5446" y="122"/>
                  <a:pt x="5202" y="190"/>
                  <a:pt x="4989" y="324"/>
                </a:cubicBezTo>
                <a:cubicBezTo>
                  <a:pt x="4749" y="444"/>
                  <a:pt x="4540" y="623"/>
                  <a:pt x="4360" y="833"/>
                </a:cubicBezTo>
                <a:cubicBezTo>
                  <a:pt x="4240" y="923"/>
                  <a:pt x="4091" y="1072"/>
                  <a:pt x="3941" y="1102"/>
                </a:cubicBezTo>
                <a:cubicBezTo>
                  <a:pt x="3731" y="1072"/>
                  <a:pt x="3552" y="983"/>
                  <a:pt x="3402" y="833"/>
                </a:cubicBezTo>
                <a:cubicBezTo>
                  <a:pt x="3192" y="683"/>
                  <a:pt x="3013" y="503"/>
                  <a:pt x="2803" y="354"/>
                </a:cubicBezTo>
                <a:cubicBezTo>
                  <a:pt x="2470" y="124"/>
                  <a:pt x="2032" y="0"/>
                  <a:pt x="1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801;p39">
            <a:extLst>
              <a:ext uri="{FF2B5EF4-FFF2-40B4-BE49-F238E27FC236}">
                <a16:creationId xmlns:a16="http://schemas.microsoft.com/office/drawing/2014/main" id="{E6FD0E3E-8AAA-4E32-8710-94F5A82B39BE}"/>
              </a:ext>
            </a:extLst>
          </p:cNvPr>
          <p:cNvSpPr/>
          <p:nvPr/>
        </p:nvSpPr>
        <p:spPr>
          <a:xfrm rot="5005094">
            <a:off x="2427799" y="2374950"/>
            <a:ext cx="243310" cy="217889"/>
          </a:xfrm>
          <a:custGeom>
            <a:avLst/>
            <a:gdLst/>
            <a:ahLst/>
            <a:cxnLst/>
            <a:rect l="l" t="t" r="r" b="b"/>
            <a:pathLst>
              <a:path w="7906" h="7080" extrusionOk="0">
                <a:moveTo>
                  <a:pt x="4568" y="0"/>
                </a:moveTo>
                <a:cubicBezTo>
                  <a:pt x="4346" y="0"/>
                  <a:pt x="4133" y="68"/>
                  <a:pt x="3953" y="202"/>
                </a:cubicBezTo>
                <a:cubicBezTo>
                  <a:pt x="3713" y="442"/>
                  <a:pt x="3594" y="771"/>
                  <a:pt x="3594" y="1131"/>
                </a:cubicBezTo>
                <a:cubicBezTo>
                  <a:pt x="3624" y="1161"/>
                  <a:pt x="3624" y="1161"/>
                  <a:pt x="3624" y="1191"/>
                </a:cubicBezTo>
                <a:cubicBezTo>
                  <a:pt x="3624" y="1520"/>
                  <a:pt x="3594" y="1819"/>
                  <a:pt x="3534" y="2149"/>
                </a:cubicBezTo>
                <a:cubicBezTo>
                  <a:pt x="3234" y="2957"/>
                  <a:pt x="1408" y="4424"/>
                  <a:pt x="1168" y="4724"/>
                </a:cubicBezTo>
                <a:cubicBezTo>
                  <a:pt x="839" y="5113"/>
                  <a:pt x="539" y="5443"/>
                  <a:pt x="240" y="5832"/>
                </a:cubicBezTo>
                <a:cubicBezTo>
                  <a:pt x="120" y="5922"/>
                  <a:pt x="60" y="6071"/>
                  <a:pt x="0" y="6191"/>
                </a:cubicBezTo>
                <a:cubicBezTo>
                  <a:pt x="0" y="6461"/>
                  <a:pt x="90" y="6700"/>
                  <a:pt x="270" y="6880"/>
                </a:cubicBezTo>
                <a:cubicBezTo>
                  <a:pt x="330" y="6970"/>
                  <a:pt x="390" y="7030"/>
                  <a:pt x="480" y="7059"/>
                </a:cubicBezTo>
                <a:cubicBezTo>
                  <a:pt x="529" y="7072"/>
                  <a:pt x="579" y="7079"/>
                  <a:pt x="628" y="7079"/>
                </a:cubicBezTo>
                <a:cubicBezTo>
                  <a:pt x="699" y="7079"/>
                  <a:pt x="769" y="7065"/>
                  <a:pt x="839" y="7030"/>
                </a:cubicBezTo>
                <a:cubicBezTo>
                  <a:pt x="1617" y="6670"/>
                  <a:pt x="2156" y="6041"/>
                  <a:pt x="2725" y="5413"/>
                </a:cubicBezTo>
                <a:cubicBezTo>
                  <a:pt x="3264" y="4784"/>
                  <a:pt x="3893" y="4395"/>
                  <a:pt x="4462" y="3826"/>
                </a:cubicBezTo>
                <a:cubicBezTo>
                  <a:pt x="4761" y="3526"/>
                  <a:pt x="5151" y="3317"/>
                  <a:pt x="5600" y="3257"/>
                </a:cubicBezTo>
                <a:cubicBezTo>
                  <a:pt x="5780" y="3257"/>
                  <a:pt x="5959" y="3287"/>
                  <a:pt x="6139" y="3287"/>
                </a:cubicBezTo>
                <a:cubicBezTo>
                  <a:pt x="6163" y="3288"/>
                  <a:pt x="6187" y="3289"/>
                  <a:pt x="6211" y="3289"/>
                </a:cubicBezTo>
                <a:cubicBezTo>
                  <a:pt x="6666" y="3289"/>
                  <a:pt x="7109" y="3024"/>
                  <a:pt x="7337" y="2598"/>
                </a:cubicBezTo>
                <a:cubicBezTo>
                  <a:pt x="7905" y="1550"/>
                  <a:pt x="6618" y="1011"/>
                  <a:pt x="5929" y="592"/>
                </a:cubicBezTo>
                <a:cubicBezTo>
                  <a:pt x="5600" y="322"/>
                  <a:pt x="5211" y="113"/>
                  <a:pt x="4791" y="23"/>
                </a:cubicBezTo>
                <a:cubicBezTo>
                  <a:pt x="4717" y="8"/>
                  <a:pt x="4642" y="0"/>
                  <a:pt x="4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91;p39">
            <a:extLst>
              <a:ext uri="{FF2B5EF4-FFF2-40B4-BE49-F238E27FC236}">
                <a16:creationId xmlns:a16="http://schemas.microsoft.com/office/drawing/2014/main" id="{55C1237C-522A-475B-925E-61DD2A408FDD}"/>
              </a:ext>
            </a:extLst>
          </p:cNvPr>
          <p:cNvSpPr/>
          <p:nvPr/>
        </p:nvSpPr>
        <p:spPr>
          <a:xfrm rot="3645421">
            <a:off x="1925024" y="2881536"/>
            <a:ext cx="266360" cy="131349"/>
          </a:xfrm>
          <a:custGeom>
            <a:avLst/>
            <a:gdLst/>
            <a:ahLst/>
            <a:cxnLst/>
            <a:rect l="l" t="t" r="r" b="b"/>
            <a:pathLst>
              <a:path w="8655" h="4268" extrusionOk="0">
                <a:moveTo>
                  <a:pt x="797" y="1"/>
                </a:moveTo>
                <a:cubicBezTo>
                  <a:pt x="691" y="1"/>
                  <a:pt x="586" y="22"/>
                  <a:pt x="480" y="43"/>
                </a:cubicBezTo>
                <a:cubicBezTo>
                  <a:pt x="270" y="163"/>
                  <a:pt x="120" y="403"/>
                  <a:pt x="61" y="642"/>
                </a:cubicBezTo>
                <a:cubicBezTo>
                  <a:pt x="1" y="702"/>
                  <a:pt x="1" y="792"/>
                  <a:pt x="1" y="882"/>
                </a:cubicBezTo>
                <a:cubicBezTo>
                  <a:pt x="31" y="1031"/>
                  <a:pt x="120" y="1121"/>
                  <a:pt x="240" y="1181"/>
                </a:cubicBezTo>
                <a:cubicBezTo>
                  <a:pt x="959" y="1660"/>
                  <a:pt x="1797" y="1750"/>
                  <a:pt x="2606" y="1900"/>
                </a:cubicBezTo>
                <a:cubicBezTo>
                  <a:pt x="3444" y="2019"/>
                  <a:pt x="4103" y="2319"/>
                  <a:pt x="4881" y="2529"/>
                </a:cubicBezTo>
                <a:cubicBezTo>
                  <a:pt x="5301" y="2588"/>
                  <a:pt x="5690" y="2798"/>
                  <a:pt x="5959" y="3157"/>
                </a:cubicBezTo>
                <a:cubicBezTo>
                  <a:pt x="6079" y="3277"/>
                  <a:pt x="6139" y="3457"/>
                  <a:pt x="6229" y="3606"/>
                </a:cubicBezTo>
                <a:cubicBezTo>
                  <a:pt x="6485" y="4004"/>
                  <a:pt x="6929" y="4268"/>
                  <a:pt x="7384" y="4268"/>
                </a:cubicBezTo>
                <a:cubicBezTo>
                  <a:pt x="7408" y="4268"/>
                  <a:pt x="7432" y="4267"/>
                  <a:pt x="7457" y="4265"/>
                </a:cubicBezTo>
                <a:cubicBezTo>
                  <a:pt x="8654" y="4145"/>
                  <a:pt x="8415" y="2798"/>
                  <a:pt x="8415" y="1960"/>
                </a:cubicBezTo>
                <a:cubicBezTo>
                  <a:pt x="8445" y="1540"/>
                  <a:pt x="8415" y="1121"/>
                  <a:pt x="8265" y="702"/>
                </a:cubicBezTo>
                <a:cubicBezTo>
                  <a:pt x="8175" y="432"/>
                  <a:pt x="7936" y="193"/>
                  <a:pt x="7666" y="103"/>
                </a:cubicBezTo>
                <a:cubicBezTo>
                  <a:pt x="7586" y="89"/>
                  <a:pt x="7505" y="81"/>
                  <a:pt x="7423" y="81"/>
                </a:cubicBezTo>
                <a:cubicBezTo>
                  <a:pt x="7168" y="81"/>
                  <a:pt x="6912" y="154"/>
                  <a:pt x="6708" y="313"/>
                </a:cubicBezTo>
                <a:lnTo>
                  <a:pt x="6648" y="343"/>
                </a:lnTo>
                <a:cubicBezTo>
                  <a:pt x="6379" y="522"/>
                  <a:pt x="6109" y="672"/>
                  <a:pt x="5810" y="792"/>
                </a:cubicBezTo>
                <a:cubicBezTo>
                  <a:pt x="5707" y="817"/>
                  <a:pt x="5584" y="829"/>
                  <a:pt x="5446" y="829"/>
                </a:cubicBezTo>
                <a:cubicBezTo>
                  <a:pt x="4457" y="829"/>
                  <a:pt x="2708" y="246"/>
                  <a:pt x="2366" y="193"/>
                </a:cubicBezTo>
                <a:cubicBezTo>
                  <a:pt x="1887" y="133"/>
                  <a:pt x="1408" y="73"/>
                  <a:pt x="929" y="13"/>
                </a:cubicBezTo>
                <a:cubicBezTo>
                  <a:pt x="885" y="5"/>
                  <a:pt x="841"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91;p39">
            <a:extLst>
              <a:ext uri="{FF2B5EF4-FFF2-40B4-BE49-F238E27FC236}">
                <a16:creationId xmlns:a16="http://schemas.microsoft.com/office/drawing/2014/main" id="{D0932E63-2A2A-45BA-8CE0-BADC48512AC9}"/>
              </a:ext>
            </a:extLst>
          </p:cNvPr>
          <p:cNvSpPr/>
          <p:nvPr/>
        </p:nvSpPr>
        <p:spPr>
          <a:xfrm rot="9158096">
            <a:off x="1198402" y="2427688"/>
            <a:ext cx="266360" cy="131349"/>
          </a:xfrm>
          <a:custGeom>
            <a:avLst/>
            <a:gdLst/>
            <a:ahLst/>
            <a:cxnLst/>
            <a:rect l="l" t="t" r="r" b="b"/>
            <a:pathLst>
              <a:path w="8655" h="4268" extrusionOk="0">
                <a:moveTo>
                  <a:pt x="797" y="1"/>
                </a:moveTo>
                <a:cubicBezTo>
                  <a:pt x="691" y="1"/>
                  <a:pt x="586" y="22"/>
                  <a:pt x="480" y="43"/>
                </a:cubicBezTo>
                <a:cubicBezTo>
                  <a:pt x="270" y="163"/>
                  <a:pt x="120" y="403"/>
                  <a:pt x="61" y="642"/>
                </a:cubicBezTo>
                <a:cubicBezTo>
                  <a:pt x="1" y="702"/>
                  <a:pt x="1" y="792"/>
                  <a:pt x="1" y="882"/>
                </a:cubicBezTo>
                <a:cubicBezTo>
                  <a:pt x="31" y="1031"/>
                  <a:pt x="120" y="1121"/>
                  <a:pt x="240" y="1181"/>
                </a:cubicBezTo>
                <a:cubicBezTo>
                  <a:pt x="959" y="1660"/>
                  <a:pt x="1797" y="1750"/>
                  <a:pt x="2606" y="1900"/>
                </a:cubicBezTo>
                <a:cubicBezTo>
                  <a:pt x="3444" y="2019"/>
                  <a:pt x="4103" y="2319"/>
                  <a:pt x="4881" y="2529"/>
                </a:cubicBezTo>
                <a:cubicBezTo>
                  <a:pt x="5301" y="2588"/>
                  <a:pt x="5690" y="2798"/>
                  <a:pt x="5959" y="3157"/>
                </a:cubicBezTo>
                <a:cubicBezTo>
                  <a:pt x="6079" y="3277"/>
                  <a:pt x="6139" y="3457"/>
                  <a:pt x="6229" y="3606"/>
                </a:cubicBezTo>
                <a:cubicBezTo>
                  <a:pt x="6485" y="4004"/>
                  <a:pt x="6929" y="4268"/>
                  <a:pt x="7384" y="4268"/>
                </a:cubicBezTo>
                <a:cubicBezTo>
                  <a:pt x="7408" y="4268"/>
                  <a:pt x="7432" y="4267"/>
                  <a:pt x="7457" y="4265"/>
                </a:cubicBezTo>
                <a:cubicBezTo>
                  <a:pt x="8654" y="4145"/>
                  <a:pt x="8415" y="2798"/>
                  <a:pt x="8415" y="1960"/>
                </a:cubicBezTo>
                <a:cubicBezTo>
                  <a:pt x="8445" y="1540"/>
                  <a:pt x="8415" y="1121"/>
                  <a:pt x="8265" y="702"/>
                </a:cubicBezTo>
                <a:cubicBezTo>
                  <a:pt x="8175" y="432"/>
                  <a:pt x="7936" y="193"/>
                  <a:pt x="7666" y="103"/>
                </a:cubicBezTo>
                <a:cubicBezTo>
                  <a:pt x="7586" y="89"/>
                  <a:pt x="7505" y="81"/>
                  <a:pt x="7423" y="81"/>
                </a:cubicBezTo>
                <a:cubicBezTo>
                  <a:pt x="7168" y="81"/>
                  <a:pt x="6912" y="154"/>
                  <a:pt x="6708" y="313"/>
                </a:cubicBezTo>
                <a:lnTo>
                  <a:pt x="6648" y="343"/>
                </a:lnTo>
                <a:cubicBezTo>
                  <a:pt x="6379" y="522"/>
                  <a:pt x="6109" y="672"/>
                  <a:pt x="5810" y="792"/>
                </a:cubicBezTo>
                <a:cubicBezTo>
                  <a:pt x="5707" y="817"/>
                  <a:pt x="5584" y="829"/>
                  <a:pt x="5446" y="829"/>
                </a:cubicBezTo>
                <a:cubicBezTo>
                  <a:pt x="4457" y="829"/>
                  <a:pt x="2708" y="246"/>
                  <a:pt x="2366" y="193"/>
                </a:cubicBezTo>
                <a:cubicBezTo>
                  <a:pt x="1887" y="133"/>
                  <a:pt x="1408" y="73"/>
                  <a:pt x="929" y="13"/>
                </a:cubicBezTo>
                <a:cubicBezTo>
                  <a:pt x="885" y="5"/>
                  <a:pt x="841"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591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ARMA Equation</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936473" y="2690725"/>
            <a:ext cx="7054136" cy="2292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b="1" dirty="0">
                <a:solidFill>
                  <a:schemeClr val="bg1"/>
                </a:solidFill>
                <a:latin typeface="Maven Pro" panose="020B0604020202020204" charset="0"/>
              </a:rPr>
              <a:t>MA</a:t>
            </a:r>
            <a:r>
              <a:rPr lang="en-US" sz="1400" dirty="0">
                <a:solidFill>
                  <a:schemeClr val="bg1"/>
                </a:solidFill>
                <a:latin typeface="Maven Pro" panose="020B0604020202020204" charset="0"/>
              </a:rPr>
              <a:t> model supplements the </a:t>
            </a:r>
            <a:r>
              <a:rPr lang="en-US" sz="1400" b="1" dirty="0">
                <a:solidFill>
                  <a:schemeClr val="bg1"/>
                </a:solidFill>
                <a:latin typeface="Maven Pro" panose="020B0604020202020204" charset="0"/>
              </a:rPr>
              <a:t>AR </a:t>
            </a:r>
            <a:r>
              <a:rPr lang="en-US" sz="1400" dirty="0">
                <a:solidFill>
                  <a:schemeClr val="bg1"/>
                </a:solidFill>
                <a:latin typeface="Maven Pro" panose="020B0604020202020204" charset="0"/>
              </a:rPr>
              <a:t>model by taking into considerations, the errors from the previous time-periods thereby helping to get a better estimate.</a:t>
            </a:r>
          </a:p>
        </p:txBody>
      </p:sp>
      <p:pic>
        <p:nvPicPr>
          <p:cNvPr id="4" name="Picture 3">
            <a:extLst>
              <a:ext uri="{FF2B5EF4-FFF2-40B4-BE49-F238E27FC236}">
                <a16:creationId xmlns:a16="http://schemas.microsoft.com/office/drawing/2014/main" id="{E83F7A01-3C71-4710-8E2A-2E03F5022325}"/>
              </a:ext>
            </a:extLst>
          </p:cNvPr>
          <p:cNvPicPr>
            <a:picLocks noChangeAspect="1"/>
          </p:cNvPicPr>
          <p:nvPr/>
        </p:nvPicPr>
        <p:blipFill>
          <a:blip r:embed="rId3"/>
          <a:stretch>
            <a:fillRect/>
          </a:stretch>
        </p:blipFill>
        <p:spPr>
          <a:xfrm>
            <a:off x="1672936" y="947697"/>
            <a:ext cx="4959061" cy="1718100"/>
          </a:xfrm>
          <a:prstGeom prst="rect">
            <a:avLst/>
          </a:prstGeom>
        </p:spPr>
      </p:pic>
    </p:spTree>
    <p:extLst>
      <p:ext uri="{BB962C8B-B14F-4D97-AF65-F5344CB8AC3E}">
        <p14:creationId xmlns:p14="http://schemas.microsoft.com/office/powerpoint/2010/main" val="1835904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Stationarity</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780321" y="1287951"/>
            <a:ext cx="7802569" cy="3364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2000" b="1" dirty="0">
                <a:solidFill>
                  <a:schemeClr val="bg1"/>
                </a:solidFill>
                <a:latin typeface="Maven Pro" panose="020B0604020202020204" charset="0"/>
              </a:rPr>
              <a:t>Stationarity: </a:t>
            </a:r>
            <a:r>
              <a:rPr lang="en-US" sz="2000" dirty="0">
                <a:solidFill>
                  <a:schemeClr val="bg1"/>
                </a:solidFill>
                <a:latin typeface="Maven Pro" panose="020B0604020202020204" charset="0"/>
              </a:rPr>
              <a:t>a key requirement for external validity of time series regression Stationarity says that history is relevant: </a:t>
            </a:r>
          </a:p>
          <a:p>
            <a:pPr marL="0" indent="0" algn="just"/>
            <a:endParaRPr lang="en-US" sz="2000" dirty="0">
              <a:solidFill>
                <a:schemeClr val="bg1"/>
              </a:solidFill>
              <a:latin typeface="Maven Pro" panose="020B0604020202020204" charset="0"/>
            </a:endParaRPr>
          </a:p>
          <a:p>
            <a:pPr marL="0" indent="0" algn="just"/>
            <a:r>
              <a:rPr lang="en-US" sz="2000" dirty="0">
                <a:solidFill>
                  <a:schemeClr val="bg1"/>
                </a:solidFill>
                <a:latin typeface="Maven Pro" panose="020B0604020202020204" charset="0"/>
              </a:rPr>
              <a:t>It should satisfy the following 3 conditions:</a:t>
            </a:r>
          </a:p>
          <a:p>
            <a:pPr marL="0" indent="0" algn="just"/>
            <a:endParaRPr lang="en-US" sz="2000" dirty="0">
              <a:solidFill>
                <a:schemeClr val="bg1"/>
              </a:solidFill>
              <a:latin typeface="Maven Pro" panose="020B0604020202020204" charset="0"/>
            </a:endParaRPr>
          </a:p>
          <a:p>
            <a:pPr marL="0" indent="0" algn="just"/>
            <a:r>
              <a:rPr lang="en-US" sz="2000" dirty="0">
                <a:solidFill>
                  <a:schemeClr val="bg1"/>
                </a:solidFill>
                <a:latin typeface="Maven Pro" panose="020B0604020202020204" charset="0"/>
              </a:rPr>
              <a:t>1. Mean (μ) is constant</a:t>
            </a:r>
          </a:p>
          <a:p>
            <a:pPr marL="0" indent="0" algn="just"/>
            <a:r>
              <a:rPr lang="en-US" sz="2000" dirty="0">
                <a:solidFill>
                  <a:schemeClr val="bg1"/>
                </a:solidFill>
                <a:latin typeface="Maven Pro" panose="020B0604020202020204" charset="0"/>
              </a:rPr>
              <a:t>2. Standard Deviation (σ) is constant</a:t>
            </a:r>
          </a:p>
          <a:p>
            <a:pPr marL="0" indent="0" algn="just"/>
            <a:r>
              <a:rPr lang="en-US" sz="2000" dirty="0">
                <a:solidFill>
                  <a:schemeClr val="bg1"/>
                </a:solidFill>
                <a:latin typeface="Maven Pro" panose="020B0604020202020204" charset="0"/>
              </a:rPr>
              <a:t>3. Seasonality doesn’t exist</a:t>
            </a:r>
          </a:p>
          <a:p>
            <a:pPr marL="0" indent="0" algn="just"/>
            <a:endParaRPr lang="en-US" sz="2000" dirty="0">
              <a:solidFill>
                <a:schemeClr val="bg1"/>
              </a:solidFill>
              <a:latin typeface="Maven Pro" panose="020B0604020202020204" charset="0"/>
            </a:endParaRPr>
          </a:p>
          <a:p>
            <a:pPr marL="0" indent="0" algn="just"/>
            <a:r>
              <a:rPr lang="en-US" sz="2000" dirty="0">
                <a:solidFill>
                  <a:schemeClr val="bg1"/>
                </a:solidFill>
                <a:latin typeface="Maven Pro" panose="020B0604020202020204" charset="0"/>
              </a:rPr>
              <a:t>These conditions can be visually </a:t>
            </a:r>
            <a:r>
              <a:rPr lang="en-US" sz="2000" dirty="0" err="1">
                <a:solidFill>
                  <a:schemeClr val="bg1"/>
                </a:solidFill>
                <a:latin typeface="Maven Pro" panose="020B0604020202020204" charset="0"/>
              </a:rPr>
              <a:t>analysed</a:t>
            </a:r>
            <a:r>
              <a:rPr lang="en-US" sz="2000" dirty="0">
                <a:solidFill>
                  <a:schemeClr val="bg1"/>
                </a:solidFill>
                <a:latin typeface="Maven Pro" panose="020B0604020202020204" charset="0"/>
              </a:rPr>
              <a:t> by studying the plot against time.</a:t>
            </a:r>
          </a:p>
        </p:txBody>
      </p:sp>
    </p:spTree>
    <p:extLst>
      <p:ext uri="{BB962C8B-B14F-4D97-AF65-F5344CB8AC3E}">
        <p14:creationId xmlns:p14="http://schemas.microsoft.com/office/powerpoint/2010/main" val="382311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5231858"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Non-Stationary Time Series</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977748" y="3688251"/>
            <a:ext cx="7802569" cy="1122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600" dirty="0">
                <a:solidFill>
                  <a:schemeClr val="bg1"/>
                </a:solidFill>
                <a:latin typeface="Maven Pro" panose="020B0604020202020204" charset="0"/>
              </a:rPr>
              <a:t>Applying this transformation, we get the following trend with an observable constant mean. The standard deviation is constant as well and seasonality doesn’t exist i.e. the series is now stationary.</a:t>
            </a:r>
          </a:p>
        </p:txBody>
      </p:sp>
      <p:pic>
        <p:nvPicPr>
          <p:cNvPr id="3" name="Picture 2">
            <a:extLst>
              <a:ext uri="{FF2B5EF4-FFF2-40B4-BE49-F238E27FC236}">
                <a16:creationId xmlns:a16="http://schemas.microsoft.com/office/drawing/2014/main" id="{07A0EB36-A67C-4139-BC66-BF7841654EA0}"/>
              </a:ext>
            </a:extLst>
          </p:cNvPr>
          <p:cNvPicPr>
            <a:picLocks noChangeAspect="1"/>
          </p:cNvPicPr>
          <p:nvPr/>
        </p:nvPicPr>
        <p:blipFill>
          <a:blip r:embed="rId3"/>
          <a:stretch>
            <a:fillRect/>
          </a:stretch>
        </p:blipFill>
        <p:spPr>
          <a:xfrm>
            <a:off x="977748" y="801359"/>
            <a:ext cx="3650410" cy="2746989"/>
          </a:xfrm>
          <a:prstGeom prst="rect">
            <a:avLst/>
          </a:prstGeom>
        </p:spPr>
      </p:pic>
      <p:pic>
        <p:nvPicPr>
          <p:cNvPr id="5" name="Picture 4">
            <a:extLst>
              <a:ext uri="{FF2B5EF4-FFF2-40B4-BE49-F238E27FC236}">
                <a16:creationId xmlns:a16="http://schemas.microsoft.com/office/drawing/2014/main" id="{52EB3C5E-E980-488F-ABE8-3CE6427CD819}"/>
              </a:ext>
            </a:extLst>
          </p:cNvPr>
          <p:cNvPicPr>
            <a:picLocks noChangeAspect="1"/>
          </p:cNvPicPr>
          <p:nvPr/>
        </p:nvPicPr>
        <p:blipFill>
          <a:blip r:embed="rId4"/>
          <a:stretch>
            <a:fillRect/>
          </a:stretch>
        </p:blipFill>
        <p:spPr>
          <a:xfrm>
            <a:off x="5174814" y="1455249"/>
            <a:ext cx="2266950" cy="1428750"/>
          </a:xfrm>
          <a:prstGeom prst="rect">
            <a:avLst/>
          </a:prstGeom>
        </p:spPr>
      </p:pic>
    </p:spTree>
    <p:extLst>
      <p:ext uri="{BB962C8B-B14F-4D97-AF65-F5344CB8AC3E}">
        <p14:creationId xmlns:p14="http://schemas.microsoft.com/office/powerpoint/2010/main" val="158143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Integrated</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1196783" y="3154818"/>
            <a:ext cx="6960907" cy="1122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600" b="1" dirty="0">
                <a:solidFill>
                  <a:schemeClr val="bg1"/>
                </a:solidFill>
                <a:latin typeface="Maven Pro" panose="020B0604020202020204" charset="0"/>
              </a:rPr>
              <a:t>I </a:t>
            </a:r>
            <a:r>
              <a:rPr lang="en-US" sz="1600" dirty="0">
                <a:solidFill>
                  <a:schemeClr val="bg1"/>
                </a:solidFill>
                <a:latin typeface="Maven Pro" panose="020B0604020202020204" charset="0"/>
              </a:rPr>
              <a:t>stands for Integrated (though it has nothing to do with integration). It just means that, instead of predicting the time series itself we will predict the differences of the series from one time step to the next time step. This is could done multiple times to make the series stationary.</a:t>
            </a:r>
          </a:p>
          <a:p>
            <a:pPr marL="0" indent="0" algn="just"/>
            <a:endParaRPr lang="en-US" sz="1600" dirty="0">
              <a:solidFill>
                <a:schemeClr val="bg1"/>
              </a:solidFill>
              <a:latin typeface="Maven Pro" panose="020B0604020202020204" charset="0"/>
            </a:endParaRPr>
          </a:p>
          <a:p>
            <a:pPr marL="0" indent="0" algn="just"/>
            <a:r>
              <a:rPr lang="en-US" sz="1600" dirty="0">
                <a:solidFill>
                  <a:schemeClr val="bg1"/>
                </a:solidFill>
                <a:latin typeface="Maven Pro" panose="020B0604020202020204" charset="0"/>
              </a:rPr>
              <a:t>This order of differencing </a:t>
            </a:r>
            <a:r>
              <a:rPr lang="en-US" sz="1600" b="1" dirty="0">
                <a:solidFill>
                  <a:schemeClr val="bg1"/>
                </a:solidFill>
                <a:latin typeface="Maven Pro" panose="020B0604020202020204" charset="0"/>
              </a:rPr>
              <a:t>(d) </a:t>
            </a:r>
            <a:r>
              <a:rPr lang="en-US" sz="1600" dirty="0">
                <a:solidFill>
                  <a:schemeClr val="bg1"/>
                </a:solidFill>
                <a:latin typeface="Maven Pro" panose="020B0604020202020204" charset="0"/>
              </a:rPr>
              <a:t>is an important parameter of ARIMA and determines the success of the model</a:t>
            </a:r>
          </a:p>
        </p:txBody>
      </p:sp>
      <p:pic>
        <p:nvPicPr>
          <p:cNvPr id="7" name="Picture 6">
            <a:extLst>
              <a:ext uri="{FF2B5EF4-FFF2-40B4-BE49-F238E27FC236}">
                <a16:creationId xmlns:a16="http://schemas.microsoft.com/office/drawing/2014/main" id="{5BBA225E-E868-4CFE-ADE8-E21555199858}"/>
              </a:ext>
            </a:extLst>
          </p:cNvPr>
          <p:cNvPicPr>
            <a:picLocks noChangeAspect="1"/>
          </p:cNvPicPr>
          <p:nvPr/>
        </p:nvPicPr>
        <p:blipFill>
          <a:blip r:embed="rId3"/>
          <a:stretch>
            <a:fillRect/>
          </a:stretch>
        </p:blipFill>
        <p:spPr>
          <a:xfrm>
            <a:off x="1196783" y="778404"/>
            <a:ext cx="3206796" cy="2259467"/>
          </a:xfrm>
          <a:prstGeom prst="rect">
            <a:avLst/>
          </a:prstGeom>
        </p:spPr>
      </p:pic>
      <p:pic>
        <p:nvPicPr>
          <p:cNvPr id="9" name="Picture 8">
            <a:extLst>
              <a:ext uri="{FF2B5EF4-FFF2-40B4-BE49-F238E27FC236}">
                <a16:creationId xmlns:a16="http://schemas.microsoft.com/office/drawing/2014/main" id="{32CEB7E7-40E7-4138-8105-A21C8126EAD3}"/>
              </a:ext>
            </a:extLst>
          </p:cNvPr>
          <p:cNvPicPr>
            <a:picLocks noChangeAspect="1"/>
          </p:cNvPicPr>
          <p:nvPr/>
        </p:nvPicPr>
        <p:blipFill>
          <a:blip r:embed="rId4"/>
          <a:stretch>
            <a:fillRect/>
          </a:stretch>
        </p:blipFill>
        <p:spPr>
          <a:xfrm>
            <a:off x="4740422" y="1175394"/>
            <a:ext cx="3091458" cy="979327"/>
          </a:xfrm>
          <a:prstGeom prst="rect">
            <a:avLst/>
          </a:prstGeom>
        </p:spPr>
      </p:pic>
    </p:spTree>
    <p:extLst>
      <p:ext uri="{BB962C8B-B14F-4D97-AF65-F5344CB8AC3E}">
        <p14:creationId xmlns:p14="http://schemas.microsoft.com/office/powerpoint/2010/main" val="660787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ARIMA Form</a:t>
            </a: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03</a:t>
            </a:r>
            <a:endParaRPr sz="2400" dirty="0">
              <a:solidFill>
                <a:schemeClr val="dk2"/>
              </a:solidFill>
            </a:endParaRPr>
          </a:p>
        </p:txBody>
      </p:sp>
      <p:sp>
        <p:nvSpPr>
          <p:cNvPr id="14" name="Google Shape;1167;p42">
            <a:extLst>
              <a:ext uri="{FF2B5EF4-FFF2-40B4-BE49-F238E27FC236}">
                <a16:creationId xmlns:a16="http://schemas.microsoft.com/office/drawing/2014/main" id="{A938ABCD-54C3-4B6C-AC50-17CE06EEC77C}"/>
              </a:ext>
            </a:extLst>
          </p:cNvPr>
          <p:cNvSpPr txBox="1">
            <a:spLocks/>
          </p:cNvSpPr>
          <p:nvPr/>
        </p:nvSpPr>
        <p:spPr>
          <a:xfrm>
            <a:off x="1196783" y="3154818"/>
            <a:ext cx="6960907" cy="1122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600">
                <a:solidFill>
                  <a:schemeClr val="bg1"/>
                </a:solidFill>
                <a:latin typeface="Maven Pro" panose="020B0604020202020204" charset="0"/>
              </a:rPr>
              <a:t>ARIMA is a widely used forecasting models due to its simplicity and its ability to generalise for non-stationary series.</a:t>
            </a:r>
            <a:endParaRPr lang="en-US" sz="1600" dirty="0">
              <a:solidFill>
                <a:schemeClr val="bg1"/>
              </a:solidFill>
              <a:latin typeface="Maven Pro" panose="020B0604020202020204" charset="0"/>
            </a:endParaRPr>
          </a:p>
        </p:txBody>
      </p:sp>
      <p:pic>
        <p:nvPicPr>
          <p:cNvPr id="3" name="Picture 2">
            <a:extLst>
              <a:ext uri="{FF2B5EF4-FFF2-40B4-BE49-F238E27FC236}">
                <a16:creationId xmlns:a16="http://schemas.microsoft.com/office/drawing/2014/main" id="{9ED2E80D-3B42-4290-B78A-47E81A4A86B0}"/>
              </a:ext>
            </a:extLst>
          </p:cNvPr>
          <p:cNvPicPr>
            <a:picLocks noChangeAspect="1"/>
          </p:cNvPicPr>
          <p:nvPr/>
        </p:nvPicPr>
        <p:blipFill>
          <a:blip r:embed="rId3"/>
          <a:stretch>
            <a:fillRect/>
          </a:stretch>
        </p:blipFill>
        <p:spPr>
          <a:xfrm>
            <a:off x="1702377" y="1236625"/>
            <a:ext cx="5448300" cy="1343025"/>
          </a:xfrm>
          <a:prstGeom prst="rect">
            <a:avLst/>
          </a:prstGeom>
        </p:spPr>
      </p:pic>
    </p:spTree>
    <p:extLst>
      <p:ext uri="{BB962C8B-B14F-4D97-AF65-F5344CB8AC3E}">
        <p14:creationId xmlns:p14="http://schemas.microsoft.com/office/powerpoint/2010/main" val="346508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Background of the Study</a:t>
            </a:r>
            <a:endParaRPr sz="2000" dirty="0"/>
          </a:p>
        </p:txBody>
      </p:sp>
      <p:sp>
        <p:nvSpPr>
          <p:cNvPr id="689" name="Google Shape;689;p32"/>
          <p:cNvSpPr/>
          <p:nvPr/>
        </p:nvSpPr>
        <p:spPr>
          <a:xfrm>
            <a:off x="4759614" y="128588"/>
            <a:ext cx="492919" cy="47778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01</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2"/>
            </a:solidFill>
            <a:prstDash val="solid"/>
            <a:round/>
            <a:headEnd type="none" w="med" len="med"/>
            <a:tailEnd type="none" w="med" len="med"/>
          </a:ln>
        </p:spPr>
      </p:cxnSp>
      <p:sp>
        <p:nvSpPr>
          <p:cNvPr id="18" name="Google Shape;506;p28">
            <a:extLst>
              <a:ext uri="{FF2B5EF4-FFF2-40B4-BE49-F238E27FC236}">
                <a16:creationId xmlns:a16="http://schemas.microsoft.com/office/drawing/2014/main" id="{E39B7EC8-F6BB-4603-A4C1-BC25158F52E5}"/>
              </a:ext>
            </a:extLst>
          </p:cNvPr>
          <p:cNvSpPr txBox="1">
            <a:spLocks/>
          </p:cNvSpPr>
          <p:nvPr/>
        </p:nvSpPr>
        <p:spPr>
          <a:xfrm>
            <a:off x="3836194" y="1052609"/>
            <a:ext cx="4423375" cy="3326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	Researchers have also emphasized the need of </a:t>
            </a:r>
            <a:r>
              <a:rPr lang="en-US" sz="1400" b="1" dirty="0"/>
              <a:t>social separation </a:t>
            </a:r>
            <a:r>
              <a:rPr lang="en-US" sz="1400" dirty="0"/>
              <a:t>as a viable approach of COVID-19 transmission prevention and that it should remain a part of individual and institutional responses to the epidemic in the coming years.	</a:t>
            </a:r>
          </a:p>
          <a:p>
            <a:pPr marL="0" indent="0" algn="just"/>
            <a:r>
              <a:rPr lang="en-US" sz="1400" dirty="0"/>
              <a:t>	</a:t>
            </a:r>
          </a:p>
          <a:p>
            <a:pPr marL="0" indent="0" algn="just"/>
            <a:r>
              <a:rPr lang="en-US" sz="1400" dirty="0"/>
              <a:t>	The Philippine government's instrument for assessing, monitoring, controlling, and preventing the spread and local transmission of COVID-19 is the Inter-Agency Task Force for the Management of Emerging Infectious Diseases (IATF – EID). They classify Provinces, Highly Urbanized Cities (HUCs), and Independent Component Cities (ICCs).</a:t>
            </a:r>
          </a:p>
          <a:p>
            <a:pPr marL="0" indent="0" algn="just"/>
            <a:endParaRPr lang="en-US" sz="1400" dirty="0"/>
          </a:p>
          <a:p>
            <a:pPr marL="0" indent="0" algn="just"/>
            <a:endParaRPr lang="en-US" sz="1400" b="1" dirty="0">
              <a:solidFill>
                <a:srgbClr val="FFFFFF"/>
              </a:solidFill>
            </a:endParaRPr>
          </a:p>
          <a:p>
            <a:pPr marL="0" indent="0" algn="just"/>
            <a:endParaRPr lang="en-US" sz="1400" dirty="0"/>
          </a:p>
        </p:txBody>
      </p:sp>
      <p:grpSp>
        <p:nvGrpSpPr>
          <p:cNvPr id="9" name="Google Shape;5696;p51">
            <a:extLst>
              <a:ext uri="{FF2B5EF4-FFF2-40B4-BE49-F238E27FC236}">
                <a16:creationId xmlns:a16="http://schemas.microsoft.com/office/drawing/2014/main" id="{754B27D9-9D6D-488E-B17A-0D966E7B51B5}"/>
              </a:ext>
            </a:extLst>
          </p:cNvPr>
          <p:cNvGrpSpPr/>
          <p:nvPr/>
        </p:nvGrpSpPr>
        <p:grpSpPr>
          <a:xfrm>
            <a:off x="740581" y="1241734"/>
            <a:ext cx="1019214" cy="793213"/>
            <a:chOff x="1512106" y="1620353"/>
            <a:chExt cx="1019214" cy="793213"/>
          </a:xfrm>
        </p:grpSpPr>
        <p:grpSp>
          <p:nvGrpSpPr>
            <p:cNvPr id="10" name="Google Shape;5697;p51">
              <a:extLst>
                <a:ext uri="{FF2B5EF4-FFF2-40B4-BE49-F238E27FC236}">
                  <a16:creationId xmlns:a16="http://schemas.microsoft.com/office/drawing/2014/main" id="{5E125A8A-0087-481E-AEC8-BDF83B382B5C}"/>
                </a:ext>
              </a:extLst>
            </p:cNvPr>
            <p:cNvGrpSpPr/>
            <p:nvPr/>
          </p:nvGrpSpPr>
          <p:grpSpPr>
            <a:xfrm>
              <a:off x="1616421" y="1710776"/>
              <a:ext cx="682365" cy="682365"/>
              <a:chOff x="542575" y="3910525"/>
              <a:chExt cx="563100" cy="563100"/>
            </a:xfrm>
          </p:grpSpPr>
          <p:sp>
            <p:nvSpPr>
              <p:cNvPr id="14" name="Google Shape;5698;p51">
                <a:extLst>
                  <a:ext uri="{FF2B5EF4-FFF2-40B4-BE49-F238E27FC236}">
                    <a16:creationId xmlns:a16="http://schemas.microsoft.com/office/drawing/2014/main" id="{935265D2-8271-4998-AAC0-A62C3DFE77F6}"/>
                  </a:ext>
                </a:extLst>
              </p:cNvPr>
              <p:cNvSpPr/>
              <p:nvPr/>
            </p:nvSpPr>
            <p:spPr>
              <a:xfrm>
                <a:off x="542775" y="3910525"/>
                <a:ext cx="562900" cy="563100"/>
              </a:xfrm>
              <a:custGeom>
                <a:avLst/>
                <a:gdLst/>
                <a:ahLst/>
                <a:cxnLst/>
                <a:rect l="l" t="t" r="r" b="b"/>
                <a:pathLst>
                  <a:path w="22516" h="22524" extrusionOk="0">
                    <a:moveTo>
                      <a:pt x="11254" y="1"/>
                    </a:moveTo>
                    <a:cubicBezTo>
                      <a:pt x="5034" y="1"/>
                      <a:pt x="0" y="5042"/>
                      <a:pt x="0" y="11262"/>
                    </a:cubicBezTo>
                    <a:cubicBezTo>
                      <a:pt x="0" y="17482"/>
                      <a:pt x="5034" y="22524"/>
                      <a:pt x="11254" y="22524"/>
                    </a:cubicBezTo>
                    <a:cubicBezTo>
                      <a:pt x="17474" y="22524"/>
                      <a:pt x="22516" y="17482"/>
                      <a:pt x="22516" y="11262"/>
                    </a:cubicBezTo>
                    <a:cubicBezTo>
                      <a:pt x="22516" y="5042"/>
                      <a:pt x="17474" y="1"/>
                      <a:pt x="112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99;p51">
                <a:extLst>
                  <a:ext uri="{FF2B5EF4-FFF2-40B4-BE49-F238E27FC236}">
                    <a16:creationId xmlns:a16="http://schemas.microsoft.com/office/drawing/2014/main" id="{BFDAD3D5-1847-436C-8DD1-B3AE3A3F6A4B}"/>
                  </a:ext>
                </a:extLst>
              </p:cNvPr>
              <p:cNvSpPr/>
              <p:nvPr/>
            </p:nvSpPr>
            <p:spPr>
              <a:xfrm>
                <a:off x="542575" y="3959075"/>
                <a:ext cx="545400" cy="429000"/>
              </a:xfrm>
              <a:custGeom>
                <a:avLst/>
                <a:gdLst/>
                <a:ahLst/>
                <a:cxnLst/>
                <a:rect l="l" t="t" r="r" b="b"/>
                <a:pathLst>
                  <a:path w="21816" h="17160" extrusionOk="0">
                    <a:moveTo>
                      <a:pt x="10211" y="0"/>
                    </a:moveTo>
                    <a:cubicBezTo>
                      <a:pt x="10131" y="0"/>
                      <a:pt x="10049" y="13"/>
                      <a:pt x="9965" y="43"/>
                    </a:cubicBezTo>
                    <a:cubicBezTo>
                      <a:pt x="9383" y="237"/>
                      <a:pt x="8816" y="490"/>
                      <a:pt x="8272" y="788"/>
                    </a:cubicBezTo>
                    <a:cubicBezTo>
                      <a:pt x="7682" y="1117"/>
                      <a:pt x="7153" y="1542"/>
                      <a:pt x="6705" y="2041"/>
                    </a:cubicBezTo>
                    <a:cubicBezTo>
                      <a:pt x="6198" y="2623"/>
                      <a:pt x="5833" y="3317"/>
                      <a:pt x="5341" y="3906"/>
                    </a:cubicBezTo>
                    <a:cubicBezTo>
                      <a:pt x="4565" y="4853"/>
                      <a:pt x="3506" y="5524"/>
                      <a:pt x="2410" y="6076"/>
                    </a:cubicBezTo>
                    <a:cubicBezTo>
                      <a:pt x="1679" y="6441"/>
                      <a:pt x="918" y="6762"/>
                      <a:pt x="217" y="7187"/>
                    </a:cubicBezTo>
                    <a:cubicBezTo>
                      <a:pt x="75" y="7888"/>
                      <a:pt x="8" y="8604"/>
                      <a:pt x="8" y="9320"/>
                    </a:cubicBezTo>
                    <a:cubicBezTo>
                      <a:pt x="1" y="11878"/>
                      <a:pt x="873" y="14362"/>
                      <a:pt x="2477" y="16353"/>
                    </a:cubicBezTo>
                    <a:cubicBezTo>
                      <a:pt x="4131" y="16889"/>
                      <a:pt x="5859" y="17159"/>
                      <a:pt x="7599" y="17159"/>
                    </a:cubicBezTo>
                    <a:cubicBezTo>
                      <a:pt x="7774" y="17159"/>
                      <a:pt x="7948" y="17156"/>
                      <a:pt x="8122" y="17151"/>
                    </a:cubicBezTo>
                    <a:cubicBezTo>
                      <a:pt x="8421" y="17151"/>
                      <a:pt x="8719" y="17106"/>
                      <a:pt x="9002" y="17009"/>
                    </a:cubicBezTo>
                    <a:cubicBezTo>
                      <a:pt x="9659" y="16741"/>
                      <a:pt x="10002" y="16047"/>
                      <a:pt x="10300" y="15406"/>
                    </a:cubicBezTo>
                    <a:cubicBezTo>
                      <a:pt x="10491" y="14993"/>
                      <a:pt x="11802" y="14877"/>
                      <a:pt x="13313" y="14877"/>
                    </a:cubicBezTo>
                    <a:cubicBezTo>
                      <a:pt x="15232" y="14877"/>
                      <a:pt x="17473" y="15063"/>
                      <a:pt x="18153" y="15063"/>
                    </a:cubicBezTo>
                    <a:cubicBezTo>
                      <a:pt x="18174" y="15063"/>
                      <a:pt x="18195" y="15063"/>
                      <a:pt x="18213" y="15063"/>
                    </a:cubicBezTo>
                    <a:cubicBezTo>
                      <a:pt x="21815" y="14966"/>
                      <a:pt x="14730" y="9917"/>
                      <a:pt x="14849" y="8828"/>
                    </a:cubicBezTo>
                    <a:cubicBezTo>
                      <a:pt x="15111" y="6389"/>
                      <a:pt x="14574" y="5129"/>
                      <a:pt x="14835" y="2698"/>
                    </a:cubicBezTo>
                    <a:cubicBezTo>
                      <a:pt x="14928" y="1882"/>
                      <a:pt x="12815" y="298"/>
                      <a:pt x="11577" y="298"/>
                    </a:cubicBezTo>
                    <a:cubicBezTo>
                      <a:pt x="11536" y="298"/>
                      <a:pt x="11495" y="300"/>
                      <a:pt x="11456" y="304"/>
                    </a:cubicBezTo>
                    <a:cubicBezTo>
                      <a:pt x="11432" y="306"/>
                      <a:pt x="11407" y="307"/>
                      <a:pt x="11383" y="307"/>
                    </a:cubicBezTo>
                    <a:cubicBezTo>
                      <a:pt x="10949" y="307"/>
                      <a:pt x="10606" y="0"/>
                      <a:pt x="10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00;p51">
                <a:extLst>
                  <a:ext uri="{FF2B5EF4-FFF2-40B4-BE49-F238E27FC236}">
                    <a16:creationId xmlns:a16="http://schemas.microsoft.com/office/drawing/2014/main" id="{9D6E511A-EC72-4C6B-97A2-0D1C771B0C6A}"/>
                  </a:ext>
                </a:extLst>
              </p:cNvPr>
              <p:cNvSpPr/>
              <p:nvPr/>
            </p:nvSpPr>
            <p:spPr>
              <a:xfrm>
                <a:off x="575200" y="4286225"/>
                <a:ext cx="497850" cy="187400"/>
              </a:xfrm>
              <a:custGeom>
                <a:avLst/>
                <a:gdLst/>
                <a:ahLst/>
                <a:cxnLst/>
                <a:rect l="l" t="t" r="r" b="b"/>
                <a:pathLst>
                  <a:path w="19914" h="7496" extrusionOk="0">
                    <a:moveTo>
                      <a:pt x="6803" y="0"/>
                    </a:moveTo>
                    <a:lnTo>
                      <a:pt x="1" y="1492"/>
                    </a:lnTo>
                    <a:cubicBezTo>
                      <a:pt x="1955" y="5184"/>
                      <a:pt x="5781" y="7496"/>
                      <a:pt x="9957" y="7496"/>
                    </a:cubicBezTo>
                    <a:cubicBezTo>
                      <a:pt x="14134" y="7496"/>
                      <a:pt x="17967" y="5184"/>
                      <a:pt x="19914" y="1492"/>
                    </a:cubicBezTo>
                    <a:lnTo>
                      <a:pt x="13246" y="60"/>
                    </a:lnTo>
                    <a:lnTo>
                      <a:pt x="6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01;p51">
                <a:extLst>
                  <a:ext uri="{FF2B5EF4-FFF2-40B4-BE49-F238E27FC236}">
                    <a16:creationId xmlns:a16="http://schemas.microsoft.com/office/drawing/2014/main" id="{1A324C8C-13C1-44B1-A63C-6EF3C50F08AA}"/>
                  </a:ext>
                </a:extLst>
              </p:cNvPr>
              <p:cNvSpPr/>
              <p:nvPr/>
            </p:nvSpPr>
            <p:spPr>
              <a:xfrm>
                <a:off x="723250" y="3952900"/>
                <a:ext cx="190950" cy="215200"/>
              </a:xfrm>
              <a:custGeom>
                <a:avLst/>
                <a:gdLst/>
                <a:ahLst/>
                <a:cxnLst/>
                <a:rect l="l" t="t" r="r" b="b"/>
                <a:pathLst>
                  <a:path w="7638" h="8608" extrusionOk="0">
                    <a:moveTo>
                      <a:pt x="4251" y="1"/>
                    </a:moveTo>
                    <a:cubicBezTo>
                      <a:pt x="4121" y="1"/>
                      <a:pt x="3992" y="5"/>
                      <a:pt x="3864" y="14"/>
                    </a:cubicBezTo>
                    <a:cubicBezTo>
                      <a:pt x="3588" y="29"/>
                      <a:pt x="3319" y="73"/>
                      <a:pt x="3058" y="148"/>
                    </a:cubicBezTo>
                    <a:cubicBezTo>
                      <a:pt x="2752" y="252"/>
                      <a:pt x="2462" y="379"/>
                      <a:pt x="2178" y="528"/>
                    </a:cubicBezTo>
                    <a:cubicBezTo>
                      <a:pt x="1746" y="730"/>
                      <a:pt x="1291" y="901"/>
                      <a:pt x="933" y="1222"/>
                    </a:cubicBezTo>
                    <a:cubicBezTo>
                      <a:pt x="575" y="1535"/>
                      <a:pt x="336" y="2050"/>
                      <a:pt x="508" y="2497"/>
                    </a:cubicBezTo>
                    <a:cubicBezTo>
                      <a:pt x="552" y="2587"/>
                      <a:pt x="582" y="2676"/>
                      <a:pt x="590" y="2781"/>
                    </a:cubicBezTo>
                    <a:cubicBezTo>
                      <a:pt x="582" y="2870"/>
                      <a:pt x="552" y="2967"/>
                      <a:pt x="500" y="3049"/>
                    </a:cubicBezTo>
                    <a:cubicBezTo>
                      <a:pt x="0" y="4116"/>
                      <a:pt x="329" y="5376"/>
                      <a:pt x="739" y="6480"/>
                    </a:cubicBezTo>
                    <a:cubicBezTo>
                      <a:pt x="1037" y="7293"/>
                      <a:pt x="1432" y="8158"/>
                      <a:pt x="2215" y="8531"/>
                    </a:cubicBezTo>
                    <a:cubicBezTo>
                      <a:pt x="2302" y="8581"/>
                      <a:pt x="2399" y="8608"/>
                      <a:pt x="2496" y="8608"/>
                    </a:cubicBezTo>
                    <a:cubicBezTo>
                      <a:pt x="2542" y="8608"/>
                      <a:pt x="2588" y="8602"/>
                      <a:pt x="2633" y="8590"/>
                    </a:cubicBezTo>
                    <a:cubicBezTo>
                      <a:pt x="2730" y="8538"/>
                      <a:pt x="2805" y="8471"/>
                      <a:pt x="2864" y="8389"/>
                    </a:cubicBezTo>
                    <a:cubicBezTo>
                      <a:pt x="3140" y="8046"/>
                      <a:pt x="3424" y="7695"/>
                      <a:pt x="3573" y="7270"/>
                    </a:cubicBezTo>
                    <a:cubicBezTo>
                      <a:pt x="3685" y="6957"/>
                      <a:pt x="3707" y="6621"/>
                      <a:pt x="3789" y="6301"/>
                    </a:cubicBezTo>
                    <a:cubicBezTo>
                      <a:pt x="3938" y="5704"/>
                      <a:pt x="4237" y="5145"/>
                      <a:pt x="4647" y="4682"/>
                    </a:cubicBezTo>
                    <a:cubicBezTo>
                      <a:pt x="4893" y="4406"/>
                      <a:pt x="5184" y="4138"/>
                      <a:pt x="5542" y="4019"/>
                    </a:cubicBezTo>
                    <a:cubicBezTo>
                      <a:pt x="5915" y="3892"/>
                      <a:pt x="6325" y="3922"/>
                      <a:pt x="6713" y="3914"/>
                    </a:cubicBezTo>
                    <a:cubicBezTo>
                      <a:pt x="6753" y="3914"/>
                      <a:pt x="6796" y="3915"/>
                      <a:pt x="6839" y="3915"/>
                    </a:cubicBezTo>
                    <a:cubicBezTo>
                      <a:pt x="7035" y="3915"/>
                      <a:pt x="7248" y="3900"/>
                      <a:pt x="7376" y="3735"/>
                    </a:cubicBezTo>
                    <a:cubicBezTo>
                      <a:pt x="7533" y="3541"/>
                      <a:pt x="7585" y="3198"/>
                      <a:pt x="7608" y="2937"/>
                    </a:cubicBezTo>
                    <a:cubicBezTo>
                      <a:pt x="7637" y="2616"/>
                      <a:pt x="7608" y="2288"/>
                      <a:pt x="7518" y="1975"/>
                    </a:cubicBezTo>
                    <a:cubicBezTo>
                      <a:pt x="7414" y="1625"/>
                      <a:pt x="7242" y="1296"/>
                      <a:pt x="6996" y="1028"/>
                    </a:cubicBezTo>
                    <a:cubicBezTo>
                      <a:pt x="6328" y="274"/>
                      <a:pt x="5272" y="1"/>
                      <a:pt x="4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02;p51">
                <a:extLst>
                  <a:ext uri="{FF2B5EF4-FFF2-40B4-BE49-F238E27FC236}">
                    <a16:creationId xmlns:a16="http://schemas.microsoft.com/office/drawing/2014/main" id="{91C8C186-7210-4D2A-B60F-B2E1D709AC3E}"/>
                  </a:ext>
                </a:extLst>
              </p:cNvPr>
              <p:cNvSpPr/>
              <p:nvPr/>
            </p:nvSpPr>
            <p:spPr>
              <a:xfrm>
                <a:off x="745250" y="4048150"/>
                <a:ext cx="168550" cy="366000"/>
              </a:xfrm>
              <a:custGeom>
                <a:avLst/>
                <a:gdLst/>
                <a:ahLst/>
                <a:cxnLst/>
                <a:rect l="l" t="t" r="r" b="b"/>
                <a:pathLst>
                  <a:path w="6742" h="14640" extrusionOk="0">
                    <a:moveTo>
                      <a:pt x="1665" y="0"/>
                    </a:moveTo>
                    <a:cubicBezTo>
                      <a:pt x="1635" y="0"/>
                      <a:pt x="1605" y="5"/>
                      <a:pt x="1574" y="15"/>
                    </a:cubicBezTo>
                    <a:cubicBezTo>
                      <a:pt x="1164" y="141"/>
                      <a:pt x="724" y="753"/>
                      <a:pt x="1470" y="1529"/>
                    </a:cubicBezTo>
                    <a:lnTo>
                      <a:pt x="1902" y="2409"/>
                    </a:lnTo>
                    <a:cubicBezTo>
                      <a:pt x="1828" y="2521"/>
                      <a:pt x="1768" y="2647"/>
                      <a:pt x="1738" y="2782"/>
                    </a:cubicBezTo>
                    <a:cubicBezTo>
                      <a:pt x="1738" y="2782"/>
                      <a:pt x="359" y="8949"/>
                      <a:pt x="1" y="9523"/>
                    </a:cubicBezTo>
                    <a:cubicBezTo>
                      <a:pt x="1" y="9523"/>
                      <a:pt x="2797" y="14640"/>
                      <a:pt x="4453" y="14640"/>
                    </a:cubicBezTo>
                    <a:cubicBezTo>
                      <a:pt x="4455" y="14640"/>
                      <a:pt x="4458" y="14640"/>
                      <a:pt x="4460" y="14640"/>
                    </a:cubicBezTo>
                    <a:cubicBezTo>
                      <a:pt x="6742" y="14640"/>
                      <a:pt x="6459" y="11276"/>
                      <a:pt x="6459" y="11276"/>
                    </a:cubicBezTo>
                    <a:cubicBezTo>
                      <a:pt x="6556" y="7517"/>
                      <a:pt x="5557" y="298"/>
                      <a:pt x="5557" y="298"/>
                    </a:cubicBezTo>
                    <a:cubicBezTo>
                      <a:pt x="5557" y="298"/>
                      <a:pt x="3759" y="880"/>
                      <a:pt x="2626" y="1708"/>
                    </a:cubicBezTo>
                    <a:cubicBezTo>
                      <a:pt x="2588" y="1365"/>
                      <a:pt x="2506" y="1029"/>
                      <a:pt x="2372" y="716"/>
                    </a:cubicBezTo>
                    <a:cubicBezTo>
                      <a:pt x="2372" y="716"/>
                      <a:pt x="2040" y="0"/>
                      <a:pt x="1665"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03;p51">
                <a:extLst>
                  <a:ext uri="{FF2B5EF4-FFF2-40B4-BE49-F238E27FC236}">
                    <a16:creationId xmlns:a16="http://schemas.microsoft.com/office/drawing/2014/main" id="{FB14799F-39D2-475A-BA2C-AED341BF58AD}"/>
                  </a:ext>
                </a:extLst>
              </p:cNvPr>
              <p:cNvSpPr/>
              <p:nvPr/>
            </p:nvSpPr>
            <p:spPr>
              <a:xfrm>
                <a:off x="799875" y="4166525"/>
                <a:ext cx="105750" cy="103125"/>
              </a:xfrm>
              <a:custGeom>
                <a:avLst/>
                <a:gdLst/>
                <a:ahLst/>
                <a:cxnLst/>
                <a:rect l="l" t="t" r="r" b="b"/>
                <a:pathLst>
                  <a:path w="4230" h="4125" extrusionOk="0">
                    <a:moveTo>
                      <a:pt x="344" y="1"/>
                    </a:moveTo>
                    <a:cubicBezTo>
                      <a:pt x="344" y="1"/>
                      <a:pt x="1" y="1813"/>
                      <a:pt x="4229" y="4125"/>
                    </a:cubicBezTo>
                    <a:cubicBezTo>
                      <a:pt x="4207" y="3483"/>
                      <a:pt x="4110" y="2342"/>
                      <a:pt x="4065" y="1477"/>
                    </a:cubicBezTo>
                    <a:cubicBezTo>
                      <a:pt x="4065" y="1477"/>
                      <a:pt x="1932" y="955"/>
                      <a:pt x="344" y="1"/>
                    </a:cubicBezTo>
                    <a:close/>
                  </a:path>
                </a:pathLst>
              </a:custGeom>
              <a:solidFill>
                <a:srgbClr val="E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04;p51">
                <a:extLst>
                  <a:ext uri="{FF2B5EF4-FFF2-40B4-BE49-F238E27FC236}">
                    <a16:creationId xmlns:a16="http://schemas.microsoft.com/office/drawing/2014/main" id="{C20B4F2A-C378-490A-A47A-E44CF746EC40}"/>
                  </a:ext>
                </a:extLst>
              </p:cNvPr>
              <p:cNvSpPr/>
              <p:nvPr/>
            </p:nvSpPr>
            <p:spPr>
              <a:xfrm>
                <a:off x="775900" y="4032550"/>
                <a:ext cx="148750" cy="172725"/>
              </a:xfrm>
              <a:custGeom>
                <a:avLst/>
                <a:gdLst/>
                <a:ahLst/>
                <a:cxnLst/>
                <a:rect l="l" t="t" r="r" b="b"/>
                <a:pathLst>
                  <a:path w="5950" h="6909" extrusionOk="0">
                    <a:moveTo>
                      <a:pt x="4390" y="0"/>
                    </a:moveTo>
                    <a:cubicBezTo>
                      <a:pt x="1" y="0"/>
                      <a:pt x="684" y="2488"/>
                      <a:pt x="684" y="2488"/>
                    </a:cubicBezTo>
                    <a:cubicBezTo>
                      <a:pt x="684" y="2488"/>
                      <a:pt x="1079" y="5106"/>
                      <a:pt x="2481" y="6128"/>
                    </a:cubicBezTo>
                    <a:cubicBezTo>
                      <a:pt x="3274" y="6706"/>
                      <a:pt x="4051" y="6909"/>
                      <a:pt x="4620" y="6909"/>
                    </a:cubicBezTo>
                    <a:cubicBezTo>
                      <a:pt x="5057" y="6909"/>
                      <a:pt x="5372" y="6789"/>
                      <a:pt x="5479" y="6627"/>
                    </a:cubicBezTo>
                    <a:cubicBezTo>
                      <a:pt x="5949" y="5904"/>
                      <a:pt x="5830" y="2637"/>
                      <a:pt x="5479" y="2130"/>
                    </a:cubicBezTo>
                    <a:cubicBezTo>
                      <a:pt x="5129" y="1616"/>
                      <a:pt x="5091" y="20"/>
                      <a:pt x="5091" y="20"/>
                    </a:cubicBezTo>
                    <a:cubicBezTo>
                      <a:pt x="4844" y="6"/>
                      <a:pt x="4611" y="0"/>
                      <a:pt x="4390"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05;p51">
                <a:extLst>
                  <a:ext uri="{FF2B5EF4-FFF2-40B4-BE49-F238E27FC236}">
                    <a16:creationId xmlns:a16="http://schemas.microsoft.com/office/drawing/2014/main" id="{7A26570A-45C8-4E70-A70D-7F8528105A2E}"/>
                  </a:ext>
                </a:extLst>
              </p:cNvPr>
              <p:cNvSpPr/>
              <p:nvPr/>
            </p:nvSpPr>
            <p:spPr>
              <a:xfrm>
                <a:off x="829150" y="4109650"/>
                <a:ext cx="92500" cy="95375"/>
              </a:xfrm>
              <a:custGeom>
                <a:avLst/>
                <a:gdLst/>
                <a:ahLst/>
                <a:cxnLst/>
                <a:rect l="l" t="t" r="r" b="b"/>
                <a:pathLst>
                  <a:path w="3700" h="3815" extrusionOk="0">
                    <a:moveTo>
                      <a:pt x="172" y="1"/>
                    </a:moveTo>
                    <a:lnTo>
                      <a:pt x="1" y="2730"/>
                    </a:lnTo>
                    <a:cubicBezTo>
                      <a:pt x="1127" y="3564"/>
                      <a:pt x="1999" y="3814"/>
                      <a:pt x="2575" y="3814"/>
                    </a:cubicBezTo>
                    <a:cubicBezTo>
                      <a:pt x="2995" y="3814"/>
                      <a:pt x="3258" y="3682"/>
                      <a:pt x="3349" y="3543"/>
                    </a:cubicBezTo>
                    <a:cubicBezTo>
                      <a:pt x="3640" y="3096"/>
                      <a:pt x="3700" y="1694"/>
                      <a:pt x="3633" y="560"/>
                    </a:cubicBezTo>
                    <a:cubicBezTo>
                      <a:pt x="3384" y="439"/>
                      <a:pt x="3051" y="131"/>
                      <a:pt x="2742" y="131"/>
                    </a:cubicBezTo>
                    <a:cubicBezTo>
                      <a:pt x="2708" y="131"/>
                      <a:pt x="2674" y="134"/>
                      <a:pt x="2641" y="143"/>
                    </a:cubicBezTo>
                    <a:cubicBezTo>
                      <a:pt x="2217" y="249"/>
                      <a:pt x="1843" y="288"/>
                      <a:pt x="1522" y="288"/>
                    </a:cubicBezTo>
                    <a:cubicBezTo>
                      <a:pt x="650" y="288"/>
                      <a:pt x="172" y="1"/>
                      <a:pt x="172" y="1"/>
                    </a:cubicBez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06;p51">
                <a:extLst>
                  <a:ext uri="{FF2B5EF4-FFF2-40B4-BE49-F238E27FC236}">
                    <a16:creationId xmlns:a16="http://schemas.microsoft.com/office/drawing/2014/main" id="{A14F450F-893B-46B9-B17F-D6C4ABE442C5}"/>
                  </a:ext>
                </a:extLst>
              </p:cNvPr>
              <p:cNvSpPr/>
              <p:nvPr/>
            </p:nvSpPr>
            <p:spPr>
              <a:xfrm>
                <a:off x="904675" y="4097350"/>
                <a:ext cx="7650" cy="15875"/>
              </a:xfrm>
              <a:custGeom>
                <a:avLst/>
                <a:gdLst/>
                <a:ahLst/>
                <a:cxnLst/>
                <a:rect l="l" t="t" r="r" b="b"/>
                <a:pathLst>
                  <a:path w="306" h="635" extrusionOk="0">
                    <a:moveTo>
                      <a:pt x="158" y="0"/>
                    </a:moveTo>
                    <a:cubicBezTo>
                      <a:pt x="79" y="0"/>
                      <a:pt x="15" y="139"/>
                      <a:pt x="8" y="314"/>
                    </a:cubicBezTo>
                    <a:cubicBezTo>
                      <a:pt x="0" y="485"/>
                      <a:pt x="60" y="635"/>
                      <a:pt x="134" y="635"/>
                    </a:cubicBezTo>
                    <a:cubicBezTo>
                      <a:pt x="136" y="635"/>
                      <a:pt x="138" y="635"/>
                      <a:pt x="140" y="635"/>
                    </a:cubicBezTo>
                    <a:cubicBezTo>
                      <a:pt x="220" y="635"/>
                      <a:pt x="291" y="496"/>
                      <a:pt x="298" y="321"/>
                    </a:cubicBezTo>
                    <a:cubicBezTo>
                      <a:pt x="306" y="150"/>
                      <a:pt x="246" y="1"/>
                      <a:pt x="164" y="1"/>
                    </a:cubicBezTo>
                    <a:cubicBezTo>
                      <a:pt x="162" y="0"/>
                      <a:pt x="160" y="0"/>
                      <a:pt x="158" y="0"/>
                    </a:cubicBezTo>
                    <a:close/>
                  </a:path>
                </a:pathLst>
              </a:custGeom>
              <a:solidFill>
                <a:srgbClr val="3B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07;p51">
                <a:extLst>
                  <a:ext uri="{FF2B5EF4-FFF2-40B4-BE49-F238E27FC236}">
                    <a16:creationId xmlns:a16="http://schemas.microsoft.com/office/drawing/2014/main" id="{66CEBAD6-2A49-4A8B-A923-3EBF90E77DEF}"/>
                  </a:ext>
                </a:extLst>
              </p:cNvPr>
              <p:cNvSpPr/>
              <p:nvPr/>
            </p:nvSpPr>
            <p:spPr>
              <a:xfrm>
                <a:off x="870175" y="4096225"/>
                <a:ext cx="7675" cy="15900"/>
              </a:xfrm>
              <a:custGeom>
                <a:avLst/>
                <a:gdLst/>
                <a:ahLst/>
                <a:cxnLst/>
                <a:rect l="l" t="t" r="r" b="b"/>
                <a:pathLst>
                  <a:path w="307" h="636" extrusionOk="0">
                    <a:moveTo>
                      <a:pt x="158" y="1"/>
                    </a:moveTo>
                    <a:cubicBezTo>
                      <a:pt x="79" y="1"/>
                      <a:pt x="15" y="140"/>
                      <a:pt x="8" y="314"/>
                    </a:cubicBezTo>
                    <a:cubicBezTo>
                      <a:pt x="0" y="486"/>
                      <a:pt x="60" y="635"/>
                      <a:pt x="142" y="635"/>
                    </a:cubicBezTo>
                    <a:cubicBezTo>
                      <a:pt x="144" y="635"/>
                      <a:pt x="146" y="635"/>
                      <a:pt x="148" y="635"/>
                    </a:cubicBezTo>
                    <a:cubicBezTo>
                      <a:pt x="220" y="635"/>
                      <a:pt x="291" y="496"/>
                      <a:pt x="299" y="322"/>
                    </a:cubicBezTo>
                    <a:cubicBezTo>
                      <a:pt x="306" y="150"/>
                      <a:pt x="246" y="1"/>
                      <a:pt x="164" y="1"/>
                    </a:cubicBezTo>
                    <a:cubicBezTo>
                      <a:pt x="162" y="1"/>
                      <a:pt x="160" y="1"/>
                      <a:pt x="158" y="1"/>
                    </a:cubicBezTo>
                    <a:close/>
                  </a:path>
                </a:pathLst>
              </a:custGeom>
              <a:solidFill>
                <a:srgbClr val="3B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08;p51">
                <a:extLst>
                  <a:ext uri="{FF2B5EF4-FFF2-40B4-BE49-F238E27FC236}">
                    <a16:creationId xmlns:a16="http://schemas.microsoft.com/office/drawing/2014/main" id="{059BEE81-138E-440B-BFE9-9C7F4A42E41D}"/>
                  </a:ext>
                </a:extLst>
              </p:cNvPr>
              <p:cNvSpPr/>
              <p:nvPr/>
            </p:nvSpPr>
            <p:spPr>
              <a:xfrm>
                <a:off x="838100" y="4067550"/>
                <a:ext cx="47850" cy="19200"/>
              </a:xfrm>
              <a:custGeom>
                <a:avLst/>
                <a:gdLst/>
                <a:ahLst/>
                <a:cxnLst/>
                <a:rect l="l" t="t" r="r" b="b"/>
                <a:pathLst>
                  <a:path w="1914" h="768" extrusionOk="0">
                    <a:moveTo>
                      <a:pt x="976" y="0"/>
                    </a:moveTo>
                    <a:cubicBezTo>
                      <a:pt x="806" y="0"/>
                      <a:pt x="630" y="50"/>
                      <a:pt x="478" y="193"/>
                    </a:cubicBezTo>
                    <a:cubicBezTo>
                      <a:pt x="1" y="649"/>
                      <a:pt x="274" y="768"/>
                      <a:pt x="365" y="768"/>
                    </a:cubicBezTo>
                    <a:cubicBezTo>
                      <a:pt x="368" y="768"/>
                      <a:pt x="371" y="768"/>
                      <a:pt x="373" y="768"/>
                    </a:cubicBezTo>
                    <a:cubicBezTo>
                      <a:pt x="436" y="762"/>
                      <a:pt x="967" y="489"/>
                      <a:pt x="1330" y="489"/>
                    </a:cubicBezTo>
                    <a:cubicBezTo>
                      <a:pt x="1445" y="489"/>
                      <a:pt x="1543" y="517"/>
                      <a:pt x="1604" y="589"/>
                    </a:cubicBezTo>
                    <a:cubicBezTo>
                      <a:pt x="1604" y="589"/>
                      <a:pt x="1611" y="589"/>
                      <a:pt x="1621" y="589"/>
                    </a:cubicBezTo>
                    <a:cubicBezTo>
                      <a:pt x="1687" y="589"/>
                      <a:pt x="1913" y="567"/>
                      <a:pt x="1701" y="245"/>
                    </a:cubicBezTo>
                    <a:cubicBezTo>
                      <a:pt x="1701" y="245"/>
                      <a:pt x="1353" y="0"/>
                      <a:pt x="976" y="0"/>
                    </a:cubicBezTo>
                    <a:close/>
                  </a:path>
                </a:pathLst>
              </a:custGeom>
              <a:solidFill>
                <a:srgbClr val="48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09;p51">
                <a:extLst>
                  <a:ext uri="{FF2B5EF4-FFF2-40B4-BE49-F238E27FC236}">
                    <a16:creationId xmlns:a16="http://schemas.microsoft.com/office/drawing/2014/main" id="{D1B9D126-ECA9-46A7-9884-000673B17AA9}"/>
                  </a:ext>
                </a:extLst>
              </p:cNvPr>
              <p:cNvSpPr/>
              <p:nvPr/>
            </p:nvSpPr>
            <p:spPr>
              <a:xfrm>
                <a:off x="890675" y="4069750"/>
                <a:ext cx="34075" cy="13600"/>
              </a:xfrm>
              <a:custGeom>
                <a:avLst/>
                <a:gdLst/>
                <a:ahLst/>
                <a:cxnLst/>
                <a:rect l="l" t="t" r="r" b="b"/>
                <a:pathLst>
                  <a:path w="1363" h="544" extrusionOk="0">
                    <a:moveTo>
                      <a:pt x="822" y="1"/>
                    </a:moveTo>
                    <a:cubicBezTo>
                      <a:pt x="556" y="1"/>
                      <a:pt x="284" y="187"/>
                      <a:pt x="284" y="187"/>
                    </a:cubicBezTo>
                    <a:cubicBezTo>
                      <a:pt x="1" y="538"/>
                      <a:pt x="351" y="538"/>
                      <a:pt x="351" y="538"/>
                    </a:cubicBezTo>
                    <a:cubicBezTo>
                      <a:pt x="406" y="481"/>
                      <a:pt x="491" y="462"/>
                      <a:pt x="588" y="462"/>
                    </a:cubicBezTo>
                    <a:cubicBezTo>
                      <a:pt x="787" y="462"/>
                      <a:pt x="1037" y="543"/>
                      <a:pt x="1182" y="543"/>
                    </a:cubicBezTo>
                    <a:cubicBezTo>
                      <a:pt x="1319" y="543"/>
                      <a:pt x="1363" y="472"/>
                      <a:pt x="1187" y="195"/>
                    </a:cubicBezTo>
                    <a:cubicBezTo>
                      <a:pt x="1091" y="49"/>
                      <a:pt x="957" y="1"/>
                      <a:pt x="822" y="1"/>
                    </a:cubicBezTo>
                    <a:close/>
                  </a:path>
                </a:pathLst>
              </a:custGeom>
              <a:solidFill>
                <a:srgbClr val="48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10;p51">
                <a:extLst>
                  <a:ext uri="{FF2B5EF4-FFF2-40B4-BE49-F238E27FC236}">
                    <a16:creationId xmlns:a16="http://schemas.microsoft.com/office/drawing/2014/main" id="{26646BB4-94C7-4B6B-9524-88A99FF93884}"/>
                  </a:ext>
                </a:extLst>
              </p:cNvPr>
              <p:cNvSpPr/>
              <p:nvPr/>
            </p:nvSpPr>
            <p:spPr>
              <a:xfrm>
                <a:off x="808450" y="4072550"/>
                <a:ext cx="48500" cy="50550"/>
              </a:xfrm>
              <a:custGeom>
                <a:avLst/>
                <a:gdLst/>
                <a:ahLst/>
                <a:cxnLst/>
                <a:rect l="l" t="t" r="r" b="b"/>
                <a:pathLst>
                  <a:path w="1940" h="2022" extrusionOk="0">
                    <a:moveTo>
                      <a:pt x="172" y="1"/>
                    </a:moveTo>
                    <a:lnTo>
                      <a:pt x="1" y="38"/>
                    </a:lnTo>
                    <a:cubicBezTo>
                      <a:pt x="1" y="53"/>
                      <a:pt x="314" y="1604"/>
                      <a:pt x="1895" y="2022"/>
                    </a:cubicBezTo>
                    <a:lnTo>
                      <a:pt x="1940" y="1850"/>
                    </a:lnTo>
                    <a:cubicBezTo>
                      <a:pt x="471" y="1462"/>
                      <a:pt x="172" y="16"/>
                      <a:pt x="172" y="1"/>
                    </a:cubicBez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11;p51">
                <a:extLst>
                  <a:ext uri="{FF2B5EF4-FFF2-40B4-BE49-F238E27FC236}">
                    <a16:creationId xmlns:a16="http://schemas.microsoft.com/office/drawing/2014/main" id="{90ABD531-F6D3-443C-9B7D-FB0825196A88}"/>
                  </a:ext>
                </a:extLst>
              </p:cNvPr>
              <p:cNvSpPr/>
              <p:nvPr/>
            </p:nvSpPr>
            <p:spPr>
              <a:xfrm>
                <a:off x="778075" y="4132600"/>
                <a:ext cx="55025" cy="47175"/>
              </a:xfrm>
              <a:custGeom>
                <a:avLst/>
                <a:gdLst/>
                <a:ahLst/>
                <a:cxnLst/>
                <a:rect l="l" t="t" r="r" b="b"/>
                <a:pathLst>
                  <a:path w="2201" h="1887" extrusionOk="0">
                    <a:moveTo>
                      <a:pt x="142" y="0"/>
                    </a:moveTo>
                    <a:lnTo>
                      <a:pt x="0" y="97"/>
                    </a:lnTo>
                    <a:cubicBezTo>
                      <a:pt x="30" y="149"/>
                      <a:pt x="850" y="1372"/>
                      <a:pt x="2133" y="1887"/>
                    </a:cubicBezTo>
                    <a:lnTo>
                      <a:pt x="2200" y="1723"/>
                    </a:lnTo>
                    <a:cubicBezTo>
                      <a:pt x="970" y="1238"/>
                      <a:pt x="149" y="15"/>
                      <a:pt x="142" y="0"/>
                    </a:cubicBez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12;p51">
                <a:extLst>
                  <a:ext uri="{FF2B5EF4-FFF2-40B4-BE49-F238E27FC236}">
                    <a16:creationId xmlns:a16="http://schemas.microsoft.com/office/drawing/2014/main" id="{FDFB4092-FC95-4881-8082-87648F76E8F3}"/>
                  </a:ext>
                </a:extLst>
              </p:cNvPr>
              <p:cNvSpPr/>
              <p:nvPr/>
            </p:nvSpPr>
            <p:spPr>
              <a:xfrm>
                <a:off x="799325" y="4010250"/>
                <a:ext cx="112450" cy="59925"/>
              </a:xfrm>
              <a:custGeom>
                <a:avLst/>
                <a:gdLst/>
                <a:ahLst/>
                <a:cxnLst/>
                <a:rect l="l" t="t" r="r" b="b"/>
                <a:pathLst>
                  <a:path w="4498" h="2397" extrusionOk="0">
                    <a:moveTo>
                      <a:pt x="1945" y="1"/>
                    </a:moveTo>
                    <a:cubicBezTo>
                      <a:pt x="1444" y="1"/>
                      <a:pt x="938" y="143"/>
                      <a:pt x="552" y="457"/>
                    </a:cubicBezTo>
                    <a:cubicBezTo>
                      <a:pt x="254" y="688"/>
                      <a:pt x="60" y="1031"/>
                      <a:pt x="23" y="1404"/>
                    </a:cubicBezTo>
                    <a:cubicBezTo>
                      <a:pt x="0" y="1777"/>
                      <a:pt x="194" y="2172"/>
                      <a:pt x="530" y="2329"/>
                    </a:cubicBezTo>
                    <a:cubicBezTo>
                      <a:pt x="633" y="2374"/>
                      <a:pt x="745" y="2397"/>
                      <a:pt x="858" y="2397"/>
                    </a:cubicBezTo>
                    <a:cubicBezTo>
                      <a:pt x="932" y="2397"/>
                      <a:pt x="1008" y="2387"/>
                      <a:pt x="1082" y="2366"/>
                    </a:cubicBezTo>
                    <a:cubicBezTo>
                      <a:pt x="1499" y="2247"/>
                      <a:pt x="1753" y="1814"/>
                      <a:pt x="2156" y="1643"/>
                    </a:cubicBezTo>
                    <a:cubicBezTo>
                      <a:pt x="2311" y="1575"/>
                      <a:pt x="2476" y="1553"/>
                      <a:pt x="2644" y="1553"/>
                    </a:cubicBezTo>
                    <a:cubicBezTo>
                      <a:pt x="2847" y="1553"/>
                      <a:pt x="3055" y="1585"/>
                      <a:pt x="3259" y="1605"/>
                    </a:cubicBezTo>
                    <a:cubicBezTo>
                      <a:pt x="3347" y="1614"/>
                      <a:pt x="3437" y="1621"/>
                      <a:pt x="3527" y="1621"/>
                    </a:cubicBezTo>
                    <a:cubicBezTo>
                      <a:pt x="3583" y="1621"/>
                      <a:pt x="3638" y="1618"/>
                      <a:pt x="3692" y="1613"/>
                    </a:cubicBezTo>
                    <a:cubicBezTo>
                      <a:pt x="3916" y="1598"/>
                      <a:pt x="4132" y="1531"/>
                      <a:pt x="4318" y="1419"/>
                    </a:cubicBezTo>
                    <a:cubicBezTo>
                      <a:pt x="4497" y="1299"/>
                      <a:pt x="4386" y="1001"/>
                      <a:pt x="4289" y="867"/>
                    </a:cubicBezTo>
                    <a:cubicBezTo>
                      <a:pt x="4147" y="710"/>
                      <a:pt x="3975" y="583"/>
                      <a:pt x="3781" y="509"/>
                    </a:cubicBezTo>
                    <a:cubicBezTo>
                      <a:pt x="3267" y="255"/>
                      <a:pt x="2722" y="47"/>
                      <a:pt x="2156" y="9"/>
                    </a:cubicBezTo>
                    <a:cubicBezTo>
                      <a:pt x="2086" y="4"/>
                      <a:pt x="2016" y="1"/>
                      <a:pt x="1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13;p51">
                <a:extLst>
                  <a:ext uri="{FF2B5EF4-FFF2-40B4-BE49-F238E27FC236}">
                    <a16:creationId xmlns:a16="http://schemas.microsoft.com/office/drawing/2014/main" id="{403AA2C2-E14F-4201-A15E-488D9C01C465}"/>
                  </a:ext>
                </a:extLst>
              </p:cNvPr>
              <p:cNvSpPr/>
              <p:nvPr/>
            </p:nvSpPr>
            <p:spPr>
              <a:xfrm>
                <a:off x="639525" y="4024825"/>
                <a:ext cx="194150" cy="279325"/>
              </a:xfrm>
              <a:custGeom>
                <a:avLst/>
                <a:gdLst/>
                <a:ahLst/>
                <a:cxnLst/>
                <a:rect l="l" t="t" r="r" b="b"/>
                <a:pathLst>
                  <a:path w="7766" h="11173" extrusionOk="0">
                    <a:moveTo>
                      <a:pt x="6247" y="1"/>
                    </a:moveTo>
                    <a:cubicBezTo>
                      <a:pt x="6093" y="1"/>
                      <a:pt x="5924" y="25"/>
                      <a:pt x="5743" y="75"/>
                    </a:cubicBezTo>
                    <a:cubicBezTo>
                      <a:pt x="5251" y="209"/>
                      <a:pt x="4200" y="3707"/>
                      <a:pt x="3894" y="4095"/>
                    </a:cubicBezTo>
                    <a:cubicBezTo>
                      <a:pt x="3543" y="4527"/>
                      <a:pt x="3245" y="4997"/>
                      <a:pt x="2992" y="5497"/>
                    </a:cubicBezTo>
                    <a:cubicBezTo>
                      <a:pt x="2261" y="6929"/>
                      <a:pt x="1843" y="8503"/>
                      <a:pt x="1761" y="10113"/>
                    </a:cubicBezTo>
                    <a:cubicBezTo>
                      <a:pt x="2723" y="10203"/>
                      <a:pt x="1" y="11075"/>
                      <a:pt x="970" y="11172"/>
                    </a:cubicBezTo>
                    <a:cubicBezTo>
                      <a:pt x="972" y="11173"/>
                      <a:pt x="975" y="11173"/>
                      <a:pt x="977" y="11173"/>
                    </a:cubicBezTo>
                    <a:cubicBezTo>
                      <a:pt x="1212" y="11173"/>
                      <a:pt x="4580" y="10532"/>
                      <a:pt x="5244" y="9994"/>
                    </a:cubicBezTo>
                    <a:cubicBezTo>
                      <a:pt x="6646" y="8846"/>
                      <a:pt x="6899" y="7824"/>
                      <a:pt x="7019" y="6571"/>
                    </a:cubicBezTo>
                    <a:cubicBezTo>
                      <a:pt x="7086" y="5915"/>
                      <a:pt x="6027" y="4341"/>
                      <a:pt x="6362" y="3759"/>
                    </a:cubicBezTo>
                    <a:cubicBezTo>
                      <a:pt x="7765" y="1389"/>
                      <a:pt x="7412" y="1"/>
                      <a:pt x="62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714;p51">
              <a:extLst>
                <a:ext uri="{FF2B5EF4-FFF2-40B4-BE49-F238E27FC236}">
                  <a16:creationId xmlns:a16="http://schemas.microsoft.com/office/drawing/2014/main" id="{5B203A4C-74EB-4BD7-B1A3-BA404D1ECAE2}"/>
                </a:ext>
              </a:extLst>
            </p:cNvPr>
            <p:cNvSpPr/>
            <p:nvPr/>
          </p:nvSpPr>
          <p:spPr>
            <a:xfrm>
              <a:off x="1512106" y="1620353"/>
              <a:ext cx="104308" cy="104281"/>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15;p51">
              <a:extLst>
                <a:ext uri="{FF2B5EF4-FFF2-40B4-BE49-F238E27FC236}">
                  <a16:creationId xmlns:a16="http://schemas.microsoft.com/office/drawing/2014/main" id="{A44CF534-9E1D-47B4-80C7-884A28D93933}"/>
                </a:ext>
              </a:extLst>
            </p:cNvPr>
            <p:cNvSpPr/>
            <p:nvPr/>
          </p:nvSpPr>
          <p:spPr>
            <a:xfrm>
              <a:off x="2427285" y="2069210"/>
              <a:ext cx="104034" cy="10400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16;p51">
              <a:extLst>
                <a:ext uri="{FF2B5EF4-FFF2-40B4-BE49-F238E27FC236}">
                  <a16:creationId xmlns:a16="http://schemas.microsoft.com/office/drawing/2014/main" id="{A3B5CDC1-F504-409A-B77C-CFEB8298452C}"/>
                </a:ext>
              </a:extLst>
            </p:cNvPr>
            <p:cNvSpPr/>
            <p:nvPr/>
          </p:nvSpPr>
          <p:spPr>
            <a:xfrm rot="3945256">
              <a:off x="1836516" y="1871581"/>
              <a:ext cx="386125" cy="518840"/>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4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720;p51">
            <a:extLst>
              <a:ext uri="{FF2B5EF4-FFF2-40B4-BE49-F238E27FC236}">
                <a16:creationId xmlns:a16="http://schemas.microsoft.com/office/drawing/2014/main" id="{B828FE2C-2A90-4D56-B489-BF982DA0AA3F}"/>
              </a:ext>
            </a:extLst>
          </p:cNvPr>
          <p:cNvGrpSpPr/>
          <p:nvPr/>
        </p:nvGrpSpPr>
        <p:grpSpPr>
          <a:xfrm>
            <a:off x="2189546" y="2289416"/>
            <a:ext cx="1019214" cy="702793"/>
            <a:chOff x="3006568" y="1710773"/>
            <a:chExt cx="1019214" cy="702793"/>
          </a:xfrm>
        </p:grpSpPr>
        <p:grpSp>
          <p:nvGrpSpPr>
            <p:cNvPr id="32" name="Google Shape;5721;p51">
              <a:extLst>
                <a:ext uri="{FF2B5EF4-FFF2-40B4-BE49-F238E27FC236}">
                  <a16:creationId xmlns:a16="http://schemas.microsoft.com/office/drawing/2014/main" id="{2080AEE0-5F46-46AB-B781-82B6CB08ABBA}"/>
                </a:ext>
              </a:extLst>
            </p:cNvPr>
            <p:cNvGrpSpPr/>
            <p:nvPr/>
          </p:nvGrpSpPr>
          <p:grpSpPr>
            <a:xfrm>
              <a:off x="3168471" y="1710773"/>
              <a:ext cx="682365" cy="682365"/>
              <a:chOff x="2168225" y="1467125"/>
              <a:chExt cx="563100" cy="563100"/>
            </a:xfrm>
          </p:grpSpPr>
          <p:sp>
            <p:nvSpPr>
              <p:cNvPr id="36" name="Google Shape;5722;p51">
                <a:extLst>
                  <a:ext uri="{FF2B5EF4-FFF2-40B4-BE49-F238E27FC236}">
                    <a16:creationId xmlns:a16="http://schemas.microsoft.com/office/drawing/2014/main" id="{F8AF77D0-D463-497D-AA7D-8343D0F7EF6C}"/>
                  </a:ext>
                </a:extLst>
              </p:cNvPr>
              <p:cNvSpPr/>
              <p:nvPr/>
            </p:nvSpPr>
            <p:spPr>
              <a:xfrm>
                <a:off x="2168225" y="1467125"/>
                <a:ext cx="563100" cy="563100"/>
              </a:xfrm>
              <a:custGeom>
                <a:avLst/>
                <a:gdLst/>
                <a:ahLst/>
                <a:cxnLst/>
                <a:rect l="l" t="t" r="r" b="b"/>
                <a:pathLst>
                  <a:path w="22524" h="22524" extrusionOk="0">
                    <a:moveTo>
                      <a:pt x="11262" y="1"/>
                    </a:moveTo>
                    <a:cubicBezTo>
                      <a:pt x="5042" y="1"/>
                      <a:pt x="0" y="5042"/>
                      <a:pt x="0" y="11262"/>
                    </a:cubicBezTo>
                    <a:cubicBezTo>
                      <a:pt x="0" y="17482"/>
                      <a:pt x="5042" y="22524"/>
                      <a:pt x="11262" y="22524"/>
                    </a:cubicBezTo>
                    <a:cubicBezTo>
                      <a:pt x="17482" y="22524"/>
                      <a:pt x="22523" y="17482"/>
                      <a:pt x="22523" y="11262"/>
                    </a:cubicBezTo>
                    <a:cubicBezTo>
                      <a:pt x="22523" y="5042"/>
                      <a:pt x="17482" y="1"/>
                      <a:pt x="11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723;p51">
                <a:extLst>
                  <a:ext uri="{FF2B5EF4-FFF2-40B4-BE49-F238E27FC236}">
                    <a16:creationId xmlns:a16="http://schemas.microsoft.com/office/drawing/2014/main" id="{F76D2FF8-C983-4502-957B-3FD788FD85CD}"/>
                  </a:ext>
                </a:extLst>
              </p:cNvPr>
              <p:cNvSpPr/>
              <p:nvPr/>
            </p:nvSpPr>
            <p:spPr>
              <a:xfrm>
                <a:off x="2200850" y="1842650"/>
                <a:ext cx="497850" cy="187575"/>
              </a:xfrm>
              <a:custGeom>
                <a:avLst/>
                <a:gdLst/>
                <a:ahLst/>
                <a:cxnLst/>
                <a:rect l="l" t="t" r="r" b="b"/>
                <a:pathLst>
                  <a:path w="19914" h="7503" extrusionOk="0">
                    <a:moveTo>
                      <a:pt x="13119" y="0"/>
                    </a:moveTo>
                    <a:lnTo>
                      <a:pt x="6668" y="67"/>
                    </a:lnTo>
                    <a:lnTo>
                      <a:pt x="0" y="1492"/>
                    </a:lnTo>
                    <a:cubicBezTo>
                      <a:pt x="1947" y="5191"/>
                      <a:pt x="5780" y="7503"/>
                      <a:pt x="9957" y="7503"/>
                    </a:cubicBezTo>
                    <a:cubicBezTo>
                      <a:pt x="14133" y="7503"/>
                      <a:pt x="17967" y="5183"/>
                      <a:pt x="19913" y="1492"/>
                    </a:cubicBezTo>
                    <a:lnTo>
                      <a:pt x="131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724;p51">
                <a:extLst>
                  <a:ext uri="{FF2B5EF4-FFF2-40B4-BE49-F238E27FC236}">
                    <a16:creationId xmlns:a16="http://schemas.microsoft.com/office/drawing/2014/main" id="{D0973A86-AD32-43D5-AC15-75460F3BD2FF}"/>
                  </a:ext>
                </a:extLst>
              </p:cNvPr>
              <p:cNvSpPr/>
              <p:nvPr/>
            </p:nvSpPr>
            <p:spPr>
              <a:xfrm>
                <a:off x="2335100" y="1503575"/>
                <a:ext cx="210700" cy="160325"/>
              </a:xfrm>
              <a:custGeom>
                <a:avLst/>
                <a:gdLst/>
                <a:ahLst/>
                <a:cxnLst/>
                <a:rect l="l" t="t" r="r" b="b"/>
                <a:pathLst>
                  <a:path w="8428" h="6413" extrusionOk="0">
                    <a:moveTo>
                      <a:pt x="4403" y="0"/>
                    </a:moveTo>
                    <a:cubicBezTo>
                      <a:pt x="3378" y="0"/>
                      <a:pt x="2321" y="441"/>
                      <a:pt x="1289" y="441"/>
                    </a:cubicBezTo>
                    <a:cubicBezTo>
                      <a:pt x="1044" y="441"/>
                      <a:pt x="801" y="417"/>
                      <a:pt x="560" y="355"/>
                    </a:cubicBezTo>
                    <a:cubicBezTo>
                      <a:pt x="466" y="319"/>
                      <a:pt x="368" y="300"/>
                      <a:pt x="269" y="300"/>
                    </a:cubicBezTo>
                    <a:cubicBezTo>
                      <a:pt x="227" y="300"/>
                      <a:pt x="184" y="304"/>
                      <a:pt x="142" y="310"/>
                    </a:cubicBezTo>
                    <a:cubicBezTo>
                      <a:pt x="0" y="340"/>
                      <a:pt x="552" y="2182"/>
                      <a:pt x="850" y="2801"/>
                    </a:cubicBezTo>
                    <a:cubicBezTo>
                      <a:pt x="1149" y="3428"/>
                      <a:pt x="1619" y="4010"/>
                      <a:pt x="2208" y="4069"/>
                    </a:cubicBezTo>
                    <a:lnTo>
                      <a:pt x="3297" y="3980"/>
                    </a:lnTo>
                    <a:lnTo>
                      <a:pt x="5407" y="3778"/>
                    </a:lnTo>
                    <a:cubicBezTo>
                      <a:pt x="5566" y="3761"/>
                      <a:pt x="5726" y="3745"/>
                      <a:pt x="5886" y="3745"/>
                    </a:cubicBezTo>
                    <a:cubicBezTo>
                      <a:pt x="6070" y="3745"/>
                      <a:pt x="6253" y="3766"/>
                      <a:pt x="6429" y="3831"/>
                    </a:cubicBezTo>
                    <a:cubicBezTo>
                      <a:pt x="6802" y="3957"/>
                      <a:pt x="7070" y="4278"/>
                      <a:pt x="7137" y="4658"/>
                    </a:cubicBezTo>
                    <a:cubicBezTo>
                      <a:pt x="7182" y="4986"/>
                      <a:pt x="7078" y="5307"/>
                      <a:pt x="7055" y="5635"/>
                    </a:cubicBezTo>
                    <a:cubicBezTo>
                      <a:pt x="7033" y="5963"/>
                      <a:pt x="7152" y="6366"/>
                      <a:pt x="7428" y="6411"/>
                    </a:cubicBezTo>
                    <a:cubicBezTo>
                      <a:pt x="7439" y="6412"/>
                      <a:pt x="7449" y="6413"/>
                      <a:pt x="7459" y="6413"/>
                    </a:cubicBezTo>
                    <a:cubicBezTo>
                      <a:pt x="7590" y="6413"/>
                      <a:pt x="7712" y="6329"/>
                      <a:pt x="7816" y="6232"/>
                    </a:cubicBezTo>
                    <a:cubicBezTo>
                      <a:pt x="8234" y="5837"/>
                      <a:pt x="8428" y="5151"/>
                      <a:pt x="8308" y="4532"/>
                    </a:cubicBezTo>
                    <a:cubicBezTo>
                      <a:pt x="8211" y="4062"/>
                      <a:pt x="7950" y="3652"/>
                      <a:pt x="7906" y="3174"/>
                    </a:cubicBezTo>
                    <a:cubicBezTo>
                      <a:pt x="7883" y="2936"/>
                      <a:pt x="7913" y="2675"/>
                      <a:pt x="7838" y="2451"/>
                    </a:cubicBezTo>
                    <a:cubicBezTo>
                      <a:pt x="7771" y="2279"/>
                      <a:pt x="7667" y="2130"/>
                      <a:pt x="7548" y="1996"/>
                    </a:cubicBezTo>
                    <a:cubicBezTo>
                      <a:pt x="6876" y="1228"/>
                      <a:pt x="6175" y="430"/>
                      <a:pt x="5280" y="131"/>
                    </a:cubicBezTo>
                    <a:cubicBezTo>
                      <a:pt x="4992" y="37"/>
                      <a:pt x="4699" y="0"/>
                      <a:pt x="4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725;p51">
                <a:extLst>
                  <a:ext uri="{FF2B5EF4-FFF2-40B4-BE49-F238E27FC236}">
                    <a16:creationId xmlns:a16="http://schemas.microsoft.com/office/drawing/2014/main" id="{2BEE3CA1-A0F6-42BC-B204-316B1A962136}"/>
                  </a:ext>
                </a:extLst>
              </p:cNvPr>
              <p:cNvSpPr/>
              <p:nvPr/>
            </p:nvSpPr>
            <p:spPr>
              <a:xfrm>
                <a:off x="2359700" y="1509325"/>
                <a:ext cx="190950" cy="215250"/>
              </a:xfrm>
              <a:custGeom>
                <a:avLst/>
                <a:gdLst/>
                <a:ahLst/>
                <a:cxnLst/>
                <a:rect l="l" t="t" r="r" b="b"/>
                <a:pathLst>
                  <a:path w="7638" h="8610" extrusionOk="0">
                    <a:moveTo>
                      <a:pt x="3392" y="0"/>
                    </a:moveTo>
                    <a:cubicBezTo>
                      <a:pt x="2367" y="0"/>
                      <a:pt x="1317" y="273"/>
                      <a:pt x="642" y="1028"/>
                    </a:cubicBezTo>
                    <a:cubicBezTo>
                      <a:pt x="403" y="1303"/>
                      <a:pt x="224" y="1624"/>
                      <a:pt x="127" y="1975"/>
                    </a:cubicBezTo>
                    <a:cubicBezTo>
                      <a:pt x="38" y="2288"/>
                      <a:pt x="1" y="2616"/>
                      <a:pt x="30" y="2937"/>
                    </a:cubicBezTo>
                    <a:cubicBezTo>
                      <a:pt x="53" y="3198"/>
                      <a:pt x="105" y="3541"/>
                      <a:pt x="262" y="3742"/>
                    </a:cubicBezTo>
                    <a:cubicBezTo>
                      <a:pt x="397" y="3910"/>
                      <a:pt x="628" y="3921"/>
                      <a:pt x="833" y="3921"/>
                    </a:cubicBezTo>
                    <a:cubicBezTo>
                      <a:pt x="865" y="3921"/>
                      <a:pt x="896" y="3921"/>
                      <a:pt x="925" y="3921"/>
                    </a:cubicBezTo>
                    <a:cubicBezTo>
                      <a:pt x="1027" y="3921"/>
                      <a:pt x="1130" y="3920"/>
                      <a:pt x="1234" y="3920"/>
                    </a:cubicBezTo>
                    <a:cubicBezTo>
                      <a:pt x="1528" y="3920"/>
                      <a:pt x="1828" y="3932"/>
                      <a:pt x="2104" y="4026"/>
                    </a:cubicBezTo>
                    <a:cubicBezTo>
                      <a:pt x="2454" y="4145"/>
                      <a:pt x="2753" y="4406"/>
                      <a:pt x="2999" y="4689"/>
                    </a:cubicBezTo>
                    <a:cubicBezTo>
                      <a:pt x="3409" y="5152"/>
                      <a:pt x="3700" y="5704"/>
                      <a:pt x="3856" y="6308"/>
                    </a:cubicBezTo>
                    <a:cubicBezTo>
                      <a:pt x="3931" y="6628"/>
                      <a:pt x="3961" y="6964"/>
                      <a:pt x="4065" y="7270"/>
                    </a:cubicBezTo>
                    <a:cubicBezTo>
                      <a:pt x="4214" y="7695"/>
                      <a:pt x="4498" y="8045"/>
                      <a:pt x="4781" y="8388"/>
                    </a:cubicBezTo>
                    <a:cubicBezTo>
                      <a:pt x="4833" y="8478"/>
                      <a:pt x="4915" y="8545"/>
                      <a:pt x="5005" y="8590"/>
                    </a:cubicBezTo>
                    <a:cubicBezTo>
                      <a:pt x="5054" y="8603"/>
                      <a:pt x="5105" y="8610"/>
                      <a:pt x="5154" y="8610"/>
                    </a:cubicBezTo>
                    <a:cubicBezTo>
                      <a:pt x="5248" y="8610"/>
                      <a:pt x="5340" y="8586"/>
                      <a:pt x="5423" y="8538"/>
                    </a:cubicBezTo>
                    <a:cubicBezTo>
                      <a:pt x="6206" y="8165"/>
                      <a:pt x="6601" y="7300"/>
                      <a:pt x="6899" y="6487"/>
                    </a:cubicBezTo>
                    <a:cubicBezTo>
                      <a:pt x="7309" y="5376"/>
                      <a:pt x="7638" y="4123"/>
                      <a:pt x="7138" y="3056"/>
                    </a:cubicBezTo>
                    <a:cubicBezTo>
                      <a:pt x="7086" y="2967"/>
                      <a:pt x="7056" y="2877"/>
                      <a:pt x="7048" y="2780"/>
                    </a:cubicBezTo>
                    <a:cubicBezTo>
                      <a:pt x="7063" y="2683"/>
                      <a:pt x="7093" y="2586"/>
                      <a:pt x="7138" y="2497"/>
                    </a:cubicBezTo>
                    <a:cubicBezTo>
                      <a:pt x="7302" y="2049"/>
                      <a:pt x="7071" y="1542"/>
                      <a:pt x="6713" y="1221"/>
                    </a:cubicBezTo>
                    <a:cubicBezTo>
                      <a:pt x="6355" y="901"/>
                      <a:pt x="5900" y="729"/>
                      <a:pt x="5467" y="528"/>
                    </a:cubicBezTo>
                    <a:cubicBezTo>
                      <a:pt x="5176" y="379"/>
                      <a:pt x="4886" y="252"/>
                      <a:pt x="4587" y="148"/>
                    </a:cubicBezTo>
                    <a:cubicBezTo>
                      <a:pt x="4319" y="73"/>
                      <a:pt x="4050" y="28"/>
                      <a:pt x="3782" y="13"/>
                    </a:cubicBezTo>
                    <a:cubicBezTo>
                      <a:pt x="3653" y="5"/>
                      <a:pt x="3523" y="0"/>
                      <a:pt x="33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726;p51">
                <a:extLst>
                  <a:ext uri="{FF2B5EF4-FFF2-40B4-BE49-F238E27FC236}">
                    <a16:creationId xmlns:a16="http://schemas.microsoft.com/office/drawing/2014/main" id="{7DAE27E8-BB91-4DB1-B519-57B8F9EF133A}"/>
                  </a:ext>
                </a:extLst>
              </p:cNvPr>
              <p:cNvSpPr/>
              <p:nvPr/>
            </p:nvSpPr>
            <p:spPr>
              <a:xfrm>
                <a:off x="2360250" y="1604600"/>
                <a:ext cx="168575" cy="366350"/>
              </a:xfrm>
              <a:custGeom>
                <a:avLst/>
                <a:gdLst/>
                <a:ahLst/>
                <a:cxnLst/>
                <a:rect l="l" t="t" r="r" b="b"/>
                <a:pathLst>
                  <a:path w="6743" h="14654" extrusionOk="0">
                    <a:moveTo>
                      <a:pt x="5076" y="0"/>
                    </a:moveTo>
                    <a:cubicBezTo>
                      <a:pt x="4699" y="0"/>
                      <a:pt x="4364" y="722"/>
                      <a:pt x="4364" y="722"/>
                    </a:cubicBezTo>
                    <a:cubicBezTo>
                      <a:pt x="4237" y="1035"/>
                      <a:pt x="4148" y="1371"/>
                      <a:pt x="4118" y="1706"/>
                    </a:cubicBezTo>
                    <a:cubicBezTo>
                      <a:pt x="2977" y="886"/>
                      <a:pt x="1179" y="304"/>
                      <a:pt x="1179" y="304"/>
                    </a:cubicBezTo>
                    <a:cubicBezTo>
                      <a:pt x="1179" y="304"/>
                      <a:pt x="187" y="7523"/>
                      <a:pt x="277" y="11275"/>
                    </a:cubicBezTo>
                    <a:cubicBezTo>
                      <a:pt x="277" y="11275"/>
                      <a:pt x="1" y="14646"/>
                      <a:pt x="2283" y="14653"/>
                    </a:cubicBezTo>
                    <a:cubicBezTo>
                      <a:pt x="3946" y="14653"/>
                      <a:pt x="6743" y="9530"/>
                      <a:pt x="6743" y="9530"/>
                    </a:cubicBezTo>
                    <a:cubicBezTo>
                      <a:pt x="6385" y="8955"/>
                      <a:pt x="4998" y="2788"/>
                      <a:pt x="4998" y="2788"/>
                    </a:cubicBezTo>
                    <a:cubicBezTo>
                      <a:pt x="4968" y="2653"/>
                      <a:pt x="4908" y="2527"/>
                      <a:pt x="4834" y="2415"/>
                    </a:cubicBezTo>
                    <a:lnTo>
                      <a:pt x="5274" y="1527"/>
                    </a:lnTo>
                    <a:cubicBezTo>
                      <a:pt x="6020" y="759"/>
                      <a:pt x="5572" y="147"/>
                      <a:pt x="5162" y="13"/>
                    </a:cubicBezTo>
                    <a:cubicBezTo>
                      <a:pt x="5133" y="4"/>
                      <a:pt x="5104" y="0"/>
                      <a:pt x="5076"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727;p51">
                <a:extLst>
                  <a:ext uri="{FF2B5EF4-FFF2-40B4-BE49-F238E27FC236}">
                    <a16:creationId xmlns:a16="http://schemas.microsoft.com/office/drawing/2014/main" id="{7AF7763B-F9AB-4A79-8BDD-D9E1332AD4D1}"/>
                  </a:ext>
                </a:extLst>
              </p:cNvPr>
              <p:cNvSpPr/>
              <p:nvPr/>
            </p:nvSpPr>
            <p:spPr>
              <a:xfrm>
                <a:off x="2368475" y="1723125"/>
                <a:ext cx="105725" cy="103125"/>
              </a:xfrm>
              <a:custGeom>
                <a:avLst/>
                <a:gdLst/>
                <a:ahLst/>
                <a:cxnLst/>
                <a:rect l="l" t="t" r="r" b="b"/>
                <a:pathLst>
                  <a:path w="4229" h="4125" extrusionOk="0">
                    <a:moveTo>
                      <a:pt x="3886" y="1"/>
                    </a:moveTo>
                    <a:lnTo>
                      <a:pt x="3886" y="1"/>
                    </a:lnTo>
                    <a:cubicBezTo>
                      <a:pt x="2290" y="955"/>
                      <a:pt x="164" y="1477"/>
                      <a:pt x="164" y="1477"/>
                    </a:cubicBezTo>
                    <a:cubicBezTo>
                      <a:pt x="112" y="2342"/>
                      <a:pt x="23" y="3476"/>
                      <a:pt x="0" y="4125"/>
                    </a:cubicBezTo>
                    <a:cubicBezTo>
                      <a:pt x="4229" y="1813"/>
                      <a:pt x="3886" y="1"/>
                      <a:pt x="3886" y="1"/>
                    </a:cubicBezTo>
                    <a:close/>
                  </a:path>
                </a:pathLst>
              </a:custGeom>
              <a:solidFill>
                <a:srgbClr val="E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728;p51">
                <a:extLst>
                  <a:ext uri="{FF2B5EF4-FFF2-40B4-BE49-F238E27FC236}">
                    <a16:creationId xmlns:a16="http://schemas.microsoft.com/office/drawing/2014/main" id="{2924A356-9828-490A-93BE-BAAA9B8BB02B}"/>
                  </a:ext>
                </a:extLst>
              </p:cNvPr>
              <p:cNvSpPr/>
              <p:nvPr/>
            </p:nvSpPr>
            <p:spPr>
              <a:xfrm>
                <a:off x="2349450" y="1589150"/>
                <a:ext cx="148525" cy="172625"/>
              </a:xfrm>
              <a:custGeom>
                <a:avLst/>
                <a:gdLst/>
                <a:ahLst/>
                <a:cxnLst/>
                <a:rect l="l" t="t" r="r" b="b"/>
                <a:pathLst>
                  <a:path w="5941" h="6905" extrusionOk="0">
                    <a:moveTo>
                      <a:pt x="1554" y="0"/>
                    </a:moveTo>
                    <a:cubicBezTo>
                      <a:pt x="1332" y="0"/>
                      <a:pt x="1098" y="6"/>
                      <a:pt x="851" y="20"/>
                    </a:cubicBezTo>
                    <a:cubicBezTo>
                      <a:pt x="851" y="20"/>
                      <a:pt x="821" y="1608"/>
                      <a:pt x="470" y="2123"/>
                    </a:cubicBezTo>
                    <a:cubicBezTo>
                      <a:pt x="120" y="2637"/>
                      <a:pt x="0" y="5897"/>
                      <a:pt x="470" y="6620"/>
                    </a:cubicBezTo>
                    <a:cubicBezTo>
                      <a:pt x="575" y="6783"/>
                      <a:pt x="893" y="6905"/>
                      <a:pt x="1335" y="6905"/>
                    </a:cubicBezTo>
                    <a:cubicBezTo>
                      <a:pt x="1904" y="6905"/>
                      <a:pt x="2679" y="6703"/>
                      <a:pt x="3468" y="6128"/>
                    </a:cubicBezTo>
                    <a:cubicBezTo>
                      <a:pt x="4863" y="5099"/>
                      <a:pt x="5258" y="2481"/>
                      <a:pt x="5258" y="2481"/>
                    </a:cubicBezTo>
                    <a:cubicBezTo>
                      <a:pt x="5258" y="2481"/>
                      <a:pt x="5941" y="0"/>
                      <a:pt x="1554"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29;p51">
                <a:extLst>
                  <a:ext uri="{FF2B5EF4-FFF2-40B4-BE49-F238E27FC236}">
                    <a16:creationId xmlns:a16="http://schemas.microsoft.com/office/drawing/2014/main" id="{566ABA64-16BF-4980-BAE4-9C21CB1BC6E9}"/>
                  </a:ext>
                </a:extLst>
              </p:cNvPr>
              <p:cNvSpPr/>
              <p:nvPr/>
            </p:nvSpPr>
            <p:spPr>
              <a:xfrm>
                <a:off x="2352250" y="1666075"/>
                <a:ext cx="92675" cy="95375"/>
              </a:xfrm>
              <a:custGeom>
                <a:avLst/>
                <a:gdLst/>
                <a:ahLst/>
                <a:cxnLst/>
                <a:rect l="l" t="t" r="r" b="b"/>
                <a:pathLst>
                  <a:path w="3707" h="3815" extrusionOk="0">
                    <a:moveTo>
                      <a:pt x="3535" y="0"/>
                    </a:moveTo>
                    <a:cubicBezTo>
                      <a:pt x="3535" y="0"/>
                      <a:pt x="3052" y="290"/>
                      <a:pt x="2172" y="290"/>
                    </a:cubicBezTo>
                    <a:cubicBezTo>
                      <a:pt x="1854" y="290"/>
                      <a:pt x="1484" y="252"/>
                      <a:pt x="1067" y="150"/>
                    </a:cubicBezTo>
                    <a:cubicBezTo>
                      <a:pt x="1031" y="140"/>
                      <a:pt x="996" y="136"/>
                      <a:pt x="959" y="136"/>
                    </a:cubicBezTo>
                    <a:cubicBezTo>
                      <a:pt x="652" y="136"/>
                      <a:pt x="322" y="446"/>
                      <a:pt x="75" y="560"/>
                    </a:cubicBezTo>
                    <a:cubicBezTo>
                      <a:pt x="0" y="1701"/>
                      <a:pt x="67" y="3103"/>
                      <a:pt x="358" y="3543"/>
                    </a:cubicBezTo>
                    <a:cubicBezTo>
                      <a:pt x="450" y="3681"/>
                      <a:pt x="714" y="3815"/>
                      <a:pt x="1135" y="3815"/>
                    </a:cubicBezTo>
                    <a:cubicBezTo>
                      <a:pt x="1711" y="3815"/>
                      <a:pt x="2582" y="3565"/>
                      <a:pt x="3707" y="2738"/>
                    </a:cubicBezTo>
                    <a:lnTo>
                      <a:pt x="3535" y="0"/>
                    </a:ln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30;p51">
                <a:extLst>
                  <a:ext uri="{FF2B5EF4-FFF2-40B4-BE49-F238E27FC236}">
                    <a16:creationId xmlns:a16="http://schemas.microsoft.com/office/drawing/2014/main" id="{146B8AF6-8D79-4EDB-BCE0-3F8C8086AD56}"/>
                  </a:ext>
                </a:extLst>
              </p:cNvPr>
              <p:cNvSpPr/>
              <p:nvPr/>
            </p:nvSpPr>
            <p:spPr>
              <a:xfrm>
                <a:off x="2365300" y="1653950"/>
                <a:ext cx="7675" cy="16075"/>
              </a:xfrm>
              <a:custGeom>
                <a:avLst/>
                <a:gdLst/>
                <a:ahLst/>
                <a:cxnLst/>
                <a:rect l="l" t="t" r="r" b="b"/>
                <a:pathLst>
                  <a:path w="307" h="643" extrusionOk="0">
                    <a:moveTo>
                      <a:pt x="135" y="1"/>
                    </a:moveTo>
                    <a:cubicBezTo>
                      <a:pt x="60" y="8"/>
                      <a:pt x="0" y="150"/>
                      <a:pt x="8" y="329"/>
                    </a:cubicBezTo>
                    <a:cubicBezTo>
                      <a:pt x="15" y="500"/>
                      <a:pt x="82" y="642"/>
                      <a:pt x="164" y="642"/>
                    </a:cubicBezTo>
                    <a:cubicBezTo>
                      <a:pt x="246" y="635"/>
                      <a:pt x="306" y="493"/>
                      <a:pt x="299" y="314"/>
                    </a:cubicBezTo>
                    <a:cubicBezTo>
                      <a:pt x="291" y="135"/>
                      <a:pt x="217" y="1"/>
                      <a:pt x="135" y="1"/>
                    </a:cubicBezTo>
                    <a:close/>
                  </a:path>
                </a:pathLst>
              </a:custGeom>
              <a:solidFill>
                <a:srgbClr val="3B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31;p51">
                <a:extLst>
                  <a:ext uri="{FF2B5EF4-FFF2-40B4-BE49-F238E27FC236}">
                    <a16:creationId xmlns:a16="http://schemas.microsoft.com/office/drawing/2014/main" id="{F31A1B4E-1C2E-419D-AC65-6E3C3B4EC53F}"/>
                  </a:ext>
                </a:extLst>
              </p:cNvPr>
              <p:cNvSpPr/>
              <p:nvPr/>
            </p:nvSpPr>
            <p:spPr>
              <a:xfrm>
                <a:off x="2396050" y="1652650"/>
                <a:ext cx="7675" cy="16050"/>
              </a:xfrm>
              <a:custGeom>
                <a:avLst/>
                <a:gdLst/>
                <a:ahLst/>
                <a:cxnLst/>
                <a:rect l="l" t="t" r="r" b="b"/>
                <a:pathLst>
                  <a:path w="307" h="642" extrusionOk="0">
                    <a:moveTo>
                      <a:pt x="143" y="0"/>
                    </a:moveTo>
                    <a:cubicBezTo>
                      <a:pt x="61" y="8"/>
                      <a:pt x="1" y="150"/>
                      <a:pt x="8" y="329"/>
                    </a:cubicBezTo>
                    <a:cubicBezTo>
                      <a:pt x="16" y="508"/>
                      <a:pt x="90" y="642"/>
                      <a:pt x="165" y="642"/>
                    </a:cubicBezTo>
                    <a:cubicBezTo>
                      <a:pt x="247" y="634"/>
                      <a:pt x="307" y="493"/>
                      <a:pt x="299" y="314"/>
                    </a:cubicBezTo>
                    <a:cubicBezTo>
                      <a:pt x="292" y="142"/>
                      <a:pt x="225" y="0"/>
                      <a:pt x="143" y="0"/>
                    </a:cubicBezTo>
                    <a:close/>
                  </a:path>
                </a:pathLst>
              </a:custGeom>
              <a:solidFill>
                <a:srgbClr val="3B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32;p51">
                <a:extLst>
                  <a:ext uri="{FF2B5EF4-FFF2-40B4-BE49-F238E27FC236}">
                    <a16:creationId xmlns:a16="http://schemas.microsoft.com/office/drawing/2014/main" id="{9158C6C6-3136-4B40-8131-DC3A7D8BC33C}"/>
                  </a:ext>
                </a:extLst>
              </p:cNvPr>
              <p:cNvSpPr/>
              <p:nvPr/>
            </p:nvSpPr>
            <p:spPr>
              <a:xfrm>
                <a:off x="2387800" y="1624075"/>
                <a:ext cx="48025" cy="19275"/>
              </a:xfrm>
              <a:custGeom>
                <a:avLst/>
                <a:gdLst/>
                <a:ahLst/>
                <a:cxnLst/>
                <a:rect l="l" t="t" r="r" b="b"/>
                <a:pathLst>
                  <a:path w="1921" h="771" extrusionOk="0">
                    <a:moveTo>
                      <a:pt x="946" y="0"/>
                    </a:moveTo>
                    <a:cubicBezTo>
                      <a:pt x="571" y="0"/>
                      <a:pt x="226" y="249"/>
                      <a:pt x="226" y="249"/>
                    </a:cubicBezTo>
                    <a:cubicBezTo>
                      <a:pt x="1" y="574"/>
                      <a:pt x="254" y="592"/>
                      <a:pt x="312" y="592"/>
                    </a:cubicBezTo>
                    <a:cubicBezTo>
                      <a:pt x="319" y="592"/>
                      <a:pt x="323" y="592"/>
                      <a:pt x="323" y="592"/>
                    </a:cubicBezTo>
                    <a:cubicBezTo>
                      <a:pt x="383" y="518"/>
                      <a:pt x="481" y="489"/>
                      <a:pt x="597" y="489"/>
                    </a:cubicBezTo>
                    <a:cubicBezTo>
                      <a:pt x="958" y="489"/>
                      <a:pt x="1490" y="765"/>
                      <a:pt x="1547" y="771"/>
                    </a:cubicBezTo>
                    <a:cubicBezTo>
                      <a:pt x="1549" y="771"/>
                      <a:pt x="1551" y="771"/>
                      <a:pt x="1554" y="771"/>
                    </a:cubicBezTo>
                    <a:cubicBezTo>
                      <a:pt x="1645" y="771"/>
                      <a:pt x="1920" y="645"/>
                      <a:pt x="1442" y="196"/>
                    </a:cubicBezTo>
                    <a:cubicBezTo>
                      <a:pt x="1289" y="51"/>
                      <a:pt x="1114" y="0"/>
                      <a:pt x="946" y="0"/>
                    </a:cubicBezTo>
                    <a:close/>
                  </a:path>
                </a:pathLst>
              </a:custGeom>
              <a:solidFill>
                <a:srgbClr val="48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33;p51">
                <a:extLst>
                  <a:ext uri="{FF2B5EF4-FFF2-40B4-BE49-F238E27FC236}">
                    <a16:creationId xmlns:a16="http://schemas.microsoft.com/office/drawing/2014/main" id="{82BCE082-9FA6-4900-B840-260C0B118EB1}"/>
                  </a:ext>
                </a:extLst>
              </p:cNvPr>
              <p:cNvSpPr/>
              <p:nvPr/>
            </p:nvSpPr>
            <p:spPr>
              <a:xfrm>
                <a:off x="2349150" y="1626225"/>
                <a:ext cx="34075" cy="13625"/>
              </a:xfrm>
              <a:custGeom>
                <a:avLst/>
                <a:gdLst/>
                <a:ahLst/>
                <a:cxnLst/>
                <a:rect l="l" t="t" r="r" b="b"/>
                <a:pathLst>
                  <a:path w="1363" h="545" extrusionOk="0">
                    <a:moveTo>
                      <a:pt x="548" y="0"/>
                    </a:moveTo>
                    <a:cubicBezTo>
                      <a:pt x="410" y="0"/>
                      <a:pt x="273" y="50"/>
                      <a:pt x="177" y="200"/>
                    </a:cubicBezTo>
                    <a:cubicBezTo>
                      <a:pt x="1" y="474"/>
                      <a:pt x="44" y="545"/>
                      <a:pt x="180" y="545"/>
                    </a:cubicBezTo>
                    <a:cubicBezTo>
                      <a:pt x="326" y="545"/>
                      <a:pt x="579" y="463"/>
                      <a:pt x="779" y="463"/>
                    </a:cubicBezTo>
                    <a:cubicBezTo>
                      <a:pt x="874" y="463"/>
                      <a:pt x="957" y="481"/>
                      <a:pt x="1012" y="535"/>
                    </a:cubicBezTo>
                    <a:cubicBezTo>
                      <a:pt x="1012" y="535"/>
                      <a:pt x="1362" y="535"/>
                      <a:pt x="1086" y="185"/>
                    </a:cubicBezTo>
                    <a:cubicBezTo>
                      <a:pt x="1086" y="185"/>
                      <a:pt x="814" y="0"/>
                      <a:pt x="548" y="0"/>
                    </a:cubicBezTo>
                    <a:close/>
                  </a:path>
                </a:pathLst>
              </a:custGeom>
              <a:solidFill>
                <a:srgbClr val="48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34;p51">
                <a:extLst>
                  <a:ext uri="{FF2B5EF4-FFF2-40B4-BE49-F238E27FC236}">
                    <a16:creationId xmlns:a16="http://schemas.microsoft.com/office/drawing/2014/main" id="{B9C93412-2896-48A0-B9DC-FB83BD05F1A1}"/>
                  </a:ext>
                </a:extLst>
              </p:cNvPr>
              <p:cNvSpPr/>
              <p:nvPr/>
            </p:nvSpPr>
            <p:spPr>
              <a:xfrm>
                <a:off x="2417125" y="1629150"/>
                <a:ext cx="48500" cy="50550"/>
              </a:xfrm>
              <a:custGeom>
                <a:avLst/>
                <a:gdLst/>
                <a:ahLst/>
                <a:cxnLst/>
                <a:rect l="l" t="t" r="r" b="b"/>
                <a:pathLst>
                  <a:path w="1940" h="2022" extrusionOk="0">
                    <a:moveTo>
                      <a:pt x="1761" y="1"/>
                    </a:moveTo>
                    <a:cubicBezTo>
                      <a:pt x="1761" y="23"/>
                      <a:pt x="1470" y="1463"/>
                      <a:pt x="1" y="1850"/>
                    </a:cubicBezTo>
                    <a:lnTo>
                      <a:pt x="45" y="2022"/>
                    </a:lnTo>
                    <a:cubicBezTo>
                      <a:pt x="1626" y="1604"/>
                      <a:pt x="1932" y="53"/>
                      <a:pt x="1940" y="38"/>
                    </a:cubicBezTo>
                    <a:lnTo>
                      <a:pt x="1761" y="1"/>
                    </a:ln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35;p51">
                <a:extLst>
                  <a:ext uri="{FF2B5EF4-FFF2-40B4-BE49-F238E27FC236}">
                    <a16:creationId xmlns:a16="http://schemas.microsoft.com/office/drawing/2014/main" id="{A0A122B5-374F-418B-989F-B029E74850FF}"/>
                  </a:ext>
                </a:extLst>
              </p:cNvPr>
              <p:cNvSpPr/>
              <p:nvPr/>
            </p:nvSpPr>
            <p:spPr>
              <a:xfrm>
                <a:off x="2440800" y="1689200"/>
                <a:ext cx="55225" cy="47000"/>
              </a:xfrm>
              <a:custGeom>
                <a:avLst/>
                <a:gdLst/>
                <a:ahLst/>
                <a:cxnLst/>
                <a:rect l="l" t="t" r="r" b="b"/>
                <a:pathLst>
                  <a:path w="2209" h="1880" extrusionOk="0">
                    <a:moveTo>
                      <a:pt x="2059" y="0"/>
                    </a:moveTo>
                    <a:cubicBezTo>
                      <a:pt x="2052" y="15"/>
                      <a:pt x="1231" y="1231"/>
                      <a:pt x="1" y="1723"/>
                    </a:cubicBezTo>
                    <a:lnTo>
                      <a:pt x="68" y="1880"/>
                    </a:lnTo>
                    <a:cubicBezTo>
                      <a:pt x="1351" y="1372"/>
                      <a:pt x="2171" y="142"/>
                      <a:pt x="2208" y="97"/>
                    </a:cubicBezTo>
                    <a:lnTo>
                      <a:pt x="2059" y="0"/>
                    </a:ln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36;p51">
                <a:extLst>
                  <a:ext uri="{FF2B5EF4-FFF2-40B4-BE49-F238E27FC236}">
                    <a16:creationId xmlns:a16="http://schemas.microsoft.com/office/drawing/2014/main" id="{6DCE398E-D78B-4286-B4F9-1642F5D8D7F6}"/>
                  </a:ext>
                </a:extLst>
              </p:cNvPr>
              <p:cNvSpPr/>
              <p:nvPr/>
            </p:nvSpPr>
            <p:spPr>
              <a:xfrm>
                <a:off x="2362125" y="1566675"/>
                <a:ext cx="112650" cy="60025"/>
              </a:xfrm>
              <a:custGeom>
                <a:avLst/>
                <a:gdLst/>
                <a:ahLst/>
                <a:cxnLst/>
                <a:rect l="l" t="t" r="r" b="b"/>
                <a:pathLst>
                  <a:path w="4506" h="2401" extrusionOk="0">
                    <a:moveTo>
                      <a:pt x="2552" y="1"/>
                    </a:moveTo>
                    <a:cubicBezTo>
                      <a:pt x="2482" y="1"/>
                      <a:pt x="2412" y="3"/>
                      <a:pt x="2342" y="9"/>
                    </a:cubicBezTo>
                    <a:cubicBezTo>
                      <a:pt x="1776" y="54"/>
                      <a:pt x="1231" y="255"/>
                      <a:pt x="717" y="509"/>
                    </a:cubicBezTo>
                    <a:cubicBezTo>
                      <a:pt x="523" y="591"/>
                      <a:pt x="351" y="717"/>
                      <a:pt x="217" y="874"/>
                    </a:cubicBezTo>
                    <a:cubicBezTo>
                      <a:pt x="112" y="1008"/>
                      <a:pt x="1" y="1299"/>
                      <a:pt x="180" y="1418"/>
                    </a:cubicBezTo>
                    <a:cubicBezTo>
                      <a:pt x="366" y="1538"/>
                      <a:pt x="582" y="1605"/>
                      <a:pt x="806" y="1620"/>
                    </a:cubicBezTo>
                    <a:cubicBezTo>
                      <a:pt x="858" y="1622"/>
                      <a:pt x="911" y="1624"/>
                      <a:pt x="964" y="1624"/>
                    </a:cubicBezTo>
                    <a:cubicBezTo>
                      <a:pt x="1056" y="1624"/>
                      <a:pt x="1149" y="1619"/>
                      <a:pt x="1239" y="1605"/>
                    </a:cubicBezTo>
                    <a:cubicBezTo>
                      <a:pt x="1436" y="1585"/>
                      <a:pt x="1639" y="1557"/>
                      <a:pt x="1838" y="1557"/>
                    </a:cubicBezTo>
                    <a:cubicBezTo>
                      <a:pt x="2015" y="1557"/>
                      <a:pt x="2188" y="1579"/>
                      <a:pt x="2350" y="1650"/>
                    </a:cubicBezTo>
                    <a:cubicBezTo>
                      <a:pt x="2745" y="1814"/>
                      <a:pt x="2999" y="2254"/>
                      <a:pt x="3424" y="2373"/>
                    </a:cubicBezTo>
                    <a:cubicBezTo>
                      <a:pt x="3494" y="2391"/>
                      <a:pt x="3568" y="2400"/>
                      <a:pt x="3641" y="2400"/>
                    </a:cubicBezTo>
                    <a:cubicBezTo>
                      <a:pt x="3752" y="2400"/>
                      <a:pt x="3864" y="2378"/>
                      <a:pt x="3968" y="2328"/>
                    </a:cubicBezTo>
                    <a:cubicBezTo>
                      <a:pt x="4311" y="2172"/>
                      <a:pt x="4505" y="1784"/>
                      <a:pt x="4475" y="1411"/>
                    </a:cubicBezTo>
                    <a:cubicBezTo>
                      <a:pt x="4438" y="1038"/>
                      <a:pt x="4244" y="695"/>
                      <a:pt x="3946" y="464"/>
                    </a:cubicBezTo>
                    <a:cubicBezTo>
                      <a:pt x="3560" y="143"/>
                      <a:pt x="3053" y="1"/>
                      <a:pt x="2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5737;p51">
              <a:extLst>
                <a:ext uri="{FF2B5EF4-FFF2-40B4-BE49-F238E27FC236}">
                  <a16:creationId xmlns:a16="http://schemas.microsoft.com/office/drawing/2014/main" id="{C2A2D197-4705-4C9E-B3C1-E22503D30ACA}"/>
                </a:ext>
              </a:extLst>
            </p:cNvPr>
            <p:cNvSpPr/>
            <p:nvPr/>
          </p:nvSpPr>
          <p:spPr>
            <a:xfrm>
              <a:off x="3006568" y="1777340"/>
              <a:ext cx="104308" cy="104281"/>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38;p51">
              <a:extLst>
                <a:ext uri="{FF2B5EF4-FFF2-40B4-BE49-F238E27FC236}">
                  <a16:creationId xmlns:a16="http://schemas.microsoft.com/office/drawing/2014/main" id="{A92F17B3-6CC7-470D-9D19-E704B6ECB7C3}"/>
                </a:ext>
              </a:extLst>
            </p:cNvPr>
            <p:cNvSpPr/>
            <p:nvPr/>
          </p:nvSpPr>
          <p:spPr>
            <a:xfrm>
              <a:off x="3921748" y="2226198"/>
              <a:ext cx="104034" cy="10400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739;p51">
              <a:extLst>
                <a:ext uri="{FF2B5EF4-FFF2-40B4-BE49-F238E27FC236}">
                  <a16:creationId xmlns:a16="http://schemas.microsoft.com/office/drawing/2014/main" id="{73BD51EF-5332-4BCE-8ED1-7DAF130B834E}"/>
                </a:ext>
              </a:extLst>
            </p:cNvPr>
            <p:cNvSpPr/>
            <p:nvPr/>
          </p:nvSpPr>
          <p:spPr>
            <a:xfrm rot="-3945256" flipH="1">
              <a:off x="3255741" y="1871581"/>
              <a:ext cx="386125" cy="518840"/>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4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526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Background of the Study</a:t>
            </a:r>
            <a:endParaRPr sz="2000" dirty="0"/>
          </a:p>
        </p:txBody>
      </p:sp>
      <p:sp>
        <p:nvSpPr>
          <p:cNvPr id="689" name="Google Shape;689;p32"/>
          <p:cNvSpPr/>
          <p:nvPr/>
        </p:nvSpPr>
        <p:spPr>
          <a:xfrm>
            <a:off x="4759614" y="128588"/>
            <a:ext cx="492919" cy="47778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01</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2"/>
            </a:solidFill>
            <a:prstDash val="solid"/>
            <a:round/>
            <a:headEnd type="none" w="med" len="med"/>
            <a:tailEnd type="none" w="med" len="med"/>
          </a:ln>
        </p:spPr>
      </p:cxnSp>
      <p:sp>
        <p:nvSpPr>
          <p:cNvPr id="18" name="Google Shape;506;p28">
            <a:extLst>
              <a:ext uri="{FF2B5EF4-FFF2-40B4-BE49-F238E27FC236}">
                <a16:creationId xmlns:a16="http://schemas.microsoft.com/office/drawing/2014/main" id="{E39B7EC8-F6BB-4603-A4C1-BC25158F52E5}"/>
              </a:ext>
            </a:extLst>
          </p:cNvPr>
          <p:cNvSpPr txBox="1">
            <a:spLocks/>
          </p:cNvSpPr>
          <p:nvPr/>
        </p:nvSpPr>
        <p:spPr>
          <a:xfrm>
            <a:off x="3447475" y="1159495"/>
            <a:ext cx="4566250" cy="3326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	</a:t>
            </a:r>
          </a:p>
          <a:p>
            <a:pPr marL="0" indent="0" algn="just"/>
            <a:r>
              <a:rPr lang="en-US" sz="1400" b="1" dirty="0">
                <a:solidFill>
                  <a:srgbClr val="FFFFFF"/>
                </a:solidFill>
              </a:rPr>
              <a:t>	Forecasting</a:t>
            </a:r>
            <a:r>
              <a:rPr lang="en-US" sz="1400" dirty="0">
                <a:solidFill>
                  <a:srgbClr val="FFFFFF"/>
                </a:solidFill>
              </a:rPr>
              <a:t> is critical for effective governmental decision-making, supply chain resource management, and understanding extremely tough political decisions such as imposing a lockdown or curfews during a pandemic.</a:t>
            </a:r>
          </a:p>
          <a:p>
            <a:pPr marL="0" indent="0" algn="just"/>
            <a:endParaRPr lang="en-US" sz="1400" dirty="0">
              <a:solidFill>
                <a:srgbClr val="FFFFFF"/>
              </a:solidFill>
            </a:endParaRPr>
          </a:p>
          <a:p>
            <a:pPr marL="0" indent="0" algn="just"/>
            <a:r>
              <a:rPr lang="en-US" sz="1400" dirty="0">
                <a:solidFill>
                  <a:srgbClr val="FFFFFF"/>
                </a:solidFill>
              </a:rPr>
              <a:t>	The most stringent quarantine grade is </a:t>
            </a:r>
            <a:r>
              <a:rPr lang="en-US" sz="1400" b="1" dirty="0">
                <a:solidFill>
                  <a:srgbClr val="FFFFFF"/>
                </a:solidFill>
              </a:rPr>
              <a:t>Enhanced Community Quarantine</a:t>
            </a:r>
            <a:r>
              <a:rPr lang="en-US" sz="1400" dirty="0">
                <a:solidFill>
                  <a:srgbClr val="FFFFFF"/>
                </a:solidFill>
              </a:rPr>
              <a:t>, which requires tight home quarantine in all families. People's mobility restricted to vital goods and services, as well as employment in public and private hospitals, health, emergency and frontline services, essential goods producers, and so on. A </a:t>
            </a:r>
            <a:r>
              <a:rPr lang="en-US" sz="1400" b="1" dirty="0">
                <a:solidFill>
                  <a:srgbClr val="FFFFFF"/>
                </a:solidFill>
              </a:rPr>
              <a:t>quarantine pass</a:t>
            </a:r>
            <a:r>
              <a:rPr lang="en-US" sz="1400" dirty="0">
                <a:solidFill>
                  <a:srgbClr val="FFFFFF"/>
                </a:solidFill>
              </a:rPr>
              <a:t> enabling one person per home to purchase necessary products or services is issued to communities under an Enhanced Community Quarantine (ECQ).</a:t>
            </a:r>
          </a:p>
          <a:p>
            <a:pPr marL="0" indent="0" algn="just"/>
            <a:endParaRPr lang="en-US" sz="1400" dirty="0"/>
          </a:p>
          <a:p>
            <a:pPr marL="0" indent="0" algn="just"/>
            <a:endParaRPr lang="en-US" sz="1400" dirty="0"/>
          </a:p>
        </p:txBody>
      </p:sp>
      <p:grpSp>
        <p:nvGrpSpPr>
          <p:cNvPr id="51" name="Google Shape;11184;p60">
            <a:extLst>
              <a:ext uri="{FF2B5EF4-FFF2-40B4-BE49-F238E27FC236}">
                <a16:creationId xmlns:a16="http://schemas.microsoft.com/office/drawing/2014/main" id="{4F0ED749-53E8-4178-BE82-2EAAEC9041D8}"/>
              </a:ext>
            </a:extLst>
          </p:cNvPr>
          <p:cNvGrpSpPr/>
          <p:nvPr/>
        </p:nvGrpSpPr>
        <p:grpSpPr>
          <a:xfrm>
            <a:off x="2005463" y="3275870"/>
            <a:ext cx="972845" cy="863959"/>
            <a:chOff x="7551754" y="3390808"/>
            <a:chExt cx="344883" cy="301311"/>
          </a:xfrm>
          <a:solidFill>
            <a:schemeClr val="accent4">
              <a:lumMod val="40000"/>
              <a:lumOff val="60000"/>
            </a:schemeClr>
          </a:solidFill>
        </p:grpSpPr>
        <p:sp>
          <p:nvSpPr>
            <p:cNvPr id="52" name="Google Shape;11185;p60">
              <a:extLst>
                <a:ext uri="{FF2B5EF4-FFF2-40B4-BE49-F238E27FC236}">
                  <a16:creationId xmlns:a16="http://schemas.microsoft.com/office/drawing/2014/main" id="{31256B66-3214-4C04-A836-51E1CE637FFF}"/>
                </a:ext>
              </a:extLst>
            </p:cNvPr>
            <p:cNvSpPr/>
            <p:nvPr/>
          </p:nvSpPr>
          <p:spPr>
            <a:xfrm>
              <a:off x="7551754" y="3390808"/>
              <a:ext cx="344883" cy="301311"/>
            </a:xfrm>
            <a:custGeom>
              <a:avLst/>
              <a:gdLst/>
              <a:ahLst/>
              <a:cxnLst/>
              <a:rect l="l" t="t" r="r" b="b"/>
              <a:pathLst>
                <a:path w="10836" h="9467" extrusionOk="0">
                  <a:moveTo>
                    <a:pt x="6097" y="334"/>
                  </a:moveTo>
                  <a:lnTo>
                    <a:pt x="5799" y="3049"/>
                  </a:lnTo>
                  <a:cubicBezTo>
                    <a:pt x="5799" y="3049"/>
                    <a:pt x="5799" y="3073"/>
                    <a:pt x="5787" y="3073"/>
                  </a:cubicBezTo>
                  <a:lnTo>
                    <a:pt x="5073" y="3073"/>
                  </a:lnTo>
                  <a:cubicBezTo>
                    <a:pt x="5073" y="3073"/>
                    <a:pt x="5061" y="3073"/>
                    <a:pt x="5061" y="3049"/>
                  </a:cubicBezTo>
                  <a:lnTo>
                    <a:pt x="4763" y="334"/>
                  </a:lnTo>
                  <a:close/>
                  <a:moveTo>
                    <a:pt x="10336" y="2692"/>
                  </a:moveTo>
                  <a:cubicBezTo>
                    <a:pt x="10443" y="2692"/>
                    <a:pt x="10526" y="2763"/>
                    <a:pt x="10526" y="2870"/>
                  </a:cubicBezTo>
                  <a:lnTo>
                    <a:pt x="10526" y="8978"/>
                  </a:lnTo>
                  <a:cubicBezTo>
                    <a:pt x="10526" y="9085"/>
                    <a:pt x="10443" y="9157"/>
                    <a:pt x="10347" y="9157"/>
                  </a:cubicBezTo>
                  <a:lnTo>
                    <a:pt x="525" y="9157"/>
                  </a:lnTo>
                  <a:cubicBezTo>
                    <a:pt x="418" y="9157"/>
                    <a:pt x="346" y="9085"/>
                    <a:pt x="346" y="8978"/>
                  </a:cubicBezTo>
                  <a:lnTo>
                    <a:pt x="346" y="2870"/>
                  </a:lnTo>
                  <a:cubicBezTo>
                    <a:pt x="346" y="2763"/>
                    <a:pt x="418" y="2692"/>
                    <a:pt x="525" y="2692"/>
                  </a:cubicBezTo>
                  <a:lnTo>
                    <a:pt x="4704" y="2692"/>
                  </a:lnTo>
                  <a:lnTo>
                    <a:pt x="4752" y="3084"/>
                  </a:lnTo>
                  <a:cubicBezTo>
                    <a:pt x="4763" y="3251"/>
                    <a:pt x="4906" y="3382"/>
                    <a:pt x="5073" y="3382"/>
                  </a:cubicBezTo>
                  <a:lnTo>
                    <a:pt x="5787" y="3382"/>
                  </a:lnTo>
                  <a:cubicBezTo>
                    <a:pt x="5954" y="3382"/>
                    <a:pt x="6097" y="3263"/>
                    <a:pt x="6121" y="3084"/>
                  </a:cubicBezTo>
                  <a:lnTo>
                    <a:pt x="6156" y="2692"/>
                  </a:lnTo>
                  <a:close/>
                  <a:moveTo>
                    <a:pt x="4573" y="1"/>
                  </a:moveTo>
                  <a:cubicBezTo>
                    <a:pt x="4525" y="1"/>
                    <a:pt x="4478" y="13"/>
                    <a:pt x="4454" y="60"/>
                  </a:cubicBezTo>
                  <a:cubicBezTo>
                    <a:pt x="4418" y="96"/>
                    <a:pt x="4406" y="132"/>
                    <a:pt x="4406" y="179"/>
                  </a:cubicBezTo>
                  <a:lnTo>
                    <a:pt x="4644" y="2382"/>
                  </a:lnTo>
                  <a:lnTo>
                    <a:pt x="489" y="2382"/>
                  </a:lnTo>
                  <a:cubicBezTo>
                    <a:pt x="215" y="2382"/>
                    <a:pt x="1" y="2608"/>
                    <a:pt x="1" y="2870"/>
                  </a:cubicBezTo>
                  <a:lnTo>
                    <a:pt x="1" y="8978"/>
                  </a:lnTo>
                  <a:cubicBezTo>
                    <a:pt x="1" y="9240"/>
                    <a:pt x="215" y="9466"/>
                    <a:pt x="489" y="9466"/>
                  </a:cubicBezTo>
                  <a:lnTo>
                    <a:pt x="10312" y="9466"/>
                  </a:lnTo>
                  <a:cubicBezTo>
                    <a:pt x="10574" y="9466"/>
                    <a:pt x="10800" y="9240"/>
                    <a:pt x="10800" y="8978"/>
                  </a:cubicBezTo>
                  <a:lnTo>
                    <a:pt x="10800" y="2870"/>
                  </a:lnTo>
                  <a:cubicBezTo>
                    <a:pt x="10836" y="2608"/>
                    <a:pt x="10609" y="2382"/>
                    <a:pt x="10347" y="2382"/>
                  </a:cubicBezTo>
                  <a:lnTo>
                    <a:pt x="6192" y="2382"/>
                  </a:lnTo>
                  <a:lnTo>
                    <a:pt x="6430" y="179"/>
                  </a:lnTo>
                  <a:cubicBezTo>
                    <a:pt x="6430" y="132"/>
                    <a:pt x="6418" y="96"/>
                    <a:pt x="6383" y="60"/>
                  </a:cubicBezTo>
                  <a:cubicBezTo>
                    <a:pt x="6359" y="36"/>
                    <a:pt x="6311" y="1"/>
                    <a:pt x="62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86;p60">
              <a:extLst>
                <a:ext uri="{FF2B5EF4-FFF2-40B4-BE49-F238E27FC236}">
                  <a16:creationId xmlns:a16="http://schemas.microsoft.com/office/drawing/2014/main" id="{B2EBF9BF-8A54-4F3F-A164-4E8DE9438F53}"/>
                </a:ext>
              </a:extLst>
            </p:cNvPr>
            <p:cNvSpPr/>
            <p:nvPr/>
          </p:nvSpPr>
          <p:spPr>
            <a:xfrm>
              <a:off x="7584345" y="3509811"/>
              <a:ext cx="117889" cy="150098"/>
            </a:xfrm>
            <a:custGeom>
              <a:avLst/>
              <a:gdLst/>
              <a:ahLst/>
              <a:cxnLst/>
              <a:rect l="l" t="t" r="r" b="b"/>
              <a:pathLst>
                <a:path w="3704" h="4716" extrusionOk="0">
                  <a:moveTo>
                    <a:pt x="2037" y="1143"/>
                  </a:moveTo>
                  <a:cubicBezTo>
                    <a:pt x="2239" y="1143"/>
                    <a:pt x="2394" y="1310"/>
                    <a:pt x="2394" y="1501"/>
                  </a:cubicBezTo>
                  <a:lnTo>
                    <a:pt x="2394" y="1846"/>
                  </a:lnTo>
                  <a:cubicBezTo>
                    <a:pt x="2382" y="2143"/>
                    <a:pt x="2144" y="2370"/>
                    <a:pt x="1858" y="2370"/>
                  </a:cubicBezTo>
                  <a:cubicBezTo>
                    <a:pt x="1572" y="2370"/>
                    <a:pt x="1346" y="2132"/>
                    <a:pt x="1346" y="1846"/>
                  </a:cubicBezTo>
                  <a:lnTo>
                    <a:pt x="1346" y="1501"/>
                  </a:lnTo>
                  <a:cubicBezTo>
                    <a:pt x="1346" y="1310"/>
                    <a:pt x="1501" y="1143"/>
                    <a:pt x="1703" y="1143"/>
                  </a:cubicBezTo>
                  <a:close/>
                  <a:moveTo>
                    <a:pt x="2025" y="2667"/>
                  </a:moveTo>
                  <a:lnTo>
                    <a:pt x="2025" y="2751"/>
                  </a:lnTo>
                  <a:cubicBezTo>
                    <a:pt x="2037" y="2822"/>
                    <a:pt x="2061" y="2870"/>
                    <a:pt x="2084" y="2929"/>
                  </a:cubicBezTo>
                  <a:lnTo>
                    <a:pt x="1858" y="3155"/>
                  </a:lnTo>
                  <a:lnTo>
                    <a:pt x="1846" y="3155"/>
                  </a:lnTo>
                  <a:lnTo>
                    <a:pt x="1620" y="2929"/>
                  </a:lnTo>
                  <a:cubicBezTo>
                    <a:pt x="1656" y="2882"/>
                    <a:pt x="1668" y="2822"/>
                    <a:pt x="1668" y="2763"/>
                  </a:cubicBezTo>
                  <a:lnTo>
                    <a:pt x="1668" y="2667"/>
                  </a:lnTo>
                  <a:cubicBezTo>
                    <a:pt x="1727" y="2679"/>
                    <a:pt x="1787" y="2679"/>
                    <a:pt x="1846" y="2679"/>
                  </a:cubicBezTo>
                  <a:cubicBezTo>
                    <a:pt x="1906" y="2679"/>
                    <a:pt x="1965" y="2679"/>
                    <a:pt x="2025" y="2667"/>
                  </a:cubicBezTo>
                  <a:close/>
                  <a:moveTo>
                    <a:pt x="2358" y="3108"/>
                  </a:moveTo>
                  <a:lnTo>
                    <a:pt x="2620" y="3239"/>
                  </a:lnTo>
                  <a:cubicBezTo>
                    <a:pt x="2680" y="3275"/>
                    <a:pt x="2727" y="3334"/>
                    <a:pt x="2727" y="3406"/>
                  </a:cubicBezTo>
                  <a:lnTo>
                    <a:pt x="2727" y="4406"/>
                  </a:lnTo>
                  <a:lnTo>
                    <a:pt x="1001" y="4406"/>
                  </a:lnTo>
                  <a:lnTo>
                    <a:pt x="1001" y="3406"/>
                  </a:lnTo>
                  <a:cubicBezTo>
                    <a:pt x="1001" y="3334"/>
                    <a:pt x="1049" y="3275"/>
                    <a:pt x="1108" y="3239"/>
                  </a:cubicBezTo>
                  <a:lnTo>
                    <a:pt x="1370" y="3108"/>
                  </a:lnTo>
                  <a:lnTo>
                    <a:pt x="1620" y="3358"/>
                  </a:lnTo>
                  <a:cubicBezTo>
                    <a:pt x="1680" y="3417"/>
                    <a:pt x="1775" y="3453"/>
                    <a:pt x="1858" y="3453"/>
                  </a:cubicBezTo>
                  <a:cubicBezTo>
                    <a:pt x="1953" y="3453"/>
                    <a:pt x="2025" y="3417"/>
                    <a:pt x="2096" y="3358"/>
                  </a:cubicBezTo>
                  <a:lnTo>
                    <a:pt x="2358" y="3108"/>
                  </a:lnTo>
                  <a:close/>
                  <a:moveTo>
                    <a:pt x="3394" y="298"/>
                  </a:moveTo>
                  <a:cubicBezTo>
                    <a:pt x="3394" y="298"/>
                    <a:pt x="3406" y="298"/>
                    <a:pt x="3406" y="310"/>
                  </a:cubicBezTo>
                  <a:lnTo>
                    <a:pt x="3406" y="4394"/>
                  </a:lnTo>
                  <a:lnTo>
                    <a:pt x="3394" y="4394"/>
                  </a:lnTo>
                  <a:lnTo>
                    <a:pt x="3037" y="4406"/>
                  </a:lnTo>
                  <a:lnTo>
                    <a:pt x="3037" y="3406"/>
                  </a:lnTo>
                  <a:cubicBezTo>
                    <a:pt x="3037" y="3215"/>
                    <a:pt x="2930" y="3048"/>
                    <a:pt x="2775" y="2965"/>
                  </a:cubicBezTo>
                  <a:lnTo>
                    <a:pt x="2370" y="2763"/>
                  </a:lnTo>
                  <a:lnTo>
                    <a:pt x="2370" y="2751"/>
                  </a:lnTo>
                  <a:lnTo>
                    <a:pt x="2370" y="2513"/>
                  </a:lnTo>
                  <a:cubicBezTo>
                    <a:pt x="2573" y="2370"/>
                    <a:pt x="2715" y="2108"/>
                    <a:pt x="2715" y="1846"/>
                  </a:cubicBezTo>
                  <a:lnTo>
                    <a:pt x="2715" y="1501"/>
                  </a:lnTo>
                  <a:cubicBezTo>
                    <a:pt x="2715" y="1131"/>
                    <a:pt x="2418" y="834"/>
                    <a:pt x="2037" y="834"/>
                  </a:cubicBezTo>
                  <a:lnTo>
                    <a:pt x="1703" y="834"/>
                  </a:lnTo>
                  <a:cubicBezTo>
                    <a:pt x="1322" y="834"/>
                    <a:pt x="1025" y="1131"/>
                    <a:pt x="1025" y="1501"/>
                  </a:cubicBezTo>
                  <a:lnTo>
                    <a:pt x="1025" y="1846"/>
                  </a:lnTo>
                  <a:cubicBezTo>
                    <a:pt x="1025" y="2108"/>
                    <a:pt x="1168" y="2370"/>
                    <a:pt x="1370" y="2513"/>
                  </a:cubicBezTo>
                  <a:lnTo>
                    <a:pt x="1370" y="2751"/>
                  </a:lnTo>
                  <a:lnTo>
                    <a:pt x="1370" y="2763"/>
                  </a:lnTo>
                  <a:lnTo>
                    <a:pt x="965" y="2965"/>
                  </a:lnTo>
                  <a:cubicBezTo>
                    <a:pt x="810" y="3048"/>
                    <a:pt x="703" y="3215"/>
                    <a:pt x="703" y="3406"/>
                  </a:cubicBezTo>
                  <a:lnTo>
                    <a:pt x="703" y="4394"/>
                  </a:lnTo>
                  <a:lnTo>
                    <a:pt x="346" y="4394"/>
                  </a:lnTo>
                  <a:cubicBezTo>
                    <a:pt x="346" y="4394"/>
                    <a:pt x="334" y="4394"/>
                    <a:pt x="334" y="4370"/>
                  </a:cubicBezTo>
                  <a:lnTo>
                    <a:pt x="334" y="310"/>
                  </a:lnTo>
                  <a:cubicBezTo>
                    <a:pt x="334" y="310"/>
                    <a:pt x="334" y="298"/>
                    <a:pt x="346" y="298"/>
                  </a:cubicBezTo>
                  <a:close/>
                  <a:moveTo>
                    <a:pt x="334" y="0"/>
                  </a:moveTo>
                  <a:cubicBezTo>
                    <a:pt x="156" y="0"/>
                    <a:pt x="1" y="143"/>
                    <a:pt x="1" y="322"/>
                  </a:cubicBezTo>
                  <a:lnTo>
                    <a:pt x="1" y="4394"/>
                  </a:lnTo>
                  <a:cubicBezTo>
                    <a:pt x="1" y="4572"/>
                    <a:pt x="156" y="4715"/>
                    <a:pt x="334" y="4715"/>
                  </a:cubicBezTo>
                  <a:lnTo>
                    <a:pt x="3382" y="4715"/>
                  </a:lnTo>
                  <a:cubicBezTo>
                    <a:pt x="3561" y="4715"/>
                    <a:pt x="3704" y="4572"/>
                    <a:pt x="3704" y="4394"/>
                  </a:cubicBezTo>
                  <a:lnTo>
                    <a:pt x="3704" y="322"/>
                  </a:lnTo>
                  <a:cubicBezTo>
                    <a:pt x="3704" y="143"/>
                    <a:pt x="3561" y="0"/>
                    <a:pt x="3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1187;p60">
              <a:extLst>
                <a:ext uri="{FF2B5EF4-FFF2-40B4-BE49-F238E27FC236}">
                  <a16:creationId xmlns:a16="http://schemas.microsoft.com/office/drawing/2014/main" id="{31C64317-4FA0-4C30-9789-F0DB86E40C8B}"/>
                </a:ext>
              </a:extLst>
            </p:cNvPr>
            <p:cNvSpPr/>
            <p:nvPr/>
          </p:nvSpPr>
          <p:spPr>
            <a:xfrm>
              <a:off x="7724959" y="3509811"/>
              <a:ext cx="139468" cy="31859"/>
            </a:xfrm>
            <a:custGeom>
              <a:avLst/>
              <a:gdLst/>
              <a:ahLst/>
              <a:cxnLst/>
              <a:rect l="l" t="t" r="r" b="b"/>
              <a:pathLst>
                <a:path w="4382" h="1001" extrusionOk="0">
                  <a:moveTo>
                    <a:pt x="4048" y="310"/>
                  </a:moveTo>
                  <a:cubicBezTo>
                    <a:pt x="4048" y="310"/>
                    <a:pt x="4072" y="310"/>
                    <a:pt x="4072" y="322"/>
                  </a:cubicBezTo>
                  <a:lnTo>
                    <a:pt x="4072" y="667"/>
                  </a:lnTo>
                  <a:lnTo>
                    <a:pt x="333" y="679"/>
                  </a:lnTo>
                  <a:cubicBezTo>
                    <a:pt x="333" y="679"/>
                    <a:pt x="322" y="679"/>
                    <a:pt x="322" y="667"/>
                  </a:cubicBezTo>
                  <a:lnTo>
                    <a:pt x="322" y="322"/>
                  </a:lnTo>
                  <a:cubicBezTo>
                    <a:pt x="322" y="322"/>
                    <a:pt x="322" y="310"/>
                    <a:pt x="333" y="310"/>
                  </a:cubicBezTo>
                  <a:close/>
                  <a:moveTo>
                    <a:pt x="333" y="0"/>
                  </a:moveTo>
                  <a:cubicBezTo>
                    <a:pt x="155" y="0"/>
                    <a:pt x="0" y="143"/>
                    <a:pt x="0" y="322"/>
                  </a:cubicBezTo>
                  <a:lnTo>
                    <a:pt x="0" y="667"/>
                  </a:lnTo>
                  <a:cubicBezTo>
                    <a:pt x="0" y="846"/>
                    <a:pt x="155" y="1000"/>
                    <a:pt x="333" y="1000"/>
                  </a:cubicBezTo>
                  <a:lnTo>
                    <a:pt x="4048" y="1000"/>
                  </a:lnTo>
                  <a:cubicBezTo>
                    <a:pt x="4227" y="1000"/>
                    <a:pt x="4382" y="846"/>
                    <a:pt x="4382" y="667"/>
                  </a:cubicBezTo>
                  <a:lnTo>
                    <a:pt x="4382" y="322"/>
                  </a:lnTo>
                  <a:cubicBezTo>
                    <a:pt x="4382" y="143"/>
                    <a:pt x="4227" y="0"/>
                    <a:pt x="4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88;p60">
              <a:extLst>
                <a:ext uri="{FF2B5EF4-FFF2-40B4-BE49-F238E27FC236}">
                  <a16:creationId xmlns:a16="http://schemas.microsoft.com/office/drawing/2014/main" id="{C5504044-7F3E-4ED4-9771-C6DE81F131A3}"/>
                </a:ext>
              </a:extLst>
            </p:cNvPr>
            <p:cNvSpPr/>
            <p:nvPr/>
          </p:nvSpPr>
          <p:spPr>
            <a:xfrm>
              <a:off x="7724577" y="3553001"/>
              <a:ext cx="107259" cy="31477"/>
            </a:xfrm>
            <a:custGeom>
              <a:avLst/>
              <a:gdLst/>
              <a:ahLst/>
              <a:cxnLst/>
              <a:rect l="l" t="t" r="r" b="b"/>
              <a:pathLst>
                <a:path w="3370" h="989" extrusionOk="0">
                  <a:moveTo>
                    <a:pt x="3036" y="310"/>
                  </a:moveTo>
                  <a:cubicBezTo>
                    <a:pt x="3036" y="310"/>
                    <a:pt x="3048" y="310"/>
                    <a:pt x="3048" y="322"/>
                  </a:cubicBezTo>
                  <a:lnTo>
                    <a:pt x="3048" y="667"/>
                  </a:lnTo>
                  <a:lnTo>
                    <a:pt x="334" y="679"/>
                  </a:lnTo>
                  <a:cubicBezTo>
                    <a:pt x="334" y="679"/>
                    <a:pt x="310" y="679"/>
                    <a:pt x="310" y="667"/>
                  </a:cubicBezTo>
                  <a:lnTo>
                    <a:pt x="310" y="322"/>
                  </a:lnTo>
                  <a:cubicBezTo>
                    <a:pt x="310" y="322"/>
                    <a:pt x="310" y="310"/>
                    <a:pt x="334" y="310"/>
                  </a:cubicBezTo>
                  <a:close/>
                  <a:moveTo>
                    <a:pt x="334" y="1"/>
                  </a:moveTo>
                  <a:cubicBezTo>
                    <a:pt x="143" y="1"/>
                    <a:pt x="0" y="144"/>
                    <a:pt x="0" y="322"/>
                  </a:cubicBezTo>
                  <a:lnTo>
                    <a:pt x="0" y="667"/>
                  </a:lnTo>
                  <a:cubicBezTo>
                    <a:pt x="0" y="846"/>
                    <a:pt x="143" y="989"/>
                    <a:pt x="334" y="989"/>
                  </a:cubicBezTo>
                  <a:lnTo>
                    <a:pt x="3036" y="989"/>
                  </a:lnTo>
                  <a:cubicBezTo>
                    <a:pt x="3215" y="989"/>
                    <a:pt x="3370" y="846"/>
                    <a:pt x="3370" y="667"/>
                  </a:cubicBezTo>
                  <a:lnTo>
                    <a:pt x="3370" y="322"/>
                  </a:lnTo>
                  <a:cubicBezTo>
                    <a:pt x="3370" y="144"/>
                    <a:pt x="3227" y="1"/>
                    <a:pt x="30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89;p60">
              <a:extLst>
                <a:ext uri="{FF2B5EF4-FFF2-40B4-BE49-F238E27FC236}">
                  <a16:creationId xmlns:a16="http://schemas.microsoft.com/office/drawing/2014/main" id="{545473D1-1D10-4C55-A2E7-26A92364E06A}"/>
                </a:ext>
              </a:extLst>
            </p:cNvPr>
            <p:cNvSpPr/>
            <p:nvPr/>
          </p:nvSpPr>
          <p:spPr>
            <a:xfrm>
              <a:off x="7724577" y="3595841"/>
              <a:ext cx="64451" cy="10630"/>
            </a:xfrm>
            <a:custGeom>
              <a:avLst/>
              <a:gdLst/>
              <a:ahLst/>
              <a:cxnLst/>
              <a:rect l="l" t="t" r="r" b="b"/>
              <a:pathLst>
                <a:path w="2025" h="334" extrusionOk="0">
                  <a:moveTo>
                    <a:pt x="167" y="0"/>
                  </a:moveTo>
                  <a:cubicBezTo>
                    <a:pt x="72" y="0"/>
                    <a:pt x="0" y="83"/>
                    <a:pt x="0" y="167"/>
                  </a:cubicBezTo>
                  <a:cubicBezTo>
                    <a:pt x="0" y="262"/>
                    <a:pt x="72" y="333"/>
                    <a:pt x="167" y="333"/>
                  </a:cubicBezTo>
                  <a:lnTo>
                    <a:pt x="1858" y="333"/>
                  </a:lnTo>
                  <a:cubicBezTo>
                    <a:pt x="1953" y="333"/>
                    <a:pt x="2024" y="262"/>
                    <a:pt x="2024" y="167"/>
                  </a:cubicBezTo>
                  <a:cubicBezTo>
                    <a:pt x="2012" y="83"/>
                    <a:pt x="1953"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90;p60">
              <a:extLst>
                <a:ext uri="{FF2B5EF4-FFF2-40B4-BE49-F238E27FC236}">
                  <a16:creationId xmlns:a16="http://schemas.microsoft.com/office/drawing/2014/main" id="{B1A7A34A-3A48-41A7-BECD-6E7622C70496}"/>
                </a:ext>
              </a:extLst>
            </p:cNvPr>
            <p:cNvSpPr/>
            <p:nvPr/>
          </p:nvSpPr>
          <p:spPr>
            <a:xfrm>
              <a:off x="7799977" y="3595841"/>
              <a:ext cx="32241" cy="10630"/>
            </a:xfrm>
            <a:custGeom>
              <a:avLst/>
              <a:gdLst/>
              <a:ahLst/>
              <a:cxnLst/>
              <a:rect l="l" t="t" r="r" b="b"/>
              <a:pathLst>
                <a:path w="1013" h="334" extrusionOk="0">
                  <a:moveTo>
                    <a:pt x="167" y="0"/>
                  </a:moveTo>
                  <a:cubicBezTo>
                    <a:pt x="72" y="0"/>
                    <a:pt x="1" y="83"/>
                    <a:pt x="1" y="167"/>
                  </a:cubicBezTo>
                  <a:cubicBezTo>
                    <a:pt x="1" y="262"/>
                    <a:pt x="72" y="333"/>
                    <a:pt x="167" y="333"/>
                  </a:cubicBezTo>
                  <a:lnTo>
                    <a:pt x="846" y="333"/>
                  </a:lnTo>
                  <a:cubicBezTo>
                    <a:pt x="941" y="333"/>
                    <a:pt x="1013" y="262"/>
                    <a:pt x="1013" y="167"/>
                  </a:cubicBezTo>
                  <a:cubicBezTo>
                    <a:pt x="1001" y="83"/>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91;p60">
              <a:extLst>
                <a:ext uri="{FF2B5EF4-FFF2-40B4-BE49-F238E27FC236}">
                  <a16:creationId xmlns:a16="http://schemas.microsoft.com/office/drawing/2014/main" id="{649C0B1F-CAEE-4C98-80B2-7B666AE8F24E}"/>
                </a:ext>
              </a:extLst>
            </p:cNvPr>
            <p:cNvSpPr/>
            <p:nvPr/>
          </p:nvSpPr>
          <p:spPr>
            <a:xfrm>
              <a:off x="7724577" y="3628051"/>
              <a:ext cx="21229" cy="10630"/>
            </a:xfrm>
            <a:custGeom>
              <a:avLst/>
              <a:gdLst/>
              <a:ahLst/>
              <a:cxnLst/>
              <a:rect l="l" t="t" r="r" b="b"/>
              <a:pathLst>
                <a:path w="667" h="334" extrusionOk="0">
                  <a:moveTo>
                    <a:pt x="167" y="0"/>
                  </a:moveTo>
                  <a:cubicBezTo>
                    <a:pt x="72" y="0"/>
                    <a:pt x="0" y="83"/>
                    <a:pt x="0" y="167"/>
                  </a:cubicBezTo>
                  <a:cubicBezTo>
                    <a:pt x="0" y="262"/>
                    <a:pt x="72" y="333"/>
                    <a:pt x="167" y="333"/>
                  </a:cubicBezTo>
                  <a:lnTo>
                    <a:pt x="512" y="333"/>
                  </a:lnTo>
                  <a:cubicBezTo>
                    <a:pt x="595" y="333"/>
                    <a:pt x="667" y="262"/>
                    <a:pt x="667" y="167"/>
                  </a:cubicBezTo>
                  <a:cubicBezTo>
                    <a:pt x="667" y="83"/>
                    <a:pt x="595"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92;p60">
              <a:extLst>
                <a:ext uri="{FF2B5EF4-FFF2-40B4-BE49-F238E27FC236}">
                  <a16:creationId xmlns:a16="http://schemas.microsoft.com/office/drawing/2014/main" id="{309E98DB-D960-49A8-9718-79BB02641709}"/>
                </a:ext>
              </a:extLst>
            </p:cNvPr>
            <p:cNvSpPr/>
            <p:nvPr/>
          </p:nvSpPr>
          <p:spPr>
            <a:xfrm>
              <a:off x="7756787" y="3628051"/>
              <a:ext cx="53438" cy="10630"/>
            </a:xfrm>
            <a:custGeom>
              <a:avLst/>
              <a:gdLst/>
              <a:ahLst/>
              <a:cxnLst/>
              <a:rect l="l" t="t" r="r" b="b"/>
              <a:pathLst>
                <a:path w="1679" h="334" extrusionOk="0">
                  <a:moveTo>
                    <a:pt x="167" y="0"/>
                  </a:moveTo>
                  <a:cubicBezTo>
                    <a:pt x="72" y="0"/>
                    <a:pt x="0" y="83"/>
                    <a:pt x="0" y="167"/>
                  </a:cubicBezTo>
                  <a:cubicBezTo>
                    <a:pt x="0" y="262"/>
                    <a:pt x="72" y="333"/>
                    <a:pt x="167" y="333"/>
                  </a:cubicBezTo>
                  <a:lnTo>
                    <a:pt x="1524" y="333"/>
                  </a:lnTo>
                  <a:cubicBezTo>
                    <a:pt x="1608" y="333"/>
                    <a:pt x="1679" y="262"/>
                    <a:pt x="1679" y="167"/>
                  </a:cubicBezTo>
                  <a:cubicBezTo>
                    <a:pt x="1679" y="83"/>
                    <a:pt x="1608" y="0"/>
                    <a:pt x="1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93;p60">
              <a:extLst>
                <a:ext uri="{FF2B5EF4-FFF2-40B4-BE49-F238E27FC236}">
                  <a16:creationId xmlns:a16="http://schemas.microsoft.com/office/drawing/2014/main" id="{3C37A2AE-030D-42B5-AA43-E00FED13C983}"/>
                </a:ext>
              </a:extLst>
            </p:cNvPr>
            <p:cNvSpPr/>
            <p:nvPr/>
          </p:nvSpPr>
          <p:spPr>
            <a:xfrm>
              <a:off x="7724577" y="3650012"/>
              <a:ext cx="21229" cy="10280"/>
            </a:xfrm>
            <a:custGeom>
              <a:avLst/>
              <a:gdLst/>
              <a:ahLst/>
              <a:cxnLst/>
              <a:rect l="l" t="t" r="r" b="b"/>
              <a:pathLst>
                <a:path w="667" h="323" extrusionOk="0">
                  <a:moveTo>
                    <a:pt x="167" y="1"/>
                  </a:moveTo>
                  <a:cubicBezTo>
                    <a:pt x="72" y="1"/>
                    <a:pt x="0" y="72"/>
                    <a:pt x="0" y="167"/>
                  </a:cubicBezTo>
                  <a:cubicBezTo>
                    <a:pt x="0" y="251"/>
                    <a:pt x="72" y="322"/>
                    <a:pt x="167" y="322"/>
                  </a:cubicBezTo>
                  <a:lnTo>
                    <a:pt x="512" y="322"/>
                  </a:lnTo>
                  <a:cubicBezTo>
                    <a:pt x="595" y="322"/>
                    <a:pt x="667" y="251"/>
                    <a:pt x="667" y="167"/>
                  </a:cubicBezTo>
                  <a:cubicBezTo>
                    <a:pt x="655" y="72"/>
                    <a:pt x="595"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94;p60">
              <a:extLst>
                <a:ext uri="{FF2B5EF4-FFF2-40B4-BE49-F238E27FC236}">
                  <a16:creationId xmlns:a16="http://schemas.microsoft.com/office/drawing/2014/main" id="{F5F879B0-FEE0-4086-AA1A-BF5B725EF4BF}"/>
                </a:ext>
              </a:extLst>
            </p:cNvPr>
            <p:cNvSpPr/>
            <p:nvPr/>
          </p:nvSpPr>
          <p:spPr>
            <a:xfrm>
              <a:off x="7756787" y="3650012"/>
              <a:ext cx="53438" cy="10280"/>
            </a:xfrm>
            <a:custGeom>
              <a:avLst/>
              <a:gdLst/>
              <a:ahLst/>
              <a:cxnLst/>
              <a:rect l="l" t="t" r="r" b="b"/>
              <a:pathLst>
                <a:path w="1679" h="323" extrusionOk="0">
                  <a:moveTo>
                    <a:pt x="167" y="1"/>
                  </a:moveTo>
                  <a:cubicBezTo>
                    <a:pt x="72" y="1"/>
                    <a:pt x="0" y="72"/>
                    <a:pt x="0" y="167"/>
                  </a:cubicBezTo>
                  <a:cubicBezTo>
                    <a:pt x="0" y="251"/>
                    <a:pt x="72" y="322"/>
                    <a:pt x="167" y="322"/>
                  </a:cubicBezTo>
                  <a:lnTo>
                    <a:pt x="1524" y="322"/>
                  </a:lnTo>
                  <a:cubicBezTo>
                    <a:pt x="1608" y="322"/>
                    <a:pt x="1679" y="251"/>
                    <a:pt x="1679" y="167"/>
                  </a:cubicBezTo>
                  <a:cubicBezTo>
                    <a:pt x="1679" y="72"/>
                    <a:pt x="1608" y="1"/>
                    <a:pt x="1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195;p60">
              <a:extLst>
                <a:ext uri="{FF2B5EF4-FFF2-40B4-BE49-F238E27FC236}">
                  <a16:creationId xmlns:a16="http://schemas.microsoft.com/office/drawing/2014/main" id="{F067C3D9-BAD3-493D-BE7D-8E43630ED975}"/>
                </a:ext>
              </a:extLst>
            </p:cNvPr>
            <p:cNvSpPr/>
            <p:nvPr/>
          </p:nvSpPr>
          <p:spPr>
            <a:xfrm>
              <a:off x="7719262" y="3466621"/>
              <a:ext cx="10630" cy="10630"/>
            </a:xfrm>
            <a:custGeom>
              <a:avLst/>
              <a:gdLst/>
              <a:ahLst/>
              <a:cxnLst/>
              <a:rect l="l" t="t" r="r" b="b"/>
              <a:pathLst>
                <a:path w="334" h="334" extrusionOk="0">
                  <a:moveTo>
                    <a:pt x="167" y="0"/>
                  </a:moveTo>
                  <a:cubicBezTo>
                    <a:pt x="84" y="0"/>
                    <a:pt x="0" y="71"/>
                    <a:pt x="0" y="167"/>
                  </a:cubicBezTo>
                  <a:cubicBezTo>
                    <a:pt x="0" y="250"/>
                    <a:pt x="84" y="333"/>
                    <a:pt x="167" y="333"/>
                  </a:cubicBezTo>
                  <a:cubicBezTo>
                    <a:pt x="262" y="333"/>
                    <a:pt x="334" y="250"/>
                    <a:pt x="334" y="167"/>
                  </a:cubicBezTo>
                  <a:cubicBezTo>
                    <a:pt x="322" y="60"/>
                    <a:pt x="239"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650;p57">
            <a:extLst>
              <a:ext uri="{FF2B5EF4-FFF2-40B4-BE49-F238E27FC236}">
                <a16:creationId xmlns:a16="http://schemas.microsoft.com/office/drawing/2014/main" id="{FE26E78E-2439-464B-9245-36FFF6F62E2C}"/>
              </a:ext>
            </a:extLst>
          </p:cNvPr>
          <p:cNvGrpSpPr/>
          <p:nvPr/>
        </p:nvGrpSpPr>
        <p:grpSpPr>
          <a:xfrm>
            <a:off x="1410301" y="1584784"/>
            <a:ext cx="1430711" cy="743389"/>
            <a:chOff x="5159450" y="1919950"/>
            <a:chExt cx="1541050" cy="862500"/>
          </a:xfrm>
          <a:solidFill>
            <a:schemeClr val="bg2">
              <a:lumMod val="90000"/>
              <a:lumOff val="10000"/>
            </a:schemeClr>
          </a:solidFill>
        </p:grpSpPr>
        <p:sp>
          <p:nvSpPr>
            <p:cNvPr id="92" name="Google Shape;9651;p57">
              <a:extLst>
                <a:ext uri="{FF2B5EF4-FFF2-40B4-BE49-F238E27FC236}">
                  <a16:creationId xmlns:a16="http://schemas.microsoft.com/office/drawing/2014/main" id="{DE2B0E8B-44E4-4673-900A-78C01C0B693B}"/>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grpFill/>
            <a:ln w="19050" cap="flat" cmpd="sng">
              <a:solidFill>
                <a:schemeClr val="accent6"/>
              </a:solidFill>
              <a:prstDash val="solid"/>
              <a:round/>
              <a:headEnd type="oval" w="med" len="med"/>
              <a:tailEnd type="oval" w="med" len="med"/>
            </a:ln>
          </p:spPr>
        </p:sp>
        <p:grpSp>
          <p:nvGrpSpPr>
            <p:cNvPr id="93" name="Google Shape;9652;p57">
              <a:extLst>
                <a:ext uri="{FF2B5EF4-FFF2-40B4-BE49-F238E27FC236}">
                  <a16:creationId xmlns:a16="http://schemas.microsoft.com/office/drawing/2014/main" id="{8B0E2C85-0880-4752-9544-7E1BF497C6AE}"/>
                </a:ext>
              </a:extLst>
            </p:cNvPr>
            <p:cNvGrpSpPr/>
            <p:nvPr/>
          </p:nvGrpSpPr>
          <p:grpSpPr>
            <a:xfrm>
              <a:off x="5159450" y="1919950"/>
              <a:ext cx="1541050" cy="862500"/>
              <a:chOff x="5159450" y="1919950"/>
              <a:chExt cx="1541050" cy="862500"/>
            </a:xfrm>
            <a:grpFill/>
          </p:grpSpPr>
          <p:cxnSp>
            <p:nvCxnSpPr>
              <p:cNvPr id="94" name="Google Shape;9653;p57">
                <a:extLst>
                  <a:ext uri="{FF2B5EF4-FFF2-40B4-BE49-F238E27FC236}">
                    <a16:creationId xmlns:a16="http://schemas.microsoft.com/office/drawing/2014/main" id="{E234A0A9-C6D6-401B-AC4A-A3DA7F757753}"/>
                  </a:ext>
                </a:extLst>
              </p:cNvPr>
              <p:cNvCxnSpPr/>
              <p:nvPr/>
            </p:nvCxnSpPr>
            <p:spPr>
              <a:xfrm>
                <a:off x="5159450" y="1919950"/>
                <a:ext cx="0" cy="862500"/>
              </a:xfrm>
              <a:prstGeom prst="straightConnector1">
                <a:avLst/>
              </a:prstGeom>
              <a:grpFill/>
              <a:ln w="9525" cap="flat" cmpd="sng">
                <a:solidFill>
                  <a:schemeClr val="accent6"/>
                </a:solidFill>
                <a:prstDash val="solid"/>
                <a:round/>
                <a:headEnd type="none" w="med" len="med"/>
                <a:tailEnd type="none" w="med" len="med"/>
              </a:ln>
            </p:spPr>
          </p:cxnSp>
          <p:cxnSp>
            <p:nvCxnSpPr>
              <p:cNvPr id="95" name="Google Shape;9654;p57">
                <a:extLst>
                  <a:ext uri="{FF2B5EF4-FFF2-40B4-BE49-F238E27FC236}">
                    <a16:creationId xmlns:a16="http://schemas.microsoft.com/office/drawing/2014/main" id="{6AAF1572-B684-4E95-870D-7F6E1C4B1C01}"/>
                  </a:ext>
                </a:extLst>
              </p:cNvPr>
              <p:cNvCxnSpPr/>
              <p:nvPr/>
            </p:nvCxnSpPr>
            <p:spPr>
              <a:xfrm>
                <a:off x="5161200" y="2778975"/>
                <a:ext cx="1539300" cy="0"/>
              </a:xfrm>
              <a:prstGeom prst="straightConnector1">
                <a:avLst/>
              </a:prstGeom>
              <a:grpFill/>
              <a:ln w="9525" cap="flat" cmpd="sng">
                <a:solidFill>
                  <a:schemeClr val="accent6"/>
                </a:solidFill>
                <a:prstDash val="solid"/>
                <a:round/>
                <a:headEnd type="none" w="med" len="med"/>
                <a:tailEnd type="none" w="med" len="med"/>
              </a:ln>
            </p:spPr>
          </p:cxnSp>
        </p:grpSp>
      </p:grpSp>
    </p:spTree>
    <p:extLst>
      <p:ext uri="{BB962C8B-B14F-4D97-AF65-F5344CB8AC3E}">
        <p14:creationId xmlns:p14="http://schemas.microsoft.com/office/powerpoint/2010/main" val="355603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Background of the Study</a:t>
            </a:r>
            <a:endParaRPr sz="2000" dirty="0"/>
          </a:p>
        </p:txBody>
      </p:sp>
      <p:sp>
        <p:nvSpPr>
          <p:cNvPr id="689" name="Google Shape;689;p32"/>
          <p:cNvSpPr/>
          <p:nvPr/>
        </p:nvSpPr>
        <p:spPr>
          <a:xfrm>
            <a:off x="4759614" y="128588"/>
            <a:ext cx="492919" cy="47778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01</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accent2"/>
            </a:solidFill>
            <a:prstDash val="solid"/>
            <a:round/>
            <a:headEnd type="none" w="med" len="med"/>
            <a:tailEnd type="none" w="med" len="med"/>
          </a:ln>
        </p:spPr>
      </p:cxnSp>
      <p:sp>
        <p:nvSpPr>
          <p:cNvPr id="18" name="Google Shape;506;p28">
            <a:extLst>
              <a:ext uri="{FF2B5EF4-FFF2-40B4-BE49-F238E27FC236}">
                <a16:creationId xmlns:a16="http://schemas.microsoft.com/office/drawing/2014/main" id="{E39B7EC8-F6BB-4603-A4C1-BC25158F52E5}"/>
              </a:ext>
            </a:extLst>
          </p:cNvPr>
          <p:cNvSpPr txBox="1">
            <a:spLocks/>
          </p:cNvSpPr>
          <p:nvPr/>
        </p:nvSpPr>
        <p:spPr>
          <a:xfrm>
            <a:off x="3447475" y="1159495"/>
            <a:ext cx="4566250" cy="3326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	</a:t>
            </a:r>
          </a:p>
          <a:p>
            <a:pPr marL="0" indent="0" algn="just"/>
            <a:r>
              <a:rPr lang="en-US" sz="1400" b="1" dirty="0">
                <a:solidFill>
                  <a:srgbClr val="FFFFFF"/>
                </a:solidFill>
              </a:rPr>
              <a:t>	</a:t>
            </a:r>
            <a:r>
              <a:rPr lang="en-US" sz="1400" dirty="0">
                <a:solidFill>
                  <a:srgbClr val="FFFFFF"/>
                </a:solidFill>
              </a:rPr>
              <a:t>The present quarantine pass implementation is done manually, which has resulted in a number of difficulties such as face to face interaction during the issuance of quarantine pass and selling of quarantine passes by barangay officials.</a:t>
            </a:r>
          </a:p>
          <a:p>
            <a:pPr marL="0" indent="0" algn="just"/>
            <a:endParaRPr lang="en-US" sz="1400" dirty="0">
              <a:solidFill>
                <a:srgbClr val="FFFFFF"/>
              </a:solidFill>
            </a:endParaRPr>
          </a:p>
          <a:p>
            <a:pPr marL="0" indent="0" algn="just"/>
            <a:endParaRPr lang="en-US" sz="1400" dirty="0">
              <a:solidFill>
                <a:srgbClr val="FFFFFF"/>
              </a:solidFill>
            </a:endParaRPr>
          </a:p>
          <a:p>
            <a:pPr marL="0" indent="0" algn="just"/>
            <a:r>
              <a:rPr lang="en-US" sz="1400" dirty="0">
                <a:solidFill>
                  <a:srgbClr val="FFFFFF"/>
                </a:solidFill>
              </a:rPr>
              <a:t>	These challenges, as well as the human work involved in generating and validating quarantine passes, can be addressed by developing a mobile responsive application. The suggested application, when combined with a decision support system, will allow the government and communities to make more informed decisions in order to limit COVID-19 virus transmission. 	</a:t>
            </a:r>
            <a:endParaRPr lang="en-US" sz="1400" dirty="0"/>
          </a:p>
          <a:p>
            <a:pPr marL="0" indent="0" algn="just"/>
            <a:endParaRPr lang="en-US" sz="1400" dirty="0"/>
          </a:p>
        </p:txBody>
      </p:sp>
      <p:grpSp>
        <p:nvGrpSpPr>
          <p:cNvPr id="49" name="Google Shape;11031;p60">
            <a:extLst>
              <a:ext uri="{FF2B5EF4-FFF2-40B4-BE49-F238E27FC236}">
                <a16:creationId xmlns:a16="http://schemas.microsoft.com/office/drawing/2014/main" id="{D560A9D7-07EA-4B9B-9558-475EE74C66D9}"/>
              </a:ext>
            </a:extLst>
          </p:cNvPr>
          <p:cNvGrpSpPr/>
          <p:nvPr/>
        </p:nvGrpSpPr>
        <p:grpSpPr>
          <a:xfrm>
            <a:off x="1936252" y="1450177"/>
            <a:ext cx="831814" cy="660143"/>
            <a:chOff x="4876781" y="2418064"/>
            <a:chExt cx="407774" cy="356629"/>
          </a:xfrm>
          <a:solidFill>
            <a:schemeClr val="accent4"/>
          </a:solidFill>
        </p:grpSpPr>
        <p:sp>
          <p:nvSpPr>
            <p:cNvPr id="50" name="Google Shape;11032;p60">
              <a:extLst>
                <a:ext uri="{FF2B5EF4-FFF2-40B4-BE49-F238E27FC236}">
                  <a16:creationId xmlns:a16="http://schemas.microsoft.com/office/drawing/2014/main" id="{B4AECA62-D489-4066-B650-1EB1D479954E}"/>
                </a:ext>
              </a:extLst>
            </p:cNvPr>
            <p:cNvSpPr/>
            <p:nvPr/>
          </p:nvSpPr>
          <p:spPr>
            <a:xfrm>
              <a:off x="4876781" y="2455590"/>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033;p60">
              <a:extLst>
                <a:ext uri="{FF2B5EF4-FFF2-40B4-BE49-F238E27FC236}">
                  <a16:creationId xmlns:a16="http://schemas.microsoft.com/office/drawing/2014/main" id="{4AD0D376-1B68-4EB7-A275-5ED40EAEB25E}"/>
                </a:ext>
              </a:extLst>
            </p:cNvPr>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034;p60">
              <a:extLst>
                <a:ext uri="{FF2B5EF4-FFF2-40B4-BE49-F238E27FC236}">
                  <a16:creationId xmlns:a16="http://schemas.microsoft.com/office/drawing/2014/main" id="{A4245362-7063-4C0F-ACDB-AADD49B782A7}"/>
                </a:ext>
              </a:extLst>
            </p:cNvPr>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035;p60">
              <a:extLst>
                <a:ext uri="{FF2B5EF4-FFF2-40B4-BE49-F238E27FC236}">
                  <a16:creationId xmlns:a16="http://schemas.microsoft.com/office/drawing/2014/main" id="{C646AF60-1046-4A08-BBDE-8E1352955CDF}"/>
                </a:ext>
              </a:extLst>
            </p:cNvPr>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036;p60">
              <a:extLst>
                <a:ext uri="{FF2B5EF4-FFF2-40B4-BE49-F238E27FC236}">
                  <a16:creationId xmlns:a16="http://schemas.microsoft.com/office/drawing/2014/main" id="{894BD722-DB7C-4448-A0D8-83BEB09156D4}"/>
                </a:ext>
              </a:extLst>
            </p:cNvPr>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037;p60">
              <a:extLst>
                <a:ext uri="{FF2B5EF4-FFF2-40B4-BE49-F238E27FC236}">
                  <a16:creationId xmlns:a16="http://schemas.microsoft.com/office/drawing/2014/main" id="{8BF4E6CB-DAE9-48EC-B289-87A8F3687C4F}"/>
                </a:ext>
              </a:extLst>
            </p:cNvPr>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038;p60">
              <a:extLst>
                <a:ext uri="{FF2B5EF4-FFF2-40B4-BE49-F238E27FC236}">
                  <a16:creationId xmlns:a16="http://schemas.microsoft.com/office/drawing/2014/main" id="{5F9E6554-FD8F-40C7-A801-981096C930C3}"/>
                </a:ext>
              </a:extLst>
            </p:cNvPr>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039;p60">
              <a:extLst>
                <a:ext uri="{FF2B5EF4-FFF2-40B4-BE49-F238E27FC236}">
                  <a16:creationId xmlns:a16="http://schemas.microsoft.com/office/drawing/2014/main" id="{C6120BE8-240C-41A0-87EE-4875D9D5ADBF}"/>
                </a:ext>
              </a:extLst>
            </p:cNvPr>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348;p46">
            <a:extLst>
              <a:ext uri="{FF2B5EF4-FFF2-40B4-BE49-F238E27FC236}">
                <a16:creationId xmlns:a16="http://schemas.microsoft.com/office/drawing/2014/main" id="{26AA482B-47BF-4132-9028-6E38008AD77A}"/>
              </a:ext>
            </a:extLst>
          </p:cNvPr>
          <p:cNvGrpSpPr/>
          <p:nvPr/>
        </p:nvGrpSpPr>
        <p:grpSpPr>
          <a:xfrm>
            <a:off x="1469513" y="3175002"/>
            <a:ext cx="741367" cy="1130317"/>
            <a:chOff x="6417224" y="2247097"/>
            <a:chExt cx="951950" cy="1740368"/>
          </a:xfrm>
        </p:grpSpPr>
        <p:sp>
          <p:nvSpPr>
            <p:cNvPr id="99" name="Google Shape;1349;p46">
              <a:extLst>
                <a:ext uri="{FF2B5EF4-FFF2-40B4-BE49-F238E27FC236}">
                  <a16:creationId xmlns:a16="http://schemas.microsoft.com/office/drawing/2014/main" id="{D0637F1C-0B2F-4F90-81C3-A04B7D2C16E9}"/>
                </a:ext>
              </a:extLst>
            </p:cNvPr>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50;p46">
              <a:extLst>
                <a:ext uri="{FF2B5EF4-FFF2-40B4-BE49-F238E27FC236}">
                  <a16:creationId xmlns:a16="http://schemas.microsoft.com/office/drawing/2014/main" id="{8EC648ED-D00A-48E8-9EA9-64F58F6BE3B8}"/>
                </a:ext>
              </a:extLst>
            </p:cNvPr>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51;p46">
              <a:extLst>
                <a:ext uri="{FF2B5EF4-FFF2-40B4-BE49-F238E27FC236}">
                  <a16:creationId xmlns:a16="http://schemas.microsoft.com/office/drawing/2014/main" id="{FE221412-E600-4B3F-9E39-3D6CA6CD88F9}"/>
                </a:ext>
              </a:extLst>
            </p:cNvPr>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352;p46">
              <a:extLst>
                <a:ext uri="{FF2B5EF4-FFF2-40B4-BE49-F238E27FC236}">
                  <a16:creationId xmlns:a16="http://schemas.microsoft.com/office/drawing/2014/main" id="{6B063F6F-9B41-4277-A7EA-B5D40C2750CF}"/>
                </a:ext>
              </a:extLst>
            </p:cNvPr>
            <p:cNvSpPr/>
            <p:nvPr/>
          </p:nvSpPr>
          <p:spPr>
            <a:xfrm>
              <a:off x="6856100" y="3843492"/>
              <a:ext cx="96750" cy="83150"/>
            </a:xfrm>
            <a:custGeom>
              <a:avLst/>
              <a:gdLst/>
              <a:ahLst/>
              <a:cxnLst/>
              <a:rect l="l" t="t" r="r" b="b"/>
              <a:pathLst>
                <a:path w="3870" h="3326" extrusionOk="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53;p46">
              <a:extLst>
                <a:ext uri="{FF2B5EF4-FFF2-40B4-BE49-F238E27FC236}">
                  <a16:creationId xmlns:a16="http://schemas.microsoft.com/office/drawing/2014/main" id="{CFB6301B-D2BA-480A-842C-66F2D509D55E}"/>
                </a:ext>
              </a:extLst>
            </p:cNvPr>
            <p:cNvSpPr/>
            <p:nvPr/>
          </p:nvSpPr>
          <p:spPr>
            <a:xfrm>
              <a:off x="6623350" y="3880717"/>
              <a:ext cx="82800" cy="9025"/>
            </a:xfrm>
            <a:custGeom>
              <a:avLst/>
              <a:gdLst/>
              <a:ahLst/>
              <a:cxnLst/>
              <a:rect l="l" t="t" r="r" b="b"/>
              <a:pathLst>
                <a:path w="3312" h="361" extrusionOk="0">
                  <a:moveTo>
                    <a:pt x="1" y="0"/>
                  </a:moveTo>
                  <a:lnTo>
                    <a:pt x="1" y="361"/>
                  </a:lnTo>
                  <a:lnTo>
                    <a:pt x="3312" y="361"/>
                  </a:lnTo>
                  <a:lnTo>
                    <a:pt x="33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54;p46">
              <a:extLst>
                <a:ext uri="{FF2B5EF4-FFF2-40B4-BE49-F238E27FC236}">
                  <a16:creationId xmlns:a16="http://schemas.microsoft.com/office/drawing/2014/main" id="{2C1B2743-AF0E-4616-B232-A074B39DE2D3}"/>
                </a:ext>
              </a:extLst>
            </p:cNvPr>
            <p:cNvSpPr/>
            <p:nvPr/>
          </p:nvSpPr>
          <p:spPr>
            <a:xfrm>
              <a:off x="7116325" y="3860642"/>
              <a:ext cx="60675" cy="48775"/>
            </a:xfrm>
            <a:custGeom>
              <a:avLst/>
              <a:gdLst/>
              <a:ahLst/>
              <a:cxnLst/>
              <a:rect l="l" t="t" r="r" b="b"/>
              <a:pathLst>
                <a:path w="2427" h="1951" extrusionOk="0">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55;p46">
              <a:extLst>
                <a:ext uri="{FF2B5EF4-FFF2-40B4-BE49-F238E27FC236}">
                  <a16:creationId xmlns:a16="http://schemas.microsoft.com/office/drawing/2014/main" id="{9EECD2EC-9580-4BD2-AA43-05BF3451A38A}"/>
                </a:ext>
              </a:extLst>
            </p:cNvPr>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84AC234-CE2E-4906-BC15-5E749FA152B3}"/>
              </a:ext>
            </a:extLst>
          </p:cNvPr>
          <p:cNvSpPr txBox="1"/>
          <p:nvPr/>
        </p:nvSpPr>
        <p:spPr>
          <a:xfrm>
            <a:off x="1565086" y="3235958"/>
            <a:ext cx="567784" cy="200055"/>
          </a:xfrm>
          <a:prstGeom prst="rect">
            <a:avLst/>
          </a:prstGeom>
          <a:noFill/>
        </p:spPr>
        <p:txBody>
          <a:bodyPr wrap="none" rtlCol="0">
            <a:spAutoFit/>
          </a:bodyPr>
          <a:lstStyle/>
          <a:p>
            <a:r>
              <a:rPr lang="en-US" sz="700" dirty="0">
                <a:solidFill>
                  <a:schemeClr val="accent2">
                    <a:lumMod val="50000"/>
                  </a:schemeClr>
                </a:solidFill>
              </a:rPr>
              <a:t>SafePass</a:t>
            </a:r>
          </a:p>
        </p:txBody>
      </p:sp>
      <p:pic>
        <p:nvPicPr>
          <p:cNvPr id="4" name="Picture 3" descr="Qr code&#10;&#10;Description automatically generated">
            <a:extLst>
              <a:ext uri="{FF2B5EF4-FFF2-40B4-BE49-F238E27FC236}">
                <a16:creationId xmlns:a16="http://schemas.microsoft.com/office/drawing/2014/main" id="{00DEE62B-54E8-4A78-8484-F1A3B2AE8741}"/>
              </a:ext>
            </a:extLst>
          </p:cNvPr>
          <p:cNvPicPr>
            <a:picLocks noChangeAspect="1"/>
          </p:cNvPicPr>
          <p:nvPr/>
        </p:nvPicPr>
        <p:blipFill>
          <a:blip r:embed="rId3"/>
          <a:stretch>
            <a:fillRect/>
          </a:stretch>
        </p:blipFill>
        <p:spPr>
          <a:xfrm>
            <a:off x="1694525" y="3509210"/>
            <a:ext cx="290223" cy="290223"/>
          </a:xfrm>
          <a:prstGeom prst="rect">
            <a:avLst/>
          </a:prstGeom>
        </p:spPr>
      </p:pic>
    </p:spTree>
    <p:extLst>
      <p:ext uri="{BB962C8B-B14F-4D97-AF65-F5344CB8AC3E}">
        <p14:creationId xmlns:p14="http://schemas.microsoft.com/office/powerpoint/2010/main" val="19930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34718" y="2411125"/>
            <a:ext cx="410560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 of the Study and Scope</a:t>
            </a:r>
            <a:endParaRPr dirty="0"/>
          </a:p>
        </p:txBody>
      </p:sp>
      <p:sp>
        <p:nvSpPr>
          <p:cNvPr id="689" name="Google Shape;689;p32"/>
          <p:cNvSpPr/>
          <p:nvPr/>
        </p:nvSpPr>
        <p:spPr>
          <a:xfrm>
            <a:off x="5782875" y="1868575"/>
            <a:ext cx="1085100" cy="1085100"/>
          </a:xfrm>
          <a:prstGeom prst="rect">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4">
                <a:lumMod val="40000"/>
                <a:lumOff val="60000"/>
              </a:schemeClr>
            </a:solidFill>
            <a:prstDash val="solid"/>
            <a:round/>
            <a:headEnd type="none" w="med" len="med"/>
            <a:tailEnd type="none" w="med" len="med"/>
          </a:ln>
        </p:spPr>
      </p:cxnSp>
    </p:spTree>
    <p:extLst>
      <p:ext uri="{BB962C8B-B14F-4D97-AF65-F5344CB8AC3E}">
        <p14:creationId xmlns:p14="http://schemas.microsoft.com/office/powerpoint/2010/main" val="32657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9069" y="200407"/>
            <a:ext cx="3462257" cy="4610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Objectives of the Study</a:t>
            </a:r>
            <a:endParaRPr sz="2000" dirty="0"/>
          </a:p>
        </p:txBody>
      </p:sp>
      <p:sp>
        <p:nvSpPr>
          <p:cNvPr id="689" name="Google Shape;689;p32"/>
          <p:cNvSpPr/>
          <p:nvPr/>
        </p:nvSpPr>
        <p:spPr>
          <a:xfrm>
            <a:off x="4759614" y="128588"/>
            <a:ext cx="492919" cy="47778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4515208" y="160143"/>
            <a:ext cx="981000" cy="461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rPr>
              <a:t>02</a:t>
            </a:r>
            <a:endParaRPr sz="2400" dirty="0">
              <a:solidFill>
                <a:schemeClr val="dk2"/>
              </a:solidFill>
            </a:endParaRPr>
          </a:p>
        </p:txBody>
      </p:sp>
      <p:sp>
        <p:nvSpPr>
          <p:cNvPr id="691" name="Google Shape;691;p32"/>
          <p:cNvSpPr/>
          <p:nvPr/>
        </p:nvSpPr>
        <p:spPr>
          <a:xfrm>
            <a:off x="109595" y="838181"/>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09069" y="838181"/>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5006074" y="606376"/>
            <a:ext cx="0" cy="283968"/>
          </a:xfrm>
          <a:prstGeom prst="straightConnector1">
            <a:avLst/>
          </a:prstGeom>
          <a:noFill/>
          <a:ln w="19050" cap="flat" cmpd="sng">
            <a:solidFill>
              <a:schemeClr val="tx2"/>
            </a:solidFill>
            <a:prstDash val="solid"/>
            <a:round/>
            <a:headEnd type="none" w="med" len="med"/>
            <a:tailEnd type="none" w="med" len="med"/>
          </a:ln>
        </p:spPr>
      </p:cxnSp>
      <p:sp>
        <p:nvSpPr>
          <p:cNvPr id="16" name="Google Shape;1167;p42">
            <a:extLst>
              <a:ext uri="{FF2B5EF4-FFF2-40B4-BE49-F238E27FC236}">
                <a16:creationId xmlns:a16="http://schemas.microsoft.com/office/drawing/2014/main" id="{796A9C39-8F6B-4C07-ABF3-B2F5415AD799}"/>
              </a:ext>
            </a:extLst>
          </p:cNvPr>
          <p:cNvSpPr txBox="1">
            <a:spLocks/>
          </p:cNvSpPr>
          <p:nvPr/>
        </p:nvSpPr>
        <p:spPr>
          <a:xfrm>
            <a:off x="1180620" y="2389100"/>
            <a:ext cx="1213709" cy="514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endParaRPr lang="en-US" sz="1100" b="1" dirty="0">
              <a:solidFill>
                <a:srgbClr val="00040C"/>
              </a:solidFill>
            </a:endParaRPr>
          </a:p>
        </p:txBody>
      </p:sp>
      <p:sp>
        <p:nvSpPr>
          <p:cNvPr id="112" name="Google Shape;1167;p42">
            <a:extLst>
              <a:ext uri="{FF2B5EF4-FFF2-40B4-BE49-F238E27FC236}">
                <a16:creationId xmlns:a16="http://schemas.microsoft.com/office/drawing/2014/main" id="{32927B01-57AB-4444-AAA1-A6F974AB6E8F}"/>
              </a:ext>
            </a:extLst>
          </p:cNvPr>
          <p:cNvSpPr txBox="1">
            <a:spLocks/>
          </p:cNvSpPr>
          <p:nvPr/>
        </p:nvSpPr>
        <p:spPr>
          <a:xfrm>
            <a:off x="737002" y="2271976"/>
            <a:ext cx="7198032" cy="570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Specifically, this capstone project seeks to achieve the following objectives:</a:t>
            </a:r>
          </a:p>
        </p:txBody>
      </p:sp>
      <p:sp>
        <p:nvSpPr>
          <p:cNvPr id="113" name="Google Shape;1167;p42">
            <a:extLst>
              <a:ext uri="{FF2B5EF4-FFF2-40B4-BE49-F238E27FC236}">
                <a16:creationId xmlns:a16="http://schemas.microsoft.com/office/drawing/2014/main" id="{119C28C2-13D1-4A6E-B870-6A51052EDE3E}"/>
              </a:ext>
            </a:extLst>
          </p:cNvPr>
          <p:cNvSpPr txBox="1">
            <a:spLocks/>
          </p:cNvSpPr>
          <p:nvPr/>
        </p:nvSpPr>
        <p:spPr>
          <a:xfrm>
            <a:off x="737002" y="1379052"/>
            <a:ext cx="7372742" cy="890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The main objective of this capstone project is to develop a mobile responsive web application that would </a:t>
            </a:r>
            <a:r>
              <a:rPr lang="en-US" sz="1400" b="1" dirty="0"/>
              <a:t>automate the process of generating and validating quarantine pass</a:t>
            </a:r>
            <a:r>
              <a:rPr lang="en-US" sz="1400" dirty="0"/>
              <a:t> and </a:t>
            </a:r>
            <a:r>
              <a:rPr lang="en-US" sz="1400" b="1" dirty="0"/>
              <a:t>show statistical data for a decision-making system.</a:t>
            </a:r>
          </a:p>
        </p:txBody>
      </p:sp>
      <p:sp>
        <p:nvSpPr>
          <p:cNvPr id="114" name="Google Shape;1167;p42">
            <a:extLst>
              <a:ext uri="{FF2B5EF4-FFF2-40B4-BE49-F238E27FC236}">
                <a16:creationId xmlns:a16="http://schemas.microsoft.com/office/drawing/2014/main" id="{880C0D12-0A8E-4055-8313-7957B50CD747}"/>
              </a:ext>
            </a:extLst>
          </p:cNvPr>
          <p:cNvSpPr txBox="1">
            <a:spLocks/>
          </p:cNvSpPr>
          <p:nvPr/>
        </p:nvSpPr>
        <p:spPr>
          <a:xfrm>
            <a:off x="1108786" y="2708521"/>
            <a:ext cx="6765504" cy="1626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n-US" sz="1400" dirty="0"/>
              <a:t>1. To provide digital quarantine passes for residents that will be validated at essential establishments by using Quick Response Code scheme.</a:t>
            </a:r>
          </a:p>
          <a:p>
            <a:pPr marL="0" indent="0" algn="just"/>
            <a:endParaRPr lang="en-US" sz="1400" dirty="0"/>
          </a:p>
          <a:p>
            <a:pPr marL="0" indent="0" algn="just"/>
            <a:r>
              <a:rPr lang="en-US" sz="1400" dirty="0"/>
              <a:t>2. To provide information to residents about the current crowd count of essential establishments.</a:t>
            </a:r>
          </a:p>
          <a:p>
            <a:pPr marL="0" indent="0" algn="just"/>
            <a:endParaRPr lang="en-US" sz="1400" dirty="0"/>
          </a:p>
          <a:p>
            <a:pPr marL="0" indent="0" algn="just"/>
            <a:r>
              <a:rPr lang="en-US" sz="1400" dirty="0"/>
              <a:t>3. To provide users with crowd forecast on essential establishments for upcoming days by using Autoregressive Integrated Moving Average (ARIMA) model.</a:t>
            </a:r>
          </a:p>
          <a:p>
            <a:pPr marL="0" indent="0" algn="just"/>
            <a:endParaRPr lang="en-US" sz="1400" dirty="0"/>
          </a:p>
        </p:txBody>
      </p:sp>
    </p:spTree>
    <p:extLst>
      <p:ext uri="{BB962C8B-B14F-4D97-AF65-F5344CB8AC3E}">
        <p14:creationId xmlns:p14="http://schemas.microsoft.com/office/powerpoint/2010/main" val="166442354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1498</TotalTime>
  <Words>4073</Words>
  <Application>Microsoft Office PowerPoint</Application>
  <PresentationFormat>On-screen Show (16:9)</PresentationFormat>
  <Paragraphs>304</Paragraphs>
  <Slides>44</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Maven Pro</vt:lpstr>
      <vt:lpstr>Fira Sans Extra Condensed Medium</vt:lpstr>
      <vt:lpstr>URWPalladioL-Bold</vt:lpstr>
      <vt:lpstr>Arial</vt:lpstr>
      <vt:lpstr>Share Tech</vt:lpstr>
      <vt:lpstr>URWPalladioL-Ital</vt:lpstr>
      <vt:lpstr>Helvetica Neue</vt:lpstr>
      <vt:lpstr>Times New Roman</vt:lpstr>
      <vt:lpstr>Advent Pro SemiBold</vt:lpstr>
      <vt:lpstr>raleway</vt:lpstr>
      <vt:lpstr>URWPalladioL-Roma</vt:lpstr>
      <vt:lpstr>Data Science Consulting by Slidesgo</vt:lpstr>
      <vt:lpstr>SAFEPASS:  AN IMPLEMENTATION OF AUTOREGRESSIVE INTEGRATED MOVING AVERAGE (ARIMA) FOR CROWD FORECASTING APPLIED IN QUARANTINE PASS</vt:lpstr>
      <vt:lpstr>Methodology </vt:lpstr>
      <vt:lpstr>Background of the Study</vt:lpstr>
      <vt:lpstr>Background of the Study</vt:lpstr>
      <vt:lpstr>Background of the Study</vt:lpstr>
      <vt:lpstr>Background of the Study</vt:lpstr>
      <vt:lpstr>Background of the Study</vt:lpstr>
      <vt:lpstr>Objectives of the Study and Scope</vt:lpstr>
      <vt:lpstr>Objectives of the Study</vt:lpstr>
      <vt:lpstr>Scope and Limittations</vt:lpstr>
      <vt:lpstr>Theoretical Framework</vt:lpstr>
      <vt:lpstr>Theoretical Framework</vt:lpstr>
      <vt:lpstr>12,841</vt:lpstr>
      <vt:lpstr>Theoretical Framework</vt:lpstr>
      <vt:lpstr>Theoretical Framework</vt:lpstr>
      <vt:lpstr>Theoretical Framework</vt:lpstr>
      <vt:lpstr>Theoretical Framework</vt:lpstr>
      <vt:lpstr>Theoretical Framework</vt:lpstr>
      <vt:lpstr>Theoretical Framework</vt:lpstr>
      <vt:lpstr>Theoretical Framework</vt:lpstr>
      <vt:lpstr>Methodology</vt:lpstr>
      <vt:lpstr>Methodology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Correlation</vt:lpstr>
      <vt:lpstr>Correlation</vt:lpstr>
      <vt:lpstr>Lag Factor</vt:lpstr>
      <vt:lpstr>AR Equation</vt:lpstr>
      <vt:lpstr>MA Equation</vt:lpstr>
      <vt:lpstr>ARMA Equation</vt:lpstr>
      <vt:lpstr>Stationarity</vt:lpstr>
      <vt:lpstr>Non-Stationary Time Series</vt:lpstr>
      <vt:lpstr>Integrated</vt:lpstr>
      <vt:lpstr>03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SAFEPASS:  AN IMPLEMENTATION OF AUTOREGRESSIVE INTEGRATED MOVING AVERAGE (ARIMA) FOR CROWD FORECASTING APPLIED IN QUARANTINE PASS</dc:title>
  <dc:creator>joane.m.llamera@stretch365.com.au</dc:creator>
  <cp:lastModifiedBy>JOANNE MARIE F. LLAMERA</cp:lastModifiedBy>
  <cp:revision>48</cp:revision>
  <dcterms:modified xsi:type="dcterms:W3CDTF">2021-09-02T09:05:51Z</dcterms:modified>
</cp:coreProperties>
</file>