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12"/>
  </p:notesMasterIdLst>
  <p:handoutMasterIdLst>
    <p:handoutMasterId r:id="rId13"/>
  </p:handoutMasterIdLst>
  <p:sldIdLst>
    <p:sldId id="2147374634" r:id="rId3"/>
    <p:sldId id="448" r:id="rId4"/>
    <p:sldId id="449" r:id="rId5"/>
    <p:sldId id="451" r:id="rId6"/>
    <p:sldId id="452" r:id="rId7"/>
    <p:sldId id="453" r:id="rId8"/>
    <p:sldId id="455" r:id="rId9"/>
    <p:sldId id="454" r:id="rId10"/>
    <p:sldId id="457" r:id="rId11"/>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ection>
        <p14:section name="Cover Slides" id="{DACC9F6D-4555-EC4D-8EF5-BC43604DC2ED}">
          <p14:sldIdLst>
            <p14:sldId id="2147374634"/>
            <p14:sldId id="448"/>
            <p14:sldId id="449"/>
            <p14:sldId id="451"/>
            <p14:sldId id="452"/>
            <p14:sldId id="453"/>
            <p14:sldId id="455"/>
            <p14:sldId id="454"/>
            <p14:sldId id="4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6C8FF"/>
    <a:srgbClr val="0043CE"/>
    <a:srgbClr val="DFDFDF"/>
    <a:srgbClr val="002D9C"/>
    <a:srgbClr val="054ADA"/>
    <a:srgbClr val="3D3D3D"/>
    <a:srgbClr val="E0E0E0"/>
    <a:srgbClr val="323232"/>
    <a:srgbClr val="F2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6"/>
    <p:restoredTop sz="96327"/>
  </p:normalViewPr>
  <p:slideViewPr>
    <p:cSldViewPr snapToGrid="0" snapToObjects="1">
      <p:cViewPr varScale="1">
        <p:scale>
          <a:sx n="187" d="100"/>
          <a:sy n="187" d="100"/>
        </p:scale>
        <p:origin x="384" y="192"/>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Ref idx="1001">
        <a:schemeClr val="bg1"/>
      </p:bgRef>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10312" y="201170"/>
            <a:ext cx="4133089" cy="363606"/>
          </a:xfrm>
        </p:spPr>
        <p:txBody>
          <a:bodyPr/>
          <a:lstStyle>
            <a:lvl1pPr>
              <a:defRPr/>
            </a:lvl1pPr>
          </a:lstStyle>
          <a:p>
            <a:r>
              <a:rPr lang="en-US"/>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9" name="Graphic 8">
            <a:extLst>
              <a:ext uri="{FF2B5EF4-FFF2-40B4-BE49-F238E27FC236}">
                <a16:creationId xmlns:a16="http://schemas.microsoft.com/office/drawing/2014/main" id="{3BD8C90A-F675-CD42-889E-328F3F7F487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781662"/>
            <a:ext cx="1438910" cy="13970"/>
          </a:xfrm>
          <a:prstGeom prst="rect">
            <a:avLst/>
          </a:prstGeom>
        </p:spPr>
      </p:pic>
    </p:spTree>
    <p:extLst>
      <p:ext uri="{BB962C8B-B14F-4D97-AF65-F5344CB8AC3E}">
        <p14:creationId xmlns:p14="http://schemas.microsoft.com/office/powerpoint/2010/main" val="35766800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359777"/>
          </a:xfrm>
        </p:spPr>
        <p:txBody>
          <a:bodyPr/>
          <a:lstStyle/>
          <a:p>
            <a:r>
              <a:rPr lang="en-US" dirty="0"/>
              <a:t>Click to edit Master title style (3 sizes for title text available) - with footer</a:t>
            </a:r>
          </a:p>
        </p:txBody>
      </p:sp>
      <p:pic>
        <p:nvPicPr>
          <p:cNvPr id="7" name="Picture 6">
            <a:extLst>
              <a:ext uri="{FF2B5EF4-FFF2-40B4-BE49-F238E27FC236}">
                <a16:creationId xmlns:a16="http://schemas.microsoft.com/office/drawing/2014/main" id="{42D2E41E-4947-9F4A-A22A-FAB43A2DE943}"/>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chemeClr val="accent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470614"/>
          </a:xfrm>
        </p:spPr>
        <p:txBody>
          <a:bodyPr/>
          <a:lstStyle/>
          <a:p>
            <a:r>
              <a:rPr lang="en-US" dirty="0"/>
              <a:t>Click to edit Master title style (3 sizes for title text available) – blue divider</a:t>
            </a:r>
          </a:p>
        </p:txBody>
      </p:sp>
      <p:pic>
        <p:nvPicPr>
          <p:cNvPr id="8" name="Picture 7">
            <a:extLst>
              <a:ext uri="{FF2B5EF4-FFF2-40B4-BE49-F238E27FC236}">
                <a16:creationId xmlns:a16="http://schemas.microsoft.com/office/drawing/2014/main" id="{B923E7D4-2DC2-0743-BE51-9206E1319186}"/>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77090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4"/>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30210F52-CF6C-094F-952B-902FB639B49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20112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2" name="Picture 11">
            <a:extLst>
              <a:ext uri="{FF2B5EF4-FFF2-40B4-BE49-F238E27FC236}">
                <a16:creationId xmlns:a16="http://schemas.microsoft.com/office/drawing/2014/main" id="{C1D23A3E-7144-694C-B46D-9297D4F76D22}"/>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768128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“Add quote, four line maximum.”</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Source, Date</a:t>
            </a:r>
          </a:p>
        </p:txBody>
      </p:sp>
      <p:pic>
        <p:nvPicPr>
          <p:cNvPr id="17" name="Picture 16">
            <a:extLst>
              <a:ext uri="{FF2B5EF4-FFF2-40B4-BE49-F238E27FC236}">
                <a16:creationId xmlns:a16="http://schemas.microsoft.com/office/drawing/2014/main" id="{EDB3CCE8-33C3-F24F-B4C1-88AC1A4E4BEB}"/>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67763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12" name="Picture 11">
            <a:extLst>
              <a:ext uri="{FF2B5EF4-FFF2-40B4-BE49-F238E27FC236}">
                <a16:creationId xmlns:a16="http://schemas.microsoft.com/office/drawing/2014/main" id="{F57CD09D-1912-4D47-BBB5-FE17D9C3F1DF}"/>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88052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FAC4EC2A-3331-2F49-83D7-3DCDA8B9B9F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3373257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978F0CCF-A937-E443-A6FB-F8B14F44A44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53502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81D5E6BF-59B9-B34B-BF38-33B20B0A1BA1}"/>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55676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8" name="Graphic 7">
            <a:extLst>
              <a:ext uri="{FF2B5EF4-FFF2-40B4-BE49-F238E27FC236}">
                <a16:creationId xmlns:a16="http://schemas.microsoft.com/office/drawing/2014/main" id="{9ECCC668-B7CA-DF45-8599-14962B6E5CC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1144916"/>
            <a:ext cx="1438910" cy="13970"/>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US"/>
              <a:t>Click to edit Master text styles</a:t>
            </a:r>
          </a:p>
        </p:txBody>
      </p:sp>
      <p:pic>
        <p:nvPicPr>
          <p:cNvPr id="9" name="Picture 8">
            <a:extLst>
              <a:ext uri="{FF2B5EF4-FFF2-40B4-BE49-F238E27FC236}">
                <a16:creationId xmlns:a16="http://schemas.microsoft.com/office/drawing/2014/main" id="{7CD126F8-5E18-E040-A49A-773E7C50111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829141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E416F5B-7A52-2146-8678-DF09FD3E8E77}"/>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230125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4"/>
                </a:solidFill>
              </a:defRPr>
            </a:lvl1pPr>
          </a:lstStyle>
          <a:p>
            <a:pPr lvl="0"/>
            <a:r>
              <a:rPr lang="en-US" dirty="0"/>
              <a:t>4</a:t>
            </a:r>
          </a:p>
        </p:txBody>
      </p:sp>
      <p:pic>
        <p:nvPicPr>
          <p:cNvPr id="15" name="Picture 14">
            <a:extLst>
              <a:ext uri="{FF2B5EF4-FFF2-40B4-BE49-F238E27FC236}">
                <a16:creationId xmlns:a16="http://schemas.microsoft.com/office/drawing/2014/main" id="{8998DFD5-0DEB-FC4C-83C9-6DD845527BF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93800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E8846C6D-86C7-0B4C-9F26-55C25A7FBD3F}"/>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88799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D251EFC2-2F84-0640-8243-0FECE45E9233}"/>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794904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4"/>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US"/>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21" name="Picture 20">
            <a:extLst>
              <a:ext uri="{FF2B5EF4-FFF2-40B4-BE49-F238E27FC236}">
                <a16:creationId xmlns:a16="http://schemas.microsoft.com/office/drawing/2014/main" id="{0CB1340F-CAA9-3448-A471-45D0FDFEAC9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052878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7" name="Picture 16">
            <a:extLst>
              <a:ext uri="{FF2B5EF4-FFF2-40B4-BE49-F238E27FC236}">
                <a16:creationId xmlns:a16="http://schemas.microsoft.com/office/drawing/2014/main" id="{92F63234-9A2E-3E47-A2F0-56DF7F671E24}"/>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998328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C8E2AC3E-DB70-B245-BFBE-2FC1EC57ABBB}"/>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960158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282828"/>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22289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8" name="Graphic 7">
            <a:extLst>
              <a:ext uri="{FF2B5EF4-FFF2-40B4-BE49-F238E27FC236}">
                <a16:creationId xmlns:a16="http://schemas.microsoft.com/office/drawing/2014/main" id="{2147AFE4-9180-9643-8522-EA89FE23437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1526959"/>
            <a:ext cx="1438910" cy="13970"/>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56565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282828"/>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282828"/>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2F9A2B2-5103-3A4E-BA17-7C36133CC296}"/>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062981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4 boxes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282828"/>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3D3D3D"/>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rgbClr val="56565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F6F6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1E099F1A-F030-F54C-BEF7-B089B74D8A44}"/>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631330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4952" y="0"/>
            <a:ext cx="3044952" cy="5148072"/>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0348"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4952" y="0"/>
            <a:ext cx="3044952" cy="5148072"/>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0348" y="0"/>
            <a:ext cx="3044952" cy="5148072"/>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A6D54B52-90D8-C640-BC3C-25ADFC716E62}"/>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578588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accent2"/>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56565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EAB79DFD-294C-6348-A9F4-BBFCAE1E62A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798D5E28-FCC8-924A-86A3-246054DC76B5}"/>
              </a:ext>
            </a:extLst>
          </p:cNvPr>
          <p:cNvPicPr>
            <a:picLocks noChangeAspect="1"/>
          </p:cNvPicPr>
          <p:nvPr userDrawn="1"/>
        </p:nvPicPr>
        <p:blipFill>
          <a:blip r:embed="rId2"/>
          <a:stretch>
            <a:fillRect/>
          </a:stretch>
        </p:blipFill>
        <p:spPr>
          <a:xfrm>
            <a:off x="2883781" y="1923126"/>
            <a:ext cx="3376437" cy="1297247"/>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ith graphic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10312" y="201170"/>
            <a:ext cx="4133089" cy="363606"/>
          </a:xfrm>
        </p:spPr>
        <p:txBody>
          <a:bodyPr/>
          <a:lstStyle>
            <a:lvl1pPr>
              <a:defRPr/>
            </a:lvl1pPr>
          </a:lstStyle>
          <a:p>
            <a:r>
              <a:rPr lang="en-US"/>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10" name="Straight Connector 9">
            <a:extLst>
              <a:ext uri="{FF2B5EF4-FFF2-40B4-BE49-F238E27FC236}">
                <a16:creationId xmlns:a16="http://schemas.microsoft.com/office/drawing/2014/main" id="{4F59B4DF-699F-B94B-BA28-ADE98C9B65A8}"/>
              </a:ext>
            </a:extLst>
          </p:cNvPr>
          <p:cNvCxnSpPr>
            <a:cxnSpLocks/>
          </p:cNvCxnSpPr>
          <p:nvPr userDrawn="1"/>
        </p:nvCxnSpPr>
        <p:spPr bwMode="auto">
          <a:xfrm>
            <a:off x="225953" y="793218"/>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9940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0CA2F38-20CE-244D-9F18-6922B667D65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6" name="Picture 5">
            <a:extLst>
              <a:ext uri="{FF2B5EF4-FFF2-40B4-BE49-F238E27FC236}">
                <a16:creationId xmlns:a16="http://schemas.microsoft.com/office/drawing/2014/main" id="{99DCD91D-6EEE-A449-BBBB-4C464064DE56}"/>
              </a:ext>
            </a:extLst>
          </p:cNvPr>
          <p:cNvPicPr>
            <a:picLocks/>
          </p:cNvPicPr>
          <p:nvPr userDrawn="1"/>
        </p:nvPicPr>
        <p:blipFill>
          <a:blip r:embed="rId2"/>
          <a:stretch>
            <a:fillRect/>
          </a:stretch>
        </p:blipFill>
        <p:spPr>
          <a:xfrm>
            <a:off x="7553976" y="0"/>
            <a:ext cx="1609344" cy="612648"/>
          </a:xfrm>
          <a:prstGeom prst="rect">
            <a:avLst/>
          </a:prstGeom>
        </p:spPr>
      </p:pic>
      <p:sp>
        <p:nvSpPr>
          <p:cNvPr id="4" name="Footer Placeholder">
            <a:extLst>
              <a:ext uri="{FF2B5EF4-FFF2-40B4-BE49-F238E27FC236}">
                <a16:creationId xmlns:a16="http://schemas.microsoft.com/office/drawing/2014/main" id="{DC8BC651-589F-5885-F767-345B8FE58087}"/>
              </a:ext>
            </a:extLst>
          </p:cNvPr>
          <p:cNvSpPr>
            <a:spLocks noGrp="1"/>
          </p:cNvSpPr>
          <p:nvPr>
            <p:ph type="ftr" sz="quarter" idx="10"/>
          </p:nvPr>
        </p:nvSpPr>
        <p:spPr>
          <a:xfrm>
            <a:off x="228666" y="4787900"/>
            <a:ext cx="4114735" cy="166687"/>
          </a:xfrm>
        </p:spPr>
        <p:txBody>
          <a:bodyPr/>
          <a:lstStyle/>
          <a:p>
            <a:r>
              <a:rPr lang="en-US" dirty="0"/>
              <a:t>IBM Quantum / © 2022 IBM Corporation</a:t>
            </a:r>
          </a:p>
        </p:txBody>
      </p:sp>
    </p:spTree>
    <p:extLst>
      <p:ext uri="{BB962C8B-B14F-4D97-AF65-F5344CB8AC3E}">
        <p14:creationId xmlns:p14="http://schemas.microsoft.com/office/powerpoint/2010/main" val="4112762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rgbClr val="0062FF"/>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727ED31-09B9-2F4F-8BF7-FD8ADC695F5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rgbClr val="0062FF"/>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0" name="Picture 9">
            <a:extLst>
              <a:ext uri="{FF2B5EF4-FFF2-40B4-BE49-F238E27FC236}">
                <a16:creationId xmlns:a16="http://schemas.microsoft.com/office/drawing/2014/main" id="{EC740996-FB94-4C41-BF5C-7C66E91DF28D}"/>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705856" cy="1729232"/>
          </a:xfrm>
        </p:spPr>
        <p:txBody>
          <a:bodyPr lIns="0" rIns="0"/>
          <a:lstStyle>
            <a:lvl1pPr marL="164592" indent="-164592">
              <a:defRPr>
                <a:solidFill>
                  <a:srgbClr val="0062FF"/>
                </a:solidFill>
              </a:defRPr>
            </a:lvl1pPr>
          </a:lstStyle>
          <a:p>
            <a:r>
              <a:rPr lang="en-US" dirty="0"/>
              <a:t>“Add quote, four line maximum.”</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Source, Date</a:t>
            </a:r>
          </a:p>
        </p:txBody>
      </p:sp>
      <p:pic>
        <p:nvPicPr>
          <p:cNvPr id="14" name="Picture 13">
            <a:extLst>
              <a:ext uri="{FF2B5EF4-FFF2-40B4-BE49-F238E27FC236}">
                <a16:creationId xmlns:a16="http://schemas.microsoft.com/office/drawing/2014/main" id="{4FA9BBB0-25AA-FB46-A614-A914AAB4DD0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9" name="Picture 8">
            <a:extLst>
              <a:ext uri="{FF2B5EF4-FFF2-40B4-BE49-F238E27FC236}">
                <a16:creationId xmlns:a16="http://schemas.microsoft.com/office/drawing/2014/main" id="{E6247D1C-5440-784F-BE29-75456EAC64CA}"/>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1A63CAA-CD94-4445-9635-ACF0C2BB7B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ith graphic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9" name="Straight Connector 8">
            <a:extLst>
              <a:ext uri="{FF2B5EF4-FFF2-40B4-BE49-F238E27FC236}">
                <a16:creationId xmlns:a16="http://schemas.microsoft.com/office/drawing/2014/main" id="{1D3ED234-DBE9-DF49-80FE-40A61D9D742D}"/>
              </a:ext>
            </a:extLst>
          </p:cNvPr>
          <p:cNvCxnSpPr>
            <a:cxnSpLocks/>
          </p:cNvCxnSpPr>
          <p:nvPr userDrawn="1"/>
        </p:nvCxnSpPr>
        <p:spPr bwMode="auto">
          <a:xfrm>
            <a:off x="225953" y="1153941"/>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2108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12E6C3BF-3922-6641-BF4A-44363364029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10" name="Picture 9">
            <a:extLst>
              <a:ext uri="{FF2B5EF4-FFF2-40B4-BE49-F238E27FC236}">
                <a16:creationId xmlns:a16="http://schemas.microsoft.com/office/drawing/2014/main" id="{0A41A6EC-62E3-B64F-8916-4A69B1CEE78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AD298876-C1E6-EC4B-A655-096B6E6D40B5}"/>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1"/>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1"/>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1"/>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1"/>
                </a:solidFill>
              </a:defRPr>
            </a:lvl1pPr>
          </a:lstStyle>
          <a:p>
            <a:pPr lvl="0"/>
            <a:r>
              <a:rPr lang="en-US" dirty="0"/>
              <a:t>4</a:t>
            </a:r>
          </a:p>
        </p:txBody>
      </p:sp>
      <p:pic>
        <p:nvPicPr>
          <p:cNvPr id="16" name="Picture 15">
            <a:extLst>
              <a:ext uri="{FF2B5EF4-FFF2-40B4-BE49-F238E27FC236}">
                <a16:creationId xmlns:a16="http://schemas.microsoft.com/office/drawing/2014/main" id="{3C0F0089-2AF8-784E-BDFC-C82D162A2588}"/>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D009232-E2BC-3C46-BBA7-E52FB6EFC2D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5C276499-CBE5-D346-BF22-FD93B3FAD4C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1"/>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35E93564-0997-F943-A427-D795A61EC1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2"/>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1"/>
          </a:solidFill>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D7850CD9-0F56-5C4D-8CF7-2F109E172934}"/>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with graphic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22289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9" name="Straight Connector 8">
            <a:extLst>
              <a:ext uri="{FF2B5EF4-FFF2-40B4-BE49-F238E27FC236}">
                <a16:creationId xmlns:a16="http://schemas.microsoft.com/office/drawing/2014/main" id="{E94BEDD3-84EF-2A46-861A-4BCD41BF4585}"/>
              </a:ext>
            </a:extLst>
          </p:cNvPr>
          <p:cNvCxnSpPr>
            <a:cxnSpLocks/>
          </p:cNvCxnSpPr>
          <p:nvPr userDrawn="1"/>
        </p:nvCxnSpPr>
        <p:spPr bwMode="auto">
          <a:xfrm>
            <a:off x="225953" y="1532402"/>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01661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4 boxes (alt)">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tx2"/>
                </a:solidFill>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4 boxes (alt)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2"/>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4A4A4"/>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2022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4"/>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rgbClr val="F3F3F3"/>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B8BDF67B-42AF-FB48-9926-C225A9833879}"/>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bg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4"/>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2"/>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BEBEBE"/>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2022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6BCFE05A-7200-A940-9456-D3383C4107F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FF5C387-486D-AB4A-BFE7-AD6AF72450BA}"/>
              </a:ext>
            </a:extLst>
          </p:cNvPr>
          <p:cNvPicPr>
            <a:picLocks noChangeAspect="1"/>
          </p:cNvPicPr>
          <p:nvPr userDrawn="1"/>
        </p:nvPicPr>
        <p:blipFill>
          <a:blip r:embed="rId2"/>
          <a:stretch>
            <a:fillRect/>
          </a:stretch>
        </p:blipFill>
        <p:spPr>
          <a:xfrm>
            <a:off x="2882215" y="1922526"/>
            <a:ext cx="3379570" cy="1298448"/>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2022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4E077E17-3B69-4644-BD04-6785219BC1C0}"/>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258177"/>
          </a:xfrm>
        </p:spPr>
        <p:txBody>
          <a:bodyPr/>
          <a:lstStyle/>
          <a:p>
            <a:r>
              <a:rPr lang="en-US" dirty="0"/>
              <a:t>Click to edit Master title style (3 sizes for title text available) - no footer</a:t>
            </a:r>
          </a:p>
        </p:txBody>
      </p:sp>
      <p:pic>
        <p:nvPicPr>
          <p:cNvPr id="5" name="Picture 4">
            <a:extLst>
              <a:ext uri="{FF2B5EF4-FFF2-40B4-BE49-F238E27FC236}">
                <a16:creationId xmlns:a16="http://schemas.microsoft.com/office/drawing/2014/main" id="{D0832194-9F9F-4A4B-847F-9B8502AF1E18}"/>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theme" Target="../theme/theme2.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dirty="0"/>
              <a:t>IBM Quantum / © 2022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4025" r:id="rId4"/>
    <p:sldLayoutId id="2147484026" r:id="rId5"/>
    <p:sldLayoutId id="2147484027" r:id="rId6"/>
    <p:sldLayoutId id="2147483981" r:id="rId7"/>
    <p:sldLayoutId id="2147483982" r:id="rId8"/>
    <p:sldLayoutId id="2147483974" r:id="rId9"/>
    <p:sldLayoutId id="2147483826" r:id="rId10"/>
    <p:sldLayoutId id="2147483975" r:id="rId11"/>
    <p:sldLayoutId id="2147483830" r:id="rId12"/>
    <p:sldLayoutId id="2147483829" r:id="rId13"/>
    <p:sldLayoutId id="2147483831" r:id="rId14"/>
    <p:sldLayoutId id="2147483842" r:id="rId15"/>
    <p:sldLayoutId id="2147483832" r:id="rId16"/>
    <p:sldLayoutId id="2147484015" r:id="rId17"/>
    <p:sldLayoutId id="2147483834" r:id="rId18"/>
    <p:sldLayoutId id="2147483976" r:id="rId19"/>
    <p:sldLayoutId id="2147483977" r:id="rId20"/>
    <p:sldLayoutId id="2147483835" r:id="rId21"/>
    <p:sldLayoutId id="2147483979" r:id="rId22"/>
    <p:sldLayoutId id="2147483836" r:id="rId23"/>
    <p:sldLayoutId id="2147483983" r:id="rId24"/>
    <p:sldLayoutId id="2147483985" r:id="rId25"/>
    <p:sldLayoutId id="2147483839" r:id="rId26"/>
    <p:sldLayoutId id="2147483847" r:id="rId27"/>
    <p:sldLayoutId id="2147483978" r:id="rId28"/>
    <p:sldLayoutId id="2147483843" r:id="rId29"/>
    <p:sldLayoutId id="2147484018" r:id="rId30"/>
    <p:sldLayoutId id="2147483845" r:id="rId31"/>
    <p:sldLayoutId id="2147484019" r:id="rId32"/>
    <p:sldLayoutId id="2147483980" r:id="rId33"/>
    <p:sldLayoutId id="2147484017" r:id="rId34"/>
    <p:sldLayoutId id="2147483848" r:id="rId35"/>
    <p:sldLayoutId id="2147484016" r:id="rId36"/>
    <p:sldLayoutId id="2147483856" r:id="rId37"/>
    <p:sldLayoutId id="2147484013" r:id="rId38"/>
    <p:sldLayoutId id="2147483857" r:id="rId39"/>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IBM Quantum / © 2022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04" r:id="rId19"/>
    <p:sldLayoutId id="2147484005" r:id="rId20"/>
    <p:sldLayoutId id="2147484006" r:id="rId21"/>
    <p:sldLayoutId id="2147484020" r:id="rId22"/>
    <p:sldLayoutId id="2147484008" r:id="rId23"/>
    <p:sldLayoutId id="2147484021" r:id="rId24"/>
    <p:sldLayoutId id="2147484024" r:id="rId25"/>
    <p:sldLayoutId id="2147484023" r:id="rId26"/>
    <p:sldLayoutId id="2147484010" r:id="rId27"/>
    <p:sldLayoutId id="2147484022" r:id="rId28"/>
    <p:sldLayoutId id="2147484011" r:id="rId29"/>
    <p:sldLayoutId id="2147484014" r:id="rId30"/>
    <p:sldLayoutId id="2147484012" r:id="rId31"/>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BF96-4F8D-B9FE-0174-34E4E80CFB46}"/>
              </a:ext>
            </a:extLst>
          </p:cNvPr>
          <p:cNvSpPr>
            <a:spLocks noGrp="1"/>
          </p:cNvSpPr>
          <p:nvPr>
            <p:ph type="title"/>
          </p:nvPr>
        </p:nvSpPr>
        <p:spPr/>
        <p:txBody>
          <a:bodyPr/>
          <a:lstStyle/>
          <a:p>
            <a:r>
              <a:rPr lang="en-US" dirty="0"/>
              <a:t>Part II</a:t>
            </a:r>
            <a:br>
              <a:rPr lang="en-US" dirty="0"/>
            </a:br>
            <a:br>
              <a:rPr lang="en-US" dirty="0"/>
            </a:br>
            <a:r>
              <a:rPr lang="en-US" sz="5400" dirty="0">
                <a:latin typeface="IBM Plex Sans Light" panose="020B0403050203000203" pitchFamily="34" charset="0"/>
              </a:rPr>
              <a:t>Introduction to </a:t>
            </a:r>
            <a:br>
              <a:rPr lang="en-US" sz="5400" dirty="0">
                <a:latin typeface="IBM Plex Sans Light" panose="020B0403050203000203" pitchFamily="34" charset="0"/>
              </a:rPr>
            </a:br>
            <a:r>
              <a:rPr lang="en-US" sz="5400" dirty="0" err="1">
                <a:latin typeface="IBM Plex Sans Light" panose="020B0403050203000203" pitchFamily="34" charset="0"/>
              </a:rPr>
              <a:t>Qiskit</a:t>
            </a:r>
            <a:r>
              <a:rPr lang="en-US" sz="5400" dirty="0">
                <a:latin typeface="IBM Plex Sans Light" panose="020B0403050203000203" pitchFamily="34" charset="0"/>
              </a:rPr>
              <a:t> Runtime</a:t>
            </a:r>
            <a:endParaRPr lang="en-US" dirty="0">
              <a:latin typeface="IBM Plex Sans Light" panose="020B0403050203000203" pitchFamily="34" charset="0"/>
            </a:endParaRPr>
          </a:p>
        </p:txBody>
      </p:sp>
      <p:sp>
        <p:nvSpPr>
          <p:cNvPr id="3" name="Footer Placeholder 2">
            <a:extLst>
              <a:ext uri="{FF2B5EF4-FFF2-40B4-BE49-F238E27FC236}">
                <a16:creationId xmlns:a16="http://schemas.microsoft.com/office/drawing/2014/main" id="{F04B5B77-8530-D1F5-92C1-E9A5EC49321B}"/>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4F4F4"/>
                </a:solidFill>
                <a:effectLst/>
                <a:uLnTx/>
                <a:uFillTx/>
                <a:latin typeface="IBM Plex Sans" panose="020B0503050203000203" pitchFamily="34" charset="0"/>
                <a:ea typeface="+mn-ea"/>
                <a:cs typeface="+mn-cs"/>
              </a:rPr>
              <a:t>IBM Quantum / © 2022 IBM Corporation</a:t>
            </a:r>
            <a:endParaRPr kumimoji="0" lang="en-US" sz="600" b="0" i="0" u="none" strike="noStrike" kern="1200" cap="none" spc="0" normalizeH="0" baseline="0" noProof="0" dirty="0">
              <a:ln>
                <a:noFill/>
              </a:ln>
              <a:solidFill>
                <a:srgbClr val="F4F4F4"/>
              </a:solidFill>
              <a:effectLst/>
              <a:uLnTx/>
              <a:uFillTx/>
              <a:latin typeface="IBM Plex Sans" panose="020B0503050203000203" pitchFamily="34" charset="0"/>
              <a:ea typeface="+mn-ea"/>
              <a:cs typeface="+mn-cs"/>
            </a:endParaRPr>
          </a:p>
        </p:txBody>
      </p:sp>
      <p:sp>
        <p:nvSpPr>
          <p:cNvPr id="4" name="Slide Number Placeholder 3">
            <a:extLst>
              <a:ext uri="{FF2B5EF4-FFF2-40B4-BE49-F238E27FC236}">
                <a16:creationId xmlns:a16="http://schemas.microsoft.com/office/drawing/2014/main" id="{B86FAC94-4A3E-846C-F48E-50D72DBEAC43}"/>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F4F4F4"/>
                </a:solidFill>
                <a:effectLst/>
                <a:uLnTx/>
                <a:uFillTx/>
                <a:latin typeface="IBM Plex Sans" panose="020B0503050203000203" pitchFamily="34" charset="0"/>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F4F4F4"/>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110572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5FE3-E87A-31FD-B1BB-651458B3B7B5}"/>
              </a:ext>
            </a:extLst>
          </p:cNvPr>
          <p:cNvSpPr>
            <a:spLocks noGrp="1"/>
          </p:cNvSpPr>
          <p:nvPr>
            <p:ph type="title"/>
          </p:nvPr>
        </p:nvSpPr>
        <p:spPr/>
        <p:txBody>
          <a:bodyPr/>
          <a:lstStyle/>
          <a:p>
            <a:r>
              <a:rPr lang="en-US" dirty="0"/>
              <a:t>Variational Quantum Algorithms</a:t>
            </a:r>
          </a:p>
        </p:txBody>
      </p:sp>
      <p:sp>
        <p:nvSpPr>
          <p:cNvPr id="3" name="Text Placeholder 2">
            <a:extLst>
              <a:ext uri="{FF2B5EF4-FFF2-40B4-BE49-F238E27FC236}">
                <a16:creationId xmlns:a16="http://schemas.microsoft.com/office/drawing/2014/main" id="{82054025-8B2F-8D0F-AAD7-B464B1AA2C84}"/>
              </a:ext>
            </a:extLst>
          </p:cNvPr>
          <p:cNvSpPr>
            <a:spLocks noGrp="1"/>
          </p:cNvSpPr>
          <p:nvPr>
            <p:ph type="body" sz="quarter" idx="12"/>
          </p:nvPr>
        </p:nvSpPr>
        <p:spPr/>
        <p:txBody>
          <a:bodyPr/>
          <a:lstStyle/>
          <a:p>
            <a:r>
              <a:rPr lang="en-US" dirty="0"/>
              <a:t>Variational Quantum Algorithms (VQA) use a classical optimizer to train a parameterized quantum circuit to approximate solutions for a given problem. </a:t>
            </a:r>
          </a:p>
          <a:p>
            <a:endParaRPr lang="en-US" dirty="0"/>
          </a:p>
          <a:p>
            <a:r>
              <a:rPr lang="en-US" dirty="0"/>
              <a:t>VQA's typically need fewer gates and qubits. In turn, they are more resistant to noise.</a:t>
            </a:r>
          </a:p>
          <a:p>
            <a:endParaRPr lang="en-US" dirty="0"/>
          </a:p>
          <a:p>
            <a:r>
              <a:rPr lang="en-US" dirty="0"/>
              <a:t>Therefore, they are well suited to handle near-term quantum computer constraints.</a:t>
            </a:r>
          </a:p>
          <a:p>
            <a:endParaRPr lang="en-US" dirty="0"/>
          </a:p>
          <a:p>
            <a:endParaRPr lang="en-US" dirty="0"/>
          </a:p>
        </p:txBody>
      </p:sp>
      <p:sp>
        <p:nvSpPr>
          <p:cNvPr id="4" name="Footer Placeholder 3">
            <a:extLst>
              <a:ext uri="{FF2B5EF4-FFF2-40B4-BE49-F238E27FC236}">
                <a16:creationId xmlns:a16="http://schemas.microsoft.com/office/drawing/2014/main" id="{F9F43B3B-2CE4-41D2-003D-2C2A3A05560B}"/>
              </a:ext>
            </a:extLst>
          </p:cNvPr>
          <p:cNvSpPr>
            <a:spLocks noGrp="1"/>
          </p:cNvSpPr>
          <p:nvPr>
            <p:ph type="ftr" sz="quarter" idx="10"/>
          </p:nvPr>
        </p:nvSpPr>
        <p:spPr/>
        <p:txBody>
          <a:bodyPr/>
          <a:lstStyle/>
          <a:p>
            <a:r>
              <a:rPr lang="en-US" dirty="0"/>
              <a:t>IBM Quantum / © 2022 IBM Corporation</a:t>
            </a:r>
          </a:p>
        </p:txBody>
      </p:sp>
      <p:sp>
        <p:nvSpPr>
          <p:cNvPr id="5" name="Slide Number Placeholder 4">
            <a:extLst>
              <a:ext uri="{FF2B5EF4-FFF2-40B4-BE49-F238E27FC236}">
                <a16:creationId xmlns:a16="http://schemas.microsoft.com/office/drawing/2014/main" id="{85421CDE-98CF-5933-6558-D40820B0672D}"/>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309924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9F89-99B0-DF38-DE6F-DB7CFEDBC5F9}"/>
              </a:ext>
            </a:extLst>
          </p:cNvPr>
          <p:cNvSpPr>
            <a:spLocks noGrp="1"/>
          </p:cNvSpPr>
          <p:nvPr>
            <p:ph type="title"/>
          </p:nvPr>
        </p:nvSpPr>
        <p:spPr>
          <a:xfrm>
            <a:off x="210311" y="201168"/>
            <a:ext cx="4114735" cy="804672"/>
          </a:xfrm>
        </p:spPr>
        <p:txBody>
          <a:bodyPr anchor="t">
            <a:normAutofit/>
          </a:bodyPr>
          <a:lstStyle/>
          <a:p>
            <a:r>
              <a:rPr lang="en-US" dirty="0"/>
              <a:t>VQAs are iterative</a:t>
            </a:r>
          </a:p>
        </p:txBody>
      </p:sp>
      <p:pic>
        <p:nvPicPr>
          <p:cNvPr id="8" name="Picture 7" descr="Diagram&#10;&#10;Description automatically generated">
            <a:extLst>
              <a:ext uri="{FF2B5EF4-FFF2-40B4-BE49-F238E27FC236}">
                <a16:creationId xmlns:a16="http://schemas.microsoft.com/office/drawing/2014/main" id="{A2A84970-050D-3408-8B87-DFEF28B2C051}"/>
              </a:ext>
            </a:extLst>
          </p:cNvPr>
          <p:cNvPicPr>
            <a:picLocks noChangeAspect="1"/>
          </p:cNvPicPr>
          <p:nvPr/>
        </p:nvPicPr>
        <p:blipFill>
          <a:blip r:embed="rId2"/>
          <a:stretch>
            <a:fillRect/>
          </a:stretch>
        </p:blipFill>
        <p:spPr>
          <a:xfrm>
            <a:off x="4791456" y="2008362"/>
            <a:ext cx="4142232" cy="1750092"/>
          </a:xfrm>
          <a:prstGeom prst="rect">
            <a:avLst/>
          </a:prstGeom>
          <a:noFill/>
        </p:spPr>
      </p:pic>
      <p:sp>
        <p:nvSpPr>
          <p:cNvPr id="3" name="Text Placeholder 2">
            <a:extLst>
              <a:ext uri="{FF2B5EF4-FFF2-40B4-BE49-F238E27FC236}">
                <a16:creationId xmlns:a16="http://schemas.microsoft.com/office/drawing/2014/main" id="{D6A5FEC3-9907-085D-07F6-A8FA571E2719}"/>
              </a:ext>
            </a:extLst>
          </p:cNvPr>
          <p:cNvSpPr>
            <a:spLocks noGrp="1"/>
          </p:cNvSpPr>
          <p:nvPr>
            <p:ph type="body" sz="quarter" idx="12"/>
          </p:nvPr>
        </p:nvSpPr>
        <p:spPr>
          <a:xfrm>
            <a:off x="219456" y="1243584"/>
            <a:ext cx="4123944" cy="3252216"/>
          </a:xfrm>
        </p:spPr>
        <p:txBody>
          <a:bodyPr>
            <a:normAutofit/>
          </a:bodyPr>
          <a:lstStyle/>
          <a:p>
            <a:r>
              <a:rPr lang="en-US" dirty="0"/>
              <a:t>VQA's are typically iterative. Each iteration involves both quantum and classical processing. </a:t>
            </a:r>
          </a:p>
          <a:p>
            <a:endParaRPr lang="en-US" dirty="0"/>
          </a:p>
          <a:p>
            <a:r>
              <a:rPr lang="en-US" dirty="0"/>
              <a:t>Output (a measurement) from one iteration is sent to the classical optimizer which generates input (a parameter) for the next iteration:</a:t>
            </a:r>
          </a:p>
        </p:txBody>
      </p:sp>
      <p:sp>
        <p:nvSpPr>
          <p:cNvPr id="4" name="Footer Placeholder 3">
            <a:extLst>
              <a:ext uri="{FF2B5EF4-FFF2-40B4-BE49-F238E27FC236}">
                <a16:creationId xmlns:a16="http://schemas.microsoft.com/office/drawing/2014/main" id="{82B817AD-F2A8-9B65-8A8F-A8A89D1E38AA}"/>
              </a:ext>
            </a:extLst>
          </p:cNvPr>
          <p:cNvSpPr>
            <a:spLocks noGrp="1"/>
          </p:cNvSpPr>
          <p:nvPr>
            <p:ph type="ftr" sz="quarter" idx="10"/>
          </p:nvPr>
        </p:nvSpPr>
        <p:spPr>
          <a:xfrm>
            <a:off x="228666" y="4787900"/>
            <a:ext cx="4114735" cy="166687"/>
          </a:xfrm>
        </p:spPr>
        <p:txBody>
          <a:bodyPr anchor="ctr">
            <a:normAutofit/>
          </a:bodyPr>
          <a:lstStyle/>
          <a:p>
            <a:pPr>
              <a:spcAft>
                <a:spcPts val="600"/>
              </a:spcAft>
            </a:pPr>
            <a:r>
              <a:rPr lang="en-US"/>
              <a:t>IBM Quantum / © 2022 IBM Corporation</a:t>
            </a:r>
          </a:p>
        </p:txBody>
      </p:sp>
      <p:sp>
        <p:nvSpPr>
          <p:cNvPr id="5" name="Slide Number Placeholder 4">
            <a:extLst>
              <a:ext uri="{FF2B5EF4-FFF2-40B4-BE49-F238E27FC236}">
                <a16:creationId xmlns:a16="http://schemas.microsoft.com/office/drawing/2014/main" id="{CAF62DD9-60D8-C345-3185-3F6CCA62F42E}"/>
              </a:ext>
            </a:extLst>
          </p:cNvPr>
          <p:cNvSpPr>
            <a:spLocks noGrp="1"/>
          </p:cNvSpPr>
          <p:nvPr>
            <p:ph type="sldNum" sz="quarter" idx="11"/>
          </p:nvPr>
        </p:nvSpPr>
        <p:spPr>
          <a:xfrm>
            <a:off x="7086601" y="4787900"/>
            <a:ext cx="1828732" cy="166687"/>
          </a:xfrm>
        </p:spPr>
        <p:txBody>
          <a:bodyPr anchor="ctr">
            <a:normAutofit/>
          </a:bodyPr>
          <a:lstStyle/>
          <a:p>
            <a:pPr>
              <a:spcAft>
                <a:spcPts val="600"/>
              </a:spcAft>
            </a:pPr>
            <a:fld id="{59395FB3-9C97-154F-86B2-7E381B951268}" type="slidenum">
              <a:rPr lang="en-US" smtClean="0"/>
              <a:pPr>
                <a:spcAft>
                  <a:spcPts val="600"/>
                </a:spcAft>
              </a:pPr>
              <a:t>3</a:t>
            </a:fld>
            <a:endParaRPr lang="en-US"/>
          </a:p>
        </p:txBody>
      </p:sp>
    </p:spTree>
    <p:extLst>
      <p:ext uri="{BB962C8B-B14F-4D97-AF65-F5344CB8AC3E}">
        <p14:creationId xmlns:p14="http://schemas.microsoft.com/office/powerpoint/2010/main" val="189181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BBD8BA-9FC5-72BF-D623-46BCD987F3AD}"/>
              </a:ext>
            </a:extLst>
          </p:cNvPr>
          <p:cNvSpPr>
            <a:spLocks noGrp="1"/>
          </p:cNvSpPr>
          <p:nvPr>
            <p:ph type="ftr" sz="quarter" idx="10"/>
          </p:nvPr>
        </p:nvSpPr>
        <p:spPr>
          <a:xfrm>
            <a:off x="228666" y="4787900"/>
            <a:ext cx="4114735" cy="166687"/>
          </a:xfrm>
        </p:spPr>
        <p:txBody>
          <a:bodyPr anchor="ctr">
            <a:normAutofit/>
          </a:bodyPr>
          <a:lstStyle/>
          <a:p>
            <a:pPr>
              <a:spcAft>
                <a:spcPts val="600"/>
              </a:spcAft>
            </a:pPr>
            <a:r>
              <a:rPr lang="en-US"/>
              <a:t>IBM Quantum / © 2022 IBM Corporation</a:t>
            </a:r>
          </a:p>
        </p:txBody>
      </p:sp>
      <p:sp>
        <p:nvSpPr>
          <p:cNvPr id="3" name="Slide Number Placeholder 2">
            <a:extLst>
              <a:ext uri="{FF2B5EF4-FFF2-40B4-BE49-F238E27FC236}">
                <a16:creationId xmlns:a16="http://schemas.microsoft.com/office/drawing/2014/main" id="{804C3A99-71CA-A4E6-7545-D332558C6618}"/>
              </a:ext>
            </a:extLst>
          </p:cNvPr>
          <p:cNvSpPr>
            <a:spLocks noGrp="1"/>
          </p:cNvSpPr>
          <p:nvPr>
            <p:ph type="sldNum" sz="quarter" idx="11"/>
          </p:nvPr>
        </p:nvSpPr>
        <p:spPr>
          <a:xfrm>
            <a:off x="7086601" y="4787900"/>
            <a:ext cx="1828732" cy="166687"/>
          </a:xfrm>
        </p:spPr>
        <p:txBody>
          <a:bodyPr anchor="ctr">
            <a:normAutofit/>
          </a:bodyPr>
          <a:lstStyle/>
          <a:p>
            <a:pPr>
              <a:spcAft>
                <a:spcPts val="600"/>
              </a:spcAft>
            </a:pPr>
            <a:fld id="{59395FB3-9C97-154F-86B2-7E381B951268}" type="slidenum">
              <a:rPr lang="en-US" smtClean="0"/>
              <a:pPr>
                <a:spcAft>
                  <a:spcPts val="600"/>
                </a:spcAft>
              </a:pPr>
              <a:t>4</a:t>
            </a:fld>
            <a:endParaRPr lang="en-US"/>
          </a:p>
        </p:txBody>
      </p:sp>
      <p:pic>
        <p:nvPicPr>
          <p:cNvPr id="7" name="Content Placeholder 6" descr="Diagram&#10;&#10;Description automatically generated">
            <a:extLst>
              <a:ext uri="{FF2B5EF4-FFF2-40B4-BE49-F238E27FC236}">
                <a16:creationId xmlns:a16="http://schemas.microsoft.com/office/drawing/2014/main" id="{9F7A6FE5-7D00-5B38-5585-FD17363E2036}"/>
              </a:ext>
            </a:extLst>
          </p:cNvPr>
          <p:cNvPicPr>
            <a:picLocks noGrp="1" noChangeAspect="1"/>
          </p:cNvPicPr>
          <p:nvPr>
            <p:ph type="pic" sz="quarter" idx="12"/>
          </p:nvPr>
        </p:nvPicPr>
        <p:blipFill rotWithShape="1">
          <a:blip r:embed="rId2"/>
          <a:stretch/>
        </p:blipFill>
        <p:spPr>
          <a:xfrm>
            <a:off x="1099683" y="1161288"/>
            <a:ext cx="6770930" cy="3266973"/>
          </a:xfrm>
          <a:noFill/>
        </p:spPr>
      </p:pic>
      <p:sp>
        <p:nvSpPr>
          <p:cNvPr id="5" name="Text Placeholder 4">
            <a:extLst>
              <a:ext uri="{FF2B5EF4-FFF2-40B4-BE49-F238E27FC236}">
                <a16:creationId xmlns:a16="http://schemas.microsoft.com/office/drawing/2014/main" id="{CAF9B60A-9253-77DD-2DD1-93F27F521F9D}"/>
              </a:ext>
            </a:extLst>
          </p:cNvPr>
          <p:cNvSpPr>
            <a:spLocks noGrp="1"/>
          </p:cNvSpPr>
          <p:nvPr>
            <p:ph type="body" sz="quarter" idx="14"/>
          </p:nvPr>
        </p:nvSpPr>
        <p:spPr>
          <a:xfrm>
            <a:off x="219455" y="173736"/>
            <a:ext cx="7002612" cy="987552"/>
          </a:xfrm>
        </p:spPr>
        <p:txBody>
          <a:bodyPr>
            <a:normAutofit/>
          </a:bodyPr>
          <a:lstStyle/>
          <a:p>
            <a:r>
              <a:rPr lang="en-US" sz="2800" dirty="0"/>
              <a:t>Running a VQA prior to the </a:t>
            </a:r>
            <a:r>
              <a:rPr lang="en-US" sz="2800" dirty="0" err="1"/>
              <a:t>Qiskit</a:t>
            </a:r>
            <a:r>
              <a:rPr lang="en-US" sz="2800" dirty="0"/>
              <a:t> Runtime</a:t>
            </a:r>
          </a:p>
        </p:txBody>
      </p:sp>
    </p:spTree>
    <p:extLst>
      <p:ext uri="{BB962C8B-B14F-4D97-AF65-F5344CB8AC3E}">
        <p14:creationId xmlns:p14="http://schemas.microsoft.com/office/powerpoint/2010/main" val="144243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767D5-7C29-08BF-7DAA-FC1C57F8B564}"/>
              </a:ext>
            </a:extLst>
          </p:cNvPr>
          <p:cNvSpPr>
            <a:spLocks noGrp="1"/>
          </p:cNvSpPr>
          <p:nvPr>
            <p:ph type="title"/>
          </p:nvPr>
        </p:nvSpPr>
        <p:spPr/>
        <p:txBody>
          <a:bodyPr/>
          <a:lstStyle/>
          <a:p>
            <a:r>
              <a:rPr lang="en-US" dirty="0" err="1"/>
              <a:t>Qiskit</a:t>
            </a:r>
            <a:r>
              <a:rPr lang="en-US" dirty="0"/>
              <a:t> Runtime</a:t>
            </a:r>
          </a:p>
        </p:txBody>
      </p:sp>
      <p:sp>
        <p:nvSpPr>
          <p:cNvPr id="8" name="Text Placeholder 7">
            <a:extLst>
              <a:ext uri="{FF2B5EF4-FFF2-40B4-BE49-F238E27FC236}">
                <a16:creationId xmlns:a16="http://schemas.microsoft.com/office/drawing/2014/main" id="{91A2D86C-7BA7-9183-F8FA-B290E762CCF3}"/>
              </a:ext>
            </a:extLst>
          </p:cNvPr>
          <p:cNvSpPr>
            <a:spLocks noGrp="1"/>
          </p:cNvSpPr>
          <p:nvPr>
            <p:ph type="body" sz="quarter" idx="12"/>
          </p:nvPr>
        </p:nvSpPr>
        <p:spPr/>
        <p:txBody>
          <a:bodyPr/>
          <a:lstStyle/>
          <a:p>
            <a:r>
              <a:rPr lang="en-US" dirty="0"/>
              <a:t>A quantum computing service and programming model to efficiently execute optimized workloads at scale.</a:t>
            </a:r>
          </a:p>
          <a:p>
            <a:endParaRPr lang="en-US" dirty="0"/>
          </a:p>
          <a:p>
            <a:r>
              <a:rPr lang="en-US" dirty="0" err="1">
                <a:solidFill>
                  <a:schemeClr val="accent2"/>
                </a:solidFill>
              </a:rPr>
              <a:t>Qiskit</a:t>
            </a:r>
            <a:r>
              <a:rPr lang="en-US" dirty="0">
                <a:solidFill>
                  <a:schemeClr val="accent2"/>
                </a:solidFill>
              </a:rPr>
              <a:t> Runtime sessions</a:t>
            </a:r>
            <a:r>
              <a:rPr lang="en-US" dirty="0"/>
              <a:t> reduce I/O overhead for applications, such as VQA's, that need many iterations that use both quantum and classical processing. </a:t>
            </a:r>
          </a:p>
          <a:p>
            <a:r>
              <a:rPr lang="en-US" dirty="0" err="1">
                <a:solidFill>
                  <a:schemeClr val="accent2"/>
                </a:solidFill>
              </a:rPr>
              <a:t>Qiskit</a:t>
            </a:r>
            <a:r>
              <a:rPr lang="en-US" dirty="0">
                <a:solidFill>
                  <a:schemeClr val="accent2"/>
                </a:solidFill>
              </a:rPr>
              <a:t> Runtime primitives</a:t>
            </a:r>
            <a:r>
              <a:rPr lang="en-US" dirty="0"/>
              <a:t> provides simplified interfaces to perform foundational quantum computing tasks with built-in optimization. </a:t>
            </a:r>
          </a:p>
        </p:txBody>
      </p:sp>
      <p:sp>
        <p:nvSpPr>
          <p:cNvPr id="2" name="Footer Placeholder 1">
            <a:extLst>
              <a:ext uri="{FF2B5EF4-FFF2-40B4-BE49-F238E27FC236}">
                <a16:creationId xmlns:a16="http://schemas.microsoft.com/office/drawing/2014/main" id="{5DA67862-091A-6273-0098-CC8BAC284A98}"/>
              </a:ext>
            </a:extLst>
          </p:cNvPr>
          <p:cNvSpPr>
            <a:spLocks noGrp="1"/>
          </p:cNvSpPr>
          <p:nvPr>
            <p:ph type="ftr" sz="quarter" idx="10"/>
          </p:nvPr>
        </p:nvSpPr>
        <p:spPr/>
        <p:txBody>
          <a:bodyPr/>
          <a:lstStyle/>
          <a:p>
            <a:r>
              <a:rPr lang="en-US"/>
              <a:t>IBM Quantum / © 2022 IBM Corporation</a:t>
            </a:r>
            <a:endParaRPr lang="en-US" dirty="0"/>
          </a:p>
        </p:txBody>
      </p:sp>
      <p:sp>
        <p:nvSpPr>
          <p:cNvPr id="3" name="Slide Number Placeholder 2">
            <a:extLst>
              <a:ext uri="{FF2B5EF4-FFF2-40B4-BE49-F238E27FC236}">
                <a16:creationId xmlns:a16="http://schemas.microsoft.com/office/drawing/2014/main" id="{E59CE9E3-A890-AE6D-74D2-C7556763C6F1}"/>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305538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DAE5-E693-55B3-B7FF-4528693A1E9F}"/>
              </a:ext>
            </a:extLst>
          </p:cNvPr>
          <p:cNvSpPr>
            <a:spLocks noGrp="1"/>
          </p:cNvSpPr>
          <p:nvPr>
            <p:ph type="title"/>
          </p:nvPr>
        </p:nvSpPr>
        <p:spPr/>
        <p:txBody>
          <a:bodyPr/>
          <a:lstStyle/>
          <a:p>
            <a:r>
              <a:rPr lang="en-US" dirty="0" err="1"/>
              <a:t>Qiskit</a:t>
            </a:r>
            <a:r>
              <a:rPr lang="en-US" dirty="0"/>
              <a:t> Runtime session</a:t>
            </a:r>
          </a:p>
        </p:txBody>
      </p:sp>
      <p:sp>
        <p:nvSpPr>
          <p:cNvPr id="3" name="Text Placeholder 2">
            <a:extLst>
              <a:ext uri="{FF2B5EF4-FFF2-40B4-BE49-F238E27FC236}">
                <a16:creationId xmlns:a16="http://schemas.microsoft.com/office/drawing/2014/main" id="{79FB31AB-7151-F6E6-25E4-717B343D546F}"/>
              </a:ext>
            </a:extLst>
          </p:cNvPr>
          <p:cNvSpPr>
            <a:spLocks noGrp="1"/>
          </p:cNvSpPr>
          <p:nvPr>
            <p:ph type="body" sz="quarter" idx="12"/>
          </p:nvPr>
        </p:nvSpPr>
        <p:spPr/>
        <p:txBody>
          <a:bodyPr/>
          <a:lstStyle/>
          <a:p>
            <a:r>
              <a:rPr lang="en-US" dirty="0"/>
              <a:t>An interactive communication that </a:t>
            </a:r>
            <a:r>
              <a:rPr lang="en-US" dirty="0">
                <a:solidFill>
                  <a:schemeClr val="accent2"/>
                </a:solidFill>
              </a:rPr>
              <a:t>minimizes artificial latency</a:t>
            </a:r>
            <a:r>
              <a:rPr lang="en-US" dirty="0"/>
              <a:t> for iterative VQAs.</a:t>
            </a:r>
          </a:p>
          <a:p>
            <a:endParaRPr lang="en-US" dirty="0"/>
          </a:p>
          <a:p>
            <a:r>
              <a:rPr lang="en-US" dirty="0"/>
              <a:t>Jobs within a session are prioritized by the scheduler.</a:t>
            </a:r>
          </a:p>
          <a:p>
            <a:r>
              <a:rPr lang="en-US" dirty="0"/>
              <a:t>Data used in a session, such as parameterized circuits, is cached on the server.</a:t>
            </a:r>
          </a:p>
          <a:p>
            <a:r>
              <a:rPr lang="en-US" dirty="0"/>
              <a:t>Coupled with classical serverless technology enables scalable classical capabilities.</a:t>
            </a:r>
          </a:p>
          <a:p>
            <a:endParaRPr lang="en-US" dirty="0"/>
          </a:p>
        </p:txBody>
      </p:sp>
      <p:sp>
        <p:nvSpPr>
          <p:cNvPr id="4" name="Footer Placeholder 3">
            <a:extLst>
              <a:ext uri="{FF2B5EF4-FFF2-40B4-BE49-F238E27FC236}">
                <a16:creationId xmlns:a16="http://schemas.microsoft.com/office/drawing/2014/main" id="{B32B061E-D8FA-9D6D-8E1F-965AD1AEE0DE}"/>
              </a:ext>
            </a:extLst>
          </p:cNvPr>
          <p:cNvSpPr>
            <a:spLocks noGrp="1"/>
          </p:cNvSpPr>
          <p:nvPr>
            <p:ph type="ftr" sz="quarter" idx="10"/>
          </p:nvPr>
        </p:nvSpPr>
        <p:spPr/>
        <p:txBody>
          <a:bodyPr/>
          <a:lstStyle/>
          <a:p>
            <a:r>
              <a:rPr lang="en-US" dirty="0"/>
              <a:t>IBM Quantum / © 2022 IBM Corporation</a:t>
            </a:r>
          </a:p>
        </p:txBody>
      </p:sp>
      <p:sp>
        <p:nvSpPr>
          <p:cNvPr id="5" name="Slide Number Placeholder 4">
            <a:extLst>
              <a:ext uri="{FF2B5EF4-FFF2-40B4-BE49-F238E27FC236}">
                <a16:creationId xmlns:a16="http://schemas.microsoft.com/office/drawing/2014/main" id="{2FD037DE-6725-5F2C-4ECD-0D9F13F20209}"/>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Tree>
    <p:extLst>
      <p:ext uri="{BB962C8B-B14F-4D97-AF65-F5344CB8AC3E}">
        <p14:creationId xmlns:p14="http://schemas.microsoft.com/office/powerpoint/2010/main" val="86477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AB2B-DFF4-D94D-553A-FB467756DF5E}"/>
              </a:ext>
            </a:extLst>
          </p:cNvPr>
          <p:cNvSpPr>
            <a:spLocks noGrp="1"/>
          </p:cNvSpPr>
          <p:nvPr>
            <p:ph type="title"/>
          </p:nvPr>
        </p:nvSpPr>
        <p:spPr/>
        <p:txBody>
          <a:bodyPr/>
          <a:lstStyle/>
          <a:p>
            <a:r>
              <a:rPr lang="en-US" dirty="0" err="1"/>
              <a:t>Qiskit</a:t>
            </a:r>
            <a:r>
              <a:rPr lang="en-US" dirty="0"/>
              <a:t> Runtime primitives</a:t>
            </a:r>
          </a:p>
        </p:txBody>
      </p:sp>
      <p:sp>
        <p:nvSpPr>
          <p:cNvPr id="3" name="Text Placeholder 2">
            <a:extLst>
              <a:ext uri="{FF2B5EF4-FFF2-40B4-BE49-F238E27FC236}">
                <a16:creationId xmlns:a16="http://schemas.microsoft.com/office/drawing/2014/main" id="{F64740F1-614B-EA20-82AF-FE24148F8D1D}"/>
              </a:ext>
            </a:extLst>
          </p:cNvPr>
          <p:cNvSpPr>
            <a:spLocks noGrp="1"/>
          </p:cNvSpPr>
          <p:nvPr>
            <p:ph type="body" sz="quarter" idx="12"/>
          </p:nvPr>
        </p:nvSpPr>
        <p:spPr/>
        <p:txBody>
          <a:bodyPr/>
          <a:lstStyle/>
          <a:p>
            <a:r>
              <a:rPr lang="en-US" dirty="0"/>
              <a:t>Predefined programs with simplified interface to perform </a:t>
            </a:r>
            <a:r>
              <a:rPr lang="en-US" dirty="0">
                <a:solidFill>
                  <a:schemeClr val="accent2"/>
                </a:solidFill>
              </a:rPr>
              <a:t>essential quantum computing tasks</a:t>
            </a:r>
            <a:r>
              <a:rPr lang="en-US" dirty="0"/>
              <a:t>.</a:t>
            </a:r>
          </a:p>
          <a:p>
            <a:endParaRPr lang="en-US" dirty="0"/>
          </a:p>
          <a:p>
            <a:r>
              <a:rPr lang="en-US" dirty="0">
                <a:solidFill>
                  <a:schemeClr val="accent2"/>
                </a:solidFill>
              </a:rPr>
              <a:t>Constantly updated</a:t>
            </a:r>
            <a:r>
              <a:rPr lang="en-US" dirty="0"/>
              <a:t> to use the latest quantum software and hardware capabilities, such as readout error mitigation.</a:t>
            </a:r>
          </a:p>
        </p:txBody>
      </p:sp>
      <p:sp>
        <p:nvSpPr>
          <p:cNvPr id="4" name="Footer Placeholder 3">
            <a:extLst>
              <a:ext uri="{FF2B5EF4-FFF2-40B4-BE49-F238E27FC236}">
                <a16:creationId xmlns:a16="http://schemas.microsoft.com/office/drawing/2014/main" id="{86E5F2C6-43E8-5092-5D0F-05E271137695}"/>
              </a:ext>
            </a:extLst>
          </p:cNvPr>
          <p:cNvSpPr>
            <a:spLocks noGrp="1"/>
          </p:cNvSpPr>
          <p:nvPr>
            <p:ph type="ftr" sz="quarter" idx="10"/>
          </p:nvPr>
        </p:nvSpPr>
        <p:spPr/>
        <p:txBody>
          <a:bodyPr/>
          <a:lstStyle/>
          <a:p>
            <a:r>
              <a:rPr lang="en-US"/>
              <a:t>IBM Quantum / © 2022 IBM Corporation</a:t>
            </a:r>
            <a:endParaRPr lang="en-US" dirty="0"/>
          </a:p>
        </p:txBody>
      </p:sp>
      <p:sp>
        <p:nvSpPr>
          <p:cNvPr id="5" name="Slide Number Placeholder 4">
            <a:extLst>
              <a:ext uri="{FF2B5EF4-FFF2-40B4-BE49-F238E27FC236}">
                <a16:creationId xmlns:a16="http://schemas.microsoft.com/office/drawing/2014/main" id="{4F564878-32E4-F8C7-5637-63CD8F4C0BA7}"/>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Tree>
    <p:extLst>
      <p:ext uri="{BB962C8B-B14F-4D97-AF65-F5344CB8AC3E}">
        <p14:creationId xmlns:p14="http://schemas.microsoft.com/office/powerpoint/2010/main" val="250833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AB2B-DFF4-D94D-553A-FB467756DF5E}"/>
              </a:ext>
            </a:extLst>
          </p:cNvPr>
          <p:cNvSpPr>
            <a:spLocks noGrp="1"/>
          </p:cNvSpPr>
          <p:nvPr>
            <p:ph type="title"/>
          </p:nvPr>
        </p:nvSpPr>
        <p:spPr/>
        <p:txBody>
          <a:bodyPr/>
          <a:lstStyle/>
          <a:p>
            <a:r>
              <a:rPr lang="en-US" dirty="0" err="1"/>
              <a:t>Qiskit</a:t>
            </a:r>
            <a:r>
              <a:rPr lang="en-US" dirty="0"/>
              <a:t> Runtime primitives</a:t>
            </a:r>
          </a:p>
        </p:txBody>
      </p:sp>
      <p:sp>
        <p:nvSpPr>
          <p:cNvPr id="6" name="Content Placeholder 5">
            <a:extLst>
              <a:ext uri="{FF2B5EF4-FFF2-40B4-BE49-F238E27FC236}">
                <a16:creationId xmlns:a16="http://schemas.microsoft.com/office/drawing/2014/main" id="{80BD2B8D-7587-11AB-F377-266BC2FBEC07}"/>
              </a:ext>
            </a:extLst>
          </p:cNvPr>
          <p:cNvSpPr>
            <a:spLocks noGrp="1"/>
          </p:cNvSpPr>
          <p:nvPr>
            <p:ph sz="quarter" idx="13"/>
          </p:nvPr>
        </p:nvSpPr>
        <p:spPr/>
        <p:txBody>
          <a:bodyPr/>
          <a:lstStyle/>
          <a:p>
            <a:r>
              <a:rPr lang="en-US" sz="1600" dirty="0">
                <a:solidFill>
                  <a:schemeClr val="accent2"/>
                </a:solidFill>
              </a:rPr>
              <a:t>Estimator</a:t>
            </a:r>
          </a:p>
          <a:p>
            <a:r>
              <a:rPr lang="en-US" dirty="0"/>
              <a:t>takes circuit(s) and observable(s) as inputs </a:t>
            </a:r>
          </a:p>
          <a:p>
            <a:r>
              <a:rPr lang="en-US" dirty="0"/>
              <a:t>outputs expectation values </a:t>
            </a:r>
          </a:p>
          <a:p>
            <a:r>
              <a:rPr lang="en-US" dirty="0"/>
              <a:t>useful for encoding a variety of things, such as electronic structure of a molecule and cost function for an optimization problem</a:t>
            </a:r>
          </a:p>
        </p:txBody>
      </p:sp>
      <p:sp>
        <p:nvSpPr>
          <p:cNvPr id="3" name="Text Placeholder 2">
            <a:extLst>
              <a:ext uri="{FF2B5EF4-FFF2-40B4-BE49-F238E27FC236}">
                <a16:creationId xmlns:a16="http://schemas.microsoft.com/office/drawing/2014/main" id="{F64740F1-614B-EA20-82AF-FE24148F8D1D}"/>
              </a:ext>
            </a:extLst>
          </p:cNvPr>
          <p:cNvSpPr>
            <a:spLocks noGrp="1"/>
          </p:cNvSpPr>
          <p:nvPr>
            <p:ph type="body" sz="quarter" idx="12"/>
          </p:nvPr>
        </p:nvSpPr>
        <p:spPr/>
        <p:txBody>
          <a:bodyPr/>
          <a:lstStyle/>
          <a:p>
            <a:r>
              <a:rPr lang="en-US" sz="1600" dirty="0">
                <a:solidFill>
                  <a:schemeClr val="accent2"/>
                </a:solidFill>
              </a:rPr>
              <a:t>Sampler</a:t>
            </a:r>
          </a:p>
          <a:p>
            <a:r>
              <a:rPr lang="en-US" dirty="0"/>
              <a:t>takes circuit(s) as an input </a:t>
            </a:r>
          </a:p>
          <a:p>
            <a:r>
              <a:rPr lang="en-US" dirty="0"/>
              <a:t>outputs quasi-probability distribution</a:t>
            </a:r>
          </a:p>
          <a:p>
            <a:r>
              <a:rPr lang="en-US" dirty="0"/>
              <a:t>useful for search algorithms like Grover’s</a:t>
            </a:r>
          </a:p>
          <a:p>
            <a:endParaRPr lang="en-US" dirty="0"/>
          </a:p>
        </p:txBody>
      </p:sp>
      <p:sp>
        <p:nvSpPr>
          <p:cNvPr id="4" name="Footer Placeholder 3">
            <a:extLst>
              <a:ext uri="{FF2B5EF4-FFF2-40B4-BE49-F238E27FC236}">
                <a16:creationId xmlns:a16="http://schemas.microsoft.com/office/drawing/2014/main" id="{86E5F2C6-43E8-5092-5D0F-05E271137695}"/>
              </a:ext>
            </a:extLst>
          </p:cNvPr>
          <p:cNvSpPr>
            <a:spLocks noGrp="1"/>
          </p:cNvSpPr>
          <p:nvPr>
            <p:ph type="ftr" sz="quarter" idx="10"/>
          </p:nvPr>
        </p:nvSpPr>
        <p:spPr/>
        <p:txBody>
          <a:bodyPr/>
          <a:lstStyle/>
          <a:p>
            <a:r>
              <a:rPr lang="en-US"/>
              <a:t>IBM Quantum / © 2022 IBM Corporation</a:t>
            </a:r>
            <a:endParaRPr lang="en-US" dirty="0"/>
          </a:p>
        </p:txBody>
      </p:sp>
      <p:sp>
        <p:nvSpPr>
          <p:cNvPr id="5" name="Slide Number Placeholder 4">
            <a:extLst>
              <a:ext uri="{FF2B5EF4-FFF2-40B4-BE49-F238E27FC236}">
                <a16:creationId xmlns:a16="http://schemas.microsoft.com/office/drawing/2014/main" id="{4F564878-32E4-F8C7-5637-63CD8F4C0BA7}"/>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Tree>
    <p:extLst>
      <p:ext uri="{BB962C8B-B14F-4D97-AF65-F5344CB8AC3E}">
        <p14:creationId xmlns:p14="http://schemas.microsoft.com/office/powerpoint/2010/main" val="20695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58DD06-8DC2-A00E-2AAE-B97DBEAFBA65}"/>
              </a:ext>
            </a:extLst>
          </p:cNvPr>
          <p:cNvSpPr>
            <a:spLocks noGrp="1"/>
          </p:cNvSpPr>
          <p:nvPr>
            <p:ph type="ftr" sz="quarter" idx="10"/>
          </p:nvPr>
        </p:nvSpPr>
        <p:spPr/>
        <p:txBody>
          <a:bodyPr/>
          <a:lstStyle/>
          <a:p>
            <a:r>
              <a:rPr lang="en-US"/>
              <a:t>IBM Quantum / © 2022 IBM Corporation</a:t>
            </a:r>
            <a:endParaRPr lang="en-US" dirty="0"/>
          </a:p>
        </p:txBody>
      </p:sp>
      <p:sp>
        <p:nvSpPr>
          <p:cNvPr id="5" name="Slide Number Placeholder 4">
            <a:extLst>
              <a:ext uri="{FF2B5EF4-FFF2-40B4-BE49-F238E27FC236}">
                <a16:creationId xmlns:a16="http://schemas.microsoft.com/office/drawing/2014/main" id="{8F1DD12C-54F5-EC1E-73F4-CE901C853742}"/>
              </a:ext>
            </a:extLst>
          </p:cNvPr>
          <p:cNvSpPr>
            <a:spLocks noGrp="1"/>
          </p:cNvSpPr>
          <p:nvPr>
            <p:ph type="sldNum" sz="quarter" idx="11"/>
          </p:nvPr>
        </p:nvSpPr>
        <p:spPr/>
        <p:txBody>
          <a:bodyPr/>
          <a:lstStyle/>
          <a:p>
            <a:fld id="{59395FB3-9C97-154F-86B2-7E381B951268}" type="slidenum">
              <a:rPr lang="en-US" smtClean="0"/>
              <a:pPr/>
              <a:t>9</a:t>
            </a:fld>
            <a:endParaRPr lang="en-US" dirty="0"/>
          </a:p>
        </p:txBody>
      </p:sp>
      <p:sp>
        <p:nvSpPr>
          <p:cNvPr id="6" name="Title 5">
            <a:extLst>
              <a:ext uri="{FF2B5EF4-FFF2-40B4-BE49-F238E27FC236}">
                <a16:creationId xmlns:a16="http://schemas.microsoft.com/office/drawing/2014/main" id="{EB75C6FC-D109-E34D-1ABC-F34026AB18B4}"/>
              </a:ext>
            </a:extLst>
          </p:cNvPr>
          <p:cNvSpPr>
            <a:spLocks noGrp="1"/>
          </p:cNvSpPr>
          <p:nvPr>
            <p:ph type="title"/>
          </p:nvPr>
        </p:nvSpPr>
        <p:spPr/>
        <p:txBody>
          <a:bodyPr/>
          <a:lstStyle/>
          <a:p>
            <a:r>
              <a:rPr lang="en-US" dirty="0"/>
              <a:t>Show me the code!</a:t>
            </a:r>
          </a:p>
        </p:txBody>
      </p:sp>
    </p:spTree>
    <p:extLst>
      <p:ext uri="{BB962C8B-B14F-4D97-AF65-F5344CB8AC3E}">
        <p14:creationId xmlns:p14="http://schemas.microsoft.com/office/powerpoint/2010/main" val="3426103639"/>
      </p:ext>
    </p:extLst>
  </p:cSld>
  <p:clrMapOvr>
    <a:masterClrMapping/>
  </p:clrMapOvr>
</p:sld>
</file>

<file path=ppt/theme/theme1.xml><?xml version="1.0" encoding="utf-8"?>
<a:theme xmlns:a="http://schemas.openxmlformats.org/drawingml/2006/main" name="IBM Quantum Master (Dark)">
  <a:themeElements>
    <a:clrScheme name="Custom 16">
      <a:dk1>
        <a:srgbClr val="161616"/>
      </a:dk1>
      <a:lt1>
        <a:srgbClr val="F4F4F4"/>
      </a:lt1>
      <a:dk2>
        <a:srgbClr val="262626"/>
      </a:dk2>
      <a:lt2>
        <a:srgbClr val="DFDFDF"/>
      </a:lt2>
      <a:accent1>
        <a:srgbClr val="0F61FE"/>
      </a:accent1>
      <a:accent2>
        <a:srgbClr val="33B1FF"/>
      </a:accent2>
      <a:accent3>
        <a:srgbClr val="002C9C"/>
      </a:accent3>
      <a:accent4>
        <a:srgbClr val="82CFFF"/>
      </a:accent4>
      <a:accent5>
        <a:srgbClr val="C6C6C6"/>
      </a:accent5>
      <a:accent6>
        <a:srgbClr val="383838"/>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Presentation_2022" id="{80301534-B5CA-9B49-9DF8-F128E2CD8FBE}" vid="{192EEE32-F815-4D40-ADCD-9CF80A7AD99E}"/>
    </a:ext>
  </a:extLst>
</a:theme>
</file>

<file path=ppt/theme/theme2.xml><?xml version="1.0" encoding="utf-8"?>
<a:theme xmlns:a="http://schemas.openxmlformats.org/drawingml/2006/main" name="IBM Quantum Master (Light)">
  <a:themeElements>
    <a:clrScheme name="Custom 13">
      <a:dk1>
        <a:srgbClr val="161616"/>
      </a:dk1>
      <a:lt1>
        <a:srgbClr val="FFFFFF"/>
      </a:lt1>
      <a:dk2>
        <a:srgbClr val="262626"/>
      </a:dk2>
      <a:lt2>
        <a:srgbClr val="F4F4F4"/>
      </a:lt2>
      <a:accent1>
        <a:srgbClr val="0F61FE"/>
      </a:accent1>
      <a:accent2>
        <a:srgbClr val="82CFFF"/>
      </a:accent2>
      <a:accent3>
        <a:srgbClr val="33B1FF"/>
      </a:accent3>
      <a:accent4>
        <a:srgbClr val="002C9C"/>
      </a:accent4>
      <a:accent5>
        <a:srgbClr val="C6C6C6"/>
      </a:accent5>
      <a:accent6>
        <a:srgbClr val="A8A8A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Presentation_2022" id="{80301534-B5CA-9B49-9DF8-F128E2CD8FBE}" vid="{D7AE0725-F33A-3C4C-A2A5-36AB772E55D1}"/>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19080</TotalTime>
  <Words>398</Words>
  <Application>Microsoft Macintosh PowerPoint</Application>
  <PresentationFormat>On-screen Show (16:9)</PresentationFormat>
  <Paragraphs>55</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.AppleSystemUIFont</vt:lpstr>
      <vt:lpstr>Arial</vt:lpstr>
      <vt:lpstr>HelvNeue Light for IBM</vt:lpstr>
      <vt:lpstr>IBM Plex Sans</vt:lpstr>
      <vt:lpstr>IBM Plex Sans Light</vt:lpstr>
      <vt:lpstr>IBM Plex Sans SemiBold</vt:lpstr>
      <vt:lpstr>System Font Regular</vt:lpstr>
      <vt:lpstr>Wingdings</vt:lpstr>
      <vt:lpstr>IBM Quantum Master (Dark)</vt:lpstr>
      <vt:lpstr>IBM Quantum Master (Light)</vt:lpstr>
      <vt:lpstr>Part II  Introduction to  Qiskit Runtime</vt:lpstr>
      <vt:lpstr>Variational Quantum Algorithms</vt:lpstr>
      <vt:lpstr>VQAs are iterative</vt:lpstr>
      <vt:lpstr>PowerPoint Presentation</vt:lpstr>
      <vt:lpstr>Qiskit Runtime</vt:lpstr>
      <vt:lpstr>Qiskit Runtime session</vt:lpstr>
      <vt:lpstr>Qiskit Runtime primitives</vt:lpstr>
      <vt:lpstr>Qiskit Runtime primitives</vt:lpstr>
      <vt:lpstr>Show me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Quantum presentation template</dc:title>
  <dc:creator>Jessie Yu</dc:creator>
  <cp:lastModifiedBy>Jessie Yu</cp:lastModifiedBy>
  <cp:revision>7</cp:revision>
  <dcterms:created xsi:type="dcterms:W3CDTF">2022-06-24T15:59:43Z</dcterms:created>
  <dcterms:modified xsi:type="dcterms:W3CDTF">2022-07-08T14:00:31Z</dcterms:modified>
</cp:coreProperties>
</file>