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8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4" d="100"/>
          <a:sy n="24" d="100"/>
        </p:scale>
        <p:origin x="105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1958975"/>
            <a:ext cx="7772400" cy="1470025"/>
          </a:xfrm>
        </p:spPr>
        <p:txBody>
          <a:bodyPr anchor="ctr"/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dirty="0"/>
              <a:t>Marketing Pain Points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3593592"/>
            <a:ext cx="6400800" cy="1752600"/>
          </a:xfrm>
        </p:spPr>
        <p:txBody>
          <a:bodyPr anchor="ctr"/>
          <a:lstStyle/>
          <a:p>
            <a:pPr algn="ctr">
              <a:defRPr sz="2800">
                <a:solidFill>
                  <a:srgbClr val="006699"/>
                </a:solidFill>
              </a:defRPr>
            </a:pPr>
            <a:r>
              <a:rPr dirty="0"/>
              <a:t>For High-Revenue Companies in Australia and Singapore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BCC66-9078-931F-0EDD-E850F3921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433A-6744-51DF-C3E3-37334367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Market </a:t>
            </a:r>
            <a:r>
              <a:rPr lang="en-MY" dirty="0" err="1"/>
              <a:t>Comparision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E812B-8166-4096-7206-E2F0AA2F78BC}"/>
              </a:ext>
            </a:extLst>
          </p:cNvPr>
          <p:cNvSpPr txBox="1">
            <a:spLocks/>
          </p:cNvSpPr>
          <p:nvPr/>
        </p:nvSpPr>
        <p:spPr>
          <a:xfrm>
            <a:off x="623315" y="2057400"/>
            <a:ext cx="50440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800" b="1">
                <a:solidFill>
                  <a:srgbClr val="006699"/>
                </a:solidFill>
              </a:defRPr>
            </a:pPr>
            <a:r>
              <a:rPr lang="en-US" sz="2800" b="1" dirty="0">
                <a:solidFill>
                  <a:srgbClr val="006699"/>
                </a:solidFill>
              </a:rPr>
              <a:t>Australia</a:t>
            </a:r>
          </a:p>
          <a:p>
            <a:pPr lvl="1">
              <a:defRPr sz="2000"/>
            </a:pPr>
            <a:r>
              <a:rPr lang="en-US" sz="2000" dirty="0"/>
              <a:t>More casual business culture</a:t>
            </a:r>
          </a:p>
          <a:p>
            <a:pPr lvl="1">
              <a:defRPr sz="2000"/>
            </a:pPr>
            <a:r>
              <a:rPr lang="en-US" sz="2000" dirty="0"/>
              <a:t>Focus on practical solutions</a:t>
            </a:r>
          </a:p>
          <a:p>
            <a:pPr lvl="1">
              <a:defRPr sz="2000"/>
            </a:pPr>
            <a:r>
              <a:rPr lang="en-US" sz="2000" dirty="0"/>
              <a:t>Value straightforward communication</a:t>
            </a:r>
          </a:p>
          <a:p>
            <a:pPr lvl="1">
              <a:defRPr sz="2000"/>
            </a:pPr>
            <a:r>
              <a:rPr lang="en-US" sz="2000" dirty="0"/>
              <a:t>Emphasis on local market knowledge</a:t>
            </a:r>
          </a:p>
          <a:p>
            <a:pPr lvl="1">
              <a:defRPr sz="2000"/>
            </a:pPr>
            <a:r>
              <a:rPr lang="en-US" sz="2000" dirty="0"/>
              <a:t>Relationship-based marketing approach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BD9149F-316A-91DF-8D98-B76DC144E22D}"/>
              </a:ext>
            </a:extLst>
          </p:cNvPr>
          <p:cNvSpPr txBox="1">
            <a:spLocks/>
          </p:cNvSpPr>
          <p:nvPr/>
        </p:nvSpPr>
        <p:spPr>
          <a:xfrm>
            <a:off x="5938265" y="2057400"/>
            <a:ext cx="5627245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800" b="1">
                <a:solidFill>
                  <a:srgbClr val="006699"/>
                </a:solidFill>
              </a:defRPr>
            </a:pPr>
            <a:r>
              <a:rPr lang="en-US" sz="2800" b="1" dirty="0">
                <a:solidFill>
                  <a:srgbClr val="006699"/>
                </a:solidFill>
              </a:rPr>
              <a:t>Singapore</a:t>
            </a:r>
          </a:p>
          <a:p>
            <a:pPr lvl="1">
              <a:defRPr sz="2000"/>
            </a:pPr>
            <a:r>
              <a:rPr lang="en-US" sz="2000" dirty="0"/>
              <a:t>Formal business environment</a:t>
            </a:r>
          </a:p>
          <a:p>
            <a:pPr lvl="1">
              <a:defRPr sz="2000"/>
            </a:pPr>
            <a:r>
              <a:rPr lang="en-US" sz="2000" dirty="0"/>
              <a:t>Data-driven decision making</a:t>
            </a:r>
          </a:p>
          <a:p>
            <a:pPr lvl="1">
              <a:defRPr sz="2000"/>
            </a:pPr>
            <a:r>
              <a:rPr lang="en-US" sz="2000" dirty="0"/>
              <a:t>Value demonstrated expertise</a:t>
            </a:r>
          </a:p>
          <a:p>
            <a:pPr lvl="1">
              <a:defRPr sz="2000"/>
            </a:pPr>
            <a:r>
              <a:rPr lang="en-US" sz="2000" dirty="0"/>
              <a:t>Emphasis on efficiency and optimization</a:t>
            </a:r>
          </a:p>
          <a:p>
            <a:pPr lvl="1">
              <a:defRPr sz="2000"/>
            </a:pPr>
            <a:r>
              <a:rPr lang="en-US" sz="2000" dirty="0"/>
              <a:t>Strategic, long-term marketing approach</a:t>
            </a:r>
          </a:p>
        </p:txBody>
      </p:sp>
    </p:spTree>
    <p:extLst>
      <p:ext uri="{BB962C8B-B14F-4D97-AF65-F5344CB8AC3E}">
        <p14:creationId xmlns:p14="http://schemas.microsoft.com/office/powerpoint/2010/main" val="209889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53042-A715-3B8C-FF42-1F39AAFE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22EB-38AA-1237-E8AB-2B5B45DA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US" dirty="0"/>
              <a:t>Common Pain Points Across Markets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5122-AD27-F807-EF80-ABD14021D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>
            <a:normAutofit fontScale="92500" lnSpcReduction="1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Consolidate marketing functions under unified strategic leadership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Implement robust analytics frameworks to measure marketing ROI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Invest in integrated marketing technology platforms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Develop market-specific strategies that respect regional differences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Consider partnership with full-service agencies to address talent gaps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Prioritize mobile and personalization capabilities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Establish clear alignment between marketing KPIs and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13174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9DE1-CE11-94F9-54A5-CBB94F83B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4350-4F0F-97C0-3A1A-195C0B6E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Strategic Recommendations for Executives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B3C4-3D1F-169C-40F3-A2F3DF11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>
            <a:normAutofit fontScale="92500" lnSpcReduction="1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Consolidate marketing functions under unified strategic leadership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Implement robust analytics frameworks to measure marketing ROI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Invest in integrated marketing technology platforms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Develop market-specific strategies that respect regional differences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Consider partnership with full-service agencies to address talent gaps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Prioritize mobile and personalization capabilities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Establish clear alignment between marketing KPIs and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211276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826-9B97-6353-72B4-D3F6B4363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6BF4-1349-B136-A8C1-8AD1D522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Recommended Next Steps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7BEB-3A83-DB95-FBD8-D0A0DC0D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Conduct comprehensive audit of current marketing technology stack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Evaluate existing agency relationships and identify integration opportunities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Develop market-specific KPI frameworks that connect to revenue metrics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Assess internal marketing team capabilities and identify skill gaps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Consider Pounce Agency's integrated approach to address identified pain points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Schedule strategic planning session to align marketing with business objectives</a:t>
            </a:r>
          </a:p>
        </p:txBody>
      </p:sp>
    </p:spTree>
    <p:extLst>
      <p:ext uri="{BB962C8B-B14F-4D97-AF65-F5344CB8AC3E}">
        <p14:creationId xmlns:p14="http://schemas.microsoft.com/office/powerpoint/2010/main" val="210443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B01F5-198B-A45D-F2CD-F7C10E715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DBF8-5125-F5E9-9A06-D6F1B9EB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Ad Copy Comparison: UX Perspective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67B6A4-609A-BD2D-F58C-C0E124078134}"/>
              </a:ext>
            </a:extLst>
          </p:cNvPr>
          <p:cNvSpPr txBox="1">
            <a:spLocks/>
          </p:cNvSpPr>
          <p:nvPr/>
        </p:nvSpPr>
        <p:spPr>
          <a:xfrm>
            <a:off x="623315" y="2057400"/>
            <a:ext cx="50440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800" b="1">
                <a:solidFill>
                  <a:srgbClr val="006699"/>
                </a:solidFill>
              </a:defRPr>
            </a:pPr>
            <a:r>
              <a:rPr lang="en-US" sz="2800" b="1" dirty="0">
                <a:solidFill>
                  <a:srgbClr val="006699"/>
                </a:solidFill>
              </a:rPr>
              <a:t>Australia</a:t>
            </a:r>
          </a:p>
          <a:p>
            <a:pPr lvl="1">
              <a:defRPr sz="2000"/>
            </a:pPr>
            <a:r>
              <a:rPr lang="en-US" dirty="0"/>
              <a:t>Conversational tone creates immediate connection</a:t>
            </a:r>
          </a:p>
          <a:p>
            <a:pPr lvl="1">
              <a:defRPr sz="2000"/>
            </a:pPr>
            <a:r>
              <a:rPr lang="en-US" dirty="0"/>
              <a:t>Casual language reduces cognitive load</a:t>
            </a:r>
          </a:p>
          <a:p>
            <a:pPr lvl="1">
              <a:defRPr sz="2000"/>
            </a:pPr>
            <a:r>
              <a:rPr lang="en-US" dirty="0"/>
              <a:t>Direct questions engage users actively</a:t>
            </a:r>
          </a:p>
          <a:p>
            <a:pPr lvl="1">
              <a:defRPr sz="2000"/>
            </a:pPr>
            <a:r>
              <a:rPr lang="en-US" dirty="0"/>
              <a:t>Colloquial expressions build familiarity</a:t>
            </a:r>
          </a:p>
          <a:p>
            <a:pPr lvl="1">
              <a:defRPr sz="2000"/>
            </a:pPr>
            <a:r>
              <a:rPr lang="en-US" dirty="0"/>
              <a:t>Humor creates memorable experiences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9C6641-7888-C42F-5919-F66A49E9C864}"/>
              </a:ext>
            </a:extLst>
          </p:cNvPr>
          <p:cNvSpPr txBox="1">
            <a:spLocks/>
          </p:cNvSpPr>
          <p:nvPr/>
        </p:nvSpPr>
        <p:spPr>
          <a:xfrm>
            <a:off x="5938265" y="2057400"/>
            <a:ext cx="5627245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800" b="1">
                <a:solidFill>
                  <a:srgbClr val="006699"/>
                </a:solidFill>
              </a:defRPr>
            </a:pPr>
            <a:r>
              <a:rPr lang="en-US" sz="2800" b="1" dirty="0">
                <a:solidFill>
                  <a:srgbClr val="006699"/>
                </a:solidFill>
              </a:rPr>
              <a:t>Singapore</a:t>
            </a:r>
          </a:p>
          <a:p>
            <a:pPr lvl="1">
              <a:defRPr sz="2000"/>
            </a:pPr>
            <a:r>
              <a:rPr lang="en-MY" dirty="0"/>
              <a:t>Formal structure provides clear information hierarchy</a:t>
            </a:r>
          </a:p>
          <a:p>
            <a:pPr lvl="1">
              <a:defRPr sz="2000"/>
            </a:pPr>
            <a:r>
              <a:rPr lang="en-MY" dirty="0"/>
              <a:t>Data-driven content builds credibility and trust</a:t>
            </a:r>
          </a:p>
          <a:p>
            <a:pPr lvl="1">
              <a:defRPr sz="2000"/>
            </a:pPr>
            <a:r>
              <a:rPr lang="en-MY" dirty="0"/>
              <a:t>Precise terminology reduces ambiguity</a:t>
            </a:r>
          </a:p>
          <a:p>
            <a:pPr lvl="1">
              <a:defRPr sz="2000"/>
            </a:pPr>
            <a:r>
              <a:rPr lang="en-MY" dirty="0"/>
              <a:t>Professional tone signals expertise and quality</a:t>
            </a:r>
          </a:p>
          <a:p>
            <a:pPr lvl="1">
              <a:defRPr sz="2000"/>
            </a:pPr>
            <a:r>
              <a:rPr lang="en-MY" dirty="0"/>
              <a:t>Systematic presentation aids logical processing</a:t>
            </a:r>
          </a:p>
        </p:txBody>
      </p:sp>
    </p:spTree>
    <p:extLst>
      <p:ext uri="{BB962C8B-B14F-4D97-AF65-F5344CB8AC3E}">
        <p14:creationId xmlns:p14="http://schemas.microsoft.com/office/powerpoint/2010/main" val="6733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9412-3F65-7A4E-F7B7-4DBD7C36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FB0C-50AB-87F4-6873-7E07F2A0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Recommended Next Steps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064F-41C7-115F-1323-3F539415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>
            <a:normAutofit fontScale="92500" lnSpcReduction="1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Australian users respond to friendly, approachable interfaces with conversational microcopy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Singaporean users value organized information architecture with clear data visualization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Australian CTAs benefit from casual, action-oriented language ("Let's Chat, Mate")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Singaporean CTAs perform better with specific value propositions ("Optimize My Budget")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Australian landing pages should prioritize storytelling and relationship building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Singaporean landing pages should emphasize efficiency and measurable outcomes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Both markets require mobile-first design with market-appropriate content strategies</a:t>
            </a:r>
          </a:p>
        </p:txBody>
      </p:sp>
    </p:spTree>
    <p:extLst>
      <p:ext uri="{BB962C8B-B14F-4D97-AF65-F5344CB8AC3E}">
        <p14:creationId xmlns:p14="http://schemas.microsoft.com/office/powerpoint/2010/main" val="235974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1395412"/>
            <a:ext cx="7772400" cy="1470025"/>
          </a:xfrm>
        </p:spPr>
        <p:txBody>
          <a:bodyPr/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2762250"/>
            <a:ext cx="6400800" cy="1752600"/>
          </a:xfrm>
        </p:spPr>
        <p:txBody>
          <a:bodyPr/>
          <a:lstStyle/>
          <a:p>
            <a:pPr algn="ctr">
              <a:defRPr sz="2800">
                <a:solidFill>
                  <a:srgbClr val="006699"/>
                </a:solidFill>
              </a:defRPr>
            </a:pPr>
            <a:r>
              <a:rPr dirty="0"/>
              <a:t>For questions or further discussion, please contact </a:t>
            </a:r>
            <a:r>
              <a:rPr lang="en-MY" dirty="0"/>
              <a:t>Kellie New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Companies with $10M+ revenue face distinct marketing challenges in both markets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ROI measurement and strategic integration are top concerns across regions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Australian companies struggle with workflow complications and talent acquisition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Singaporean companies face intense digital competition and data utilization issues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dirty="0"/>
              <a:t>Both markets require tailored marketing approaches that address regional nuances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604" y="557276"/>
            <a:ext cx="7772400" cy="1362075"/>
          </a:xfrm>
        </p:spPr>
        <p:txBody>
          <a:bodyPr anchor="ctr"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rPr dirty="0"/>
              <a:t>Australia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DF6E-43E0-EB9A-6E6C-19295C852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59B4-9F90-02C2-9107-E02D1927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Key Pain Points: Australia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0EAF-644C-FFC8-DC71-E30FAC0E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sz="2400" dirty="0"/>
              <a:t>Digital Integration Challenges: Fragmented marketing technology landscape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sz="2400" dirty="0"/>
              <a:t>ROI Measurement: Difficulty proving marketing's contribution to revenue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sz="2400" dirty="0"/>
              <a:t>Management Team Professionalization: Growing beyond $10M requires structure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sz="2400" dirty="0"/>
              <a:t>IT Infrastructure Issues: Significant time lost to technical problems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sz="2400" dirty="0"/>
              <a:t>Workflow Complications: Multiple agencies create misaligned strategies</a:t>
            </a:r>
          </a:p>
        </p:txBody>
      </p:sp>
    </p:spTree>
    <p:extLst>
      <p:ext uri="{BB962C8B-B14F-4D97-AF65-F5344CB8AC3E}">
        <p14:creationId xmlns:p14="http://schemas.microsoft.com/office/powerpoint/2010/main" val="161723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F392-3CF9-A826-F0C6-9D297BB1E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9A82-780B-B95C-A6D5-ECCEE6D3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Key Pain Points: Australia (cont.)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6773-ED0B-6F8A-0288-738E20431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Strategic Goal Alignment: Marketing often disconnected from business objectives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Resource Allocation: Inefficient distribution of limited marketing budgets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Digital Transformation: Keeping pace with rapidly evolving technologies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Talent Acquisition: Finding skilled marketing professionals in competitive market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Cross-channel Consistency: Maintaining brand voice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212311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7B6A-9CAA-AB53-3E11-F19D94F5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41C8-3426-42C2-5E2B-89EDF335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04" y="557276"/>
            <a:ext cx="7772400" cy="1362075"/>
          </a:xfrm>
        </p:spPr>
        <p:txBody>
          <a:bodyPr anchor="ctr"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rPr lang="en-MY" dirty="0"/>
              <a:t>Singapore Market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59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EC252-22D5-C681-09A8-674D8088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C1E6-5585-E89D-7CF3-E5B6F536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Key Pain Points: Singapore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4CC0-C5C7-10C9-323D-9728D989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ROI Measurement: Only 17% strongly link marketing strategy to revenue growth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Digital Marketing Effectiveness: 84% use digital but struggle with optimization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Data Analytics Utilization: Challenges extracting actionable insights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Digital Talent Gap: Highly competitive market for specialized skills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Multi-channel Integration: Coordinating efforts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273505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ACD1C-C909-5E9E-C760-F8CB94A6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6B31-BF0C-3C8D-4E32-4F273B6E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Key Pain Points: Singapore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DA89D-6840-8AD7-9CA0-DBFD54AB3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Strategic Goal Alignment: Marketing often disconnected from business objectives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Resource Allocation: Inefficient distribution of limited marketing budgets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Digital Transformation: Keeping pace with rapidly evolving technologies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Talent Acquisition: Finding skilled marketing professionals in competitive market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Cross-channel Consistency: Maintaining brand voice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306026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47500-F956-8CB4-7D3A-AC43BC687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0C93-BA27-2876-5996-41CBF6243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16" y="731013"/>
            <a:ext cx="8229600" cy="1143000"/>
          </a:xfrm>
        </p:spPr>
        <p:txBody>
          <a:bodyPr anchor="t"/>
          <a:lstStyle/>
          <a:p>
            <a:pPr algn="l">
              <a:defRPr sz="3600" b="1">
                <a:solidFill>
                  <a:srgbClr val="003366"/>
                </a:solidFill>
              </a:defRPr>
            </a:pPr>
            <a:r>
              <a:rPr lang="en-MY" dirty="0"/>
              <a:t>Key Pain Points: Singapore (cont.)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E493-37B7-0800-F01B-48743EB8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16" y="2057400"/>
            <a:ext cx="11375136" cy="2743200"/>
          </a:xfrm>
        </p:spPr>
        <p:txBody>
          <a:bodyPr anchor="t"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MY" dirty="0"/>
              <a:t>Competitive Digital Landscape: Standing out in saturated market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MY" dirty="0"/>
              <a:t>Digital Transformation Costs: Managing investment for comprehensive change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MY" dirty="0"/>
              <a:t>Regional Market Expansion: Leveraging digital for broader APAC growth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MY" dirty="0"/>
              <a:t>Mobile Experience Optimization: 92% abandon poor mobile experiences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MY" dirty="0"/>
              <a:t>Personalization Expectations: Consumers demand tailored interactions</a:t>
            </a:r>
          </a:p>
        </p:txBody>
      </p:sp>
    </p:spTree>
    <p:extLst>
      <p:ext uri="{BB962C8B-B14F-4D97-AF65-F5344CB8AC3E}">
        <p14:creationId xmlns:p14="http://schemas.microsoft.com/office/powerpoint/2010/main" val="135450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690</Words>
  <Application>Microsoft Office PowerPoint</Application>
  <PresentationFormat>Custom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Marketing Pain Points Analysis</vt:lpstr>
      <vt:lpstr>Executive Summary</vt:lpstr>
      <vt:lpstr>Australia Market</vt:lpstr>
      <vt:lpstr>Key Pain Points: Australia</vt:lpstr>
      <vt:lpstr>Key Pain Points: Australia (cont.)</vt:lpstr>
      <vt:lpstr>Singapore Market</vt:lpstr>
      <vt:lpstr>Key Pain Points: Singapore</vt:lpstr>
      <vt:lpstr>Key Pain Points: Singapore</vt:lpstr>
      <vt:lpstr>Key Pain Points: Singapore (cont.)</vt:lpstr>
      <vt:lpstr>Market Comparision</vt:lpstr>
      <vt:lpstr>Common Pain Points Across Markets</vt:lpstr>
      <vt:lpstr>Strategic Recommendations for Executives</vt:lpstr>
      <vt:lpstr>Recommended Next Steps</vt:lpstr>
      <vt:lpstr>Ad Copy Comparison: UX Perspective</vt:lpstr>
      <vt:lpstr>Recommended 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Kellie New</dc:creator>
  <cp:keywords/>
  <dc:description>generated using python-pptx</dc:description>
  <cp:lastModifiedBy>Kellie New</cp:lastModifiedBy>
  <cp:revision>4</cp:revision>
  <dcterms:created xsi:type="dcterms:W3CDTF">2013-01-27T09:14:16Z</dcterms:created>
  <dcterms:modified xsi:type="dcterms:W3CDTF">2025-04-27T09:04:48Z</dcterms:modified>
  <cp:category/>
</cp:coreProperties>
</file>