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6" r:id="rId3"/>
    <p:sldId id="257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8B82724-5936-42BF-8E83-B31A44EDC0EE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3706740-C64C-4B3A-B44B-536EA9597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341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724-5936-42BF-8E83-B31A44EDC0EE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6740-C64C-4B3A-B44B-536EA9597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440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724-5936-42BF-8E83-B31A44EDC0EE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6740-C64C-4B3A-B44B-536EA9597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581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724-5936-42BF-8E83-B31A44EDC0EE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6740-C64C-4B3A-B44B-536EA95976CE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8257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724-5936-42BF-8E83-B31A44EDC0EE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6740-C64C-4B3A-B44B-536EA9597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798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724-5936-42BF-8E83-B31A44EDC0EE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6740-C64C-4B3A-B44B-536EA9597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820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724-5936-42BF-8E83-B31A44EDC0EE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6740-C64C-4B3A-B44B-536EA9597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240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724-5936-42BF-8E83-B31A44EDC0EE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6740-C64C-4B3A-B44B-536EA9597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842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724-5936-42BF-8E83-B31A44EDC0EE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6740-C64C-4B3A-B44B-536EA9597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43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724-5936-42BF-8E83-B31A44EDC0EE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6740-C64C-4B3A-B44B-536EA9597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38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724-5936-42BF-8E83-B31A44EDC0EE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6740-C64C-4B3A-B44B-536EA9597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901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724-5936-42BF-8E83-B31A44EDC0EE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6740-C64C-4B3A-B44B-536EA9597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744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724-5936-42BF-8E83-B31A44EDC0EE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6740-C64C-4B3A-B44B-536EA9597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696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724-5936-42BF-8E83-B31A44EDC0EE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6740-C64C-4B3A-B44B-536EA9597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169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724-5936-42BF-8E83-B31A44EDC0EE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6740-C64C-4B3A-B44B-536EA9597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80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724-5936-42BF-8E83-B31A44EDC0EE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6740-C64C-4B3A-B44B-536EA9597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483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724-5936-42BF-8E83-B31A44EDC0EE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6740-C64C-4B3A-B44B-536EA9597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05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82724-5936-42BF-8E83-B31A44EDC0EE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06740-C64C-4B3A-B44B-536EA9597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4323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96AF9-57E3-9A84-4F9B-257CC68D5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lgerian" panose="04020705040A02060702" pitchFamily="82" charset="0"/>
              </a:rPr>
              <a:t>                </a:t>
            </a:r>
            <a:r>
              <a:rPr lang="en-GB" dirty="0" err="1">
                <a:latin typeface="Algerian" panose="04020705040A02060702" pitchFamily="82" charset="0"/>
              </a:rPr>
              <a:t>LGBoost</a:t>
            </a:r>
            <a:r>
              <a:rPr lang="en-GB" dirty="0">
                <a:latin typeface="Algerian" panose="04020705040A02060702" pitchFamily="82" charset="0"/>
              </a:rPr>
              <a:t> Algorithm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AFFFA-689C-8BD4-1477-AB0C4298A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204" y="2097088"/>
            <a:ext cx="9905999" cy="3541714"/>
          </a:xfrm>
        </p:spPr>
        <p:txBody>
          <a:bodyPr/>
          <a:lstStyle/>
          <a:p>
            <a:r>
              <a:rPr lang="en-IN" b="1" dirty="0" err="1">
                <a:latin typeface="Garamond" panose="02020404030301010803" pitchFamily="18" charset="0"/>
                <a:cs typeface="Arial" panose="020B0604020202020204" pitchFamily="34" charset="0"/>
              </a:rPr>
              <a:t>LightGBM</a:t>
            </a:r>
            <a:r>
              <a:rPr lang="en-IN" b="1" dirty="0">
                <a:latin typeface="Garamond" panose="02020404030301010803" pitchFamily="18" charset="0"/>
                <a:cs typeface="Arial" panose="020B0604020202020204" pitchFamily="34" charset="0"/>
              </a:rPr>
              <a:t> is short term for Light Gradient Boosting Machine</a:t>
            </a:r>
          </a:p>
          <a:p>
            <a:r>
              <a:rPr lang="en-IN" b="1" dirty="0">
                <a:latin typeface="Garamond" panose="02020404030301010803" pitchFamily="18" charset="0"/>
                <a:cs typeface="Arial" panose="020B0604020202020204" pitchFamily="34" charset="0"/>
              </a:rPr>
              <a:t>It is Fast, Efficient and scalable</a:t>
            </a:r>
          </a:p>
          <a:p>
            <a:r>
              <a:rPr lang="en-GB" b="1" dirty="0">
                <a:latin typeface="Garamond" panose="02020404030301010803" pitchFamily="18" charset="0"/>
                <a:cs typeface="Arial" panose="020B0604020202020204" pitchFamily="34" charset="0"/>
              </a:rPr>
              <a:t>Built for high-performance machine learning</a:t>
            </a:r>
          </a:p>
          <a:p>
            <a:pPr marL="0" indent="0">
              <a:buNone/>
            </a:pPr>
            <a:r>
              <a:rPr lang="en-GB" b="1" dirty="0">
                <a:latin typeface="Garamond" panose="02020404030301010803" pitchFamily="18" charset="0"/>
                <a:cs typeface="Arial" panose="020B0604020202020204" pitchFamily="34" charset="0"/>
              </a:rPr>
              <a:t> — especially for structured/tabular data</a:t>
            </a:r>
            <a:r>
              <a:rPr lang="en-GB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65FCB0-8D58-0279-AEC9-C4AD3B567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571" y="2716731"/>
            <a:ext cx="4814595" cy="408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614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C877EA-AB90-6E97-8230-47178864F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oper Black" panose="0208090404030B020404" pitchFamily="18" charset="0"/>
              </a:rPr>
              <a:t>             Features of LGBM</a:t>
            </a:r>
            <a:endParaRPr lang="en-IN" dirty="0">
              <a:latin typeface="Cooper Black" panose="0208090404030B0204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5E7293-E72F-7FB3-1187-1DA4B8F16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273" y="2393632"/>
            <a:ext cx="9905999" cy="4180115"/>
          </a:xfrm>
        </p:spPr>
        <p:txBody>
          <a:bodyPr>
            <a:normAutofit/>
          </a:bodyPr>
          <a:lstStyle/>
          <a:p>
            <a:r>
              <a:rPr lang="en-IN" b="1" dirty="0">
                <a:latin typeface="Garamond" panose="02020404030301010803" pitchFamily="18" charset="0"/>
                <a:cs typeface="Arial" panose="020B0604020202020204" pitchFamily="34" charset="0"/>
              </a:rPr>
              <a:t>Handles large datasets efficiently</a:t>
            </a:r>
          </a:p>
          <a:p>
            <a:r>
              <a:rPr lang="en-IN" b="1" dirty="0">
                <a:latin typeface="Garamond" panose="02020404030301010803" pitchFamily="18" charset="0"/>
                <a:cs typeface="Arial" panose="020B0604020202020204" pitchFamily="34" charset="0"/>
              </a:rPr>
              <a:t>Low memory usage</a:t>
            </a:r>
          </a:p>
          <a:p>
            <a:r>
              <a:rPr lang="en-IN" b="1" dirty="0">
                <a:latin typeface="Garamond" panose="02020404030301010803" pitchFamily="18" charset="0"/>
                <a:cs typeface="Arial" panose="020B0604020202020204" pitchFamily="34" charset="0"/>
              </a:rPr>
              <a:t>Faster training than XGBoost</a:t>
            </a:r>
          </a:p>
          <a:p>
            <a:r>
              <a:rPr lang="en-IN" b="1" dirty="0">
                <a:latin typeface="Garamond" panose="02020404030301010803" pitchFamily="18" charset="0"/>
                <a:cs typeface="Arial" panose="020B0604020202020204" pitchFamily="34" charset="0"/>
              </a:rPr>
              <a:t>Can handle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3872532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3020B-C509-F6FD-30F4-8241B2E0C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 </a:t>
            </a:r>
            <a:r>
              <a:rPr lang="en-GB" dirty="0">
                <a:latin typeface="Cooper Black" panose="0208090404030B020404" pitchFamily="18" charset="0"/>
              </a:rPr>
              <a:t>How it works?</a:t>
            </a:r>
            <a:endParaRPr lang="en-IN" dirty="0"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8C608-BFBB-381F-280F-8E0D66C73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311" y="2198849"/>
            <a:ext cx="10515600" cy="4351338"/>
          </a:xfrm>
        </p:spPr>
        <p:txBody>
          <a:bodyPr/>
          <a:lstStyle/>
          <a:p>
            <a:r>
              <a:rPr lang="en-GB" b="1" dirty="0">
                <a:latin typeface="Garamond" panose="02020404030301010803" pitchFamily="18" charset="0"/>
                <a:cs typeface="Arial" panose="020B0604020202020204" pitchFamily="34" charset="0"/>
              </a:rPr>
              <a:t>Starts with an initial prediction</a:t>
            </a:r>
          </a:p>
          <a:p>
            <a:r>
              <a:rPr lang="en-GB" b="1" dirty="0">
                <a:latin typeface="Garamond" panose="02020404030301010803" pitchFamily="18" charset="0"/>
                <a:cs typeface="Arial" panose="020B0604020202020204" pitchFamily="34" charset="0"/>
              </a:rPr>
              <a:t>Fits a decision tree to the residuals (error)</a:t>
            </a:r>
          </a:p>
          <a:p>
            <a:r>
              <a:rPr lang="en-GB" b="1" dirty="0">
                <a:latin typeface="Garamond" panose="02020404030301010803" pitchFamily="18" charset="0"/>
                <a:cs typeface="Arial" panose="020B0604020202020204" pitchFamily="34" charset="0"/>
              </a:rPr>
              <a:t>Uses gradient boosting to minimize loss (like MSE)</a:t>
            </a:r>
          </a:p>
          <a:p>
            <a:r>
              <a:rPr lang="en-GB" b="1" dirty="0">
                <a:latin typeface="Garamond" panose="02020404030301010803" pitchFamily="18" charset="0"/>
                <a:cs typeface="Arial" panose="020B0604020202020204" pitchFamily="34" charset="0"/>
              </a:rPr>
              <a:t>Builds trees in a leaf-wise manner for better accuracy</a:t>
            </a:r>
          </a:p>
          <a:p>
            <a:r>
              <a:rPr lang="en-GB" b="1" dirty="0">
                <a:latin typeface="Garamond" panose="02020404030301010803" pitchFamily="18" charset="0"/>
                <a:cs typeface="Arial" panose="020B0604020202020204" pitchFamily="34" charset="0"/>
              </a:rPr>
              <a:t>Repeats for n_estimators rounds</a:t>
            </a:r>
          </a:p>
          <a:p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4252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56049E8-28C3-338D-B9F5-1A09AA575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569" y="537917"/>
            <a:ext cx="7856374" cy="5619620"/>
          </a:xfrm>
        </p:spPr>
      </p:pic>
    </p:spTree>
    <p:extLst>
      <p:ext uri="{BB962C8B-B14F-4D97-AF65-F5344CB8AC3E}">
        <p14:creationId xmlns:p14="http://schemas.microsoft.com/office/powerpoint/2010/main" val="887300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6D266-922C-A2D1-9D8C-859B4712F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670" y="0"/>
            <a:ext cx="9905998" cy="1478570"/>
          </a:xfrm>
        </p:spPr>
        <p:txBody>
          <a:bodyPr/>
          <a:lstStyle/>
          <a:p>
            <a:r>
              <a:rPr lang="en-GB" dirty="0">
                <a:latin typeface="Cooper Black" panose="0208090404030B020404" pitchFamily="18" charset="0"/>
              </a:rPr>
              <a:t>Advantages of </a:t>
            </a:r>
            <a:r>
              <a:rPr lang="en-GB" dirty="0" err="1">
                <a:latin typeface="Cooper Black" panose="0208090404030B020404" pitchFamily="18" charset="0"/>
              </a:rPr>
              <a:t>LGBoost</a:t>
            </a:r>
            <a:endParaRPr lang="en-IN" dirty="0"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FA675-B347-EB8B-8B8A-9470720B3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2155" y="1761597"/>
            <a:ext cx="10549845" cy="4365917"/>
          </a:xfrm>
        </p:spPr>
        <p:txBody>
          <a:bodyPr>
            <a:normAutofit lnSpcReduction="10000"/>
          </a:bodyPr>
          <a:lstStyle/>
          <a:p>
            <a:r>
              <a:rPr lang="en-IN" b="1" dirty="0">
                <a:latin typeface="Garamond" panose="02020404030301010803" pitchFamily="18" charset="0"/>
              </a:rPr>
              <a:t>Very fast training speed</a:t>
            </a:r>
          </a:p>
          <a:p>
            <a:r>
              <a:rPr lang="en-IN" b="1" dirty="0">
                <a:latin typeface="Garamond" panose="02020404030301010803" pitchFamily="18" charset="0"/>
              </a:rPr>
              <a:t>Handles large datasets easily</a:t>
            </a:r>
          </a:p>
          <a:p>
            <a:r>
              <a:rPr lang="en-IN" b="1" dirty="0">
                <a:latin typeface="Garamond" panose="02020404030301010803" pitchFamily="18" charset="0"/>
              </a:rPr>
              <a:t>Supports categorical features directly</a:t>
            </a:r>
          </a:p>
          <a:p>
            <a:r>
              <a:rPr lang="en-IN" b="1" dirty="0">
                <a:latin typeface="Garamond" panose="02020404030301010803" pitchFamily="18" charset="0"/>
              </a:rPr>
              <a:t>High accuracy</a:t>
            </a:r>
          </a:p>
          <a:p>
            <a:r>
              <a:rPr lang="en-IN" b="1" dirty="0">
                <a:latin typeface="Garamond" panose="02020404030301010803" pitchFamily="18" charset="0"/>
              </a:rPr>
              <a:t>Automatically handles missing values</a:t>
            </a:r>
          </a:p>
          <a:p>
            <a:r>
              <a:rPr lang="en-IN" b="1" dirty="0">
                <a:latin typeface="Garamond" panose="02020404030301010803" pitchFamily="18" charset="0"/>
              </a:rPr>
              <a:t>Uses leaf-wise tree growth</a:t>
            </a:r>
          </a:p>
          <a:p>
            <a:r>
              <a:rPr lang="en-IN" b="1" dirty="0">
                <a:latin typeface="Garamond" panose="02020404030301010803" pitchFamily="18" charset="0"/>
              </a:rPr>
              <a:t>Reduces overfitting with regularization</a:t>
            </a:r>
          </a:p>
          <a:p>
            <a:r>
              <a:rPr lang="en-GB" b="1" dirty="0">
                <a:latin typeface="Garamond" panose="02020404030301010803" pitchFamily="18" charset="0"/>
              </a:rPr>
              <a:t>Good for both regression and classification</a:t>
            </a:r>
            <a:endParaRPr lang="en-IN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267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106</TotalTime>
  <Words>132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Algerian</vt:lpstr>
      <vt:lpstr>Arial</vt:lpstr>
      <vt:lpstr>Cooper Black</vt:lpstr>
      <vt:lpstr>Garamond</vt:lpstr>
      <vt:lpstr>Tw Cen MT</vt:lpstr>
      <vt:lpstr>Circuit</vt:lpstr>
      <vt:lpstr>                LGBoost Algorithm</vt:lpstr>
      <vt:lpstr>             Features of LGBM</vt:lpstr>
      <vt:lpstr>      How it works?</vt:lpstr>
      <vt:lpstr>PowerPoint Presentation</vt:lpstr>
      <vt:lpstr>Advantages of LGBoost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2</cp:revision>
  <dcterms:created xsi:type="dcterms:W3CDTF">2025-04-11T11:44:03Z</dcterms:created>
  <dcterms:modified xsi:type="dcterms:W3CDTF">2025-04-11T13:30:53Z</dcterms:modified>
</cp:coreProperties>
</file>