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7"/>
  </p:notesMasterIdLst>
  <p:sldIdLst>
    <p:sldId id="256" r:id="rId2"/>
    <p:sldId id="262" r:id="rId3"/>
    <p:sldId id="257" r:id="rId4"/>
    <p:sldId id="274" r:id="rId5"/>
    <p:sldId id="275" r:id="rId6"/>
    <p:sldId id="258" r:id="rId7"/>
    <p:sldId id="272" r:id="rId8"/>
    <p:sldId id="273" r:id="rId9"/>
    <p:sldId id="259" r:id="rId10"/>
    <p:sldId id="260" r:id="rId11"/>
    <p:sldId id="268" r:id="rId12"/>
    <p:sldId id="269" r:id="rId13"/>
    <p:sldId id="270" r:id="rId14"/>
    <p:sldId id="271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>
      <p:cViewPr>
        <p:scale>
          <a:sx n="75" d="100"/>
          <a:sy n="75" d="100"/>
        </p:scale>
        <p:origin x="-128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19.1.2016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8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r>
              <a:rPr lang="en-US" smtClean="0"/>
              <a:t>2012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r>
              <a:rPr kumimoji="0" lang="bg-BG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7422" y="1484784"/>
            <a:ext cx="8306809" cy="504485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18596" y="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81" y="16288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828800"/>
          </a:xfrm>
        </p:spPr>
        <p:txBody>
          <a:bodyPr/>
          <a:lstStyle/>
          <a:p>
            <a:r>
              <a:rPr lang="en-US" dirty="0" err="1" smtClean="0"/>
              <a:t>Gladensum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954080" cy="1688184"/>
          </a:xfrm>
        </p:spPr>
        <p:txBody>
          <a:bodyPr>
            <a:normAutofit/>
          </a:bodyPr>
          <a:lstStyle/>
          <a:p>
            <a:r>
              <a:rPr lang="bg-BG" b="1" dirty="0"/>
              <a:t>Анета Гичева 61771</a:t>
            </a:r>
            <a:br>
              <a:rPr lang="bg-BG" b="1" dirty="0"/>
            </a:br>
            <a:r>
              <a:rPr lang="bg-BG" b="1" dirty="0"/>
              <a:t>Васил Пашов 61781</a:t>
            </a:r>
            <a:br>
              <a:rPr lang="bg-BG" b="1" dirty="0"/>
            </a:br>
            <a:r>
              <a:rPr lang="bg-BG" b="1" dirty="0"/>
              <a:t>Женя Георгиева 61777</a:t>
            </a:r>
            <a:br>
              <a:rPr lang="bg-BG" b="1" dirty="0"/>
            </a:br>
            <a:r>
              <a:rPr lang="bg-BG" b="1" dirty="0"/>
              <a:t>Мария Димитрова 61818</a:t>
            </a:r>
            <a:endParaRPr lang="en-US" b="1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Основни </a:t>
            </a:r>
            <a:r>
              <a:rPr lang="bg-BG" sz="3400" dirty="0" smtClean="0"/>
              <a:t>потребителски случаи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2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Диаграми на </a:t>
            </a:r>
            <a:r>
              <a:rPr lang="bg-BG" dirty="0" smtClean="0"/>
              <a:t>последователност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6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Диаграми на </a:t>
            </a:r>
            <a:r>
              <a:rPr lang="bg-BG" dirty="0" smtClean="0"/>
              <a:t>активностите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9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Пакетни и клас </a:t>
            </a:r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0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Бъдещи насоки за </a:t>
            </a:r>
            <a:r>
              <a:rPr lang="bg-BG" dirty="0" smtClean="0"/>
              <a:t>развитие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8183880" cy="3960440"/>
          </a:xfrm>
        </p:spPr>
        <p:txBody>
          <a:bodyPr/>
          <a:lstStyle/>
          <a:p>
            <a:r>
              <a:rPr lang="bg-BG" dirty="0" smtClean="0"/>
              <a:t>Уеб услугата ни ще се разраства като се включват все повече и повече ресторанти. В близкото бъдеще ще направим и мобилно приложение, за да е по – лесно за потребителите ни да поръчват каквото желаят(а и да е по - бързо). Ще се включат и по – малките населени места. Ще може да се предлага доставка на продукти и от близки населени места, а не само от това, в което се намирате в момента. 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916832"/>
            <a:ext cx="8111872" cy="418795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Обхват, перспективи и потребители на проекта</a:t>
            </a:r>
          </a:p>
          <a:p>
            <a:r>
              <a:rPr lang="bg-BG" dirty="0" smtClean="0"/>
              <a:t>Функционални изисквания</a:t>
            </a:r>
          </a:p>
          <a:p>
            <a:r>
              <a:rPr lang="bg-BG" dirty="0" smtClean="0"/>
              <a:t>Нефункционални изисквания</a:t>
            </a:r>
          </a:p>
          <a:p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Основни потребителски случаи</a:t>
            </a:r>
          </a:p>
          <a:p>
            <a:r>
              <a:rPr lang="bg-BG" dirty="0" smtClean="0"/>
              <a:t>Диаграми на последователност</a:t>
            </a:r>
          </a:p>
          <a:p>
            <a:r>
              <a:rPr lang="bg-BG" dirty="0" smtClean="0"/>
              <a:t>Диаграми на активностите</a:t>
            </a:r>
          </a:p>
          <a:p>
            <a:r>
              <a:rPr lang="bg-BG" dirty="0" smtClean="0"/>
              <a:t>Пакетни и клас диаграми</a:t>
            </a:r>
          </a:p>
          <a:p>
            <a:r>
              <a:rPr lang="bg-BG" dirty="0" smtClean="0"/>
              <a:t>Бъдещи насоки за развитие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Обхват на проекта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Проектът </a:t>
            </a:r>
            <a:r>
              <a:rPr lang="ru-RU" dirty="0"/>
              <a:t>има за цел да бъде създадена уеб услуга – </a:t>
            </a:r>
            <a:r>
              <a:rPr lang="en-US" dirty="0"/>
              <a:t>gladensum.com</a:t>
            </a:r>
            <a:r>
              <a:rPr lang="ru-RU" dirty="0"/>
              <a:t>, целяща да събере на едно място полезна и разнообразна информация за доставката на различни видове храни от голям набор от ресторанти. Проектът трябва да осигурява достъп на заинтересования потребител до менюто на ресторантите, предлагащи доставка, и тяхното работно време.</a:t>
            </a:r>
            <a:endParaRPr lang="en-US" dirty="0"/>
          </a:p>
          <a:p>
            <a:r>
              <a:rPr lang="en-US" dirty="0" err="1"/>
              <a:t>Всичко</a:t>
            </a:r>
            <a:r>
              <a:rPr lang="en-US" dirty="0"/>
              <a:t> </a:t>
            </a:r>
            <a:r>
              <a:rPr lang="en-US" dirty="0" err="1"/>
              <a:t>това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изпълнява</a:t>
            </a:r>
            <a:r>
              <a:rPr lang="en-US" dirty="0"/>
              <a:t> в </a:t>
            </a:r>
            <a:r>
              <a:rPr lang="en-US" dirty="0" err="1"/>
              <a:t>среда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изисква</a:t>
            </a:r>
            <a:r>
              <a:rPr lang="en-US" dirty="0"/>
              <a:t> </a:t>
            </a:r>
            <a:r>
              <a:rPr lang="en-US" dirty="0" err="1"/>
              <a:t>непрекъснато</a:t>
            </a:r>
            <a:r>
              <a:rPr lang="en-US" dirty="0"/>
              <a:t> </a:t>
            </a:r>
            <a:r>
              <a:rPr lang="en-US" dirty="0" err="1"/>
              <a:t>поддържане</a:t>
            </a:r>
            <a:r>
              <a:rPr lang="en-US" dirty="0"/>
              <a:t> и </a:t>
            </a:r>
            <a:r>
              <a:rPr lang="en-US" dirty="0" err="1"/>
              <a:t>подобрение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дефинирано</a:t>
            </a:r>
            <a:r>
              <a:rPr lang="en-US" dirty="0"/>
              <a:t> </a:t>
            </a:r>
            <a:r>
              <a:rPr lang="en-US" dirty="0" err="1"/>
              <a:t>качество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 smtClean="0"/>
              <a:t>продукта</a:t>
            </a:r>
            <a:r>
              <a:rPr lang="bg-BG" dirty="0"/>
              <a:t>.</a:t>
            </a:r>
            <a:r>
              <a:rPr lang="en-US" dirty="0" smtClean="0"/>
              <a:t> </a:t>
            </a:r>
            <a:r>
              <a:rPr lang="bg-BG" dirty="0" smtClean="0"/>
              <a:t>Необходими са</a:t>
            </a:r>
            <a:r>
              <a:rPr lang="en-US" dirty="0" smtClean="0"/>
              <a:t> </a:t>
            </a:r>
            <a:r>
              <a:rPr lang="en-US" dirty="0" err="1"/>
              <a:t>постоянни</a:t>
            </a:r>
            <a:r>
              <a:rPr lang="en-US" dirty="0"/>
              <a:t> </a:t>
            </a:r>
            <a:r>
              <a:rPr lang="en-US" dirty="0" err="1"/>
              <a:t>комуникации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много</a:t>
            </a:r>
            <a:r>
              <a:rPr lang="en-US" dirty="0"/>
              <a:t> </a:t>
            </a:r>
            <a:r>
              <a:rPr lang="en-US" dirty="0" err="1"/>
              <a:t>заинтересовани</a:t>
            </a:r>
            <a:r>
              <a:rPr lang="en-US" dirty="0"/>
              <a:t> </a:t>
            </a:r>
            <a:r>
              <a:rPr lang="en-US" dirty="0" err="1"/>
              <a:t>лица</a:t>
            </a:r>
            <a:r>
              <a:rPr lang="en-US" dirty="0"/>
              <a:t>, </a:t>
            </a:r>
            <a:r>
              <a:rPr lang="bg-BG" dirty="0" smtClean="0"/>
              <a:t>намиращи се на различно място.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Перспективи на проекта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Уеб услугата </a:t>
            </a:r>
            <a:r>
              <a:rPr lang="en-US" dirty="0" err="1"/>
              <a:t>gladensum</a:t>
            </a:r>
            <a:r>
              <a:rPr lang="en-US" dirty="0"/>
              <a:t> е </a:t>
            </a:r>
            <a:r>
              <a:rPr lang="en-US" dirty="0" err="1"/>
              <a:t>предназначен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гладни</a:t>
            </a:r>
            <a:r>
              <a:rPr lang="en-US" dirty="0"/>
              <a:t> </a:t>
            </a:r>
            <a:r>
              <a:rPr lang="en-US" dirty="0" err="1"/>
              <a:t>хора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цяла</a:t>
            </a:r>
            <a:r>
              <a:rPr lang="en-US" dirty="0"/>
              <a:t> </a:t>
            </a:r>
            <a:r>
              <a:rPr lang="en-US" dirty="0" err="1"/>
              <a:t>България</a:t>
            </a:r>
            <a:r>
              <a:rPr lang="en-US" dirty="0"/>
              <a:t>. </a:t>
            </a:r>
            <a:r>
              <a:rPr lang="en-US" dirty="0" err="1"/>
              <a:t>Очаква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сайтът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популяризира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 </a:t>
            </a:r>
            <a:r>
              <a:rPr lang="en-US" dirty="0" err="1"/>
              <a:t>повече</a:t>
            </a:r>
            <a:r>
              <a:rPr lang="en-US" dirty="0"/>
              <a:t> </a:t>
            </a:r>
            <a:r>
              <a:rPr lang="bg-BG" dirty="0"/>
              <a:t>идеята за доставка на храна по домовете, офиса или </a:t>
            </a:r>
            <a:r>
              <a:rPr lang="bg-BG" dirty="0" smtClean="0"/>
              <a:t>местоположението </a:t>
            </a:r>
            <a:r>
              <a:rPr lang="bg-BG" dirty="0"/>
              <a:t>на </a:t>
            </a:r>
            <a:r>
              <a:rPr lang="bg-BG" dirty="0" smtClean="0"/>
              <a:t>потребителя </a:t>
            </a:r>
            <a:r>
              <a:rPr lang="bg-BG" dirty="0"/>
              <a:t>в момента на поръчката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319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Потребители на проекта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844824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Основните групи от потребители на уеб услугата </a:t>
            </a:r>
            <a:r>
              <a:rPr lang="en-US" dirty="0" err="1"/>
              <a:t>gladensum</a:t>
            </a:r>
            <a:r>
              <a:rPr lang="en-US" dirty="0"/>
              <a:t> </a:t>
            </a:r>
            <a:r>
              <a:rPr lang="bg-BG" dirty="0"/>
              <a:t>са заинтересованите лица – потребителите, а те се разделят на две групи – регистрирани </a:t>
            </a:r>
            <a:r>
              <a:rPr lang="bg-BG" dirty="0" smtClean="0"/>
              <a:t>потребители и нерегистрирани потребители(гости).</a:t>
            </a:r>
            <a:endParaRPr lang="en-US" i="1" dirty="0" smtClean="0"/>
          </a:p>
          <a:p>
            <a:pPr lvl="0"/>
            <a:r>
              <a:rPr lang="bg-BG" b="1" dirty="0" smtClean="0"/>
              <a:t>Регистрираните потребители</a:t>
            </a:r>
            <a:r>
              <a:rPr lang="bg-BG" dirty="0" smtClean="0"/>
              <a:t> ще имат възможността да използват пълния капацитет на търсачката. Те свободно ще могат да поръчват храна, да я оценяват и да следят своите поръчки.</a:t>
            </a:r>
            <a:endParaRPr lang="en-US" i="1" dirty="0" smtClean="0"/>
          </a:p>
          <a:p>
            <a:pPr lvl="0"/>
            <a:r>
              <a:rPr lang="bg-BG" b="1" dirty="0" smtClean="0"/>
              <a:t>Нерегистрираните </a:t>
            </a:r>
            <a:r>
              <a:rPr lang="bg-BG" b="1" dirty="0"/>
              <a:t>потребители </a:t>
            </a:r>
            <a:r>
              <a:rPr lang="bg-BG" dirty="0"/>
              <a:t>ще имат възможност да търсят храни и ресторанти и да разглеждат информацията за тях. Тази група от потребители е с най-малко права и достъпът им е ограничен. Те ще имат възможност да се регистрират в уеб услугата, също така да се регистрират чрез </a:t>
            </a:r>
            <a:r>
              <a:rPr lang="en-US" dirty="0"/>
              <a:t>Facebook </a:t>
            </a:r>
            <a:r>
              <a:rPr lang="bg-BG" dirty="0"/>
              <a:t>и </a:t>
            </a:r>
            <a:r>
              <a:rPr lang="en-US" dirty="0"/>
              <a:t>Google+.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85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Функционални </a:t>
            </a:r>
            <a:r>
              <a:rPr lang="bg-BG" dirty="0" smtClean="0"/>
              <a:t>изисквания за онлайн ресторант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err="1" smtClean="0"/>
              <a:t>Регистрация</a:t>
            </a:r>
            <a:endParaRPr lang="en-US" sz="2400" i="1" dirty="0"/>
          </a:p>
          <a:p>
            <a:pPr lvl="1"/>
            <a:r>
              <a:rPr lang="en-US" dirty="0"/>
              <a:t> O</a:t>
            </a:r>
            <a:r>
              <a:rPr lang="bg-BG" dirty="0"/>
              <a:t>пция за влизане чрез </a:t>
            </a:r>
            <a:r>
              <a:rPr lang="en-US" dirty="0"/>
              <a:t>Facebook</a:t>
            </a:r>
            <a:endParaRPr lang="en-US" sz="2000" i="1" dirty="0"/>
          </a:p>
          <a:p>
            <a:pPr lvl="1"/>
            <a:r>
              <a:rPr lang="en-US" dirty="0"/>
              <a:t> O</a:t>
            </a:r>
            <a:r>
              <a:rPr lang="bg-BG" dirty="0"/>
              <a:t>пция за влизане чрез</a:t>
            </a:r>
            <a:r>
              <a:rPr lang="en-US" dirty="0"/>
              <a:t> Google+</a:t>
            </a:r>
            <a:endParaRPr lang="en-US" sz="2000" i="1" dirty="0"/>
          </a:p>
          <a:p>
            <a:pPr lvl="0"/>
            <a:r>
              <a:rPr lang="bg-BG" dirty="0"/>
              <a:t>Опция за търсене</a:t>
            </a:r>
            <a:endParaRPr lang="en-US" dirty="0"/>
          </a:p>
          <a:p>
            <a:pPr lvl="0"/>
            <a:r>
              <a:rPr lang="bg-BG" dirty="0"/>
              <a:t>Избор на начин за плащане</a:t>
            </a:r>
            <a:endParaRPr lang="en-US" dirty="0"/>
          </a:p>
          <a:p>
            <a:pPr lvl="1"/>
            <a:r>
              <a:rPr lang="bg-BG" dirty="0"/>
              <a:t>Плащане чрез </a:t>
            </a:r>
            <a:r>
              <a:rPr lang="en-US" dirty="0"/>
              <a:t>PayPal</a:t>
            </a:r>
          </a:p>
          <a:p>
            <a:pPr lvl="1"/>
            <a:r>
              <a:rPr lang="bg-BG" dirty="0"/>
              <a:t>Плащане чрез </a:t>
            </a:r>
            <a:r>
              <a:rPr lang="en-US" dirty="0" err="1"/>
              <a:t>ePay</a:t>
            </a:r>
            <a:endParaRPr lang="en-US" dirty="0"/>
          </a:p>
          <a:p>
            <a:pPr lvl="1"/>
            <a:r>
              <a:rPr lang="bg-BG" dirty="0"/>
              <a:t>Плащане при доставка</a:t>
            </a:r>
            <a:endParaRPr lang="en-US" dirty="0"/>
          </a:p>
          <a:p>
            <a:pPr lvl="0"/>
            <a:r>
              <a:rPr lang="bg-BG" dirty="0"/>
              <a:t>Възможност за оценяване </a:t>
            </a:r>
            <a:endParaRPr lang="en-US" dirty="0"/>
          </a:p>
          <a:p>
            <a:pPr lvl="1"/>
            <a:r>
              <a:rPr lang="bg-BG" dirty="0"/>
              <a:t>Оценяване на ресторанта</a:t>
            </a:r>
            <a:endParaRPr lang="en-US" dirty="0"/>
          </a:p>
          <a:p>
            <a:pPr lvl="1"/>
            <a:r>
              <a:rPr lang="bg-BG" dirty="0"/>
              <a:t>Оценяване на типа храна</a:t>
            </a:r>
            <a:endParaRPr lang="en-US" dirty="0"/>
          </a:p>
          <a:p>
            <a:pPr lvl="2"/>
            <a:r>
              <a:rPr lang="bg-BG" sz="2400" dirty="0"/>
              <a:t>Оценяване на типа храна като цяло</a:t>
            </a:r>
            <a:endParaRPr lang="en-US" sz="2400" dirty="0"/>
          </a:p>
          <a:p>
            <a:pPr lvl="2"/>
            <a:r>
              <a:rPr lang="bg-BG" sz="2400" dirty="0"/>
              <a:t>Оценяване на типа храна в конкретен ресторант</a:t>
            </a:r>
            <a:endParaRPr lang="en-US" sz="2400" dirty="0"/>
          </a:p>
          <a:p>
            <a:pPr lvl="1"/>
            <a:r>
              <a:rPr lang="bg-BG" dirty="0"/>
              <a:t>Оценяване на доставката</a:t>
            </a:r>
            <a:endParaRPr lang="en-US" dirty="0"/>
          </a:p>
          <a:p>
            <a:pPr lvl="0"/>
            <a:r>
              <a:rPr lang="bg-BG" dirty="0"/>
              <a:t>Всеки ресторант има акаунт, за да може да получава поръчките</a:t>
            </a:r>
            <a:endParaRPr lang="en-US" dirty="0"/>
          </a:p>
          <a:p>
            <a:pPr lvl="0"/>
            <a:r>
              <a:rPr lang="bg-BG" dirty="0"/>
              <a:t>Информация за ресторантите</a:t>
            </a:r>
            <a:endParaRPr lang="en-US" dirty="0"/>
          </a:p>
          <a:p>
            <a:pPr lvl="0"/>
            <a:r>
              <a:rPr lang="bg-BG" dirty="0"/>
              <a:t>Показване на етапа, в който се намира поръчката и има опция за отказване, ако още е в опашката (показва колко поръчки има преди твоята да бъде в етап на приготвяне)</a:t>
            </a:r>
            <a:endParaRPr lang="en-US" dirty="0"/>
          </a:p>
          <a:p>
            <a:pPr lvl="0"/>
            <a:r>
              <a:rPr lang="bg-BG" dirty="0"/>
              <a:t>Реклама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Функционални изисквания за </a:t>
            </a:r>
            <a:r>
              <a:rPr lang="bg-BG" dirty="0" smtClean="0"/>
              <a:t>търсачката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196752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bg-BG" dirty="0"/>
              <a:t>Показва само ресторантите, които работят по време на търсенето</a:t>
            </a:r>
            <a:endParaRPr lang="en-US" sz="1600" i="1" dirty="0"/>
          </a:p>
          <a:p>
            <a:pPr lvl="0"/>
            <a:r>
              <a:rPr lang="bg-BG" dirty="0"/>
              <a:t>Търсене по тип храна</a:t>
            </a:r>
            <a:endParaRPr lang="en-US" sz="1600" i="1" dirty="0"/>
          </a:p>
          <a:p>
            <a:pPr lvl="0"/>
            <a:r>
              <a:rPr lang="bg-BG" dirty="0"/>
              <a:t>Търсене по избрани продукти</a:t>
            </a:r>
            <a:endParaRPr lang="en-US" sz="1600" i="1" dirty="0"/>
          </a:p>
          <a:p>
            <a:pPr lvl="0"/>
            <a:r>
              <a:rPr lang="bg-BG" dirty="0"/>
              <a:t>Избор на ценови диапазон за търсене</a:t>
            </a:r>
            <a:endParaRPr lang="en-US" sz="1600" i="1" dirty="0"/>
          </a:p>
          <a:p>
            <a:pPr lvl="1"/>
            <a:r>
              <a:rPr lang="bg-BG" dirty="0"/>
              <a:t>Избор на минимална цена</a:t>
            </a:r>
            <a:endParaRPr lang="en-US" sz="1600" i="1" dirty="0"/>
          </a:p>
          <a:p>
            <a:pPr lvl="1"/>
            <a:r>
              <a:rPr lang="bg-BG" dirty="0"/>
              <a:t>Избор на максимална цена</a:t>
            </a:r>
            <a:endParaRPr lang="en-US" sz="1600" i="1" dirty="0"/>
          </a:p>
          <a:p>
            <a:pPr lvl="0"/>
            <a:r>
              <a:rPr lang="bg-BG" dirty="0"/>
              <a:t>Търсене в любими</a:t>
            </a:r>
            <a:endParaRPr lang="en-US" sz="1600" i="1" dirty="0"/>
          </a:p>
          <a:p>
            <a:pPr lvl="1"/>
            <a:r>
              <a:rPr lang="bg-BG" dirty="0"/>
              <a:t>Търсене в любими ресторанти</a:t>
            </a:r>
            <a:endParaRPr lang="en-US" sz="1600" i="1" dirty="0"/>
          </a:p>
          <a:p>
            <a:pPr lvl="1"/>
            <a:r>
              <a:rPr lang="bg-BG" dirty="0"/>
              <a:t>Търсене в любими храни</a:t>
            </a:r>
            <a:endParaRPr lang="en-US" sz="1600" i="1" dirty="0"/>
          </a:p>
          <a:p>
            <a:pPr lvl="0"/>
            <a:r>
              <a:rPr lang="bg-BG" dirty="0"/>
              <a:t>Скриване на съдържанието</a:t>
            </a:r>
            <a:endParaRPr lang="en-US" sz="1600" i="1" dirty="0"/>
          </a:p>
          <a:p>
            <a:pPr lvl="1"/>
            <a:r>
              <a:rPr lang="bg-BG" dirty="0"/>
              <a:t>Скриване на съдържанието от избрани от потребителя ресторанти</a:t>
            </a:r>
            <a:endParaRPr lang="en-US" sz="1600" i="1" dirty="0"/>
          </a:p>
          <a:p>
            <a:pPr lvl="1"/>
            <a:r>
              <a:rPr lang="bg-BG" dirty="0"/>
              <a:t>Скриване на съдържанието за избрани от потребителя тип храни</a:t>
            </a:r>
            <a:endParaRPr lang="en-US" sz="1600" i="1" dirty="0"/>
          </a:p>
          <a:p>
            <a:pPr lvl="1"/>
            <a:r>
              <a:rPr lang="bg-BG" dirty="0"/>
              <a:t>Скриване на всички храни съдържащи избрани от потребителя съставки</a:t>
            </a:r>
            <a:endParaRPr lang="en-US" sz="1600" i="1" dirty="0"/>
          </a:p>
          <a:p>
            <a:pPr lvl="0"/>
            <a:r>
              <a:rPr lang="bg-BG" dirty="0"/>
              <a:t>По – високо оценените ресторанти се показват по – горе в резултати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4865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Функционални изисквания </a:t>
            </a:r>
            <a:r>
              <a:rPr lang="bg-BG" dirty="0" smtClean="0"/>
              <a:t>за </a:t>
            </a:r>
            <a:r>
              <a:rPr lang="en-US" dirty="0" smtClean="0"/>
              <a:t>GPS </a:t>
            </a:r>
            <a:r>
              <a:rPr lang="bg-BG" dirty="0" smtClean="0"/>
              <a:t>доставка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1700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bg-BG" dirty="0"/>
              <a:t>Получаване на координатите на потребителя</a:t>
            </a:r>
            <a:endParaRPr lang="en-US" dirty="0"/>
          </a:p>
          <a:p>
            <a:pPr lvl="0"/>
            <a:r>
              <a:rPr lang="bg-BG" dirty="0"/>
              <a:t>Предоставяне на намерените координати на доставчика от ресторанта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Нефункционални изисквания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bg-BG" b="1" dirty="0"/>
              <a:t>Изисквания за ефективност</a:t>
            </a:r>
            <a:endParaRPr lang="en-US" b="1" dirty="0"/>
          </a:p>
          <a:p>
            <a:r>
              <a:rPr lang="bg-BG" dirty="0"/>
              <a:t>Сървърът трябва да може да приема много заявки от различни поребители наведнъж, за това е от голяма важност да не бъде блокиращ. От голяма важност е и да се минимизира трафикът ( т.е. данните, които системата и клиента използват, за да си общуват), за да може услугата да се използва ефективно и от мобилни устройства. За тази цел е най-удобно да се използва </a:t>
            </a:r>
            <a:r>
              <a:rPr lang="en-US" dirty="0"/>
              <a:t>JSON </a:t>
            </a:r>
            <a:r>
              <a:rPr lang="bg-BG" dirty="0"/>
              <a:t>формат за обмен да данни.</a:t>
            </a:r>
            <a:endParaRPr lang="en-US" dirty="0"/>
          </a:p>
          <a:p>
            <a:r>
              <a:rPr lang="en-US" dirty="0"/>
              <a:t> </a:t>
            </a:r>
          </a:p>
          <a:p>
            <a:pPr lvl="1"/>
            <a:r>
              <a:rPr lang="bg-BG" b="1" dirty="0"/>
              <a:t>Изисквания за безопасност</a:t>
            </a:r>
            <a:endParaRPr lang="en-US" b="1" dirty="0"/>
          </a:p>
          <a:p>
            <a:r>
              <a:rPr lang="bg-BG" dirty="0"/>
              <a:t>Най – големият проблем, който може да настъпи е, че въпреки извършено плащане на поръчката чрез кредитна карта, заявката да не стигне до самия ресторант, до който е насочена, поради загуба на връзка между клиента и услугата. Това може да се избегне като всяка заявка се постави в транзакция, операциите поръчка и плащане се обвиват в една атомарна операция – поръчка  и ако някое от действията в поръчката пропадне се прави </a:t>
            </a:r>
            <a:r>
              <a:rPr lang="en-US" dirty="0"/>
              <a:t>roll back </a:t>
            </a:r>
            <a:r>
              <a:rPr lang="bg-BG" dirty="0"/>
              <a:t>и се връщаме в състоянието преди началото на атомарната операция.</a:t>
            </a:r>
            <a:endParaRPr lang="en-US" dirty="0"/>
          </a:p>
          <a:p>
            <a:r>
              <a:rPr lang="en-US" dirty="0"/>
              <a:t> </a:t>
            </a:r>
          </a:p>
          <a:p>
            <a:pPr lvl="1"/>
            <a:r>
              <a:rPr lang="bg-BG" b="1" dirty="0"/>
              <a:t>Изисквания за сигурност</a:t>
            </a:r>
            <a:endParaRPr lang="en-US" b="1" dirty="0"/>
          </a:p>
          <a:p>
            <a:r>
              <a:rPr lang="bg-BG" dirty="0"/>
              <a:t>Двата най – големи проблема, които могат да настъпят е паролата да бъде разбрана, от зловреден потребител или софтуер, или номера на кредитната карта да разкрит. За да бъде защитена паролата, тя трябва да се </a:t>
            </a:r>
            <a:r>
              <a:rPr lang="en-US" dirty="0"/>
              <a:t>“</a:t>
            </a:r>
            <a:r>
              <a:rPr lang="bg-BG" dirty="0"/>
              <a:t>посоли</a:t>
            </a:r>
            <a:r>
              <a:rPr lang="en-US" dirty="0"/>
              <a:t>”</a:t>
            </a:r>
            <a:r>
              <a:rPr lang="bg-BG" dirty="0"/>
              <a:t> и хешира. Поради факта, че ще има възможност за плащане чрез кредитна карта, системата трябва да използва </a:t>
            </a:r>
            <a:r>
              <a:rPr lang="en-US" dirty="0"/>
              <a:t>SSL</a:t>
            </a:r>
            <a:r>
              <a:rPr lang="bg-BG" dirty="0"/>
              <a:t> протокол.</a:t>
            </a:r>
            <a:endParaRPr lang="en-US" dirty="0"/>
          </a:p>
          <a:p>
            <a:r>
              <a:rPr lang="en-US" dirty="0"/>
              <a:t> </a:t>
            </a:r>
          </a:p>
          <a:p>
            <a:pPr lvl="1"/>
            <a:r>
              <a:rPr lang="en-US" b="1" dirty="0" err="1"/>
              <a:t>Софтуерни</a:t>
            </a:r>
            <a:r>
              <a:rPr lang="en-US" b="1" dirty="0"/>
              <a:t> </a:t>
            </a:r>
            <a:r>
              <a:rPr lang="en-US" b="1" dirty="0" err="1"/>
              <a:t>атрибути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качеството</a:t>
            </a:r>
            <a:endParaRPr lang="en-US" b="1" dirty="0"/>
          </a:p>
          <a:p>
            <a:r>
              <a:rPr lang="bg-BG" dirty="0"/>
              <a:t>Клиентът на </a:t>
            </a:r>
            <a:r>
              <a:rPr lang="en-US" dirty="0"/>
              <a:t>RESTful API-</a:t>
            </a:r>
            <a:r>
              <a:rPr lang="bg-BG" dirty="0"/>
              <a:t>то </a:t>
            </a:r>
            <a:r>
              <a:rPr lang="en-US" dirty="0" err="1"/>
              <a:t>gladensum</a:t>
            </a:r>
            <a:r>
              <a:rPr lang="en-US" dirty="0"/>
              <a:t> –</a:t>
            </a:r>
            <a:r>
              <a:rPr lang="bg-BG" dirty="0"/>
              <a:t> сайтът</a:t>
            </a:r>
            <a:r>
              <a:rPr lang="en-US" dirty="0"/>
              <a:t> gladensum.com</a:t>
            </a:r>
            <a:r>
              <a:rPr lang="bg-BG" dirty="0"/>
              <a:t> трябва да бъде достъпен за потребителите, лесно използваем от клиентите. Коректността към клиентите е задължителна, трябва да защитим техните данни.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307</TotalTime>
  <Words>766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Gladensum</vt:lpstr>
      <vt:lpstr>Съдържание</vt:lpstr>
      <vt:lpstr>Обхват на проекта</vt:lpstr>
      <vt:lpstr>Перспективи на проекта</vt:lpstr>
      <vt:lpstr>Потребители на проекта</vt:lpstr>
      <vt:lpstr>Функционални изисквания за онлайн ресторант</vt:lpstr>
      <vt:lpstr>Функционални изисквания за търсачката</vt:lpstr>
      <vt:lpstr>Функционални изисквания за GPS доставка</vt:lpstr>
      <vt:lpstr>Нефункционални изисквания</vt:lpstr>
      <vt:lpstr>Потребителски интерфейс</vt:lpstr>
      <vt:lpstr>Основни потребителски случаи</vt:lpstr>
      <vt:lpstr>Диаграми на последователност</vt:lpstr>
      <vt:lpstr>Диаграми на активностите</vt:lpstr>
      <vt:lpstr>Пакетни и клас диаграми</vt:lpstr>
      <vt:lpstr>Бъдещи насоки за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Jenia</cp:lastModifiedBy>
  <cp:revision>45</cp:revision>
  <dcterms:created xsi:type="dcterms:W3CDTF">2012-10-30T14:08:05Z</dcterms:created>
  <dcterms:modified xsi:type="dcterms:W3CDTF">2016-01-19T09:03:20Z</dcterms:modified>
</cp:coreProperties>
</file>