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idx="1" type="subTitle"/>
          </p:nvPr>
        </p:nvSpPr>
        <p:spPr>
          <a:xfrm>
            <a:off x="390525" y="369450"/>
            <a:ext cx="8339700" cy="4309200"/>
          </a:xfrm>
          <a:prstGeom prst="rect">
            <a:avLst/>
          </a:prstGeom>
          <a:solidFill>
            <a:schemeClr val="lt1"/>
          </a:solid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a:t>
            </a:r>
            <a:endParaRPr>
              <a:solidFill>
                <a:srgbClr val="FFFFFF"/>
              </a:solidFill>
            </a:endParaRPr>
          </a:p>
        </p:txBody>
      </p:sp>
      <p:sp>
        <p:nvSpPr>
          <p:cNvPr id="68" name="Shape 68"/>
          <p:cNvSpPr txBox="1"/>
          <p:nvPr>
            <p:ph type="ctrTitle"/>
          </p:nvPr>
        </p:nvSpPr>
        <p:spPr>
          <a:xfrm>
            <a:off x="542925" y="981075"/>
            <a:ext cx="8222100" cy="28860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solidFill>
                  <a:srgbClr val="FF0000"/>
                </a:solidFill>
              </a:rPr>
              <a:t>TXRA’s  2017 </a:t>
            </a:r>
            <a:endParaRPr>
              <a:solidFill>
                <a:srgbClr val="FF0000"/>
              </a:solidFill>
            </a:endParaRPr>
          </a:p>
          <a:p>
            <a:pPr indent="0" lvl="0" marL="0" algn="ctr">
              <a:spcBef>
                <a:spcPts val="0"/>
              </a:spcBef>
              <a:spcAft>
                <a:spcPts val="0"/>
              </a:spcAft>
              <a:buNone/>
            </a:pPr>
            <a:r>
              <a:rPr lang="en">
                <a:solidFill>
                  <a:srgbClr val="FF0000"/>
                </a:solidFill>
              </a:rPr>
              <a:t>Membership Feedback Survey </a:t>
            </a:r>
            <a:endParaRPr>
              <a:solidFill>
                <a:srgbClr val="FF0000"/>
              </a:solidFill>
            </a:endParaRPr>
          </a:p>
        </p:txBody>
      </p:sp>
      <p:pic>
        <p:nvPicPr>
          <p:cNvPr id="69" name="Shape 69"/>
          <p:cNvPicPr preferRelativeResize="0"/>
          <p:nvPr/>
        </p:nvPicPr>
        <p:blipFill rotWithShape="1">
          <a:blip r:embed="rId3">
            <a:alphaModFix amt="35000"/>
          </a:blip>
          <a:srcRect b="10186" l="6197" r="17003" t="12227"/>
          <a:stretch/>
        </p:blipFill>
        <p:spPr>
          <a:xfrm>
            <a:off x="191650" y="115475"/>
            <a:ext cx="8701977" cy="494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can we do different?</a:t>
            </a:r>
            <a:endParaRPr/>
          </a:p>
        </p:txBody>
      </p:sp>
      <p:sp>
        <p:nvSpPr>
          <p:cNvPr id="136" name="Shape 136"/>
          <p:cNvSpPr txBox="1"/>
          <p:nvPr/>
        </p:nvSpPr>
        <p:spPr>
          <a:xfrm>
            <a:off x="297825" y="883400"/>
            <a:ext cx="8292600" cy="33573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M</a:t>
            </a:r>
            <a:r>
              <a:rPr lang="en" sz="1800"/>
              <a:t>ember trust us and like what we are doing overall, but there are areas for improvement. Attendance for our state Singles and Doubles have struggled to match other less prominent tournaments.</a:t>
            </a:r>
            <a:br>
              <a:rPr lang="en" sz="1800"/>
            </a:br>
            <a:endParaRPr sz="1800"/>
          </a:p>
          <a:p>
            <a:pPr indent="-342900" lvl="0" marL="457200" rtl="0">
              <a:spcBef>
                <a:spcPts val="0"/>
              </a:spcBef>
              <a:spcAft>
                <a:spcPts val="0"/>
              </a:spcAft>
              <a:buSzPts val="1800"/>
              <a:buChar char="●"/>
            </a:pPr>
            <a:r>
              <a:rPr lang="en" sz="1800"/>
              <a:t>The southern players feel</a:t>
            </a:r>
            <a:r>
              <a:rPr i="1" lang="en" sz="1800"/>
              <a:t> out-of-the-loop</a:t>
            </a:r>
            <a:r>
              <a:rPr lang="en" sz="1800"/>
              <a:t>.  </a:t>
            </a:r>
            <a:br>
              <a:rPr lang="en" sz="1800"/>
            </a:br>
            <a:endParaRPr sz="1800"/>
          </a:p>
          <a:p>
            <a:pPr indent="-342900" lvl="0" marL="457200" rtl="0">
              <a:spcBef>
                <a:spcPts val="0"/>
              </a:spcBef>
              <a:spcAft>
                <a:spcPts val="0"/>
              </a:spcAft>
              <a:buSzPts val="1800"/>
              <a:buChar char="●"/>
            </a:pPr>
            <a:r>
              <a:rPr lang="en" sz="1800"/>
              <a:t>There is a lot of energy around jr’s and a large coordinated fund drive, or event, would probably gain good support. </a:t>
            </a:r>
            <a:br>
              <a:rPr lang="en" sz="1800"/>
            </a:br>
            <a:endParaRPr sz="1800"/>
          </a:p>
          <a:p>
            <a:pPr indent="-342900" lvl="0" marL="457200" rtl="0">
              <a:spcBef>
                <a:spcPts val="0"/>
              </a:spcBef>
              <a:spcAft>
                <a:spcPts val="0"/>
              </a:spcAft>
              <a:buSzPts val="1800"/>
              <a:buChar char="●"/>
            </a:pPr>
            <a:r>
              <a:rPr lang="en" sz="1800"/>
              <a:t>Likewise, there is a lot of energy around getting new kids, or grandkids, into playing our sport.</a:t>
            </a:r>
            <a:endParaRPr sz="1600"/>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lgn="ctr">
              <a:spcBef>
                <a:spcPts val="0"/>
              </a:spcBef>
              <a:spcAft>
                <a:spcPts val="0"/>
              </a:spcAft>
              <a:buNone/>
            </a:pPr>
            <a:r>
              <a:rPr b="1" lang="en" sz="2000"/>
              <a:t>&lt; Board Discussion &gt;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Tournament Participants Over The Past 10 Years</a:t>
            </a:r>
            <a:endParaRPr/>
          </a:p>
        </p:txBody>
      </p:sp>
      <p:pic>
        <p:nvPicPr>
          <p:cNvPr id="142" name="Shape 142"/>
          <p:cNvPicPr preferRelativeResize="0"/>
          <p:nvPr/>
        </p:nvPicPr>
        <p:blipFill rotWithShape="1">
          <a:blip r:embed="rId3">
            <a:alphaModFix/>
          </a:blip>
          <a:srcRect b="24435" l="3159" r="14980" t="31631"/>
          <a:stretch/>
        </p:blipFill>
        <p:spPr>
          <a:xfrm>
            <a:off x="76200" y="1862875"/>
            <a:ext cx="9067802" cy="2735990"/>
          </a:xfrm>
          <a:prstGeom prst="rect">
            <a:avLst/>
          </a:prstGeom>
          <a:noFill/>
          <a:ln>
            <a:noFill/>
          </a:ln>
        </p:spPr>
      </p:pic>
      <p:sp>
        <p:nvSpPr>
          <p:cNvPr id="143" name="Shape 143"/>
          <p:cNvSpPr txBox="1"/>
          <p:nvPr/>
        </p:nvSpPr>
        <p:spPr>
          <a:xfrm>
            <a:off x="240925" y="855250"/>
            <a:ext cx="8275200" cy="9156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Which tournaments are growing/shrinking over time?</a:t>
            </a:r>
            <a:endParaRPr sz="1800"/>
          </a:p>
          <a:p>
            <a:pPr indent="-342900" lvl="0" marL="457200">
              <a:spcBef>
                <a:spcPts val="0"/>
              </a:spcBef>
              <a:spcAft>
                <a:spcPts val="0"/>
              </a:spcAft>
              <a:buSzPts val="1800"/>
              <a:buChar char="●"/>
            </a:pPr>
            <a:r>
              <a:rPr lang="en" sz="1800"/>
              <a:t>How many TXRA members are traveling to the “Big 3” events?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Methodology overview</a:t>
            </a:r>
            <a:endParaRPr/>
          </a:p>
        </p:txBody>
      </p:sp>
      <p:pic>
        <p:nvPicPr>
          <p:cNvPr id="75" name="Shape 75"/>
          <p:cNvPicPr preferRelativeResize="0"/>
          <p:nvPr/>
        </p:nvPicPr>
        <p:blipFill>
          <a:blip r:embed="rId3">
            <a:alphaModFix/>
          </a:blip>
          <a:stretch>
            <a:fillRect/>
          </a:stretch>
        </p:blipFill>
        <p:spPr>
          <a:xfrm>
            <a:off x="5346550" y="2975425"/>
            <a:ext cx="3578300" cy="2087925"/>
          </a:xfrm>
          <a:prstGeom prst="rect">
            <a:avLst/>
          </a:prstGeom>
          <a:noFill/>
          <a:ln>
            <a:noFill/>
          </a:ln>
        </p:spPr>
      </p:pic>
      <p:sp>
        <p:nvSpPr>
          <p:cNvPr id="76" name="Shape 76"/>
          <p:cNvSpPr txBox="1"/>
          <p:nvPr/>
        </p:nvSpPr>
        <p:spPr>
          <a:xfrm>
            <a:off x="100950" y="692025"/>
            <a:ext cx="8789700" cy="26175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How did we conduct the survey</a:t>
            </a:r>
            <a:r>
              <a:rPr lang="en" sz="1600"/>
              <a:t>?</a:t>
            </a:r>
            <a:endParaRPr sz="1600"/>
          </a:p>
          <a:p>
            <a:pPr indent="-317500" lvl="1" marL="914400" rtl="0">
              <a:spcBef>
                <a:spcPts val="0"/>
              </a:spcBef>
              <a:spcAft>
                <a:spcPts val="0"/>
              </a:spcAft>
              <a:buSzPts val="1400"/>
              <a:buAutoNum type="alphaLcPeriod"/>
            </a:pPr>
            <a:r>
              <a:rPr lang="en"/>
              <a:t>Online survey in Nov and Dec, sent to as many TXRA members as possible, posted to several local racquetball Facebook pages and used the newly redesigned TXRA web site</a:t>
            </a:r>
            <a:endParaRPr/>
          </a:p>
          <a:p>
            <a:pPr indent="-317500" lvl="1" marL="914400" rtl="0">
              <a:spcBef>
                <a:spcPts val="0"/>
              </a:spcBef>
              <a:spcAft>
                <a:spcPts val="0"/>
              </a:spcAft>
              <a:buSzPts val="1400"/>
              <a:buAutoNum type="alphaLcPeriod"/>
            </a:pPr>
            <a:r>
              <a:rPr lang="en"/>
              <a:t>127 respondents out of 1,100 members (11.5%)</a:t>
            </a:r>
            <a:endParaRPr/>
          </a:p>
          <a:p>
            <a:pPr indent="-317500" lvl="1" marL="914400" rtl="0">
              <a:spcBef>
                <a:spcPts val="0"/>
              </a:spcBef>
              <a:spcAft>
                <a:spcPts val="0"/>
              </a:spcAft>
              <a:buSzPts val="1400"/>
              <a:buAutoNum type="alphaLcPeriod"/>
            </a:pPr>
            <a:r>
              <a:rPr lang="en"/>
              <a:t>(5) random $25 gift card winners were selected</a:t>
            </a:r>
            <a:br>
              <a:rPr lang="en"/>
            </a:br>
            <a:endParaRPr sz="1200"/>
          </a:p>
          <a:p>
            <a:pPr indent="-330200" lvl="0" marL="457200" rtl="0">
              <a:spcBef>
                <a:spcPts val="0"/>
              </a:spcBef>
              <a:spcAft>
                <a:spcPts val="0"/>
              </a:spcAft>
              <a:buSzPts val="1600"/>
              <a:buAutoNum type="arabicPeriod"/>
            </a:pPr>
            <a:r>
              <a:rPr lang="en" sz="1600"/>
              <a:t>The data results appear to be a fair and balanced representation of where most players are located and with the skill level.</a:t>
            </a:r>
            <a:br>
              <a:rPr lang="en" sz="1600"/>
            </a:br>
            <a:endParaRPr sz="1200"/>
          </a:p>
          <a:p>
            <a:pPr indent="-330200" lvl="0" marL="457200" rtl="0">
              <a:spcBef>
                <a:spcPts val="0"/>
              </a:spcBef>
              <a:spcAft>
                <a:spcPts val="0"/>
              </a:spcAft>
              <a:buSzPts val="1600"/>
              <a:buAutoNum type="arabicPeriod"/>
            </a:pPr>
            <a:r>
              <a:rPr lang="en" sz="1600"/>
              <a:t>Great sign of trust, 90% put contact info down for gift card raffle (giving up their </a:t>
            </a:r>
            <a:r>
              <a:rPr lang="en" sz="1600"/>
              <a:t>anonymity)</a:t>
            </a:r>
            <a:r>
              <a:rPr lang="en" sz="1600"/>
              <a:t> </a:t>
            </a:r>
            <a:endParaRPr sz="1600"/>
          </a:p>
          <a:p>
            <a:pPr indent="0" lvl="0" marL="0" rtl="0">
              <a:spcBef>
                <a:spcPts val="0"/>
              </a:spcBef>
              <a:spcAft>
                <a:spcPts val="0"/>
              </a:spcAft>
              <a:buNone/>
            </a:pPr>
            <a:r>
              <a:t/>
            </a:r>
            <a:endParaRPr/>
          </a:p>
        </p:txBody>
      </p:sp>
      <p:pic>
        <p:nvPicPr>
          <p:cNvPr id="77" name="Shape 77"/>
          <p:cNvPicPr preferRelativeResize="0"/>
          <p:nvPr/>
        </p:nvPicPr>
        <p:blipFill>
          <a:blip r:embed="rId4">
            <a:alphaModFix/>
          </a:blip>
          <a:stretch>
            <a:fillRect/>
          </a:stretch>
        </p:blipFill>
        <p:spPr>
          <a:xfrm>
            <a:off x="1623839" y="2975420"/>
            <a:ext cx="3441485" cy="20879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p:nvPr/>
        </p:nvSpPr>
        <p:spPr>
          <a:xfrm>
            <a:off x="42000" y="3411500"/>
            <a:ext cx="2666100" cy="1616400"/>
          </a:xfrm>
          <a:prstGeom prst="snip1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5909400" y="3411500"/>
            <a:ext cx="2869200" cy="1616400"/>
          </a:xfrm>
          <a:prstGeom prst="snip1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3013800" y="3411500"/>
            <a:ext cx="2594400" cy="1616400"/>
          </a:xfrm>
          <a:prstGeom prst="snip1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Summary: Insights  </a:t>
            </a:r>
            <a:endParaRPr/>
          </a:p>
        </p:txBody>
      </p:sp>
      <p:sp>
        <p:nvSpPr>
          <p:cNvPr id="86" name="Shape 86"/>
          <p:cNvSpPr txBox="1"/>
          <p:nvPr/>
        </p:nvSpPr>
        <p:spPr>
          <a:xfrm>
            <a:off x="272925" y="856500"/>
            <a:ext cx="8374200" cy="242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t>People have busy lives and there is no shortage of things competing for people’s attention. Racquetball is one, of many, pleasant distractions from; work, family, life, etc., so to keep TXRA members happy, we need to keep the value of tournaments at a high level. Value is defined as an overall experience, with many contributing variables. There is no one-size-fits-all answer to the value formula. </a:t>
            </a:r>
            <a:endParaRPr sz="1600"/>
          </a:p>
          <a:p>
            <a:pPr indent="0" lvl="0" marL="0">
              <a:spcBef>
                <a:spcPts val="0"/>
              </a:spcBef>
              <a:spcAft>
                <a:spcPts val="0"/>
              </a:spcAft>
              <a:buNone/>
            </a:pPr>
            <a:r>
              <a:t/>
            </a:r>
            <a:endParaRPr sz="1600"/>
          </a:p>
          <a:p>
            <a:pPr indent="0" lvl="0" marL="0">
              <a:spcBef>
                <a:spcPts val="0"/>
              </a:spcBef>
              <a:spcAft>
                <a:spcPts val="0"/>
              </a:spcAft>
              <a:buNone/>
            </a:pPr>
            <a:r>
              <a:rPr lang="en" sz="1600"/>
              <a:t>Money alone is not what motivates people to go to tournaments, its the value of their; </a:t>
            </a:r>
            <a:br>
              <a:rPr lang="en" sz="1600"/>
            </a:br>
            <a:r>
              <a:rPr lang="en" sz="1600"/>
              <a:t>time + money + personal experience = value.</a:t>
            </a:r>
            <a:endParaRPr sz="1600"/>
          </a:p>
          <a:p>
            <a:pPr indent="0" lvl="0" marL="0" rtl="0">
              <a:spcBef>
                <a:spcPts val="0"/>
              </a:spcBef>
              <a:spcAft>
                <a:spcPts val="0"/>
              </a:spcAft>
              <a:buNone/>
            </a:pPr>
            <a:r>
              <a:t/>
            </a:r>
            <a:endParaRPr sz="1600"/>
          </a:p>
        </p:txBody>
      </p:sp>
      <p:sp>
        <p:nvSpPr>
          <p:cNvPr id="87" name="Shape 87"/>
          <p:cNvSpPr txBox="1"/>
          <p:nvPr/>
        </p:nvSpPr>
        <p:spPr>
          <a:xfrm>
            <a:off x="3020775" y="3353950"/>
            <a:ext cx="2235900" cy="168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u="sng"/>
              <a:t>Money:</a:t>
            </a:r>
            <a:endParaRPr b="1" sz="1600" u="sng"/>
          </a:p>
          <a:p>
            <a:pPr indent="-330200" lvl="0" marL="342900" rtl="0">
              <a:spcBef>
                <a:spcPts val="0"/>
              </a:spcBef>
              <a:spcAft>
                <a:spcPts val="0"/>
              </a:spcAft>
              <a:buSzPts val="1600"/>
              <a:buChar char="●"/>
            </a:pPr>
            <a:r>
              <a:rPr lang="en" sz="1600"/>
              <a:t>Reasonable entry fees (cost)</a:t>
            </a:r>
            <a:endParaRPr sz="1600"/>
          </a:p>
          <a:p>
            <a:pPr indent="0" lvl="0" marL="0" rtl="0">
              <a:spcBef>
                <a:spcPts val="0"/>
              </a:spcBef>
              <a:spcAft>
                <a:spcPts val="0"/>
              </a:spcAft>
              <a:buNone/>
            </a:pPr>
            <a:r>
              <a:t/>
            </a:r>
            <a:endParaRPr sz="1600"/>
          </a:p>
        </p:txBody>
      </p:sp>
      <p:sp>
        <p:nvSpPr>
          <p:cNvPr id="88" name="Shape 88"/>
          <p:cNvSpPr txBox="1"/>
          <p:nvPr/>
        </p:nvSpPr>
        <p:spPr>
          <a:xfrm>
            <a:off x="5939725" y="3353950"/>
            <a:ext cx="2985000" cy="168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u="sng"/>
              <a:t>Experience:</a:t>
            </a:r>
            <a:endParaRPr b="1" sz="1600" u="sng"/>
          </a:p>
          <a:p>
            <a:pPr indent="-273050" lvl="0" marL="285750" rtl="0">
              <a:spcBef>
                <a:spcPts val="0"/>
              </a:spcBef>
              <a:spcAft>
                <a:spcPts val="0"/>
              </a:spcAft>
              <a:buSzPts val="1600"/>
              <a:buChar char="●"/>
            </a:pPr>
            <a:r>
              <a:rPr lang="en" sz="1600"/>
              <a:t>Opportunity to watch pro’s</a:t>
            </a:r>
            <a:endParaRPr sz="1600"/>
          </a:p>
          <a:p>
            <a:pPr indent="-273050" lvl="0" marL="285750" rtl="0">
              <a:spcBef>
                <a:spcPts val="0"/>
              </a:spcBef>
              <a:spcAft>
                <a:spcPts val="0"/>
              </a:spcAft>
              <a:buSzPts val="1600"/>
              <a:buChar char="●"/>
            </a:pPr>
            <a:r>
              <a:rPr lang="en" sz="1600"/>
              <a:t>Good hospitality </a:t>
            </a:r>
            <a:endParaRPr sz="1600"/>
          </a:p>
          <a:p>
            <a:pPr indent="-273050" lvl="0" marL="285750" rtl="0">
              <a:spcBef>
                <a:spcPts val="0"/>
              </a:spcBef>
              <a:spcAft>
                <a:spcPts val="0"/>
              </a:spcAft>
              <a:buSzPts val="1600"/>
              <a:buChar char="●"/>
            </a:pPr>
            <a:r>
              <a:rPr lang="en" sz="1600"/>
              <a:t>My friends will be there</a:t>
            </a:r>
            <a:endParaRPr sz="1600"/>
          </a:p>
          <a:p>
            <a:pPr indent="-273050" lvl="0" marL="285750" rtl="0">
              <a:spcBef>
                <a:spcPts val="0"/>
              </a:spcBef>
              <a:spcAft>
                <a:spcPts val="0"/>
              </a:spcAft>
              <a:buSzPts val="1600"/>
              <a:buChar char="●"/>
            </a:pPr>
            <a:r>
              <a:rPr lang="en" sz="1600"/>
              <a:t>Quality opponents</a:t>
            </a:r>
            <a:endParaRPr sz="1600"/>
          </a:p>
          <a:p>
            <a:pPr indent="-273050" lvl="0" marL="285750" rtl="0">
              <a:spcBef>
                <a:spcPts val="0"/>
              </a:spcBef>
              <a:spcAft>
                <a:spcPts val="0"/>
              </a:spcAft>
              <a:buSzPts val="1600"/>
              <a:buChar char="●"/>
            </a:pPr>
            <a:r>
              <a:rPr lang="en" sz="1600"/>
              <a:t>Number of matches to play</a:t>
            </a:r>
            <a:endParaRPr sz="1600"/>
          </a:p>
          <a:p>
            <a:pPr indent="0" lvl="0" marL="0" rtl="0">
              <a:spcBef>
                <a:spcPts val="0"/>
              </a:spcBef>
              <a:spcAft>
                <a:spcPts val="0"/>
              </a:spcAft>
              <a:buNone/>
            </a:pPr>
            <a:r>
              <a:t/>
            </a:r>
            <a:endParaRPr sz="1600"/>
          </a:p>
          <a:p>
            <a:pPr indent="0" lvl="0" marL="0" rtl="0">
              <a:spcBef>
                <a:spcPts val="0"/>
              </a:spcBef>
              <a:spcAft>
                <a:spcPts val="0"/>
              </a:spcAft>
              <a:buNone/>
            </a:pPr>
            <a:r>
              <a:t/>
            </a:r>
            <a:endParaRPr sz="1600"/>
          </a:p>
        </p:txBody>
      </p:sp>
      <p:sp>
        <p:nvSpPr>
          <p:cNvPr id="89" name="Shape 89"/>
          <p:cNvSpPr txBox="1"/>
          <p:nvPr/>
        </p:nvSpPr>
        <p:spPr>
          <a:xfrm>
            <a:off x="98250" y="3395950"/>
            <a:ext cx="2666100" cy="168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600" u="sng"/>
              <a:t>Time:</a:t>
            </a:r>
            <a:r>
              <a:rPr lang="en" sz="1600"/>
              <a:t> </a:t>
            </a:r>
            <a:endParaRPr sz="1600"/>
          </a:p>
          <a:p>
            <a:pPr indent="-273050" lvl="0" marL="285750" rtl="0">
              <a:spcBef>
                <a:spcPts val="0"/>
              </a:spcBef>
              <a:spcAft>
                <a:spcPts val="0"/>
              </a:spcAft>
              <a:buSzPts val="1600"/>
              <a:buChar char="●"/>
            </a:pPr>
            <a:r>
              <a:rPr lang="en" sz="1600"/>
              <a:t>Tournament runs on time, follows schedule </a:t>
            </a:r>
            <a:endParaRPr sz="1600"/>
          </a:p>
          <a:p>
            <a:pPr indent="-273050" lvl="0" marL="285750" rtl="0">
              <a:spcBef>
                <a:spcPts val="0"/>
              </a:spcBef>
              <a:spcAft>
                <a:spcPts val="0"/>
              </a:spcAft>
              <a:buSzPts val="1600"/>
              <a:buChar char="●"/>
            </a:pPr>
            <a:r>
              <a:rPr lang="en" sz="1600"/>
              <a:t>&lt;90min drive to the event from my house</a:t>
            </a:r>
            <a:endParaRPr sz="1600"/>
          </a:p>
          <a:p>
            <a:pPr indent="-273050" lvl="0" marL="285750" rtl="0">
              <a:spcBef>
                <a:spcPts val="0"/>
              </a:spcBef>
              <a:spcAft>
                <a:spcPts val="0"/>
              </a:spcAft>
              <a:buSzPts val="1600"/>
              <a:buChar char="●"/>
            </a:pPr>
            <a:r>
              <a:rPr lang="en" sz="1600"/>
              <a:t>1 or 2 days in length</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Summary: Tournament Detractors </a:t>
            </a:r>
            <a:endParaRPr/>
          </a:p>
        </p:txBody>
      </p:sp>
      <p:sp>
        <p:nvSpPr>
          <p:cNvPr id="95" name="Shape 95"/>
          <p:cNvSpPr txBox="1"/>
          <p:nvPr/>
        </p:nvSpPr>
        <p:spPr>
          <a:xfrm>
            <a:off x="325400" y="842525"/>
            <a:ext cx="5825700" cy="60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t>The</a:t>
            </a:r>
            <a:r>
              <a:rPr lang="en" sz="1800"/>
              <a:t>re are clearly things that can ruin the value formula.</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i="1" sz="1800"/>
          </a:p>
          <a:p>
            <a:pPr indent="0" lvl="0" marL="0">
              <a:spcBef>
                <a:spcPts val="0"/>
              </a:spcBef>
              <a:spcAft>
                <a:spcPts val="0"/>
              </a:spcAft>
              <a:buNone/>
            </a:pPr>
            <a:r>
              <a:t/>
            </a:r>
            <a:endParaRPr i="1" sz="1800"/>
          </a:p>
          <a:p>
            <a:pPr indent="0" lvl="0" marL="0">
              <a:spcBef>
                <a:spcPts val="0"/>
              </a:spcBef>
              <a:spcAft>
                <a:spcPts val="0"/>
              </a:spcAft>
              <a:buNone/>
            </a:pPr>
            <a:r>
              <a:t/>
            </a:r>
            <a:endParaRPr i="1" sz="1800"/>
          </a:p>
          <a:p>
            <a:pPr indent="0" lvl="0" marL="0">
              <a:spcBef>
                <a:spcPts val="0"/>
              </a:spcBef>
              <a:spcAft>
                <a:spcPts val="0"/>
              </a:spcAft>
              <a:buNone/>
            </a:pPr>
            <a:r>
              <a:t/>
            </a:r>
            <a:endParaRPr sz="1800"/>
          </a:p>
        </p:txBody>
      </p:sp>
      <p:sp>
        <p:nvSpPr>
          <p:cNvPr id="96" name="Shape 96"/>
          <p:cNvSpPr/>
          <p:nvPr/>
        </p:nvSpPr>
        <p:spPr>
          <a:xfrm>
            <a:off x="6468425" y="1010425"/>
            <a:ext cx="2603400" cy="1878900"/>
          </a:xfrm>
          <a:prstGeom prst="wedgeRoundRectCallout">
            <a:avLst>
              <a:gd fmla="val -31452" name="adj1"/>
              <a:gd fmla="val 66204"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i="1" lang="en" sz="1600"/>
              <a:t>“My doubles partner and I drove 250 miles in heavy traffic only to find out we play each other in the first round… WTF?!?!” </a:t>
            </a:r>
            <a:endParaRPr/>
          </a:p>
        </p:txBody>
      </p:sp>
      <p:sp>
        <p:nvSpPr>
          <p:cNvPr id="97" name="Shape 97"/>
          <p:cNvSpPr/>
          <p:nvPr/>
        </p:nvSpPr>
        <p:spPr>
          <a:xfrm>
            <a:off x="4566175" y="3267275"/>
            <a:ext cx="4156800" cy="1553400"/>
          </a:xfrm>
          <a:prstGeom prst="wedgeRoundRectCallout">
            <a:avLst>
              <a:gd fmla="val -32576" name="adj1"/>
              <a:gd fmla="val 68254"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i="1" lang="en" sz="1600"/>
              <a:t>“I really like paying for a tournament so I can get the same shirt as last year, cold bologna sandwiches, a swallow of watered down Gatorade and my match starts 2 hours late.  NOT!”</a:t>
            </a:r>
            <a:endParaRPr/>
          </a:p>
        </p:txBody>
      </p:sp>
      <p:sp>
        <p:nvSpPr>
          <p:cNvPr id="98" name="Shape 98"/>
          <p:cNvSpPr/>
          <p:nvPr/>
        </p:nvSpPr>
        <p:spPr>
          <a:xfrm>
            <a:off x="3324413" y="1467050"/>
            <a:ext cx="2760600" cy="1653300"/>
          </a:xfrm>
          <a:prstGeom prst="wedgeRoundRectCallout">
            <a:avLst>
              <a:gd fmla="val -23384" name="adj1"/>
              <a:gd fmla="val 74760"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i="1" lang="en" sz="1600"/>
              <a:t>“My division got combined with another division with better players so I basically paid $70 for one game and got killed.”</a:t>
            </a:r>
            <a:endParaRPr i="1" sz="1600"/>
          </a:p>
          <a:p>
            <a:pPr indent="0" lvl="0" marL="0">
              <a:spcBef>
                <a:spcPts val="0"/>
              </a:spcBef>
              <a:spcAft>
                <a:spcPts val="0"/>
              </a:spcAft>
              <a:buNone/>
            </a:pPr>
            <a:r>
              <a:t/>
            </a:r>
            <a:endParaRPr/>
          </a:p>
        </p:txBody>
      </p:sp>
      <p:sp>
        <p:nvSpPr>
          <p:cNvPr id="99" name="Shape 99"/>
          <p:cNvSpPr/>
          <p:nvPr/>
        </p:nvSpPr>
        <p:spPr>
          <a:xfrm>
            <a:off x="180400" y="1755725"/>
            <a:ext cx="2937300" cy="2573700"/>
          </a:xfrm>
          <a:prstGeom prst="wedgeRoundRectCallout">
            <a:avLst>
              <a:gd fmla="val -2540" name="adj1"/>
              <a:gd fmla="val 66987" name="adj2"/>
              <a:gd fmla="val 0" name="adj3"/>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i="1" lang="en" sz="1600"/>
              <a:t>“Is it too much to ask for my start time a couple days in advance, so I know when to leave work? It really pisses me off when I take an entire day off (without pay) and i get to the club to find out I don’t play until Saturday.”</a:t>
            </a:r>
            <a:endParaRPr i="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Summary: Data  </a:t>
            </a:r>
            <a:endParaRPr/>
          </a:p>
        </p:txBody>
      </p:sp>
      <p:sp>
        <p:nvSpPr>
          <p:cNvPr id="105" name="Shape 105"/>
          <p:cNvSpPr txBox="1"/>
          <p:nvPr/>
        </p:nvSpPr>
        <p:spPr>
          <a:xfrm>
            <a:off x="98250" y="856499"/>
            <a:ext cx="8548800" cy="40740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What did we learn?</a:t>
            </a:r>
            <a:endParaRPr sz="1800"/>
          </a:p>
          <a:p>
            <a:pPr indent="-317500" lvl="1" marL="914400" rtl="0">
              <a:spcBef>
                <a:spcPts val="0"/>
              </a:spcBef>
              <a:spcAft>
                <a:spcPts val="0"/>
              </a:spcAft>
              <a:buSzPts val="1400"/>
              <a:buAutoNum type="alphaLcPeriod"/>
            </a:pPr>
            <a:r>
              <a:rPr lang="en"/>
              <a:t>Strongest tournament motivator: </a:t>
            </a:r>
            <a:r>
              <a:rPr i="1" lang="en"/>
              <a:t>Knowing the tournament will be well organized</a:t>
            </a:r>
            <a:endParaRPr i="1"/>
          </a:p>
          <a:p>
            <a:pPr indent="-317500" lvl="1" marL="914400" rtl="0">
              <a:spcBef>
                <a:spcPts val="0"/>
              </a:spcBef>
              <a:spcAft>
                <a:spcPts val="0"/>
              </a:spcAft>
              <a:buSzPts val="1400"/>
              <a:buAutoNum type="alphaLcPeriod"/>
            </a:pPr>
            <a:r>
              <a:rPr lang="en"/>
              <a:t>Weakest tournament motivator: </a:t>
            </a:r>
            <a:r>
              <a:rPr i="1" lang="en"/>
              <a:t>Ref your own matches</a:t>
            </a:r>
            <a:endParaRPr i="1"/>
          </a:p>
          <a:p>
            <a:pPr indent="-317500" lvl="1" marL="914400" rtl="0">
              <a:spcBef>
                <a:spcPts val="0"/>
              </a:spcBef>
              <a:spcAft>
                <a:spcPts val="0"/>
              </a:spcAft>
              <a:buSzPts val="1400"/>
              <a:buAutoNum type="alphaLcPeriod"/>
            </a:pPr>
            <a:r>
              <a:rPr i="1" lang="en"/>
              <a:t>Quality of players</a:t>
            </a:r>
            <a:r>
              <a:rPr lang="en"/>
              <a:t> is more important, than overall </a:t>
            </a:r>
            <a:r>
              <a:rPr i="1" lang="en"/>
              <a:t>size of tournament</a:t>
            </a:r>
            <a:endParaRPr i="1"/>
          </a:p>
          <a:p>
            <a:pPr indent="-317500" lvl="1" marL="914400" rtl="0">
              <a:spcBef>
                <a:spcPts val="0"/>
              </a:spcBef>
              <a:spcAft>
                <a:spcPts val="0"/>
              </a:spcAft>
              <a:buSzPts val="1400"/>
              <a:buAutoNum type="alphaLcPeriod"/>
            </a:pPr>
            <a:r>
              <a:rPr lang="en"/>
              <a:t>Motivations are consistent throughout Texas, (location does change motivations)</a:t>
            </a:r>
            <a:endParaRPr/>
          </a:p>
          <a:p>
            <a:pPr indent="-317500" lvl="1" marL="914400" rtl="0">
              <a:spcBef>
                <a:spcPts val="0"/>
              </a:spcBef>
              <a:spcAft>
                <a:spcPts val="0"/>
              </a:spcAft>
              <a:buSzPts val="1400"/>
              <a:buAutoNum type="alphaLcPeriod"/>
            </a:pPr>
            <a:r>
              <a:rPr lang="en"/>
              <a:t>Our members have a very high interest in getting their kids/grandkids involved in racquetball</a:t>
            </a:r>
            <a:br>
              <a:rPr lang="en"/>
            </a:br>
            <a:endParaRPr/>
          </a:p>
          <a:p>
            <a:pPr indent="-342900" lvl="0" marL="457200" rtl="0">
              <a:spcBef>
                <a:spcPts val="0"/>
              </a:spcBef>
              <a:spcAft>
                <a:spcPts val="0"/>
              </a:spcAft>
              <a:buSzPts val="1800"/>
              <a:buAutoNum type="arabicPeriod"/>
            </a:pPr>
            <a:r>
              <a:rPr lang="en" sz="1800"/>
              <a:t>What grade did our members give us? </a:t>
            </a:r>
            <a:endParaRPr sz="1800"/>
          </a:p>
          <a:p>
            <a:pPr indent="-317500" lvl="1" marL="914400" rtl="0">
              <a:spcBef>
                <a:spcPts val="0"/>
              </a:spcBef>
              <a:spcAft>
                <a:spcPts val="0"/>
              </a:spcAft>
              <a:buSzPts val="1400"/>
              <a:buAutoNum type="alphaLcPeriod"/>
            </a:pPr>
            <a:r>
              <a:rPr lang="en"/>
              <a:t>Overall satisfaction, 3.6/5.0 point scale</a:t>
            </a:r>
            <a:br>
              <a:rPr lang="en"/>
            </a:br>
            <a:endParaRPr/>
          </a:p>
          <a:p>
            <a:pPr indent="-342900" lvl="0" marL="457200" rtl="0">
              <a:spcBef>
                <a:spcPts val="0"/>
              </a:spcBef>
              <a:spcAft>
                <a:spcPts val="0"/>
              </a:spcAft>
              <a:buSzPts val="1800"/>
              <a:buAutoNum type="arabicPeriod"/>
            </a:pPr>
            <a:r>
              <a:rPr lang="en" sz="1800"/>
              <a:t>The demographic data had no surprises and confirmed normal assumptions</a:t>
            </a:r>
            <a:endParaRPr/>
          </a:p>
          <a:p>
            <a:pPr indent="-317500" lvl="1" marL="914400" rtl="0">
              <a:spcBef>
                <a:spcPts val="0"/>
              </a:spcBef>
              <a:spcAft>
                <a:spcPts val="0"/>
              </a:spcAft>
              <a:buSzPts val="1400"/>
              <a:buAutoNum type="alphaLcPeriod"/>
            </a:pPr>
            <a:r>
              <a:rPr lang="en"/>
              <a:t>Male dominated, 90%</a:t>
            </a:r>
            <a:endParaRPr/>
          </a:p>
          <a:p>
            <a:pPr indent="-317500" lvl="1" marL="914400" rtl="0">
              <a:spcBef>
                <a:spcPts val="0"/>
              </a:spcBef>
              <a:spcAft>
                <a:spcPts val="0"/>
              </a:spcAft>
              <a:buSzPts val="1400"/>
              <a:buAutoNum type="alphaLcPeriod"/>
            </a:pPr>
            <a:r>
              <a:rPr lang="en"/>
              <a:t>Average to above average income</a:t>
            </a:r>
            <a:endParaRPr/>
          </a:p>
          <a:p>
            <a:pPr indent="-317500" lvl="1" marL="914400" rtl="0">
              <a:spcBef>
                <a:spcPts val="0"/>
              </a:spcBef>
              <a:spcAft>
                <a:spcPts val="0"/>
              </a:spcAft>
              <a:buSzPts val="1400"/>
              <a:buAutoNum type="alphaLcPeriod"/>
            </a:pPr>
            <a:r>
              <a:rPr lang="en"/>
              <a:t>Majority h</a:t>
            </a:r>
            <a:r>
              <a:rPr lang="en"/>
              <a:t>ave been playing for over 10+ yrs.</a:t>
            </a:r>
            <a:br>
              <a:rPr lang="en"/>
            </a:br>
            <a:endParaRPr/>
          </a:p>
          <a:p>
            <a:pPr indent="0" lvl="0" marL="0" rt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Deciding what makes members attend a tournament</a:t>
            </a:r>
            <a:endParaRPr/>
          </a:p>
        </p:txBody>
      </p:sp>
      <p:pic>
        <p:nvPicPr>
          <p:cNvPr id="111" name="Shape 111"/>
          <p:cNvPicPr preferRelativeResize="0"/>
          <p:nvPr/>
        </p:nvPicPr>
        <p:blipFill>
          <a:blip r:embed="rId3">
            <a:alphaModFix/>
          </a:blip>
          <a:stretch>
            <a:fillRect/>
          </a:stretch>
        </p:blipFill>
        <p:spPr>
          <a:xfrm>
            <a:off x="152407" y="844220"/>
            <a:ext cx="8839200" cy="37843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Report Card  (using a 5 point scale)</a:t>
            </a:r>
            <a:endParaRPr/>
          </a:p>
        </p:txBody>
      </p:sp>
      <p:sp>
        <p:nvSpPr>
          <p:cNvPr id="117" name="Shape 117"/>
          <p:cNvSpPr txBox="1"/>
          <p:nvPr/>
        </p:nvSpPr>
        <p:spPr>
          <a:xfrm>
            <a:off x="98250" y="1000250"/>
            <a:ext cx="4012800" cy="388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Communication via website or social media?</a:t>
            </a:r>
            <a:br>
              <a:rPr lang="en"/>
            </a:br>
            <a:r>
              <a:rPr lang="en"/>
              <a:t>*</a:t>
            </a:r>
            <a:r>
              <a:rPr lang="en" sz="1200"/>
              <a:t>(over 50% said "pretty good - excellent job")</a:t>
            </a:r>
            <a:endParaRPr sz="1200"/>
          </a:p>
          <a:p>
            <a:pPr indent="0" lvl="0" marL="0" rtl="0" algn="r">
              <a:spcBef>
                <a:spcPts val="0"/>
              </a:spcBef>
              <a:spcAft>
                <a:spcPts val="0"/>
              </a:spcAft>
              <a:buNone/>
            </a:pPr>
            <a:r>
              <a:t/>
            </a:r>
            <a:endParaRPr sz="1800"/>
          </a:p>
          <a:p>
            <a:pPr indent="0" lvl="0" marL="0" rtl="0" algn="r">
              <a:spcBef>
                <a:spcPts val="0"/>
              </a:spcBef>
              <a:spcAft>
                <a:spcPts val="0"/>
              </a:spcAft>
              <a:buNone/>
            </a:pPr>
            <a:r>
              <a:rPr b="1" lang="en"/>
              <a:t>Overall, how satisfied are you with TXRA?</a:t>
            </a:r>
            <a:endParaRPr b="1"/>
          </a:p>
          <a:p>
            <a:pPr indent="0" lvl="0" marL="0" rtl="0" algn="r">
              <a:spcBef>
                <a:spcPts val="0"/>
              </a:spcBef>
              <a:spcAft>
                <a:spcPts val="0"/>
              </a:spcAft>
              <a:buNone/>
            </a:pPr>
            <a:r>
              <a:t/>
            </a:r>
            <a:endParaRPr sz="2200"/>
          </a:p>
          <a:p>
            <a:pPr indent="0" lvl="0" marL="0" rtl="0" algn="r">
              <a:spcBef>
                <a:spcPts val="0"/>
              </a:spcBef>
              <a:spcAft>
                <a:spcPts val="0"/>
              </a:spcAft>
              <a:buNone/>
            </a:pPr>
            <a:r>
              <a:rPr b="1" lang="en"/>
              <a:t>Spending it’s annual budget wisely?</a:t>
            </a:r>
            <a:endParaRPr b="1"/>
          </a:p>
          <a:p>
            <a:pPr indent="0" lvl="0" marL="0" rtl="0" algn="r">
              <a:spcBef>
                <a:spcPts val="0"/>
              </a:spcBef>
              <a:spcAft>
                <a:spcPts val="0"/>
              </a:spcAft>
              <a:buNone/>
            </a:pPr>
            <a:r>
              <a:rPr lang="en" sz="1200"/>
              <a:t>*(42% responded "N/A" to this question)</a:t>
            </a:r>
            <a:endParaRPr sz="1200"/>
          </a:p>
          <a:p>
            <a:pPr indent="0" lvl="0" marL="0" rtl="0" algn="r">
              <a:spcBef>
                <a:spcPts val="0"/>
              </a:spcBef>
              <a:spcAft>
                <a:spcPts val="0"/>
              </a:spcAft>
              <a:buNone/>
            </a:pPr>
            <a:r>
              <a:t/>
            </a:r>
            <a:endParaRPr sz="1800"/>
          </a:p>
          <a:p>
            <a:pPr indent="0" lvl="0" marL="0" rtl="0" algn="r">
              <a:spcBef>
                <a:spcPts val="0"/>
              </a:spcBef>
              <a:spcAft>
                <a:spcPts val="0"/>
              </a:spcAft>
              <a:buNone/>
            </a:pPr>
            <a:r>
              <a:rPr b="1" lang="en"/>
              <a:t>Promoting racquetball for kids?</a:t>
            </a:r>
            <a:endParaRPr b="1"/>
          </a:p>
          <a:p>
            <a:pPr indent="0" lvl="0" marL="0" rtl="0" algn="r">
              <a:spcBef>
                <a:spcPts val="0"/>
              </a:spcBef>
              <a:spcAft>
                <a:spcPts val="0"/>
              </a:spcAft>
              <a:buNone/>
            </a:pPr>
            <a:r>
              <a:rPr lang="en"/>
              <a:t>*</a:t>
            </a:r>
            <a:r>
              <a:rPr lang="en" sz="1200"/>
              <a:t>(received the most "excellent job!" ratings)</a:t>
            </a:r>
            <a:endParaRPr sz="1200"/>
          </a:p>
          <a:p>
            <a:pPr indent="0" lvl="0" marL="0" rtl="0" algn="r">
              <a:spcBef>
                <a:spcPts val="0"/>
              </a:spcBef>
              <a:spcAft>
                <a:spcPts val="0"/>
              </a:spcAft>
              <a:buNone/>
            </a:pPr>
            <a:r>
              <a:t/>
            </a:r>
            <a:endParaRPr sz="1800"/>
          </a:p>
          <a:p>
            <a:pPr indent="0" lvl="0" marL="0" rtl="0" algn="r">
              <a:spcBef>
                <a:spcPts val="0"/>
              </a:spcBef>
              <a:spcAft>
                <a:spcPts val="0"/>
              </a:spcAft>
              <a:buNone/>
            </a:pPr>
            <a:r>
              <a:rPr b="1" lang="en"/>
              <a:t>Recognizing amature players with awards?</a:t>
            </a:r>
            <a:endParaRPr b="1"/>
          </a:p>
          <a:p>
            <a:pPr indent="0" lvl="0" marL="0" rtl="0" algn="r">
              <a:spcBef>
                <a:spcPts val="0"/>
              </a:spcBef>
              <a:spcAft>
                <a:spcPts val="0"/>
              </a:spcAft>
              <a:buNone/>
            </a:pPr>
            <a:r>
              <a:t/>
            </a:r>
            <a:endParaRPr sz="2000"/>
          </a:p>
          <a:p>
            <a:pPr indent="0" lvl="0" marL="0" rtl="0" algn="r">
              <a:spcBef>
                <a:spcPts val="0"/>
              </a:spcBef>
              <a:spcAft>
                <a:spcPts val="0"/>
              </a:spcAft>
              <a:buNone/>
            </a:pPr>
            <a:r>
              <a:rPr b="1" lang="en"/>
              <a:t>Promoting racquetball in your local area?</a:t>
            </a:r>
            <a:endParaRPr b="1"/>
          </a:p>
          <a:p>
            <a:pPr indent="0" lvl="0" marL="0" rtl="0" algn="r">
              <a:spcBef>
                <a:spcPts val="0"/>
              </a:spcBef>
              <a:spcAft>
                <a:spcPts val="0"/>
              </a:spcAft>
              <a:buNone/>
            </a:pPr>
            <a:r>
              <a:rPr lang="en"/>
              <a:t>*</a:t>
            </a:r>
            <a:r>
              <a:rPr lang="en" sz="1200"/>
              <a:t>(31% said, "needs a lot of improving - not good)</a:t>
            </a:r>
            <a:endParaRPr sz="1200"/>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pic>
        <p:nvPicPr>
          <p:cNvPr id="118" name="Shape 118"/>
          <p:cNvPicPr preferRelativeResize="0"/>
          <p:nvPr/>
        </p:nvPicPr>
        <p:blipFill>
          <a:blip r:embed="rId3">
            <a:alphaModFix/>
          </a:blip>
          <a:stretch>
            <a:fillRect/>
          </a:stretch>
        </p:blipFill>
        <p:spPr>
          <a:xfrm>
            <a:off x="4157900" y="847650"/>
            <a:ext cx="4833701" cy="4142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stood out as different?</a:t>
            </a:r>
            <a:endParaRPr/>
          </a:p>
        </p:txBody>
      </p:sp>
      <p:sp>
        <p:nvSpPr>
          <p:cNvPr id="124" name="Shape 124"/>
          <p:cNvSpPr txBox="1"/>
          <p:nvPr/>
        </p:nvSpPr>
        <p:spPr>
          <a:xfrm>
            <a:off x="333150" y="986175"/>
            <a:ext cx="8477700" cy="35274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sz="1800"/>
              <a:t>Players in the southern area (Corpus, Laredo,etc.)  gave </a:t>
            </a:r>
            <a:r>
              <a:rPr lang="en" sz="1800"/>
              <a:t>noticeably</a:t>
            </a:r>
            <a:r>
              <a:rPr lang="en" sz="1800"/>
              <a:t> lower scores to the TXRA for; </a:t>
            </a:r>
            <a:endParaRPr sz="1800"/>
          </a:p>
          <a:p>
            <a:pPr indent="-330200" lvl="1" marL="914400" rtl="0">
              <a:spcBef>
                <a:spcPts val="0"/>
              </a:spcBef>
              <a:spcAft>
                <a:spcPts val="0"/>
              </a:spcAft>
              <a:buSzPts val="1600"/>
              <a:buAutoNum type="alphaLcPeriod"/>
            </a:pPr>
            <a:r>
              <a:rPr lang="en" sz="1600"/>
              <a:t>Promoting racquetball in my area    </a:t>
            </a:r>
            <a:endParaRPr sz="1600"/>
          </a:p>
          <a:p>
            <a:pPr indent="-330200" lvl="1" marL="914400" rtl="0">
              <a:spcBef>
                <a:spcPts val="0"/>
              </a:spcBef>
              <a:spcAft>
                <a:spcPts val="0"/>
              </a:spcAft>
              <a:buSzPts val="1600"/>
              <a:buAutoNum type="alphaLcPeriod"/>
            </a:pPr>
            <a:r>
              <a:rPr lang="en" sz="1600"/>
              <a:t>Communicating to me through the website and social media   </a:t>
            </a:r>
            <a:endParaRPr sz="1600"/>
          </a:p>
          <a:p>
            <a:pPr indent="-330200" lvl="1" marL="914400" rtl="0">
              <a:spcBef>
                <a:spcPts val="0"/>
              </a:spcBef>
              <a:spcAft>
                <a:spcPts val="0"/>
              </a:spcAft>
              <a:buSzPts val="1600"/>
              <a:buAutoNum type="alphaLcPeriod"/>
            </a:pPr>
            <a:r>
              <a:rPr lang="en" sz="1600"/>
              <a:t>Recognizing amature players</a:t>
            </a:r>
            <a:endParaRPr sz="1600"/>
          </a:p>
          <a:p>
            <a:pPr indent="0" lvl="0" marL="0" rtl="0">
              <a:spcBef>
                <a:spcPts val="0"/>
              </a:spcBef>
              <a:spcAft>
                <a:spcPts val="0"/>
              </a:spcAft>
              <a:buNone/>
            </a:pPr>
            <a:r>
              <a:t/>
            </a:r>
            <a:endParaRPr sz="1600"/>
          </a:p>
          <a:p>
            <a:pPr indent="-342900" lvl="0" marL="457200" rtl="0">
              <a:spcBef>
                <a:spcPts val="0"/>
              </a:spcBef>
              <a:spcAft>
                <a:spcPts val="0"/>
              </a:spcAft>
              <a:buSzPts val="1800"/>
              <a:buAutoNum type="arabicPeriod"/>
            </a:pPr>
            <a:r>
              <a:rPr lang="en" sz="1800"/>
              <a:t>But…. gave the same score for “overall satisfaction” as the other regions</a:t>
            </a:r>
            <a:endParaRPr sz="1800"/>
          </a:p>
          <a:p>
            <a:pPr indent="0" lvl="0" marL="0" rtl="0">
              <a:spcBef>
                <a:spcPts val="0"/>
              </a:spcBef>
              <a:spcAft>
                <a:spcPts val="0"/>
              </a:spcAft>
              <a:buNone/>
            </a:pPr>
            <a:r>
              <a:t/>
            </a:r>
            <a:endParaRPr sz="1600"/>
          </a:p>
          <a:p>
            <a:pPr indent="-330200" lvl="0" marL="457200" rtl="0">
              <a:spcBef>
                <a:spcPts val="0"/>
              </a:spcBef>
              <a:spcAft>
                <a:spcPts val="0"/>
              </a:spcAft>
              <a:buSzPts val="1600"/>
              <a:buAutoNum type="arabicPeriod"/>
            </a:pPr>
            <a:r>
              <a:rPr lang="en" sz="1800"/>
              <a:t>All motivations for attending tournaments was the same except they ranked “cash prizes” higher than any other area in the state</a:t>
            </a:r>
            <a:br>
              <a:rPr lang="en" sz="1600"/>
            </a:b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were we able to confirm? </a:t>
            </a:r>
            <a:endParaRPr/>
          </a:p>
        </p:txBody>
      </p:sp>
      <p:sp>
        <p:nvSpPr>
          <p:cNvPr id="130" name="Shape 130"/>
          <p:cNvSpPr txBox="1"/>
          <p:nvPr/>
        </p:nvSpPr>
        <p:spPr>
          <a:xfrm>
            <a:off x="308300" y="922800"/>
            <a:ext cx="8247900" cy="30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t>No surprises in the demographic data;</a:t>
            </a:r>
            <a:br>
              <a:rPr lang="en" sz="1800"/>
            </a:br>
            <a:endParaRPr sz="1800"/>
          </a:p>
          <a:p>
            <a:pPr indent="-342900" lvl="0" marL="457200" rtl="0">
              <a:spcBef>
                <a:spcPts val="0"/>
              </a:spcBef>
              <a:spcAft>
                <a:spcPts val="0"/>
              </a:spcAft>
              <a:buSzPts val="1800"/>
              <a:buChar char="●"/>
            </a:pPr>
            <a:r>
              <a:rPr lang="en" sz="1800"/>
              <a:t>88% male</a:t>
            </a:r>
            <a:br>
              <a:rPr lang="en" sz="1800"/>
            </a:br>
            <a:endParaRPr sz="800"/>
          </a:p>
          <a:p>
            <a:pPr indent="-342900" lvl="0" marL="457200" rtl="0">
              <a:spcBef>
                <a:spcPts val="0"/>
              </a:spcBef>
              <a:spcAft>
                <a:spcPts val="0"/>
              </a:spcAft>
              <a:buSzPts val="1800"/>
              <a:buChar char="●"/>
            </a:pPr>
            <a:r>
              <a:rPr lang="en" sz="1800"/>
              <a:t>54 years of age</a:t>
            </a:r>
            <a:br>
              <a:rPr lang="en" sz="1800"/>
            </a:br>
            <a:endParaRPr sz="800"/>
          </a:p>
          <a:p>
            <a:pPr indent="-342900" lvl="0" marL="457200" rtl="0">
              <a:spcBef>
                <a:spcPts val="0"/>
              </a:spcBef>
              <a:spcAft>
                <a:spcPts val="0"/>
              </a:spcAft>
              <a:buSzPts val="1800"/>
              <a:buChar char="●"/>
            </a:pPr>
            <a:r>
              <a:rPr lang="en" sz="1800"/>
              <a:t>On average, started playing over 25 years (14% started &lt;10yrs ago)</a:t>
            </a:r>
            <a:br>
              <a:rPr lang="en" sz="1800"/>
            </a:br>
            <a:endParaRPr sz="800"/>
          </a:p>
          <a:p>
            <a:pPr indent="-342900" lvl="0" marL="457200" rtl="0">
              <a:spcBef>
                <a:spcPts val="0"/>
              </a:spcBef>
              <a:spcAft>
                <a:spcPts val="0"/>
              </a:spcAft>
              <a:buSzPts val="1800"/>
              <a:buChar char="●"/>
            </a:pPr>
            <a:r>
              <a:rPr lang="en" sz="1800"/>
              <a:t>72% play 9x/month</a:t>
            </a:r>
            <a:br>
              <a:rPr lang="en" sz="1800"/>
            </a:br>
            <a:endParaRPr sz="800"/>
          </a:p>
          <a:p>
            <a:pPr indent="-342900" lvl="0" marL="457200" rtl="0">
              <a:spcBef>
                <a:spcPts val="0"/>
              </a:spcBef>
              <a:spcAft>
                <a:spcPts val="0"/>
              </a:spcAft>
              <a:buSzPts val="1800"/>
              <a:buChar char="●"/>
            </a:pPr>
            <a:r>
              <a:rPr lang="en" sz="1800"/>
              <a:t>69% prefer the ProPenn HD purple ball, while 15% had no preference</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