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EFEF3-55DA-4DB0-8DD2-CF0B11D75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4EE62C-9881-4DD1-B532-9C5231EE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1F4E10-8D17-47BC-9303-E2B7A3F7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9C525-A1F1-424E-9CEB-B764C9FA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F8D138-03A6-4E60-8DFD-01957AC9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4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59BC-0F45-455C-95B8-81E6848A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B55442-6BB6-48BA-B95A-636FB197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7BBE4-088B-43DA-B1CB-0EBDBDB1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995D7-B9B7-409C-87DA-FE1C1786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280CF-70A8-46BF-9346-6B0B800B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5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FA8018-EDDD-4F9E-9B9C-175A82936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BD8307-858F-402D-BFA5-4A8F10CC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573CB-FC13-4DF1-BFB4-3F907D3E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CA11C-D930-4501-94D8-BCA1A4D8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A502E-662B-4C62-8CCD-2A2A0B6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3AC87-85B9-48C6-AD35-040AD4F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B66DF-444C-4762-92C6-487C4A68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C726D-A65B-457A-8E8B-81CDD161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EEE357-FD2D-42A8-84F2-E3DA8519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9F96A-A926-4F72-9D38-E9B9AA65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1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2B2D9-332D-4CE9-BBFE-0A0148C4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C271B7-BD64-488C-99A2-1383032A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DC9EBF-1D8E-4D76-8616-45F9A209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C3980-437B-4587-B2F3-B63F3B5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A25AA5-FA8A-4093-A6BB-67E19159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9F971-3D71-4AA5-ABFA-8E4A93BD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148F8-8317-4F16-A2BE-6D8B5BD51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52FCA3-EE46-45C9-AE29-95ABA866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369451-08E2-46B4-B433-BE3B5E8A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A1108D-181E-46E5-AEE1-2D3CE757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2072A5-2612-4F3C-A91C-CA6560B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F6AD-9FC4-4396-9B04-072C7584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31210-E0F5-407E-AF17-CB49140B9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CD433-6067-4DB5-8C33-D6806492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DC9091-D30D-4256-A603-434EAE4D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ABECD-6230-4940-B879-BECD1F37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F7530B-E479-4594-8D2D-88ED349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61B6D4-848C-431C-9CCC-C4493AE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649EFA-5B1C-49EE-9A06-AE57D396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8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F964A-02E8-4BC8-85E5-934700B5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BE2D0E-CE6C-4555-B221-773DEA33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D4C321-429D-4736-B860-A45A3FAF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51FA4-B0EE-4E0A-A930-33732487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0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850E2B-C05F-4C59-847E-3CC58ABC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504F9B-4A85-40E5-9DCB-FED8031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B06C2A-FA33-4CFF-8094-61845B00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7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D6CD2-4151-44E8-9450-DEDD225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84DE7-BFD8-4182-BA52-ED21C22A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7CC442-FED9-42EB-B525-CB47658B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06BDE-3954-4E3F-B994-E34512E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F8BB55-CF8A-4739-9BE8-35B47754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643392-EE21-4119-82E7-9A717BB8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5A995-1B93-4672-955C-7FB6ECD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C9E588-E623-493C-8C7E-36C6580CE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F2240-1827-4689-B0F6-CC04E0A0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7908BA-987B-4A50-A2B9-6D450C9E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9C6EA2-3919-40E8-B6B9-F4101FA6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5F0587-3371-4AEB-9C4D-5EDD7F8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2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AD6911-D172-45ED-85E7-72CDE3FE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BA93D-B4D3-46DD-A332-5907988B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C2D2-AADB-46EB-8711-C448B4915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293C-0E87-4CC7-877C-07EC0B7B7EE8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E06C3-F27E-424A-8E37-76A1CD0B2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06FC1-47A1-48DC-A29E-1E2F526F3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9352-7558-4BE1-AAC1-C32579D5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1B25D-CA5B-4187-A698-E729B879C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ML-100k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資料集實作</a:t>
            </a:r>
            <a:b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推薦系統（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Scikit-Surprise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26E19-DCAE-44F1-980B-67DB8A1D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611221201 </a:t>
            </a:r>
            <a:r>
              <a:rPr lang="zh-TW" altLang="en-US" sz="3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李致彬 </a:t>
            </a:r>
            <a:endParaRPr lang="en-US" altLang="zh-TW" sz="36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611221247 </a:t>
            </a:r>
            <a:r>
              <a:rPr lang="zh-TW" altLang="en-US" sz="3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駱詠仁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7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584BB-06D1-493E-B16A-D98C4E9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632929"/>
            <a:ext cx="486288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Cosine Similarity</a:t>
            </a:r>
          </a:p>
          <a:p>
            <a:pPr marL="0" indent="0">
              <a:buNone/>
            </a:pPr>
            <a:r>
              <a:rPr lang="zh-CN" altLang="en-US" dirty="0"/>
              <a:t>來預估最高的</a:t>
            </a:r>
            <a:r>
              <a:rPr lang="en-US" altLang="zh-CN" dirty="0"/>
              <a:t>k</a:t>
            </a:r>
            <a:r>
              <a:rPr lang="zh-CN" altLang="en-US" dirty="0"/>
              <a:t>個值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DB20C3-6EAB-407B-97F9-A82EB4F1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55" y="212769"/>
            <a:ext cx="6185881" cy="64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8F2CC-BD91-4FF5-899A-EB20E5E8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12" y="1261082"/>
            <a:ext cx="10097509" cy="12952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層的</a:t>
            </a:r>
            <a:r>
              <a:rPr lang="en-US" altLang="zh-CN" dirty="0"/>
              <a:t>Cross Validation</a:t>
            </a:r>
            <a:r>
              <a:rPr lang="zh-CN" altLang="en-US" dirty="0"/>
              <a:t>來分</a:t>
            </a:r>
            <a:r>
              <a:rPr lang="en-US" altLang="zh-CN" dirty="0"/>
              <a:t>data</a:t>
            </a:r>
            <a:r>
              <a:rPr lang="zh-CN" altLang="en-US" dirty="0"/>
              <a:t>，用以測試模型，依序記錄其</a:t>
            </a:r>
            <a:r>
              <a:rPr lang="en-US" altLang="zh-CN" dirty="0"/>
              <a:t>RMSE</a:t>
            </a:r>
            <a:r>
              <a:rPr lang="zh-CN" altLang="en-US" dirty="0"/>
              <a:t>，最後得出</a:t>
            </a:r>
            <a:r>
              <a:rPr lang="en-US" altLang="zh-CN" dirty="0"/>
              <a:t>RMSE</a:t>
            </a:r>
            <a:r>
              <a:rPr lang="zh-CN" altLang="en-US" dirty="0"/>
              <a:t>平均數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1A35A5-5DFE-4B37-B02A-378DFE64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3" y="2790989"/>
            <a:ext cx="9982215" cy="29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2DAC15-ABC5-45DA-B3E5-5DDA1F57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554825"/>
            <a:ext cx="10520238" cy="14330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train test split</a:t>
            </a:r>
            <a:r>
              <a:rPr lang="zh-CN" altLang="en-US" dirty="0"/>
              <a:t>來分</a:t>
            </a:r>
            <a:r>
              <a:rPr lang="en-US" altLang="zh-CN" dirty="0"/>
              <a:t>train</a:t>
            </a:r>
            <a:r>
              <a:rPr lang="zh-CN" altLang="en-US" dirty="0"/>
              <a:t>及</a:t>
            </a:r>
            <a:r>
              <a:rPr lang="en-US" altLang="zh-CN" dirty="0"/>
              <a:t>test</a:t>
            </a:r>
            <a:r>
              <a:rPr lang="zh-CN" altLang="en-US" dirty="0"/>
              <a:t>資料集，使用</a:t>
            </a:r>
            <a:r>
              <a:rPr lang="en-US" altLang="zh-CN" dirty="0"/>
              <a:t>cosine similarity</a:t>
            </a:r>
            <a:r>
              <a:rPr lang="zh-CN" altLang="en-US" dirty="0"/>
              <a:t>來做</a:t>
            </a:r>
            <a:r>
              <a:rPr lang="en-US" altLang="zh-CN" dirty="0"/>
              <a:t>prediction</a:t>
            </a:r>
          </a:p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dictionary</a:t>
            </a:r>
            <a:r>
              <a:rPr lang="zh-CN" altLang="en-US" dirty="0"/>
              <a:t>的方式把</a:t>
            </a:r>
            <a:r>
              <a:rPr lang="en-US" altLang="zh-CN" dirty="0"/>
              <a:t>prediction</a:t>
            </a:r>
            <a:r>
              <a:rPr lang="zh-CN" altLang="en-US" dirty="0"/>
              <a:t>儲存起來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8DC615-D439-4C38-84FE-A8AD7FE7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" y="2281246"/>
            <a:ext cx="11350487" cy="41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6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F310A-E2C2-4E85-8467-3A15E71A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34" y="3109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item id</a:t>
            </a:r>
            <a:r>
              <a:rPr lang="zh-CN" altLang="en-US" dirty="0"/>
              <a:t>來判斷預估的</a:t>
            </a:r>
            <a:r>
              <a:rPr lang="en-US" altLang="zh-CN" dirty="0"/>
              <a:t>top 10</a:t>
            </a:r>
            <a:r>
              <a:rPr lang="zh-CN" altLang="en-US" dirty="0"/>
              <a:t>值是否於</a:t>
            </a:r>
            <a:r>
              <a:rPr lang="en-US" altLang="zh-CN" dirty="0"/>
              <a:t>test set</a:t>
            </a:r>
            <a:r>
              <a:rPr lang="zh-CN" altLang="en-US" dirty="0"/>
              <a:t>中，沒有的話就繼加入，最多</a:t>
            </a:r>
            <a:r>
              <a:rPr lang="en-US" altLang="zh-CN" dirty="0"/>
              <a:t>10</a:t>
            </a:r>
            <a:r>
              <a:rPr lang="zh-CN" altLang="en-US" dirty="0"/>
              <a:t>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最後依序計算</a:t>
            </a:r>
            <a:r>
              <a:rPr lang="en-US" altLang="zh-CN" dirty="0" err="1"/>
              <a:t>dcg</a:t>
            </a:r>
            <a:r>
              <a:rPr lang="zh-CN" altLang="en-US" dirty="0"/>
              <a:t>、</a:t>
            </a:r>
            <a:r>
              <a:rPr lang="en-US" altLang="zh-CN" dirty="0" err="1"/>
              <a:t>idcg</a:t>
            </a:r>
            <a:r>
              <a:rPr lang="zh-CN" altLang="en-US" dirty="0"/>
              <a:t>及</a:t>
            </a:r>
            <a:r>
              <a:rPr lang="en-US" altLang="zh-CN" dirty="0" err="1"/>
              <a:t>ndcg</a:t>
            </a:r>
            <a:r>
              <a:rPr lang="zh-CN" altLang="en-US" dirty="0"/>
              <a:t>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43D15B-4C49-4F43-A234-B6D345E0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4" y="1850054"/>
            <a:ext cx="10559332" cy="40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4419A-33E4-4197-B3A7-C7E69555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Conclusion and Discussion 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705C7B7-25FD-45B4-AACC-F59B94DB5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1602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99589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857922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6069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Collaborative Filtering (SVD)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 Based (Cosine Similarity)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NDCG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028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AA94293-52FB-4A82-884A-F3C792D932A5}"/>
              </a:ext>
            </a:extLst>
          </p:cNvPr>
          <p:cNvSpPr txBox="1"/>
          <p:nvPr/>
        </p:nvSpPr>
        <p:spPr>
          <a:xfrm>
            <a:off x="838200" y="3180522"/>
            <a:ext cx="10515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值越低越好，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NDCG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值越接近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越好的定義下；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的模型在預測上誤差率較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內容過濾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上來的低。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的獲取的預估值的關聯度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排序性也比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內容過濾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上來的高。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會比較適合在這個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ml-100k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的資料集上做推薦。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A05D9-EAE7-42C3-A06B-2B50A3BB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Collaborative Filtering</a:t>
            </a:r>
          </a:p>
          <a:p>
            <a:pPr marL="457200" lvl="1" indent="0">
              <a:buNone/>
            </a:pP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Gridsearch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Cross Validation</a:t>
            </a: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SVD (Singular Value Decomposition)</a:t>
            </a: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RMSE (Root Mean Square Error)</a:t>
            </a: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 Test 80%/20%</a:t>
            </a: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NDCG (Normalized Discounted Cumulative Gain)</a:t>
            </a:r>
          </a:p>
          <a:p>
            <a:endParaRPr lang="en-US" altLang="zh-TW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zh-TW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Verdana" panose="020B0604030504040204" pitchFamily="34" charset="0"/>
                <a:ea typeface="Verdana" panose="020B0604030504040204" pitchFamily="34" charset="0"/>
              </a:rPr>
              <a:t>Content Based Filtering</a:t>
            </a:r>
          </a:p>
          <a:p>
            <a:pPr marL="457200" lvl="1" indent="0">
              <a:buNone/>
            </a:pPr>
            <a:r>
              <a:rPr lang="en-US" altLang="zh-TW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Cosine Similarity </a:t>
            </a:r>
          </a:p>
          <a:p>
            <a:pPr marL="457200" lvl="1" indent="0">
              <a:buNone/>
            </a:pPr>
            <a:r>
              <a:rPr lang="en-US" altLang="zh-TW" sz="2800" b="1" dirty="0">
                <a:latin typeface="Verdana" panose="020B0604030504040204" pitchFamily="34" charset="0"/>
                <a:ea typeface="Verdana" panose="020B0604030504040204" pitchFamily="34" charset="0"/>
              </a:rPr>
              <a:t>Utility Matrix (Confusion Matrix)</a:t>
            </a:r>
          </a:p>
          <a:p>
            <a:pPr marL="457200" lvl="1" indent="0">
              <a:buNone/>
            </a:pPr>
            <a:endParaRPr lang="zh-TW" altLang="en-US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EDEE-24B9-430C-82B9-C3046830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Verdana" panose="020B0604030504040204" pitchFamily="34" charset="0"/>
                <a:ea typeface="Verdana" panose="020B0604030504040204" pitchFamily="34" charset="0"/>
              </a:rPr>
              <a:t>Collaborative Filtering</a:t>
            </a:r>
            <a:endParaRPr lang="zh-TW" altLang="en-US" b="1" dirty="0">
              <a:latin typeface="Verdana" panose="020B060403050404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C0C93-49FD-4F55-AB34-783BE9EA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C15714-E628-48B0-B41E-AFD7A3BC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67" y="1690688"/>
            <a:ext cx="7150546" cy="49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8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83716-7171-4B7D-BB37-C137D32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49" y="5454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使用</a:t>
            </a:r>
            <a:r>
              <a:rPr lang="en-US" altLang="zh-CN" sz="3200" dirty="0" err="1"/>
              <a:t>GridSearchCV</a:t>
            </a:r>
            <a:r>
              <a:rPr lang="zh-CN" altLang="en-US" sz="3200" dirty="0"/>
              <a:t>來得</a:t>
            </a:r>
            <a:br>
              <a:rPr lang="en-US" altLang="zh-CN" sz="3200" dirty="0"/>
            </a:br>
            <a:r>
              <a:rPr lang="zh-CN" altLang="en-US" sz="3200" dirty="0"/>
              <a:t>到最好的</a:t>
            </a:r>
            <a:r>
              <a:rPr lang="en-US" altLang="zh-CN" sz="3200" dirty="0"/>
              <a:t>parameters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743F27-C008-4DE9-BA9F-A528B8D8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9" y="1678525"/>
            <a:ext cx="7342441" cy="4070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8437661-2D1B-4980-A1C1-E3978686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75" y="724368"/>
            <a:ext cx="2812507" cy="7968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733C3-6417-49AB-A269-424C55FD365F}"/>
              </a:ext>
            </a:extLst>
          </p:cNvPr>
          <p:cNvSpPr txBox="1"/>
          <p:nvPr/>
        </p:nvSpPr>
        <p:spPr>
          <a:xfrm>
            <a:off x="8367548" y="201148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SVD</a:t>
            </a:r>
            <a:r>
              <a:rPr lang="zh-CN" altLang="en-US" sz="2800" dirty="0"/>
              <a:t>公式</a:t>
            </a:r>
            <a:endParaRPr lang="en-US" altLang="zh-CN" sz="28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1B39484-4B86-4FC7-99CA-EDC17B15A3DC}"/>
              </a:ext>
            </a:extLst>
          </p:cNvPr>
          <p:cNvSpPr/>
          <p:nvPr/>
        </p:nvSpPr>
        <p:spPr>
          <a:xfrm>
            <a:off x="8451575" y="775252"/>
            <a:ext cx="1519361" cy="6917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23F44A2-15EA-4F8B-A0A0-9FE5DAEDC143}"/>
              </a:ext>
            </a:extLst>
          </p:cNvPr>
          <p:cNvSpPr/>
          <p:nvPr/>
        </p:nvSpPr>
        <p:spPr>
          <a:xfrm>
            <a:off x="10105374" y="775252"/>
            <a:ext cx="1042356" cy="69176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DBA5B9-75D8-4AA6-9E16-10338B4476D2}"/>
              </a:ext>
            </a:extLst>
          </p:cNvPr>
          <p:cNvSpPr txBox="1"/>
          <p:nvPr/>
        </p:nvSpPr>
        <p:spPr>
          <a:xfrm>
            <a:off x="56394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E5FE0C-3F12-47D5-B161-3D0A5D119C54}"/>
                  </a:ext>
                </a:extLst>
              </p:cNvPr>
              <p:cNvSpPr txBox="1"/>
              <p:nvPr/>
            </p:nvSpPr>
            <p:spPr>
              <a:xfrm>
                <a:off x="8367548" y="1572129"/>
                <a:ext cx="3662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  : </a:t>
                </a:r>
                <a:r>
                  <a:rPr lang="zh-CN" altLang="en-US" sz="1400" i="1" dirty="0">
                    <a:latin typeface="Cambria Math" panose="02040503050406030204" pitchFamily="18" charset="0"/>
                  </a:rPr>
                  <a:t>全部電影的</a:t>
                </a:r>
                <a:r>
                  <a:rPr lang="en-US" altLang="zh-CN" sz="1400" i="1" dirty="0">
                    <a:latin typeface="Cambria Math" panose="02040503050406030204" pitchFamily="18" charset="0"/>
                  </a:rPr>
                  <a:t>ranking average</a:t>
                </a:r>
                <a:endParaRPr lang="en-US" altLang="zh-TW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𝑏𝑢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1400" i="1" dirty="0">
                    <a:latin typeface="Cambria Math" panose="02040503050406030204" pitchFamily="18" charset="0"/>
                  </a:rPr>
                  <a:t>user based</a:t>
                </a:r>
                <a:r>
                  <a:rPr lang="zh-CN" altLang="en-US" sz="1400" i="1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sz="1400" i="1" dirty="0">
                    <a:latin typeface="Cambria Math" panose="02040503050406030204" pitchFamily="18" charset="0"/>
                  </a:rPr>
                  <a:t>ranking average</a:t>
                </a:r>
                <a:endParaRPr lang="en-US" altLang="zh-TW" sz="1400" i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1400" i="1" dirty="0">
                    <a:latin typeface="Cambria Math" panose="02040503050406030204" pitchFamily="18" charset="0"/>
                  </a:rPr>
                  <a:t>item based</a:t>
                </a:r>
                <a:r>
                  <a:rPr lang="zh-CN" altLang="en-US" sz="1400" i="1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sz="1400" i="1" dirty="0">
                    <a:latin typeface="Cambria Math" panose="02040503050406030204" pitchFamily="18" charset="0"/>
                  </a:rPr>
                  <a:t>ranking average</a:t>
                </a:r>
                <a:endParaRPr lang="en-US" altLang="zh-TW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E5FE0C-3F12-47D5-B161-3D0A5D11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48" y="1572129"/>
                <a:ext cx="3662776" cy="923330"/>
              </a:xfrm>
              <a:prstGeom prst="rect">
                <a:avLst/>
              </a:prstGeom>
              <a:blipFill>
                <a:blip r:embed="rId4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D7DC515D-BF5B-4BE2-8EE0-5F8E4541D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575" y="3113815"/>
            <a:ext cx="3161703" cy="45881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317D238-6C6E-46A9-A142-56FB414C0579}"/>
              </a:ext>
            </a:extLst>
          </p:cNvPr>
          <p:cNvSpPr txBox="1"/>
          <p:nvPr/>
        </p:nvSpPr>
        <p:spPr>
          <a:xfrm>
            <a:off x="8445805" y="2634328"/>
            <a:ext cx="225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Regularization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9C12114-394B-41F0-9DDC-39B270E66DFF}"/>
              </a:ext>
            </a:extLst>
          </p:cNvPr>
          <p:cNvSpPr/>
          <p:nvPr/>
        </p:nvSpPr>
        <p:spPr>
          <a:xfrm>
            <a:off x="9768177" y="3144020"/>
            <a:ext cx="170954" cy="284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5AE4B7C-4B2C-41EC-8EAB-4E8D0A95F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047" y="4430129"/>
            <a:ext cx="2943987" cy="136104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4432E9-F02C-47A2-BD62-E3C1E3BC121E}"/>
              </a:ext>
            </a:extLst>
          </p:cNvPr>
          <p:cNvSpPr txBox="1"/>
          <p:nvPr/>
        </p:nvSpPr>
        <p:spPr>
          <a:xfrm>
            <a:off x="8445805" y="3896414"/>
            <a:ext cx="217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Learning Rate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F9434A-91C7-4BA8-BD0F-8B0C14D3C968}"/>
              </a:ext>
            </a:extLst>
          </p:cNvPr>
          <p:cNvSpPr txBox="1"/>
          <p:nvPr/>
        </p:nvSpPr>
        <p:spPr>
          <a:xfrm>
            <a:off x="8408826" y="4242720"/>
            <a:ext cx="494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t+1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2F1A0F1-DE3A-404D-8570-C2C03524A825}"/>
              </a:ext>
            </a:extLst>
          </p:cNvPr>
          <p:cNvSpPr txBox="1"/>
          <p:nvPr/>
        </p:nvSpPr>
        <p:spPr>
          <a:xfrm>
            <a:off x="9037859" y="4233868"/>
            <a:ext cx="346792" cy="285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D9A5A4D-A35C-4F56-B519-B968D9377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805" y="5941008"/>
            <a:ext cx="209579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7F00B-2FE4-41EA-B220-080A87439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8" y="1211961"/>
            <a:ext cx="8939607" cy="15840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使用最好的</a:t>
            </a:r>
            <a:r>
              <a:rPr lang="en-US" altLang="zh-CN" dirty="0"/>
              <a:t>parameters</a:t>
            </a:r>
            <a:r>
              <a:rPr lang="zh-CN" altLang="en-US" dirty="0"/>
              <a:t>並使用</a:t>
            </a:r>
            <a:r>
              <a:rPr lang="en-US" altLang="zh-CN" dirty="0"/>
              <a:t>SVD</a:t>
            </a:r>
            <a:r>
              <a:rPr lang="zh-CN" altLang="en-US" dirty="0"/>
              <a:t>來</a:t>
            </a:r>
            <a:r>
              <a:rPr lang="en-US" altLang="zh-CN" dirty="0"/>
              <a:t>train</a:t>
            </a:r>
            <a:r>
              <a:rPr lang="zh-CN" altLang="en-US" dirty="0"/>
              <a:t>及</a:t>
            </a:r>
            <a:r>
              <a:rPr lang="en-US" altLang="zh-CN" dirty="0"/>
              <a:t>test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1CFEAD-7B17-4EF4-98FA-98896091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7" y="2003996"/>
            <a:ext cx="11011894" cy="24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4A69C-AA48-4497-9B7A-CCEA31DF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" y="1475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計算</a:t>
            </a:r>
            <a:r>
              <a:rPr lang="en-US" altLang="zh-CN" dirty="0"/>
              <a:t>top-k</a:t>
            </a:r>
            <a:r>
              <a:rPr lang="zh-CN" altLang="en-US" dirty="0"/>
              <a:t>個（</a:t>
            </a:r>
            <a:r>
              <a:rPr lang="en-US" altLang="zh-CN" dirty="0"/>
              <a:t>10</a:t>
            </a:r>
            <a:r>
              <a:rPr lang="zh-CN" altLang="en-US" dirty="0"/>
              <a:t>個）的</a:t>
            </a:r>
            <a:r>
              <a:rPr lang="en-US" altLang="zh-CN" dirty="0"/>
              <a:t>estimated rating</a:t>
            </a:r>
            <a:r>
              <a:rPr lang="zh-CN" altLang="en-US" dirty="0"/>
              <a:t>的</a:t>
            </a:r>
            <a:r>
              <a:rPr lang="en-US" altLang="zh-CN" dirty="0"/>
              <a:t>NDCG</a:t>
            </a:r>
            <a:r>
              <a:rPr lang="zh-CN" altLang="en-US" dirty="0"/>
              <a:t>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9EFFC-7C45-4166-AF1E-13A8D09A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" y="2309853"/>
            <a:ext cx="7796632" cy="39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A05D9-EAE7-42C3-A06B-2B50A3BB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Collaborative Filtering</a:t>
            </a:r>
          </a:p>
          <a:p>
            <a:pPr marL="457200" lvl="1" indent="0">
              <a:buNone/>
            </a:pP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Gridsearch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</a:rPr>
              <a:t> Cross Validation</a:t>
            </a:r>
          </a:p>
          <a:p>
            <a:pPr marL="457200" lvl="1" indent="0"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SVD (Singular Value Decomposition)</a:t>
            </a:r>
          </a:p>
          <a:p>
            <a:pPr marL="457200" lvl="1" indent="0"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</a:rPr>
              <a:t>RMSE (Root Mean Square Error)</a:t>
            </a:r>
          </a:p>
          <a:p>
            <a:pPr marL="457200" lvl="1" indent="0"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</a:rPr>
              <a:t>Train Test 80%/20%</a:t>
            </a:r>
          </a:p>
          <a:p>
            <a:pPr marL="457200" lvl="1" indent="0"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</a:rPr>
              <a:t>NDCG (Normalized Discounted Cumulative Gain)</a:t>
            </a:r>
          </a:p>
          <a:p>
            <a:endParaRPr lang="en-US" altLang="zh-TW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zh-TW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 Based Filtering</a:t>
            </a:r>
          </a:p>
          <a:p>
            <a:pPr marL="457200" lvl="1" indent="0">
              <a:buNone/>
            </a:pP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Cosine Similarity </a:t>
            </a:r>
          </a:p>
          <a:p>
            <a:pPr marL="457200" lvl="1" indent="0">
              <a:buNone/>
            </a:pP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Utility Matrix (Confusion Matrix)</a:t>
            </a:r>
          </a:p>
          <a:p>
            <a:pPr marL="457200" lvl="1" indent="0">
              <a:buNone/>
            </a:pPr>
            <a:endParaRPr lang="zh-TW" altLang="en-US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EDEE-24B9-430C-82B9-C3046830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Verdana" panose="020B0604030504040204" pitchFamily="34" charset="0"/>
                <a:ea typeface="Verdana" panose="020B0604030504040204" pitchFamily="34" charset="0"/>
              </a:rPr>
              <a:t>Co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ntent Based</a:t>
            </a:r>
            <a:r>
              <a:rPr lang="en-US" altLang="zh-TW" b="1" dirty="0">
                <a:latin typeface="Verdana" panose="020B0604030504040204" pitchFamily="34" charset="0"/>
                <a:ea typeface="Verdana" panose="020B0604030504040204" pitchFamily="34" charset="0"/>
              </a:rPr>
              <a:t> Filtering</a:t>
            </a:r>
            <a:endParaRPr lang="zh-TW" altLang="en-US" b="1" dirty="0">
              <a:latin typeface="Verdana" panose="020B060403050404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C0C93-49FD-4F55-AB34-783BE9EA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955573-8249-45E9-A72D-AFE2BE24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9568"/>
            <a:ext cx="9809889" cy="38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7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0528-F322-44C5-84CB-00E98E09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5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產生一個稀疏矩陣的假體</a:t>
            </a:r>
            <a:endParaRPr lang="en-US" altLang="zh-C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 = 1682 * 1682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D5DB02-680C-4867-B7E0-C86F6BBD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3236"/>
            <a:ext cx="10647442" cy="2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12769</TotalTime>
  <Words>369</Words>
  <Application>Microsoft Office PowerPoint</Application>
  <PresentationFormat>寬螢幕</PresentationFormat>
  <Paragraphs>62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Cambria Math</vt:lpstr>
      <vt:lpstr>Verdana</vt:lpstr>
      <vt:lpstr>Office 佈景主題</vt:lpstr>
      <vt:lpstr>使用ML-100k資料集實作 推薦系統（Scikit-Surprise）</vt:lpstr>
      <vt:lpstr>PowerPoint 簡報</vt:lpstr>
      <vt:lpstr>Collaborative Filtering</vt:lpstr>
      <vt:lpstr>PowerPoint 簡報</vt:lpstr>
      <vt:lpstr>PowerPoint 簡報</vt:lpstr>
      <vt:lpstr>PowerPoint 簡報</vt:lpstr>
      <vt:lpstr>PowerPoint 簡報</vt:lpstr>
      <vt:lpstr>Content Based Filtering</vt:lpstr>
      <vt:lpstr>PowerPoint 簡報</vt:lpstr>
      <vt:lpstr>PowerPoint 簡報</vt:lpstr>
      <vt:lpstr>PowerPoint 簡報</vt:lpstr>
      <vt:lpstr>PowerPoint 簡報</vt:lpstr>
      <vt:lpstr>PowerPoint 簡報</vt:lpstr>
      <vt:lpstr>Conclusion and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駱詠仁</dc:creator>
  <cp:lastModifiedBy>駱詠仁</cp:lastModifiedBy>
  <cp:revision>32</cp:revision>
  <dcterms:created xsi:type="dcterms:W3CDTF">2023-12-19T19:56:49Z</dcterms:created>
  <dcterms:modified xsi:type="dcterms:W3CDTF">2023-12-30T14:26:05Z</dcterms:modified>
</cp:coreProperties>
</file>