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10" r:id="rId3"/>
    <p:sldId id="260" r:id="rId4"/>
    <p:sldId id="315" r:id="rId5"/>
    <p:sldId id="313" r:id="rId6"/>
    <p:sldId id="311"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5" r:id="rId21"/>
    <p:sldId id="336" r:id="rId22"/>
    <p:sldId id="337" r:id="rId23"/>
    <p:sldId id="338" r:id="rId24"/>
    <p:sldId id="331" r:id="rId25"/>
    <p:sldId id="332" r:id="rId26"/>
    <p:sldId id="333" r:id="rId27"/>
    <p:sldId id="334" r:id="rId28"/>
    <p:sldId id="312" r:id="rId29"/>
    <p:sldId id="314" r:id="rId30"/>
    <p:sldId id="316" r:id="rId31"/>
    <p:sldId id="271" r:id="rId3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17" autoAdjust="0"/>
    <p:restoredTop sz="94660"/>
  </p:normalViewPr>
  <p:slideViewPr>
    <p:cSldViewPr showGuides="1">
      <p:cViewPr>
        <p:scale>
          <a:sx n="125" d="100"/>
          <a:sy n="125" d="100"/>
        </p:scale>
        <p:origin x="-72" y="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96" d="100"/>
          <a:sy n="96" d="100"/>
        </p:scale>
        <p:origin x="-360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F88E8-A384-43EF-AD47-7131EA31A48D}" type="datetimeFigureOut">
              <a:rPr lang="de-DE" smtClean="0"/>
              <a:pPr/>
              <a:t>19.08.2014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75B27-EA39-4F13-BC45-9C0ECB6C1EEB}" type="slidenum">
              <a:rPr lang="de-DE" smtClean="0"/>
              <a:pPr/>
              <a:t>‹#›</a:t>
            </a:fld>
            <a:endParaRPr lang="de-DE"/>
          </a:p>
        </p:txBody>
      </p:sp>
    </p:spTree>
    <p:extLst>
      <p:ext uri="{BB962C8B-B14F-4D97-AF65-F5344CB8AC3E}">
        <p14:creationId xmlns:p14="http://schemas.microsoft.com/office/powerpoint/2010/main" val="553304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20</a:t>
            </a:fld>
            <a:endParaRPr lang="de-DE"/>
          </a:p>
        </p:txBody>
      </p:sp>
    </p:spTree>
    <p:extLst>
      <p:ext uri="{BB962C8B-B14F-4D97-AF65-F5344CB8AC3E}">
        <p14:creationId xmlns:p14="http://schemas.microsoft.com/office/powerpoint/2010/main" val="4015700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21</a:t>
            </a:fld>
            <a:endParaRPr lang="de-DE"/>
          </a:p>
        </p:txBody>
      </p:sp>
    </p:spTree>
    <p:extLst>
      <p:ext uri="{BB962C8B-B14F-4D97-AF65-F5344CB8AC3E}">
        <p14:creationId xmlns:p14="http://schemas.microsoft.com/office/powerpoint/2010/main" val="4015700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22</a:t>
            </a:fld>
            <a:endParaRPr lang="de-DE"/>
          </a:p>
        </p:txBody>
      </p:sp>
    </p:spTree>
    <p:extLst>
      <p:ext uri="{BB962C8B-B14F-4D97-AF65-F5344CB8AC3E}">
        <p14:creationId xmlns:p14="http://schemas.microsoft.com/office/powerpoint/2010/main" val="4015700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23</a:t>
            </a:fld>
            <a:endParaRPr lang="de-DE"/>
          </a:p>
        </p:txBody>
      </p:sp>
    </p:spTree>
    <p:extLst>
      <p:ext uri="{BB962C8B-B14F-4D97-AF65-F5344CB8AC3E}">
        <p14:creationId xmlns:p14="http://schemas.microsoft.com/office/powerpoint/2010/main" val="4015700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3.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pic>
        <p:nvPicPr>
          <p:cNvPr id="5" name="Grafik 4" descr="lights_ppt_start.png"/>
          <p:cNvPicPr>
            <a:picLocks noChangeAspect="1"/>
          </p:cNvPicPr>
          <p:nvPr userDrawn="1"/>
        </p:nvPicPr>
        <p:blipFill>
          <a:blip r:embed="rId2" cstate="print"/>
          <a:stretch>
            <a:fillRect/>
          </a:stretch>
        </p:blipFill>
        <p:spPr>
          <a:xfrm>
            <a:off x="0" y="0"/>
            <a:ext cx="9144000" cy="6858000"/>
          </a:xfrm>
          <a:prstGeom prst="rect">
            <a:avLst/>
          </a:prstGeom>
        </p:spPr>
      </p:pic>
      <p:sp>
        <p:nvSpPr>
          <p:cNvPr id="7" name="Titel 1"/>
          <p:cNvSpPr>
            <a:spLocks noGrp="1"/>
          </p:cNvSpPr>
          <p:nvPr>
            <p:ph type="ctrTitle" hasCustomPrompt="1"/>
          </p:nvPr>
        </p:nvSpPr>
        <p:spPr>
          <a:xfrm>
            <a:off x="0" y="4437112"/>
            <a:ext cx="9144000" cy="821953"/>
          </a:xfrm>
        </p:spPr>
        <p:txBody>
          <a:bodyPr lIns="0" tIns="0" rIns="0" bIns="0" anchor="t" anchorCtr="0">
            <a:noAutofit/>
          </a:bodyPr>
          <a:lstStyle>
            <a:lvl1pPr>
              <a:defRPr sz="5400" b="0" spc="-150">
                <a:solidFill>
                  <a:schemeClr val="tx2"/>
                </a:solidFill>
                <a:effectLst>
                  <a:outerShdw dist="12700" dir="16200000" algn="t" rotWithShape="0">
                    <a:prstClr val="black">
                      <a:alpha val="40000"/>
                    </a:prstClr>
                  </a:outerShdw>
                </a:effectLst>
              </a:defRPr>
            </a:lvl1pPr>
          </a:lstStyle>
          <a:p>
            <a:r>
              <a:rPr lang="de-DE" dirty="0" smtClean="0"/>
              <a:t>The </a:t>
            </a:r>
            <a:r>
              <a:rPr lang="de-DE" dirty="0" err="1" smtClean="0"/>
              <a:t>Presentation</a:t>
            </a:r>
            <a:r>
              <a:rPr lang="de-DE" dirty="0" smtClean="0"/>
              <a:t> Title</a:t>
            </a:r>
            <a:endParaRPr lang="de-DE" dirty="0"/>
          </a:p>
        </p:txBody>
      </p:sp>
      <p:sp>
        <p:nvSpPr>
          <p:cNvPr id="9" name="Untertitel 2"/>
          <p:cNvSpPr>
            <a:spLocks noGrp="1"/>
          </p:cNvSpPr>
          <p:nvPr>
            <p:ph type="subTitle" idx="1" hasCustomPrompt="1"/>
          </p:nvPr>
        </p:nvSpPr>
        <p:spPr>
          <a:xfrm>
            <a:off x="0" y="5187057"/>
            <a:ext cx="9144000" cy="576064"/>
          </a:xfrm>
        </p:spPr>
        <p:txBody>
          <a:bodyPr>
            <a:normAutofit/>
          </a:bodyPr>
          <a:lstStyle>
            <a:lvl1pPr marL="0" indent="0" algn="ctr">
              <a:buNone/>
              <a:defRPr sz="1800" i="1">
                <a:solidFill>
                  <a:schemeClr val="accent2"/>
                </a:soli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Date</a:t>
            </a:r>
            <a:endParaRPr lang="de-DE" dirty="0"/>
          </a:p>
        </p:txBody>
      </p:sp>
      <p:pic>
        <p:nvPicPr>
          <p:cNvPr id="11" name="Grafik 10" descr="arrow_next.png">
            <a:hlinkClick r:id="" action="ppaction://hlinkshowjump?jump=nextslide"/>
          </p:cNvPr>
          <p:cNvPicPr>
            <a:picLocks noChangeAspect="1"/>
          </p:cNvPicPr>
          <p:nvPr userDrawn="1"/>
        </p:nvPicPr>
        <p:blipFill>
          <a:blip r:embed="rId3" cstate="print"/>
          <a:stretch>
            <a:fillRect/>
          </a:stretch>
        </p:blipFill>
        <p:spPr>
          <a:xfrm>
            <a:off x="8421191" y="6191788"/>
            <a:ext cx="352425" cy="352425"/>
          </a:xfrm>
          <a:prstGeom prst="rect">
            <a:avLst/>
          </a:prstGeom>
        </p:spPr>
      </p:pic>
      <p:sp>
        <p:nvSpPr>
          <p:cNvPr id="13" name="Inhaltsplatzhalter 2"/>
          <p:cNvSpPr>
            <a:spLocks noGrp="1"/>
          </p:cNvSpPr>
          <p:nvPr>
            <p:ph idx="10" hasCustomPrompt="1"/>
          </p:nvPr>
        </p:nvSpPr>
        <p:spPr>
          <a:xfrm>
            <a:off x="539552" y="620688"/>
            <a:ext cx="8064896" cy="2304256"/>
          </a:xfrm>
        </p:spPr>
        <p:txBody>
          <a:bodyPr wrap="square" lIns="0" tIns="0" rIns="0" bIns="0" numCol="1" anchor="ctr" anchorCtr="0">
            <a:noAutofit/>
          </a:bodyPr>
          <a:lstStyle>
            <a:lvl1pPr marL="0" indent="-180000" algn="ctr">
              <a:lnSpc>
                <a:spcPct val="100000"/>
              </a:lnSpc>
              <a:spcBef>
                <a:spcPts val="100"/>
              </a:spcBef>
              <a:buFont typeface="Arial" pitchFamily="34" charset="0"/>
              <a:buNone/>
              <a:defRPr lang="de-DE" sz="4000" b="1" dirty="0">
                <a:solidFill>
                  <a:schemeClr val="accent1"/>
                </a:solidFill>
              </a:defRPr>
            </a:lvl1pPr>
          </a:lstStyle>
          <a:p>
            <a:pPr lvl="0"/>
            <a:r>
              <a:rPr lang="de-DE" dirty="0" err="1" smtClean="0"/>
              <a:t>Your</a:t>
            </a:r>
            <a:r>
              <a:rPr lang="de-DE" dirty="0" smtClean="0"/>
              <a:t> Logo </a:t>
            </a:r>
            <a:r>
              <a:rPr lang="de-DE" dirty="0" err="1" smtClean="0"/>
              <a:t>or</a:t>
            </a:r>
            <a:r>
              <a:rPr lang="de-DE" dirty="0" smtClean="0"/>
              <a:t> Company Name</a:t>
            </a:r>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1">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4" name="Grafik 13" descr="cn_logo_w.png"/>
          <p:cNvPicPr>
            <a:picLocks noChangeAspect="1"/>
          </p:cNvPicPr>
          <p:nvPr userDrawn="1"/>
        </p:nvPicPr>
        <p:blipFill>
          <a:blip r:embed="rId3" cstate="print"/>
          <a:stretch>
            <a:fillRect/>
          </a:stretch>
        </p:blipFill>
        <p:spPr>
          <a:xfrm>
            <a:off x="611560" y="5918992"/>
            <a:ext cx="951359" cy="678360"/>
          </a:xfrm>
          <a:prstGeom prst="rect">
            <a:avLst/>
          </a:prstGeom>
        </p:spPr>
      </p:pic>
      <p:pic>
        <p:nvPicPr>
          <p:cNvPr id="15" name="Grafik 14" descr="trenner.png"/>
          <p:cNvPicPr>
            <a:picLocks noChangeAspect="1"/>
          </p:cNvPicPr>
          <p:nvPr userDrawn="1"/>
        </p:nvPicPr>
        <p:blipFill>
          <a:blip r:embed="rId4"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17" name="Inhaltsplatzhalter 2"/>
          <p:cNvSpPr>
            <a:spLocks noGrp="1"/>
          </p:cNvSpPr>
          <p:nvPr>
            <p:ph idx="1" hasCustomPrompt="1"/>
          </p:nvPr>
        </p:nvSpPr>
        <p:spPr>
          <a:xfrm>
            <a:off x="611560" y="1556792"/>
            <a:ext cx="3528392" cy="396044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8" name="Inhaltsplatzhalter 2"/>
          <p:cNvSpPr>
            <a:spLocks noGrp="1"/>
          </p:cNvSpPr>
          <p:nvPr>
            <p:ph idx="13" hasCustomPrompt="1"/>
          </p:nvPr>
        </p:nvSpPr>
        <p:spPr>
          <a:xfrm>
            <a:off x="5004048" y="1556792"/>
            <a:ext cx="3528392" cy="396044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9" name="Fußzeilenplatzhalter 4"/>
          <p:cNvSpPr txBox="1">
            <a:spLocks/>
          </p:cNvSpPr>
          <p:nvPr userDrawn="1"/>
        </p:nvSpPr>
        <p:spPr>
          <a:xfrm>
            <a:off x="4412704" y="6120592"/>
            <a:ext cx="2031504" cy="648072"/>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www.company-name.com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hello@company-name.com</a:t>
            </a:r>
            <a:endParaRPr kumimoji="0" lang="de-DE" sz="10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20" name="Fußzeilenplatzhalter 4"/>
          <p:cNvSpPr txBox="1">
            <a:spLocks/>
          </p:cNvSpPr>
          <p:nvPr userDrawn="1"/>
        </p:nvSpPr>
        <p:spPr>
          <a:xfrm>
            <a:off x="2339752" y="6120680"/>
            <a:ext cx="2088232" cy="764704"/>
          </a:xfrm>
          <a:prstGeom prst="rect">
            <a:avLst/>
          </a:prstGeom>
        </p:spPr>
        <p:txBody>
          <a:bodyPr vert="horz" lIns="0" tIns="0" rIns="0" bIns="0" rtlCol="0" anchor="t" anchorCtr="0"/>
          <a:lstStyle>
            <a:lvl1pPr algn="l">
              <a:defRPr>
                <a:solidFill>
                  <a:schemeClr val="bg1"/>
                </a:solidFill>
              </a:defRPr>
            </a:lvl1pPr>
          </a:lstStyle>
          <a:p>
            <a:r>
              <a:rPr lang="en-US" sz="1000" dirty="0" err="1" smtClean="0">
                <a:solidFill>
                  <a:schemeClr val="accent2"/>
                </a:solidFill>
              </a:rPr>
              <a:t>Lorem</a:t>
            </a:r>
            <a:r>
              <a:rPr lang="en-US" sz="1000" dirty="0" smtClean="0">
                <a:solidFill>
                  <a:schemeClr val="accent2"/>
                </a:solidFill>
              </a:rPr>
              <a:t> </a:t>
            </a:r>
            <a:r>
              <a:rPr lang="en-US" sz="1000" dirty="0" err="1" smtClean="0">
                <a:solidFill>
                  <a:schemeClr val="accent2"/>
                </a:solidFill>
              </a:rPr>
              <a:t>Ipsum</a:t>
            </a:r>
            <a:r>
              <a:rPr lang="en-US" sz="1000" dirty="0" smtClean="0">
                <a:solidFill>
                  <a:schemeClr val="accent2"/>
                </a:solidFill>
              </a:rPr>
              <a:t> Street 122</a:t>
            </a:r>
          </a:p>
          <a:p>
            <a:r>
              <a:rPr lang="en-US" sz="1000" dirty="0" smtClean="0">
                <a:solidFill>
                  <a:schemeClr val="accent2"/>
                </a:solidFill>
              </a:rPr>
              <a:t>State, Country</a:t>
            </a:r>
          </a:p>
          <a:p>
            <a:r>
              <a:rPr lang="en-US" sz="1000" dirty="0" smtClean="0">
                <a:solidFill>
                  <a:schemeClr val="accent2"/>
                </a:solidFill>
              </a:rPr>
              <a:t>Phone  0123 4567 89</a:t>
            </a:r>
            <a:endParaRPr lang="de-DE" sz="1000" dirty="0" smtClean="0">
              <a:solidFill>
                <a:schemeClr val="accent2"/>
              </a:solidFill>
            </a:endParaRPr>
          </a:p>
        </p:txBody>
      </p:sp>
      <p:pic>
        <p:nvPicPr>
          <p:cNvPr id="24" name="Grafik 23" descr="arrow_back.png">
            <a:hlinkClick r:id="" action="ppaction://hlinkshowjump?jump=previousslide"/>
          </p:cNvPr>
          <p:cNvPicPr>
            <a:picLocks noChangeAspect="1"/>
          </p:cNvPicPr>
          <p:nvPr userDrawn="1"/>
        </p:nvPicPr>
        <p:blipFill>
          <a:blip r:embed="rId5" cstate="print"/>
          <a:stretch>
            <a:fillRect/>
          </a:stretch>
        </p:blipFill>
        <p:spPr>
          <a:xfrm>
            <a:off x="6995120" y="6191788"/>
            <a:ext cx="352425" cy="352425"/>
          </a:xfrm>
          <a:prstGeom prst="rect">
            <a:avLst/>
          </a:prstGeom>
        </p:spPr>
      </p:pic>
      <p:pic>
        <p:nvPicPr>
          <p:cNvPr id="25" name="Grafik 24" descr="arrow_next.png">
            <a:hlinkClick r:id="" action="ppaction://hlinkshowjump?jump=nextslide"/>
          </p:cNvPr>
          <p:cNvPicPr>
            <a:picLocks noChangeAspect="1"/>
          </p:cNvPicPr>
          <p:nvPr userDrawn="1"/>
        </p:nvPicPr>
        <p:blipFill>
          <a:blip r:embed="rId6" cstate="print"/>
          <a:stretch>
            <a:fillRect/>
          </a:stretch>
        </p:blipFill>
        <p:spPr>
          <a:xfrm>
            <a:off x="8421191" y="6191788"/>
            <a:ext cx="352425" cy="35242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2">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4" name="Grafik 13" descr="cn_logo_w.png"/>
          <p:cNvPicPr>
            <a:picLocks noChangeAspect="1"/>
          </p:cNvPicPr>
          <p:nvPr userDrawn="1"/>
        </p:nvPicPr>
        <p:blipFill>
          <a:blip r:embed="rId3" cstate="print"/>
          <a:stretch>
            <a:fillRect/>
          </a:stretch>
        </p:blipFill>
        <p:spPr>
          <a:xfrm>
            <a:off x="611560" y="5918992"/>
            <a:ext cx="951359" cy="678360"/>
          </a:xfrm>
          <a:prstGeom prst="rect">
            <a:avLst/>
          </a:prstGeom>
        </p:spPr>
      </p:pic>
      <p:pic>
        <p:nvPicPr>
          <p:cNvPr id="15" name="Grafik 14" descr="trenner.png"/>
          <p:cNvPicPr>
            <a:picLocks noChangeAspect="1"/>
          </p:cNvPicPr>
          <p:nvPr userDrawn="1"/>
        </p:nvPicPr>
        <p:blipFill>
          <a:blip r:embed="rId4"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17" name="Inhaltsplatzhalter 2"/>
          <p:cNvSpPr>
            <a:spLocks noGrp="1"/>
          </p:cNvSpPr>
          <p:nvPr>
            <p:ph idx="1" hasCustomPrompt="1"/>
          </p:nvPr>
        </p:nvSpPr>
        <p:spPr>
          <a:xfrm>
            <a:off x="611560" y="1556792"/>
            <a:ext cx="7920880" cy="1872208"/>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8" name="Inhaltsplatzhalter 2"/>
          <p:cNvSpPr>
            <a:spLocks noGrp="1"/>
          </p:cNvSpPr>
          <p:nvPr>
            <p:ph idx="13" hasCustomPrompt="1"/>
          </p:nvPr>
        </p:nvSpPr>
        <p:spPr>
          <a:xfrm>
            <a:off x="611560" y="3717032"/>
            <a:ext cx="7920880" cy="180020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9" name="Fußzeilenplatzhalter 4"/>
          <p:cNvSpPr txBox="1">
            <a:spLocks/>
          </p:cNvSpPr>
          <p:nvPr userDrawn="1"/>
        </p:nvSpPr>
        <p:spPr>
          <a:xfrm>
            <a:off x="4412704" y="6120592"/>
            <a:ext cx="2031504" cy="648072"/>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www.company-name.com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hello@company-name.com</a:t>
            </a:r>
            <a:endParaRPr kumimoji="0" lang="de-DE" sz="10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20" name="Fußzeilenplatzhalter 4"/>
          <p:cNvSpPr txBox="1">
            <a:spLocks/>
          </p:cNvSpPr>
          <p:nvPr userDrawn="1"/>
        </p:nvSpPr>
        <p:spPr>
          <a:xfrm>
            <a:off x="2339752" y="6120680"/>
            <a:ext cx="2088232" cy="764704"/>
          </a:xfrm>
          <a:prstGeom prst="rect">
            <a:avLst/>
          </a:prstGeom>
        </p:spPr>
        <p:txBody>
          <a:bodyPr vert="horz" lIns="0" tIns="0" rIns="0" bIns="0" rtlCol="0" anchor="t" anchorCtr="0"/>
          <a:lstStyle>
            <a:lvl1pPr algn="l">
              <a:defRPr>
                <a:solidFill>
                  <a:schemeClr val="bg1"/>
                </a:solidFill>
              </a:defRPr>
            </a:lvl1pPr>
          </a:lstStyle>
          <a:p>
            <a:r>
              <a:rPr lang="en-US" sz="1000" dirty="0" err="1" smtClean="0">
                <a:solidFill>
                  <a:schemeClr val="accent2"/>
                </a:solidFill>
              </a:rPr>
              <a:t>Lorem</a:t>
            </a:r>
            <a:r>
              <a:rPr lang="en-US" sz="1000" dirty="0" smtClean="0">
                <a:solidFill>
                  <a:schemeClr val="accent2"/>
                </a:solidFill>
              </a:rPr>
              <a:t> </a:t>
            </a:r>
            <a:r>
              <a:rPr lang="en-US" sz="1000" dirty="0" err="1" smtClean="0">
                <a:solidFill>
                  <a:schemeClr val="accent2"/>
                </a:solidFill>
              </a:rPr>
              <a:t>Ipsum</a:t>
            </a:r>
            <a:r>
              <a:rPr lang="en-US" sz="1000" dirty="0" smtClean="0">
                <a:solidFill>
                  <a:schemeClr val="accent2"/>
                </a:solidFill>
              </a:rPr>
              <a:t> Street 122</a:t>
            </a:r>
          </a:p>
          <a:p>
            <a:r>
              <a:rPr lang="en-US" sz="1000" dirty="0" smtClean="0">
                <a:solidFill>
                  <a:schemeClr val="accent2"/>
                </a:solidFill>
              </a:rPr>
              <a:t>State, Country</a:t>
            </a:r>
          </a:p>
          <a:p>
            <a:r>
              <a:rPr lang="en-US" sz="1000" dirty="0" smtClean="0">
                <a:solidFill>
                  <a:schemeClr val="accent2"/>
                </a:solidFill>
              </a:rPr>
              <a:t>Phone  0123 4567 89</a:t>
            </a:r>
            <a:endParaRPr lang="de-DE" sz="1000" dirty="0" smtClean="0">
              <a:solidFill>
                <a:schemeClr val="accent2"/>
              </a:solidFill>
            </a:endParaRPr>
          </a:p>
        </p:txBody>
      </p:sp>
      <p:pic>
        <p:nvPicPr>
          <p:cNvPr id="22" name="Grafik 21" descr="arrow_back.png">
            <a:hlinkClick r:id="" action="ppaction://hlinkshowjump?jump=previousslide"/>
          </p:cNvPr>
          <p:cNvPicPr>
            <a:picLocks noChangeAspect="1"/>
          </p:cNvPicPr>
          <p:nvPr userDrawn="1"/>
        </p:nvPicPr>
        <p:blipFill>
          <a:blip r:embed="rId5" cstate="print"/>
          <a:stretch>
            <a:fillRect/>
          </a:stretch>
        </p:blipFill>
        <p:spPr>
          <a:xfrm>
            <a:off x="6995120" y="6191788"/>
            <a:ext cx="352425" cy="352425"/>
          </a:xfrm>
          <a:prstGeom prst="rect">
            <a:avLst/>
          </a:prstGeom>
        </p:spPr>
      </p:pic>
      <p:pic>
        <p:nvPicPr>
          <p:cNvPr id="23" name="Grafik 22" descr="arrow_next.png">
            <a:hlinkClick r:id="" action="ppaction://hlinkshowjump?jump=nextslide"/>
          </p:cNvPr>
          <p:cNvPicPr>
            <a:picLocks noChangeAspect="1"/>
          </p:cNvPicPr>
          <p:nvPr userDrawn="1"/>
        </p:nvPicPr>
        <p:blipFill>
          <a:blip r:embed="rId6" cstate="print"/>
          <a:stretch>
            <a:fillRect/>
          </a:stretch>
        </p:blipFill>
        <p:spPr>
          <a:xfrm>
            <a:off x="8421191" y="6191788"/>
            <a:ext cx="352425" cy="352425"/>
          </a:xfrm>
          <a:prstGeom prst="rect">
            <a:avLst/>
          </a:prstGeom>
        </p:spPr>
      </p:pic>
      <p:sp>
        <p:nvSpPr>
          <p:cNvPr id="2" name="Date Placeholder 1"/>
          <p:cNvSpPr>
            <a:spLocks noGrp="1"/>
          </p:cNvSpPr>
          <p:nvPr>
            <p:ph type="dt" sz="half" idx="14"/>
          </p:nvPr>
        </p:nvSpPr>
        <p:spPr/>
        <p:txBody>
          <a:bodyPr/>
          <a:lstStyle/>
          <a:p>
            <a:fld id="{9925A2E9-89E1-4605-85B7-FCAC8D801E55}" type="datetime1">
              <a:rPr lang="de-DE" smtClean="0"/>
              <a:pPr/>
              <a:t>19.08.2014</a:t>
            </a:fld>
            <a:endParaRPr lang="de-DE"/>
          </a:p>
        </p:txBody>
      </p:sp>
      <p:sp>
        <p:nvSpPr>
          <p:cNvPr id="3" name="Footer Placeholder 2"/>
          <p:cNvSpPr>
            <a:spLocks noGrp="1"/>
          </p:cNvSpPr>
          <p:nvPr>
            <p:ph type="ftr" sz="quarter" idx="15"/>
          </p:nvPr>
        </p:nvSpPr>
        <p:spPr/>
        <p:txBody>
          <a:bodyPr/>
          <a:lstStyle/>
          <a:p>
            <a:endParaRPr lang="de-DE"/>
          </a:p>
        </p:txBody>
      </p:sp>
      <p:sp>
        <p:nvSpPr>
          <p:cNvPr id="4" name="Slide Number Placeholder 3"/>
          <p:cNvSpPr>
            <a:spLocks noGrp="1"/>
          </p:cNvSpPr>
          <p:nvPr>
            <p:ph type="sldNum" sz="quarter" idx="16"/>
          </p:nvPr>
        </p:nvSpPr>
        <p:spPr/>
        <p:txBody>
          <a:bodyPr/>
          <a:lstStyle/>
          <a:p>
            <a:fld id="{02FE49DB-545E-46CA-A06F-217AEC04D591}" type="slidenum">
              <a:rPr lang="de-DE" smtClean="0"/>
              <a:pPr/>
              <a:t>‹#›</a:t>
            </a:fld>
            <a:endParaRPr lang="de-DE"/>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3">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4" name="Grafik 13" descr="cn_logo_w.png"/>
          <p:cNvPicPr>
            <a:picLocks noChangeAspect="1"/>
          </p:cNvPicPr>
          <p:nvPr userDrawn="1"/>
        </p:nvPicPr>
        <p:blipFill>
          <a:blip r:embed="rId3" cstate="print"/>
          <a:stretch>
            <a:fillRect/>
          </a:stretch>
        </p:blipFill>
        <p:spPr>
          <a:xfrm>
            <a:off x="611560" y="5918992"/>
            <a:ext cx="951359" cy="678360"/>
          </a:xfrm>
          <a:prstGeom prst="rect">
            <a:avLst/>
          </a:prstGeom>
        </p:spPr>
      </p:pic>
      <p:pic>
        <p:nvPicPr>
          <p:cNvPr id="15" name="Grafik 14" descr="trenner.png"/>
          <p:cNvPicPr>
            <a:picLocks noChangeAspect="1"/>
          </p:cNvPicPr>
          <p:nvPr userDrawn="1"/>
        </p:nvPicPr>
        <p:blipFill>
          <a:blip r:embed="rId4"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17" name="Inhaltsplatzhalter 2"/>
          <p:cNvSpPr>
            <a:spLocks noGrp="1"/>
          </p:cNvSpPr>
          <p:nvPr>
            <p:ph idx="1" hasCustomPrompt="1"/>
          </p:nvPr>
        </p:nvSpPr>
        <p:spPr>
          <a:xfrm>
            <a:off x="611560" y="3068960"/>
            <a:ext cx="2376264" cy="244827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9" name="Bildplatzhalter 2" descr="Click For Your Pic"/>
          <p:cNvSpPr>
            <a:spLocks noGrp="1"/>
          </p:cNvSpPr>
          <p:nvPr>
            <p:ph type="pic" idx="13" hasCustomPrompt="1"/>
          </p:nvPr>
        </p:nvSpPr>
        <p:spPr>
          <a:xfrm>
            <a:off x="611560" y="1628800"/>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21" name="Bildplatzhalter 2" descr="Click For Your Pic"/>
          <p:cNvSpPr>
            <a:spLocks noGrp="1"/>
          </p:cNvSpPr>
          <p:nvPr>
            <p:ph type="pic" idx="14" hasCustomPrompt="1"/>
          </p:nvPr>
        </p:nvSpPr>
        <p:spPr>
          <a:xfrm>
            <a:off x="3383868" y="1628800"/>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22" name="Bildplatzhalter 2" descr="Click For Your Pic"/>
          <p:cNvSpPr>
            <a:spLocks noGrp="1"/>
          </p:cNvSpPr>
          <p:nvPr>
            <p:ph type="pic" idx="15" hasCustomPrompt="1"/>
          </p:nvPr>
        </p:nvSpPr>
        <p:spPr>
          <a:xfrm>
            <a:off x="6156176" y="1628800"/>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23" name="Inhaltsplatzhalter 2"/>
          <p:cNvSpPr>
            <a:spLocks noGrp="1"/>
          </p:cNvSpPr>
          <p:nvPr>
            <p:ph idx="16" hasCustomPrompt="1"/>
          </p:nvPr>
        </p:nvSpPr>
        <p:spPr>
          <a:xfrm>
            <a:off x="3383868" y="3068960"/>
            <a:ext cx="2376264" cy="244827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24" name="Inhaltsplatzhalter 2"/>
          <p:cNvSpPr>
            <a:spLocks noGrp="1"/>
          </p:cNvSpPr>
          <p:nvPr>
            <p:ph idx="17" hasCustomPrompt="1"/>
          </p:nvPr>
        </p:nvSpPr>
        <p:spPr>
          <a:xfrm>
            <a:off x="6156176" y="3068960"/>
            <a:ext cx="2376264" cy="244827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8" name="Fußzeilenplatzhalter 4"/>
          <p:cNvSpPr txBox="1">
            <a:spLocks/>
          </p:cNvSpPr>
          <p:nvPr userDrawn="1"/>
        </p:nvSpPr>
        <p:spPr>
          <a:xfrm>
            <a:off x="4412704" y="6120592"/>
            <a:ext cx="2031504" cy="648072"/>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www.company-name.com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hello@company-name.com</a:t>
            </a:r>
            <a:endParaRPr kumimoji="0" lang="de-DE" sz="10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20" name="Fußzeilenplatzhalter 4"/>
          <p:cNvSpPr txBox="1">
            <a:spLocks/>
          </p:cNvSpPr>
          <p:nvPr userDrawn="1"/>
        </p:nvSpPr>
        <p:spPr>
          <a:xfrm>
            <a:off x="2339752" y="6120680"/>
            <a:ext cx="2088232" cy="764704"/>
          </a:xfrm>
          <a:prstGeom prst="rect">
            <a:avLst/>
          </a:prstGeom>
        </p:spPr>
        <p:txBody>
          <a:bodyPr vert="horz" lIns="0" tIns="0" rIns="0" bIns="0" rtlCol="0" anchor="t" anchorCtr="0"/>
          <a:lstStyle>
            <a:lvl1pPr algn="l">
              <a:defRPr>
                <a:solidFill>
                  <a:schemeClr val="bg1"/>
                </a:solidFill>
              </a:defRPr>
            </a:lvl1pPr>
          </a:lstStyle>
          <a:p>
            <a:r>
              <a:rPr lang="en-US" sz="1000" dirty="0" err="1" smtClean="0">
                <a:solidFill>
                  <a:schemeClr val="accent2"/>
                </a:solidFill>
              </a:rPr>
              <a:t>Lorem</a:t>
            </a:r>
            <a:r>
              <a:rPr lang="en-US" sz="1000" dirty="0" smtClean="0">
                <a:solidFill>
                  <a:schemeClr val="accent2"/>
                </a:solidFill>
              </a:rPr>
              <a:t> </a:t>
            </a:r>
            <a:r>
              <a:rPr lang="en-US" sz="1000" dirty="0" err="1" smtClean="0">
                <a:solidFill>
                  <a:schemeClr val="accent2"/>
                </a:solidFill>
              </a:rPr>
              <a:t>Ipsum</a:t>
            </a:r>
            <a:r>
              <a:rPr lang="en-US" sz="1000" dirty="0" smtClean="0">
                <a:solidFill>
                  <a:schemeClr val="accent2"/>
                </a:solidFill>
              </a:rPr>
              <a:t> Street 122</a:t>
            </a:r>
          </a:p>
          <a:p>
            <a:r>
              <a:rPr lang="en-US" sz="1000" dirty="0" smtClean="0">
                <a:solidFill>
                  <a:schemeClr val="accent2"/>
                </a:solidFill>
              </a:rPr>
              <a:t>State, Country</a:t>
            </a:r>
          </a:p>
          <a:p>
            <a:r>
              <a:rPr lang="en-US" sz="1000" dirty="0" smtClean="0">
                <a:solidFill>
                  <a:schemeClr val="accent2"/>
                </a:solidFill>
              </a:rPr>
              <a:t>Phone  0123 4567 89</a:t>
            </a:r>
            <a:endParaRPr lang="de-DE" sz="1000" dirty="0" smtClean="0">
              <a:solidFill>
                <a:schemeClr val="accent2"/>
              </a:solidFill>
            </a:endParaRPr>
          </a:p>
        </p:txBody>
      </p:sp>
      <p:pic>
        <p:nvPicPr>
          <p:cNvPr id="26" name="Grafik 25" descr="arrow_back.png">
            <a:hlinkClick r:id="" action="ppaction://hlinkshowjump?jump=previousslide"/>
          </p:cNvPr>
          <p:cNvPicPr>
            <a:picLocks noChangeAspect="1"/>
          </p:cNvPicPr>
          <p:nvPr userDrawn="1"/>
        </p:nvPicPr>
        <p:blipFill>
          <a:blip r:embed="rId5" cstate="print"/>
          <a:stretch>
            <a:fillRect/>
          </a:stretch>
        </p:blipFill>
        <p:spPr>
          <a:xfrm>
            <a:off x="6995120" y="6191788"/>
            <a:ext cx="352425" cy="352425"/>
          </a:xfrm>
          <a:prstGeom prst="rect">
            <a:avLst/>
          </a:prstGeom>
        </p:spPr>
      </p:pic>
      <p:pic>
        <p:nvPicPr>
          <p:cNvPr id="27" name="Grafik 26" descr="arrow_next.png">
            <a:hlinkClick r:id="" action="ppaction://hlinkshowjump?jump=nextslide"/>
          </p:cNvPr>
          <p:cNvPicPr>
            <a:picLocks noChangeAspect="1"/>
          </p:cNvPicPr>
          <p:nvPr userDrawn="1"/>
        </p:nvPicPr>
        <p:blipFill>
          <a:blip r:embed="rId6" cstate="print"/>
          <a:stretch>
            <a:fillRect/>
          </a:stretch>
        </p:blipFill>
        <p:spPr>
          <a:xfrm>
            <a:off x="8421191" y="6191788"/>
            <a:ext cx="352425" cy="35242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4">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4" name="Grafik 13" descr="cn_logo_w.png"/>
          <p:cNvPicPr>
            <a:picLocks noChangeAspect="1"/>
          </p:cNvPicPr>
          <p:nvPr userDrawn="1"/>
        </p:nvPicPr>
        <p:blipFill>
          <a:blip r:embed="rId3" cstate="print"/>
          <a:stretch>
            <a:fillRect/>
          </a:stretch>
        </p:blipFill>
        <p:spPr>
          <a:xfrm>
            <a:off x="611560" y="5918992"/>
            <a:ext cx="951359" cy="678360"/>
          </a:xfrm>
          <a:prstGeom prst="rect">
            <a:avLst/>
          </a:prstGeom>
        </p:spPr>
      </p:pic>
      <p:pic>
        <p:nvPicPr>
          <p:cNvPr id="15" name="Grafik 14" descr="trenner.png"/>
          <p:cNvPicPr>
            <a:picLocks noChangeAspect="1"/>
          </p:cNvPicPr>
          <p:nvPr userDrawn="1"/>
        </p:nvPicPr>
        <p:blipFill>
          <a:blip r:embed="rId4"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25" name="Inhaltsplatzhalter 2"/>
          <p:cNvSpPr>
            <a:spLocks noGrp="1"/>
          </p:cNvSpPr>
          <p:nvPr>
            <p:ph idx="20" hasCustomPrompt="1"/>
          </p:nvPr>
        </p:nvSpPr>
        <p:spPr>
          <a:xfrm>
            <a:off x="3419872" y="1700808"/>
            <a:ext cx="5148572" cy="100811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27" name="Bildplatzhalter 2" descr="Click For Your Pic"/>
          <p:cNvSpPr>
            <a:spLocks noGrp="1"/>
          </p:cNvSpPr>
          <p:nvPr>
            <p:ph type="pic" idx="13" hasCustomPrompt="1"/>
          </p:nvPr>
        </p:nvSpPr>
        <p:spPr>
          <a:xfrm>
            <a:off x="611560" y="1628800"/>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28" name="Bildplatzhalter 2" descr="Click For Your Pic"/>
          <p:cNvSpPr>
            <a:spLocks noGrp="1"/>
          </p:cNvSpPr>
          <p:nvPr>
            <p:ph type="pic" idx="22" hasCustomPrompt="1"/>
          </p:nvPr>
        </p:nvSpPr>
        <p:spPr>
          <a:xfrm>
            <a:off x="611560" y="2924944"/>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29" name="Bildplatzhalter 2" descr="Click For Your Pic"/>
          <p:cNvSpPr>
            <a:spLocks noGrp="1"/>
          </p:cNvSpPr>
          <p:nvPr>
            <p:ph type="pic" idx="23" hasCustomPrompt="1"/>
          </p:nvPr>
        </p:nvSpPr>
        <p:spPr>
          <a:xfrm>
            <a:off x="611560" y="4221088"/>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30" name="Inhaltsplatzhalter 2"/>
          <p:cNvSpPr>
            <a:spLocks noGrp="1"/>
          </p:cNvSpPr>
          <p:nvPr>
            <p:ph idx="24" hasCustomPrompt="1"/>
          </p:nvPr>
        </p:nvSpPr>
        <p:spPr>
          <a:xfrm>
            <a:off x="3419872" y="2996952"/>
            <a:ext cx="5148572" cy="100811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31" name="Inhaltsplatzhalter 2"/>
          <p:cNvSpPr>
            <a:spLocks noGrp="1"/>
          </p:cNvSpPr>
          <p:nvPr>
            <p:ph idx="25" hasCustomPrompt="1"/>
          </p:nvPr>
        </p:nvSpPr>
        <p:spPr>
          <a:xfrm>
            <a:off x="3419872" y="4293096"/>
            <a:ext cx="5148572" cy="100811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8" name="Fußzeilenplatzhalter 4"/>
          <p:cNvSpPr txBox="1">
            <a:spLocks/>
          </p:cNvSpPr>
          <p:nvPr userDrawn="1"/>
        </p:nvSpPr>
        <p:spPr>
          <a:xfrm>
            <a:off x="4412704" y="6120592"/>
            <a:ext cx="2031504" cy="648072"/>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www.company-name.com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hello@company-name.com</a:t>
            </a:r>
            <a:endParaRPr kumimoji="0" lang="de-DE" sz="10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19" name="Fußzeilenplatzhalter 4"/>
          <p:cNvSpPr txBox="1">
            <a:spLocks/>
          </p:cNvSpPr>
          <p:nvPr userDrawn="1"/>
        </p:nvSpPr>
        <p:spPr>
          <a:xfrm>
            <a:off x="2339752" y="6120680"/>
            <a:ext cx="2088232" cy="764704"/>
          </a:xfrm>
          <a:prstGeom prst="rect">
            <a:avLst/>
          </a:prstGeom>
        </p:spPr>
        <p:txBody>
          <a:bodyPr vert="horz" lIns="0" tIns="0" rIns="0" bIns="0" rtlCol="0" anchor="t" anchorCtr="0"/>
          <a:lstStyle>
            <a:lvl1pPr algn="l">
              <a:defRPr>
                <a:solidFill>
                  <a:schemeClr val="bg1"/>
                </a:solidFill>
              </a:defRPr>
            </a:lvl1pPr>
          </a:lstStyle>
          <a:p>
            <a:r>
              <a:rPr lang="en-US" sz="1000" dirty="0" err="1" smtClean="0">
                <a:solidFill>
                  <a:schemeClr val="accent2"/>
                </a:solidFill>
              </a:rPr>
              <a:t>Lorem</a:t>
            </a:r>
            <a:r>
              <a:rPr lang="en-US" sz="1000" dirty="0" smtClean="0">
                <a:solidFill>
                  <a:schemeClr val="accent2"/>
                </a:solidFill>
              </a:rPr>
              <a:t> </a:t>
            </a:r>
            <a:r>
              <a:rPr lang="en-US" sz="1000" dirty="0" err="1" smtClean="0">
                <a:solidFill>
                  <a:schemeClr val="accent2"/>
                </a:solidFill>
              </a:rPr>
              <a:t>Ipsum</a:t>
            </a:r>
            <a:r>
              <a:rPr lang="en-US" sz="1000" dirty="0" smtClean="0">
                <a:solidFill>
                  <a:schemeClr val="accent2"/>
                </a:solidFill>
              </a:rPr>
              <a:t> Street 122</a:t>
            </a:r>
          </a:p>
          <a:p>
            <a:r>
              <a:rPr lang="en-US" sz="1000" dirty="0" smtClean="0">
                <a:solidFill>
                  <a:schemeClr val="accent2"/>
                </a:solidFill>
              </a:rPr>
              <a:t>State, Country</a:t>
            </a:r>
          </a:p>
          <a:p>
            <a:r>
              <a:rPr lang="en-US" sz="1000" dirty="0" smtClean="0">
                <a:solidFill>
                  <a:schemeClr val="accent2"/>
                </a:solidFill>
              </a:rPr>
              <a:t>Phone  0123 4567 89</a:t>
            </a:r>
            <a:endParaRPr lang="de-DE" sz="1000" dirty="0" smtClean="0">
              <a:solidFill>
                <a:schemeClr val="accent2"/>
              </a:solidFill>
            </a:endParaRPr>
          </a:p>
        </p:txBody>
      </p:sp>
      <p:pic>
        <p:nvPicPr>
          <p:cNvPr id="21" name="Grafik 20" descr="arrow_back.png">
            <a:hlinkClick r:id="" action="ppaction://hlinkshowjump?jump=previousslide"/>
          </p:cNvPr>
          <p:cNvPicPr>
            <a:picLocks noChangeAspect="1"/>
          </p:cNvPicPr>
          <p:nvPr userDrawn="1"/>
        </p:nvPicPr>
        <p:blipFill>
          <a:blip r:embed="rId5" cstate="print"/>
          <a:stretch>
            <a:fillRect/>
          </a:stretch>
        </p:blipFill>
        <p:spPr>
          <a:xfrm>
            <a:off x="6995120" y="6191788"/>
            <a:ext cx="352425" cy="352425"/>
          </a:xfrm>
          <a:prstGeom prst="rect">
            <a:avLst/>
          </a:prstGeom>
        </p:spPr>
      </p:pic>
      <p:pic>
        <p:nvPicPr>
          <p:cNvPr id="22" name="Grafik 21" descr="arrow_next.png">
            <a:hlinkClick r:id="" action="ppaction://hlinkshowjump?jump=nextslide"/>
          </p:cNvPr>
          <p:cNvPicPr>
            <a:picLocks noChangeAspect="1"/>
          </p:cNvPicPr>
          <p:nvPr userDrawn="1"/>
        </p:nvPicPr>
        <p:blipFill>
          <a:blip r:embed="rId6" cstate="print"/>
          <a:stretch>
            <a:fillRect/>
          </a:stretch>
        </p:blipFill>
        <p:spPr>
          <a:xfrm>
            <a:off x="8421191" y="6191788"/>
            <a:ext cx="352425" cy="35242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5">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5" name="Grafik 14" descr="trenner.png"/>
          <p:cNvPicPr>
            <a:picLocks noChangeAspect="1"/>
          </p:cNvPicPr>
          <p:nvPr userDrawn="1"/>
        </p:nvPicPr>
        <p:blipFill>
          <a:blip r:embed="rId3"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17" name="Inhaltsplatzhalter 2"/>
          <p:cNvSpPr>
            <a:spLocks noGrp="1"/>
          </p:cNvSpPr>
          <p:nvPr>
            <p:ph idx="1" hasCustomPrompt="1"/>
          </p:nvPr>
        </p:nvSpPr>
        <p:spPr>
          <a:xfrm>
            <a:off x="611560" y="1556792"/>
            <a:ext cx="3528392" cy="396044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8" name="Bildplatzhalter 2" descr="Click For Your Pic"/>
          <p:cNvSpPr>
            <a:spLocks noGrp="1"/>
          </p:cNvSpPr>
          <p:nvPr>
            <p:ph type="pic" idx="13" hasCustomPrompt="1"/>
          </p:nvPr>
        </p:nvSpPr>
        <p:spPr>
          <a:xfrm>
            <a:off x="5004048" y="1628800"/>
            <a:ext cx="3528392" cy="3384376"/>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19" name="Fußzeilenplatzhalter 4"/>
          <p:cNvSpPr txBox="1">
            <a:spLocks/>
          </p:cNvSpPr>
          <p:nvPr userDrawn="1"/>
        </p:nvSpPr>
        <p:spPr>
          <a:xfrm>
            <a:off x="4412704" y="6120592"/>
            <a:ext cx="2031504" cy="648072"/>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www.gleent.com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executives@gleent.com</a:t>
            </a:r>
            <a:endParaRPr kumimoji="0" lang="de-DE" sz="10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20" name="Fußzeilenplatzhalter 4"/>
          <p:cNvSpPr txBox="1">
            <a:spLocks/>
          </p:cNvSpPr>
          <p:nvPr userDrawn="1"/>
        </p:nvSpPr>
        <p:spPr>
          <a:xfrm>
            <a:off x="1979712" y="6062276"/>
            <a:ext cx="2088232" cy="764704"/>
          </a:xfrm>
          <a:prstGeom prst="rect">
            <a:avLst/>
          </a:prstGeom>
        </p:spPr>
        <p:txBody>
          <a:bodyPr vert="horz" lIns="0" tIns="0" rIns="0" bIns="0" rtlCol="0" anchor="t" anchorCtr="0"/>
          <a:lstStyle>
            <a:lvl1pPr algn="l">
              <a:defRPr>
                <a:solidFill>
                  <a:schemeClr val="bg1"/>
                </a:solidFill>
              </a:defRPr>
            </a:lvl1pPr>
          </a:lstStyle>
          <a:p>
            <a:r>
              <a:rPr lang="en-US" sz="1000" dirty="0" smtClean="0">
                <a:solidFill>
                  <a:schemeClr val="accent2"/>
                </a:solidFill>
              </a:rPr>
              <a:t>#25 </a:t>
            </a:r>
            <a:r>
              <a:rPr lang="en-US" sz="1000" dirty="0" err="1" smtClean="0">
                <a:solidFill>
                  <a:schemeClr val="accent2"/>
                </a:solidFill>
              </a:rPr>
              <a:t>Sundrel</a:t>
            </a:r>
            <a:r>
              <a:rPr lang="en-US" sz="1000" baseline="0" dirty="0" smtClean="0">
                <a:solidFill>
                  <a:schemeClr val="accent2"/>
                </a:solidFill>
              </a:rPr>
              <a:t> Business Center Bldg.,</a:t>
            </a:r>
          </a:p>
          <a:p>
            <a:r>
              <a:rPr lang="en-US" sz="1000" baseline="0" dirty="0" err="1" smtClean="0">
                <a:solidFill>
                  <a:schemeClr val="accent2"/>
                </a:solidFill>
              </a:rPr>
              <a:t>Brgy</a:t>
            </a:r>
            <a:r>
              <a:rPr lang="en-US" sz="1000" baseline="0" dirty="0" smtClean="0">
                <a:solidFill>
                  <a:schemeClr val="accent2"/>
                </a:solidFill>
              </a:rPr>
              <a:t>. </a:t>
            </a:r>
            <a:r>
              <a:rPr lang="en-US" sz="1000" baseline="0" dirty="0" err="1" smtClean="0">
                <a:solidFill>
                  <a:schemeClr val="accent2"/>
                </a:solidFill>
              </a:rPr>
              <a:t>Sala</a:t>
            </a:r>
            <a:r>
              <a:rPr lang="en-US" sz="1000" baseline="0" dirty="0" smtClean="0">
                <a:solidFill>
                  <a:schemeClr val="accent2"/>
                </a:solidFill>
              </a:rPr>
              <a:t> </a:t>
            </a:r>
            <a:r>
              <a:rPr lang="en-US" sz="1000" baseline="0" dirty="0" err="1" smtClean="0">
                <a:solidFill>
                  <a:schemeClr val="accent2"/>
                </a:solidFill>
              </a:rPr>
              <a:t>Cabuyao</a:t>
            </a:r>
            <a:endParaRPr lang="en-US" sz="1000" baseline="0" dirty="0" smtClean="0">
              <a:solidFill>
                <a:schemeClr val="accent2"/>
              </a:solidFill>
            </a:endParaRPr>
          </a:p>
          <a:p>
            <a:r>
              <a:rPr lang="en-US" sz="1000" baseline="0" dirty="0" smtClean="0">
                <a:solidFill>
                  <a:schemeClr val="accent2"/>
                </a:solidFill>
              </a:rPr>
              <a:t>Laguna, Philippines 4025</a:t>
            </a:r>
            <a:endParaRPr lang="de-DE" sz="1000" dirty="0" smtClean="0">
              <a:solidFill>
                <a:schemeClr val="accent2"/>
              </a:solidFill>
            </a:endParaRPr>
          </a:p>
        </p:txBody>
      </p:sp>
      <p:pic>
        <p:nvPicPr>
          <p:cNvPr id="22" name="Grafik 21" descr="arrow_back.png">
            <a:hlinkClick r:id="" action="ppaction://hlinkshowjump?jump=previousslide"/>
          </p:cNvPr>
          <p:cNvPicPr>
            <a:picLocks noChangeAspect="1"/>
          </p:cNvPicPr>
          <p:nvPr userDrawn="1"/>
        </p:nvPicPr>
        <p:blipFill>
          <a:blip r:embed="rId4" cstate="print"/>
          <a:stretch>
            <a:fillRect/>
          </a:stretch>
        </p:blipFill>
        <p:spPr>
          <a:xfrm>
            <a:off x="6995120" y="6191788"/>
            <a:ext cx="352425" cy="352425"/>
          </a:xfrm>
          <a:prstGeom prst="rect">
            <a:avLst/>
          </a:prstGeom>
        </p:spPr>
      </p:pic>
      <p:pic>
        <p:nvPicPr>
          <p:cNvPr id="23" name="Grafik 22" descr="arrow_next.png">
            <a:hlinkClick r:id="" action="ppaction://hlinkshowjump?jump=nextslide"/>
          </p:cNvPr>
          <p:cNvPicPr>
            <a:picLocks noChangeAspect="1"/>
          </p:cNvPicPr>
          <p:nvPr userDrawn="1"/>
        </p:nvPicPr>
        <p:blipFill>
          <a:blip r:embed="rId5" cstate="print"/>
          <a:stretch>
            <a:fillRect/>
          </a:stretch>
        </p:blipFill>
        <p:spPr>
          <a:xfrm>
            <a:off x="8421191" y="6191788"/>
            <a:ext cx="352425" cy="352425"/>
          </a:xfrm>
          <a:prstGeom prst="rect">
            <a:avLst/>
          </a:prstGeom>
        </p:spPr>
      </p:pic>
      <p:pic>
        <p:nvPicPr>
          <p:cNvPr id="2050" name="Picture 2" descr="\\server01\share\Clients\Internal\Gleent Logo - OFFICIAL\Gleent-Logo-FB.jp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95536" y="5978479"/>
            <a:ext cx="779042" cy="7790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4" name="Grafik 13" descr="cn_logo_w.png"/>
          <p:cNvPicPr>
            <a:picLocks noChangeAspect="1"/>
          </p:cNvPicPr>
          <p:nvPr userDrawn="1"/>
        </p:nvPicPr>
        <p:blipFill>
          <a:blip r:embed="rId3" cstate="print"/>
          <a:stretch>
            <a:fillRect/>
          </a:stretch>
        </p:blipFill>
        <p:spPr>
          <a:xfrm>
            <a:off x="611560" y="5918992"/>
            <a:ext cx="951359" cy="678360"/>
          </a:xfrm>
          <a:prstGeom prst="rect">
            <a:avLst/>
          </a:prstGeom>
        </p:spPr>
      </p:pic>
      <p:pic>
        <p:nvPicPr>
          <p:cNvPr id="15" name="Grafik 14" descr="trenner.png"/>
          <p:cNvPicPr>
            <a:picLocks noChangeAspect="1"/>
          </p:cNvPicPr>
          <p:nvPr userDrawn="1"/>
        </p:nvPicPr>
        <p:blipFill>
          <a:blip r:embed="rId4"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18" name="Inhaltsplatzhalter 2"/>
          <p:cNvSpPr>
            <a:spLocks noGrp="1"/>
          </p:cNvSpPr>
          <p:nvPr>
            <p:ph idx="13" hasCustomPrompt="1"/>
          </p:nvPr>
        </p:nvSpPr>
        <p:spPr>
          <a:xfrm>
            <a:off x="5004048" y="1556792"/>
            <a:ext cx="3528392" cy="396044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9" name="Fußzeilenplatzhalter 4"/>
          <p:cNvSpPr txBox="1">
            <a:spLocks/>
          </p:cNvSpPr>
          <p:nvPr userDrawn="1"/>
        </p:nvSpPr>
        <p:spPr>
          <a:xfrm>
            <a:off x="4412704" y="6120592"/>
            <a:ext cx="2031504" cy="648072"/>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www.company-name.com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hello@company-name.com</a:t>
            </a:r>
            <a:endParaRPr kumimoji="0" lang="de-DE" sz="10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20" name="Fußzeilenplatzhalter 4"/>
          <p:cNvSpPr txBox="1">
            <a:spLocks/>
          </p:cNvSpPr>
          <p:nvPr userDrawn="1"/>
        </p:nvSpPr>
        <p:spPr>
          <a:xfrm>
            <a:off x="2339752" y="6120680"/>
            <a:ext cx="2088232" cy="764704"/>
          </a:xfrm>
          <a:prstGeom prst="rect">
            <a:avLst/>
          </a:prstGeom>
        </p:spPr>
        <p:txBody>
          <a:bodyPr vert="horz" lIns="0" tIns="0" rIns="0" bIns="0" rtlCol="0" anchor="t" anchorCtr="0"/>
          <a:lstStyle>
            <a:lvl1pPr algn="l">
              <a:defRPr>
                <a:solidFill>
                  <a:schemeClr val="bg1"/>
                </a:solidFill>
              </a:defRPr>
            </a:lvl1pPr>
          </a:lstStyle>
          <a:p>
            <a:r>
              <a:rPr lang="en-US" sz="1000" dirty="0" err="1" smtClean="0">
                <a:solidFill>
                  <a:schemeClr val="accent2"/>
                </a:solidFill>
              </a:rPr>
              <a:t>Lorem</a:t>
            </a:r>
            <a:r>
              <a:rPr lang="en-US" sz="1000" dirty="0" smtClean="0">
                <a:solidFill>
                  <a:schemeClr val="accent2"/>
                </a:solidFill>
              </a:rPr>
              <a:t> </a:t>
            </a:r>
            <a:r>
              <a:rPr lang="en-US" sz="1000" dirty="0" err="1" smtClean="0">
                <a:solidFill>
                  <a:schemeClr val="accent2"/>
                </a:solidFill>
              </a:rPr>
              <a:t>Ipsum</a:t>
            </a:r>
            <a:r>
              <a:rPr lang="en-US" sz="1000" dirty="0" smtClean="0">
                <a:solidFill>
                  <a:schemeClr val="accent2"/>
                </a:solidFill>
              </a:rPr>
              <a:t> Street 122</a:t>
            </a:r>
          </a:p>
          <a:p>
            <a:r>
              <a:rPr lang="en-US" sz="1000" dirty="0" smtClean="0">
                <a:solidFill>
                  <a:schemeClr val="accent2"/>
                </a:solidFill>
              </a:rPr>
              <a:t>State, Country</a:t>
            </a:r>
          </a:p>
          <a:p>
            <a:r>
              <a:rPr lang="en-US" sz="1000" dirty="0" smtClean="0">
                <a:solidFill>
                  <a:schemeClr val="accent2"/>
                </a:solidFill>
              </a:rPr>
              <a:t>Phone  0123 4567 89</a:t>
            </a:r>
            <a:endParaRPr lang="de-DE" sz="1000" dirty="0" smtClean="0">
              <a:solidFill>
                <a:schemeClr val="accent2"/>
              </a:solidFill>
            </a:endParaRPr>
          </a:p>
        </p:txBody>
      </p:sp>
      <p:sp>
        <p:nvSpPr>
          <p:cNvPr id="11" name="Bildplatzhalter 2" descr="Click For Your Pic"/>
          <p:cNvSpPr>
            <a:spLocks noGrp="1"/>
          </p:cNvSpPr>
          <p:nvPr>
            <p:ph type="pic" idx="14" hasCustomPrompt="1"/>
          </p:nvPr>
        </p:nvSpPr>
        <p:spPr>
          <a:xfrm>
            <a:off x="611560" y="1628800"/>
            <a:ext cx="3528392" cy="1800200"/>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12" name="Inhaltsplatzhalter 2"/>
          <p:cNvSpPr>
            <a:spLocks noGrp="1"/>
          </p:cNvSpPr>
          <p:nvPr>
            <p:ph idx="1" hasCustomPrompt="1"/>
          </p:nvPr>
        </p:nvSpPr>
        <p:spPr>
          <a:xfrm>
            <a:off x="611560" y="3717032"/>
            <a:ext cx="3528392" cy="180020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pic>
        <p:nvPicPr>
          <p:cNvPr id="23" name="Grafik 22" descr="arrow_back.png">
            <a:hlinkClick r:id="" action="ppaction://hlinkshowjump?jump=previousslide"/>
          </p:cNvPr>
          <p:cNvPicPr>
            <a:picLocks noChangeAspect="1"/>
          </p:cNvPicPr>
          <p:nvPr userDrawn="1"/>
        </p:nvPicPr>
        <p:blipFill>
          <a:blip r:embed="rId5" cstate="print"/>
          <a:stretch>
            <a:fillRect/>
          </a:stretch>
        </p:blipFill>
        <p:spPr>
          <a:xfrm>
            <a:off x="6995120" y="6191788"/>
            <a:ext cx="352425" cy="352425"/>
          </a:xfrm>
          <a:prstGeom prst="rect">
            <a:avLst/>
          </a:prstGeom>
        </p:spPr>
      </p:pic>
      <p:pic>
        <p:nvPicPr>
          <p:cNvPr id="24" name="Grafik 23" descr="arrow_next.png">
            <a:hlinkClick r:id="" action="ppaction://hlinkshowjump?jump=nextslide"/>
          </p:cNvPr>
          <p:cNvPicPr>
            <a:picLocks noChangeAspect="1"/>
          </p:cNvPicPr>
          <p:nvPr userDrawn="1"/>
        </p:nvPicPr>
        <p:blipFill>
          <a:blip r:embed="rId6" cstate="print"/>
          <a:stretch>
            <a:fillRect/>
          </a:stretch>
        </p:blipFill>
        <p:spPr>
          <a:xfrm>
            <a:off x="8421191" y="6191788"/>
            <a:ext cx="352425" cy="35242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5" name="Grafik 4" descr="lights_ppt_start.png"/>
          <p:cNvPicPr>
            <a:picLocks noChangeAspect="1"/>
          </p:cNvPicPr>
          <p:nvPr userDrawn="1"/>
        </p:nvPicPr>
        <p:blipFill>
          <a:blip r:embed="rId2" cstate="print"/>
          <a:stretch>
            <a:fillRect/>
          </a:stretch>
        </p:blipFill>
        <p:spPr>
          <a:xfrm>
            <a:off x="0" y="0"/>
            <a:ext cx="9144000" cy="6858000"/>
          </a:xfrm>
          <a:prstGeom prst="rect">
            <a:avLst/>
          </a:prstGeom>
        </p:spPr>
      </p:pic>
      <p:sp>
        <p:nvSpPr>
          <p:cNvPr id="7" name="Titel 1"/>
          <p:cNvSpPr>
            <a:spLocks noGrp="1"/>
          </p:cNvSpPr>
          <p:nvPr>
            <p:ph type="ctrTitle" hasCustomPrompt="1"/>
          </p:nvPr>
        </p:nvSpPr>
        <p:spPr>
          <a:xfrm>
            <a:off x="0" y="4437112"/>
            <a:ext cx="9144000" cy="821953"/>
          </a:xfrm>
        </p:spPr>
        <p:txBody>
          <a:bodyPr lIns="0" tIns="0" rIns="0" bIns="0" anchor="t" anchorCtr="0">
            <a:noAutofit/>
          </a:bodyPr>
          <a:lstStyle>
            <a:lvl1pPr>
              <a:defRPr sz="5400" b="0" spc="-150" baseline="0">
                <a:solidFill>
                  <a:schemeClr val="tx2"/>
                </a:solidFill>
                <a:effectLst>
                  <a:outerShdw dist="12700" dir="16200000" algn="t" rotWithShape="0">
                    <a:prstClr val="black">
                      <a:alpha val="40000"/>
                    </a:prstClr>
                  </a:outerShdw>
                </a:effectLst>
              </a:defRPr>
            </a:lvl1pPr>
          </a:lstStyle>
          <a:p>
            <a:r>
              <a:rPr lang="de-DE" dirty="0" err="1" smtClean="0"/>
              <a:t>Good</a:t>
            </a:r>
            <a:r>
              <a:rPr lang="de-DE" dirty="0" smtClean="0"/>
              <a:t> Bye Text</a:t>
            </a:r>
            <a:endParaRPr lang="de-DE" dirty="0"/>
          </a:p>
        </p:txBody>
      </p:sp>
      <p:sp>
        <p:nvSpPr>
          <p:cNvPr id="9" name="Untertitel 2"/>
          <p:cNvSpPr>
            <a:spLocks noGrp="1"/>
          </p:cNvSpPr>
          <p:nvPr>
            <p:ph type="subTitle" idx="1" hasCustomPrompt="1"/>
          </p:nvPr>
        </p:nvSpPr>
        <p:spPr>
          <a:xfrm>
            <a:off x="0" y="5187057"/>
            <a:ext cx="9144000" cy="576064"/>
          </a:xfrm>
        </p:spPr>
        <p:txBody>
          <a:bodyPr>
            <a:normAutofit/>
          </a:bodyPr>
          <a:lstStyle>
            <a:lvl1pPr marL="0" indent="0" algn="ctr">
              <a:buNone/>
              <a:defRPr sz="1800" i="1">
                <a:solidFill>
                  <a:schemeClr val="accent2"/>
                </a:soli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Date</a:t>
            </a:r>
            <a:endParaRPr lang="de-DE" dirty="0"/>
          </a:p>
        </p:txBody>
      </p:sp>
      <p:pic>
        <p:nvPicPr>
          <p:cNvPr id="6" name="Grafik 5" descr="arrow_back.png">
            <a:hlinkClick r:id="" action="ppaction://hlinkshowjump?jump=previousslide"/>
          </p:cNvPr>
          <p:cNvPicPr>
            <a:picLocks noChangeAspect="1"/>
          </p:cNvPicPr>
          <p:nvPr userDrawn="1"/>
        </p:nvPicPr>
        <p:blipFill>
          <a:blip r:embed="rId3" cstate="print"/>
          <a:stretch>
            <a:fillRect/>
          </a:stretch>
        </p:blipFill>
        <p:spPr>
          <a:xfrm>
            <a:off x="6995120" y="6191788"/>
            <a:ext cx="352425" cy="352425"/>
          </a:xfrm>
          <a:prstGeom prst="rect">
            <a:avLst/>
          </a:prstGeom>
        </p:spPr>
      </p:pic>
      <p:pic>
        <p:nvPicPr>
          <p:cNvPr id="8" name="Grafik 7" descr="arrow_next.png">
            <a:hlinkClick r:id="" action="ppaction://hlinkshowjump?jump=endshow"/>
          </p:cNvPr>
          <p:cNvPicPr>
            <a:picLocks noChangeAspect="1"/>
          </p:cNvPicPr>
          <p:nvPr userDrawn="1"/>
        </p:nvPicPr>
        <p:blipFill>
          <a:blip r:embed="rId4" cstate="print"/>
          <a:stretch>
            <a:fillRect/>
          </a:stretch>
        </p:blipFill>
        <p:spPr>
          <a:xfrm>
            <a:off x="8421191" y="6191788"/>
            <a:ext cx="352425" cy="352425"/>
          </a:xfrm>
          <a:prstGeom prst="rect">
            <a:avLst/>
          </a:prstGeom>
        </p:spPr>
      </p:pic>
      <p:sp>
        <p:nvSpPr>
          <p:cNvPr id="10" name="Inhaltsplatzhalter 2"/>
          <p:cNvSpPr>
            <a:spLocks noGrp="1"/>
          </p:cNvSpPr>
          <p:nvPr>
            <p:ph idx="10" hasCustomPrompt="1"/>
          </p:nvPr>
        </p:nvSpPr>
        <p:spPr>
          <a:xfrm>
            <a:off x="539552" y="620688"/>
            <a:ext cx="8064896" cy="2304256"/>
          </a:xfrm>
        </p:spPr>
        <p:txBody>
          <a:bodyPr wrap="square" lIns="0" tIns="0" rIns="0" bIns="0" numCol="1" anchor="ctr" anchorCtr="0">
            <a:noAutofit/>
          </a:bodyPr>
          <a:lstStyle>
            <a:lvl1pPr marL="0" indent="-180000" algn="ctr">
              <a:lnSpc>
                <a:spcPct val="100000"/>
              </a:lnSpc>
              <a:spcBef>
                <a:spcPts val="100"/>
              </a:spcBef>
              <a:buFont typeface="Arial" pitchFamily="34" charset="0"/>
              <a:buNone/>
              <a:defRPr lang="de-DE" sz="4000" b="1" dirty="0">
                <a:solidFill>
                  <a:schemeClr val="accent1"/>
                </a:solidFill>
              </a:defRPr>
            </a:lvl1pPr>
          </a:lstStyle>
          <a:p>
            <a:pPr lvl="0"/>
            <a:r>
              <a:rPr lang="de-DE" dirty="0" err="1" smtClean="0"/>
              <a:t>Your</a:t>
            </a:r>
            <a:r>
              <a:rPr lang="de-DE" dirty="0" smtClean="0"/>
              <a:t> Logo </a:t>
            </a:r>
            <a:r>
              <a:rPr lang="de-DE" dirty="0" err="1" smtClean="0"/>
              <a:t>or</a:t>
            </a:r>
            <a:r>
              <a:rPr lang="de-DE" dirty="0" smtClean="0"/>
              <a:t> Company Name</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5A2E9-89E1-4605-85B7-FCAC8D801E55}" type="datetime1">
              <a:rPr lang="de-DE" smtClean="0"/>
              <a:pPr/>
              <a:t>19.08.2014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E49DB-545E-46CA-A06F-217AEC04D591}" type="slidenum">
              <a:rPr lang="de-DE" smtClean="0"/>
              <a:pPr/>
              <a:t>‹#›</a:t>
            </a:fld>
            <a:endParaRPr lang="de-DE"/>
          </a:p>
        </p:txBody>
      </p:sp>
      <p:pic>
        <p:nvPicPr>
          <p:cNvPr id="7" name="Grafik 6" descr="light-001.gif"/>
          <p:cNvPicPr>
            <a:picLocks noChangeAspect="1"/>
          </p:cNvPicPr>
          <p:nvPr/>
        </p:nvPicPr>
        <p:blipFill>
          <a:blip r:embed="rId10" cstate="print"/>
          <a:stretch>
            <a:fillRect/>
          </a:stretch>
        </p:blipFill>
        <p:spPr>
          <a:xfrm>
            <a:off x="1" y="3107531"/>
            <a:ext cx="9143998" cy="3750467"/>
          </a:xfrm>
          <a:prstGeom prst="rect">
            <a:avLst/>
          </a:prstGeom>
        </p:spPr>
      </p:pic>
      <p:sp>
        <p:nvSpPr>
          <p:cNvPr id="10" name="Foliennummernplatzhalter 5"/>
          <p:cNvSpPr txBox="1">
            <a:spLocks/>
          </p:cNvSpPr>
          <p:nvPr userDrawn="1"/>
        </p:nvSpPr>
        <p:spPr>
          <a:xfrm>
            <a:off x="7444886" y="6209908"/>
            <a:ext cx="549424" cy="432048"/>
          </a:xfrm>
          <a:prstGeom prst="rect">
            <a:avLst/>
          </a:prstGeom>
        </p:spPr>
        <p:txBody>
          <a:bodyPr anchor="t" anchorCtr="0"/>
          <a:lstStyle>
            <a:lvl1pPr algn="l">
              <a:defRPr sz="1400" b="1">
                <a:solidFill>
                  <a:schemeClr val="accent5"/>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2FE49DB-545E-46CA-A06F-217AEC04D591}" type="slidenum">
              <a:rPr kumimoji="0" lang="de-DE" sz="1400" b="1" i="0" u="none" strike="noStrike" kern="1200" cap="none" spc="0" normalizeH="0" baseline="0" noProof="0" smtClean="0">
                <a:ln>
                  <a:noFill/>
                </a:ln>
                <a:solidFill>
                  <a:schemeClr val="accent5"/>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de-DE" sz="1400" b="1" i="0" u="none" strike="noStrike" kern="1200" cap="none" spc="0" normalizeH="0" baseline="0" noProof="0" dirty="0">
              <a:ln>
                <a:noFill/>
              </a:ln>
              <a:solidFill>
                <a:schemeClr val="accent5"/>
              </a:solidFill>
              <a:effectLst/>
              <a:uLnTx/>
              <a:uFillTx/>
              <a:latin typeface="+mn-lt"/>
              <a:ea typeface="+mn-ea"/>
              <a:cs typeface="+mn-cs"/>
            </a:endParaRPr>
          </a:p>
        </p:txBody>
      </p:sp>
      <p:sp>
        <p:nvSpPr>
          <p:cNvPr id="11" name="Foliennummernplatzhalter 5"/>
          <p:cNvSpPr txBox="1">
            <a:spLocks/>
          </p:cNvSpPr>
          <p:nvPr userDrawn="1"/>
        </p:nvSpPr>
        <p:spPr>
          <a:xfrm>
            <a:off x="7653476" y="6165304"/>
            <a:ext cx="720080" cy="432048"/>
          </a:xfrm>
          <a:prstGeom prst="rect">
            <a:avLst/>
          </a:prstGeom>
        </p:spPr>
        <p:txBody>
          <a:bodyPr vert="horz" lIns="91440" tIns="45720" rIns="91440" bIns="45720" rtlCol="0" anchor="t" anchorCtr="0"/>
          <a:lstStyle>
            <a:lvl1pPr algn="l">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err="1" smtClean="0">
                <a:ln>
                  <a:noFill/>
                </a:ln>
                <a:solidFill>
                  <a:schemeClr val="tx2"/>
                </a:solidFill>
                <a:effectLst/>
                <a:uLnTx/>
                <a:uFillTx/>
                <a:latin typeface="+mn-lt"/>
                <a:ea typeface="+mn-ea"/>
                <a:cs typeface="+mn-cs"/>
              </a:rPr>
              <a:t>of</a:t>
            </a:r>
            <a:r>
              <a:rPr kumimoji="0" lang="de-DE" sz="1800" b="0" i="1" u="none" strike="noStrike" kern="1200" cap="none" spc="0" normalizeH="0" baseline="0" noProof="0" dirty="0" smtClean="0">
                <a:ln>
                  <a:noFill/>
                </a:ln>
                <a:solidFill>
                  <a:schemeClr val="tx2"/>
                </a:solidFill>
                <a:effectLst/>
                <a:uLnTx/>
                <a:uFillTx/>
                <a:latin typeface="+mn-lt"/>
                <a:ea typeface="+mn-ea"/>
                <a:cs typeface="+mn-cs"/>
              </a:rPr>
              <a:t> </a:t>
            </a:r>
            <a:r>
              <a:rPr kumimoji="0" lang="de-DE" sz="1400" b="0" i="1" u="none" strike="noStrike" kern="1200" cap="none" spc="0" normalizeH="0" baseline="0" noProof="0" dirty="0" smtClean="0">
                <a:ln>
                  <a:noFill/>
                </a:ln>
                <a:solidFill>
                  <a:schemeClr val="bg1"/>
                </a:solidFill>
                <a:effectLst/>
                <a:uLnTx/>
                <a:uFillTx/>
                <a:latin typeface="+mn-lt"/>
                <a:ea typeface="+mn-ea"/>
                <a:cs typeface="+mn-cs"/>
              </a:rPr>
              <a:t>  </a:t>
            </a:r>
            <a:r>
              <a:rPr kumimoji="0" lang="de-DE" sz="1400" b="1" i="0" u="none" strike="noStrike" kern="1200" cap="none" spc="0" normalizeH="0" baseline="0" noProof="0" dirty="0" smtClean="0">
                <a:ln>
                  <a:noFill/>
                </a:ln>
                <a:solidFill>
                  <a:schemeClr val="accent5"/>
                </a:solidFill>
                <a:effectLst/>
                <a:uLnTx/>
                <a:uFillTx/>
                <a:latin typeface="+mn-lt"/>
                <a:ea typeface="+mn-ea"/>
                <a:cs typeface="+mn-cs"/>
              </a:rPr>
              <a:t>13</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4" r:id="rId3"/>
    <p:sldLayoutId id="2147483663" r:id="rId4"/>
    <p:sldLayoutId id="2147483665" r:id="rId5"/>
    <p:sldLayoutId id="2147483662" r:id="rId6"/>
    <p:sldLayoutId id="2147483666" r:id="rId7"/>
    <p:sldLayoutId id="2147483667" r:id="rId8"/>
  </p:sldLayoutIdLst>
  <p:transition>
    <p:fade/>
  </p:transition>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gleent.apps/scrum"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0" y="4221088"/>
            <a:ext cx="9144000" cy="1037977"/>
          </a:xfrm>
        </p:spPr>
        <p:txBody>
          <a:bodyPr/>
          <a:lstStyle/>
          <a:p>
            <a:r>
              <a:rPr lang="de-DE" sz="4400" dirty="0" err="1" smtClean="0"/>
              <a:t>Bigfish</a:t>
            </a:r>
            <a:r>
              <a:rPr lang="de-DE" sz="4400" dirty="0" smtClean="0"/>
              <a:t> Department Work </a:t>
            </a:r>
            <a:r>
              <a:rPr lang="de-DE" sz="4400" dirty="0" err="1" smtClean="0"/>
              <a:t>Procedure</a:t>
            </a:r>
            <a:endParaRPr lang="de-DE" sz="4400" dirty="0"/>
          </a:p>
        </p:txBody>
      </p:sp>
      <p:sp>
        <p:nvSpPr>
          <p:cNvPr id="9" name="Untertitel 8"/>
          <p:cNvSpPr>
            <a:spLocks noGrp="1"/>
          </p:cNvSpPr>
          <p:nvPr>
            <p:ph type="subTitle" idx="1"/>
          </p:nvPr>
        </p:nvSpPr>
        <p:spPr/>
        <p:txBody>
          <a:bodyPr/>
          <a:lstStyle/>
          <a:p>
            <a:r>
              <a:rPr lang="de-DE" dirty="0" smtClean="0"/>
              <a:t>Donald Samson, June 27, 2013</a:t>
            </a:r>
            <a:endParaRPr lang="de-DE" dirty="0"/>
          </a:p>
        </p:txBody>
      </p:sp>
      <p:pic>
        <p:nvPicPr>
          <p:cNvPr id="1026" name="Picture 2" descr="\\server01\share\Clients\Internal\Gleent Logo - OFFICIAL\GleentLogoTranspar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24898"/>
            <a:ext cx="2813386" cy="28133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smtClean="0"/>
              <a:t>Procedure 2: Sending Invoice to Client</a:t>
            </a:r>
            <a:endParaRPr lang="en-US" sz="2500" dirty="0"/>
          </a:p>
        </p:txBody>
      </p:sp>
      <p:sp>
        <p:nvSpPr>
          <p:cNvPr id="13" name="Inhaltsplatzhalter 3"/>
          <p:cNvSpPr>
            <a:spLocks noGrp="1"/>
          </p:cNvSpPr>
          <p:nvPr>
            <p:ph idx="1"/>
          </p:nvPr>
        </p:nvSpPr>
        <p:spPr>
          <a:xfrm>
            <a:off x="611560" y="1556792"/>
            <a:ext cx="7488832" cy="3960440"/>
          </a:xfrm>
        </p:spPr>
        <p:txBody>
          <a:bodyPr/>
          <a:lstStyle/>
          <a:p>
            <a:pPr marL="914400" lvl="1" indent="-457200">
              <a:buFont typeface="+mj-lt"/>
              <a:buAutoNum type="alphaLcPeriod"/>
            </a:pPr>
            <a:r>
              <a:rPr lang="en-US" sz="2200" b="1" dirty="0"/>
              <a:t>if Monthly,</a:t>
            </a:r>
          </a:p>
          <a:p>
            <a:pPr lvl="2"/>
            <a:r>
              <a:rPr lang="en-US" sz="2200" dirty="0"/>
              <a:t>Inform the BF 3 days before the payment before the 30th of t he Month.</a:t>
            </a:r>
          </a:p>
          <a:p>
            <a:pPr lvl="2"/>
            <a:r>
              <a:rPr lang="en-US" sz="2200" dirty="0"/>
              <a:t>Send the invoice through </a:t>
            </a:r>
            <a:r>
              <a:rPr lang="en-US" sz="2200" dirty="0" err="1"/>
              <a:t>skype</a:t>
            </a:r>
            <a:r>
              <a:rPr lang="en-US" sz="2200" dirty="0"/>
              <a:t> chat and email </a:t>
            </a:r>
            <a:r>
              <a:rPr lang="en-US" sz="2200" dirty="0" smtClean="0"/>
              <a:t>letter</a:t>
            </a:r>
          </a:p>
          <a:p>
            <a:pPr lvl="2"/>
            <a:endParaRPr lang="en-US" sz="2200" dirty="0"/>
          </a:p>
          <a:p>
            <a:pPr marL="914400" lvl="1" indent="-457200">
              <a:buFont typeface="+mj-lt"/>
              <a:buAutoNum type="alphaLcPeriod"/>
            </a:pPr>
            <a:r>
              <a:rPr lang="en-US" sz="2200" b="1" dirty="0"/>
              <a:t>if Per Project,</a:t>
            </a:r>
          </a:p>
          <a:p>
            <a:pPr lvl="2"/>
            <a:r>
              <a:rPr lang="en-US" sz="2200" dirty="0"/>
              <a:t>Compute total hours</a:t>
            </a:r>
          </a:p>
          <a:p>
            <a:pPr lvl="2"/>
            <a:r>
              <a:rPr lang="en-US" sz="2200" dirty="0"/>
              <a:t>Send the invoice through </a:t>
            </a:r>
            <a:r>
              <a:rPr lang="en-US" sz="2200" dirty="0" err="1"/>
              <a:t>skype</a:t>
            </a:r>
            <a:r>
              <a:rPr lang="en-US" sz="2200" dirty="0"/>
              <a:t> chat and email letter</a:t>
            </a:r>
          </a:p>
        </p:txBody>
      </p:sp>
    </p:spTree>
    <p:extLst>
      <p:ext uri="{BB962C8B-B14F-4D97-AF65-F5344CB8AC3E}">
        <p14:creationId xmlns:p14="http://schemas.microsoft.com/office/powerpoint/2010/main" val="3978720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xEl>
                                              <p:pRg st="4" end="4"/>
                                            </p:txEl>
                                          </p:spTgt>
                                        </p:tgtEl>
                                        <p:attrNameLst>
                                          <p:attrName>style.visibility</p:attrName>
                                        </p:attrNameLst>
                                      </p:cBhvr>
                                      <p:to>
                                        <p:strVal val="visible"/>
                                      </p:to>
                                    </p:set>
                                    <p:animEffect transition="in" filter="fade">
                                      <p:cBhvr>
                                        <p:cTn id="18" dur="500"/>
                                        <p:tgtEl>
                                          <p:spTgt spid="1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animEffect transition="in" filter="fade">
                                      <p:cBhvr>
                                        <p:cTn id="21" dur="500"/>
                                        <p:tgtEl>
                                          <p:spTgt spid="1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6" end="6"/>
                                            </p:txEl>
                                          </p:spTgt>
                                        </p:tgtEl>
                                        <p:attrNameLst>
                                          <p:attrName>style.visibility</p:attrName>
                                        </p:attrNameLst>
                                      </p:cBhvr>
                                      <p:to>
                                        <p:strVal val="visible"/>
                                      </p:to>
                                    </p:set>
                                    <p:animEffect transition="in" filter="fade">
                                      <p:cBhvr>
                                        <p:cTn id="24"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smtClean="0"/>
              <a:t>Procedure 2: Sending Invoice to Client</a:t>
            </a:r>
            <a:endParaRPr lang="en-US" sz="2500" dirty="0"/>
          </a:p>
        </p:txBody>
      </p:sp>
      <p:sp>
        <p:nvSpPr>
          <p:cNvPr id="13" name="Inhaltsplatzhalter 3"/>
          <p:cNvSpPr>
            <a:spLocks noGrp="1"/>
          </p:cNvSpPr>
          <p:nvPr>
            <p:ph idx="1"/>
          </p:nvPr>
        </p:nvSpPr>
        <p:spPr/>
        <p:txBody>
          <a:bodyPr/>
          <a:lstStyle/>
          <a:p>
            <a:r>
              <a:rPr lang="en-US" sz="2000" b="1" dirty="0">
                <a:solidFill>
                  <a:srgbClr val="000000"/>
                </a:solidFill>
              </a:rPr>
              <a:t>Sending the Form</a:t>
            </a:r>
          </a:p>
          <a:p>
            <a:pPr lvl="1">
              <a:buFont typeface="Arial"/>
              <a:buChar char="•"/>
            </a:pPr>
            <a:r>
              <a:rPr lang="en-US" sz="2000" dirty="0"/>
              <a:t>In respective Gmail Accounts you are using (Harney, </a:t>
            </a:r>
            <a:r>
              <a:rPr lang="en-US" sz="2000" dirty="0" err="1"/>
              <a:t>Marlito</a:t>
            </a:r>
            <a:r>
              <a:rPr lang="en-US" sz="2000" dirty="0"/>
              <a:t>, Tristan and Marvin) there is already a saved template for the Invoice. Under the subject field, click Canned Responses, and then select “invoice” under “insert”. Be cautious not to select the other one.</a:t>
            </a:r>
          </a:p>
        </p:txBody>
      </p:sp>
      <p:pic>
        <p:nvPicPr>
          <p:cNvPr id="5" name="Picture Placeholder 4" descr="Screen Shot 2013-06-26 at 3.15.55 PM.png"/>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l="8716" t="10649" r="8716" b="12719"/>
          <a:stretch/>
        </p:blipFill>
        <p:spPr>
          <a:xfrm>
            <a:off x="4521200" y="2052319"/>
            <a:ext cx="4135438" cy="2773681"/>
          </a:xfrm>
        </p:spPr>
      </p:pic>
    </p:spTree>
    <p:extLst>
      <p:ext uri="{BB962C8B-B14F-4D97-AF65-F5344CB8AC3E}">
        <p14:creationId xmlns:p14="http://schemas.microsoft.com/office/powerpoint/2010/main" val="39392212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smtClean="0"/>
              <a:t>Procedure 2: Sending Invoice to Client</a:t>
            </a:r>
            <a:endParaRPr lang="en-US" sz="2500" dirty="0"/>
          </a:p>
        </p:txBody>
      </p:sp>
      <p:sp>
        <p:nvSpPr>
          <p:cNvPr id="13" name="Inhaltsplatzhalter 3"/>
          <p:cNvSpPr>
            <a:spLocks noGrp="1"/>
          </p:cNvSpPr>
          <p:nvPr>
            <p:ph idx="1"/>
          </p:nvPr>
        </p:nvSpPr>
        <p:spPr>
          <a:xfrm>
            <a:off x="683568" y="1268760"/>
            <a:ext cx="6480720" cy="720080"/>
          </a:xfrm>
        </p:spPr>
        <p:txBody>
          <a:bodyPr/>
          <a:lstStyle/>
          <a:p>
            <a:pPr lvl="0" algn="l"/>
            <a:r>
              <a:rPr lang="en-US" sz="2000" dirty="0" smtClean="0"/>
              <a:t>B. After </a:t>
            </a:r>
            <a:r>
              <a:rPr lang="en-US" sz="2000" dirty="0"/>
              <a:t>Clicking “Invoice” , a template will automatically appear.</a:t>
            </a:r>
          </a:p>
        </p:txBody>
      </p:sp>
      <p:pic>
        <p:nvPicPr>
          <p:cNvPr id="6" name="Picture Placeholder 5" descr="Screen Shot 2013-06-26 at 3.19.59 PM.png"/>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l="10561" t="13071" r="10742" b="19360"/>
          <a:stretch/>
        </p:blipFill>
        <p:spPr>
          <a:xfrm>
            <a:off x="1493520" y="2132857"/>
            <a:ext cx="5496560" cy="3528392"/>
          </a:xfrm>
        </p:spPr>
      </p:pic>
    </p:spTree>
    <p:extLst>
      <p:ext uri="{BB962C8B-B14F-4D97-AF65-F5344CB8AC3E}">
        <p14:creationId xmlns:p14="http://schemas.microsoft.com/office/powerpoint/2010/main" val="40486252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smtClean="0"/>
              <a:t>Procedure 2: Sending Invoice to Client</a:t>
            </a:r>
            <a:endParaRPr lang="en-US" sz="2500" dirty="0"/>
          </a:p>
        </p:txBody>
      </p:sp>
      <p:sp>
        <p:nvSpPr>
          <p:cNvPr id="13" name="Inhaltsplatzhalter 3"/>
          <p:cNvSpPr>
            <a:spLocks noGrp="1"/>
          </p:cNvSpPr>
          <p:nvPr>
            <p:ph idx="1"/>
          </p:nvPr>
        </p:nvSpPr>
        <p:spPr>
          <a:xfrm>
            <a:off x="683568" y="1268760"/>
            <a:ext cx="6480720" cy="720080"/>
          </a:xfrm>
        </p:spPr>
        <p:txBody>
          <a:bodyPr/>
          <a:lstStyle/>
          <a:p>
            <a:pPr lvl="0" algn="l"/>
            <a:r>
              <a:rPr lang="en-US" sz="2000" dirty="0" smtClean="0"/>
              <a:t>C. </a:t>
            </a:r>
            <a:r>
              <a:rPr lang="en-US" sz="2000" dirty="0"/>
              <a:t>Don’t forget to input / change the required fields. </a:t>
            </a:r>
          </a:p>
        </p:txBody>
      </p:sp>
      <p:pic>
        <p:nvPicPr>
          <p:cNvPr id="4" name="Picture Placeholder 3" descr="Screen Shot 2013-06-26 at 3.21.52 PM.png"/>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l="8631" t="9742" r="7645" b="11192"/>
          <a:stretch/>
        </p:blipFill>
        <p:spPr>
          <a:xfrm>
            <a:off x="1979712" y="1700808"/>
            <a:ext cx="4399764" cy="3978292"/>
          </a:xfrm>
        </p:spPr>
      </p:pic>
    </p:spTree>
    <p:extLst>
      <p:ext uri="{BB962C8B-B14F-4D97-AF65-F5344CB8AC3E}">
        <p14:creationId xmlns:p14="http://schemas.microsoft.com/office/powerpoint/2010/main" val="24005585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3600" dirty="0"/>
              <a:t>Project managers’ Daily Tasks</a:t>
            </a:r>
          </a:p>
        </p:txBody>
      </p:sp>
      <p:sp>
        <p:nvSpPr>
          <p:cNvPr id="13" name="Inhaltsplatzhalter 3"/>
          <p:cNvSpPr>
            <a:spLocks noGrp="1"/>
          </p:cNvSpPr>
          <p:nvPr>
            <p:ph idx="1"/>
          </p:nvPr>
        </p:nvSpPr>
        <p:spPr>
          <a:xfrm>
            <a:off x="611560" y="1484784"/>
            <a:ext cx="7920880" cy="3888432"/>
          </a:xfrm>
        </p:spPr>
        <p:txBody>
          <a:bodyPr/>
          <a:lstStyle/>
          <a:p>
            <a:pPr algn="l"/>
            <a:r>
              <a:rPr lang="en-US" sz="2200" b="1" dirty="0">
                <a:solidFill>
                  <a:srgbClr val="000000"/>
                </a:solidFill>
              </a:rPr>
              <a:t> </a:t>
            </a:r>
            <a:r>
              <a:rPr lang="en-US" sz="2200" b="1" dirty="0" smtClean="0">
                <a:solidFill>
                  <a:srgbClr val="000000"/>
                </a:solidFill>
              </a:rPr>
              <a:t>I. Pre</a:t>
            </a:r>
            <a:r>
              <a:rPr lang="en-US" sz="2200" b="1" dirty="0">
                <a:solidFill>
                  <a:srgbClr val="000000"/>
                </a:solidFill>
              </a:rPr>
              <a:t>-Production</a:t>
            </a:r>
          </a:p>
          <a:p>
            <a:pPr marL="1020150" lvl="1" indent="-457200">
              <a:buFont typeface="+mj-lt"/>
              <a:buAutoNum type="alphaLcPeriod"/>
            </a:pPr>
            <a:r>
              <a:rPr lang="en-US" sz="2200" b="1" dirty="0"/>
              <a:t>Check your emails.</a:t>
            </a:r>
            <a:r>
              <a:rPr lang="en-US" sz="2200" dirty="0"/>
              <a:t> After cleaning your area/table, first thing to do is to open your personal email and check everything, as it is the medium of communication in sending announcements and information. </a:t>
            </a:r>
            <a:endParaRPr lang="en-US" sz="2200" dirty="0" smtClean="0"/>
          </a:p>
          <a:p>
            <a:pPr marL="277200" lvl="0" indent="-457200" algn="l">
              <a:buFont typeface="+mj-lt"/>
              <a:buAutoNum type="alphaLcPeriod"/>
            </a:pPr>
            <a:endParaRPr lang="en-US" sz="2200" dirty="0" smtClean="0"/>
          </a:p>
          <a:p>
            <a:pPr marL="1020150" lvl="1" indent="-457200">
              <a:buFont typeface="+mj-lt"/>
              <a:buAutoNum type="alphaLcPeriod"/>
            </a:pPr>
            <a:r>
              <a:rPr lang="en-US" sz="2200" b="1" dirty="0" smtClean="0"/>
              <a:t>Open the PM’s email account.</a:t>
            </a:r>
          </a:p>
          <a:p>
            <a:pPr marL="963000" lvl="2" indent="0">
              <a:buNone/>
            </a:pPr>
            <a:r>
              <a:rPr lang="en-US" sz="2200" dirty="0" smtClean="0"/>
              <a:t>Check </a:t>
            </a:r>
            <a:r>
              <a:rPr lang="en-US" sz="2200" dirty="0"/>
              <a:t>all the tasks that clients are sending you. Note all the tasks and categorize them from the most urgent to the least urgent. In this manner you can maximize your time and help the production easier and faster. </a:t>
            </a:r>
            <a:endParaRPr lang="en-US" sz="2200" dirty="0" smtClean="0"/>
          </a:p>
          <a:p>
            <a:pPr marL="162900" lvl="0" indent="-342900" algn="l">
              <a:buFont typeface="Arial"/>
              <a:buChar char="•"/>
            </a:pPr>
            <a:endParaRPr lang="en-US" sz="2200" dirty="0"/>
          </a:p>
          <a:p>
            <a:pPr marL="277200" lvl="0" indent="-457200" algn="l">
              <a:buFont typeface="+mj-lt"/>
              <a:buAutoNum type="alphaLcPeriod"/>
            </a:pPr>
            <a:endParaRPr lang="en-US" sz="2200" dirty="0"/>
          </a:p>
          <a:p>
            <a:pPr marL="334350" lvl="0" indent="-514350" algn="l">
              <a:buFont typeface="+mj-lt"/>
              <a:buAutoNum type="romanUcPeriod"/>
            </a:pPr>
            <a:endParaRPr lang="en-US" sz="2200" dirty="0"/>
          </a:p>
        </p:txBody>
      </p:sp>
    </p:spTree>
    <p:extLst>
      <p:ext uri="{BB962C8B-B14F-4D97-AF65-F5344CB8AC3E}">
        <p14:creationId xmlns:p14="http://schemas.microsoft.com/office/powerpoint/2010/main" val="1894244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Effect transition="in" filter="fade">
                                      <p:cBhvr>
                                        <p:cTn id="15" dur="500"/>
                                        <p:tgtEl>
                                          <p:spTgt spid="1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4" end="4"/>
                                            </p:txEl>
                                          </p:spTgt>
                                        </p:tgtEl>
                                        <p:attrNameLst>
                                          <p:attrName>style.visibility</p:attrName>
                                        </p:attrNameLst>
                                      </p:cBhvr>
                                      <p:to>
                                        <p:strVal val="visible"/>
                                      </p:to>
                                    </p:set>
                                    <p:animEffect transition="in" filter="fade">
                                      <p:cBhvr>
                                        <p:cTn id="18"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a:t>Project managers’ Daily Tasks</a:t>
            </a:r>
          </a:p>
        </p:txBody>
      </p:sp>
      <p:sp>
        <p:nvSpPr>
          <p:cNvPr id="13" name="Inhaltsplatzhalter 3"/>
          <p:cNvSpPr>
            <a:spLocks noGrp="1"/>
          </p:cNvSpPr>
          <p:nvPr>
            <p:ph idx="1"/>
          </p:nvPr>
        </p:nvSpPr>
        <p:spPr>
          <a:xfrm>
            <a:off x="611560" y="1484784"/>
            <a:ext cx="7920880" cy="3888432"/>
          </a:xfrm>
        </p:spPr>
        <p:txBody>
          <a:bodyPr/>
          <a:lstStyle/>
          <a:p>
            <a:pPr marL="162900" lvl="0" indent="-342900">
              <a:buFont typeface="Arial"/>
              <a:buChar char="•"/>
            </a:pPr>
            <a:r>
              <a:rPr lang="en-US" sz="2200" dirty="0" smtClean="0"/>
              <a:t>If </a:t>
            </a:r>
            <a:r>
              <a:rPr lang="en-US" sz="2200" dirty="0"/>
              <a:t>you don’t now the login credentials of the account you are using, open the keepass application­­ and look for the login information of the account. Here are the complete lists of the accounts the company is using: </a:t>
            </a:r>
          </a:p>
          <a:p>
            <a:r>
              <a:rPr lang="en-US" sz="2200" dirty="0"/>
              <a:t> </a:t>
            </a:r>
          </a:p>
          <a:p>
            <a:pPr marL="1020150" lvl="1" indent="-457200">
              <a:buFont typeface="+mj-lt"/>
              <a:buAutoNum type="arabicPeriod"/>
            </a:pPr>
            <a:r>
              <a:rPr lang="en-US" sz="2200" dirty="0"/>
              <a:t>Harney Cercado</a:t>
            </a:r>
          </a:p>
          <a:p>
            <a:pPr marL="1020150" lvl="1" indent="-457200">
              <a:buFont typeface="+mj-lt"/>
              <a:buAutoNum type="arabicPeriod"/>
            </a:pPr>
            <a:r>
              <a:rPr lang="en-US" sz="2200" dirty="0"/>
              <a:t>Marvin Dungog</a:t>
            </a:r>
          </a:p>
          <a:p>
            <a:pPr marL="1020150" lvl="1" indent="-457200">
              <a:buFont typeface="+mj-lt"/>
              <a:buAutoNum type="arabicPeriod"/>
            </a:pPr>
            <a:r>
              <a:rPr lang="en-US" sz="2200" dirty="0"/>
              <a:t>Marlito Dungog</a:t>
            </a:r>
          </a:p>
          <a:p>
            <a:pPr marL="1020150" lvl="1" indent="-457200">
              <a:buFont typeface="+mj-lt"/>
              <a:buAutoNum type="arabicPeriod"/>
            </a:pPr>
            <a:r>
              <a:rPr lang="en-US" sz="2200" dirty="0"/>
              <a:t>Tristan Taytay</a:t>
            </a:r>
          </a:p>
          <a:p>
            <a:pPr marL="1020150" lvl="1" indent="-457200">
              <a:buFont typeface="+mj-lt"/>
              <a:buAutoNum type="arabicPeriod"/>
            </a:pPr>
            <a:r>
              <a:rPr lang="en-US" sz="2200" dirty="0"/>
              <a:t>Jeniel Mangahis</a:t>
            </a:r>
          </a:p>
          <a:p>
            <a:pPr marL="162900" lvl="0" indent="-342900" algn="l">
              <a:buFont typeface="Arial"/>
              <a:buChar char="•"/>
            </a:pPr>
            <a:endParaRPr lang="en-US" sz="2200" dirty="0"/>
          </a:p>
          <a:p>
            <a:pPr marL="277200" lvl="0" indent="-457200" algn="l">
              <a:buFont typeface="+mj-lt"/>
              <a:buAutoNum type="alphaLcPeriod"/>
            </a:pPr>
            <a:endParaRPr lang="en-US" sz="2200" dirty="0"/>
          </a:p>
          <a:p>
            <a:pPr marL="334350" lvl="0" indent="-514350" algn="l">
              <a:buFont typeface="+mj-lt"/>
              <a:buAutoNum type="romanUcPeriod"/>
            </a:pPr>
            <a:endParaRPr lang="en-US" sz="2200" dirty="0"/>
          </a:p>
        </p:txBody>
      </p:sp>
    </p:spTree>
    <p:extLst>
      <p:ext uri="{BB962C8B-B14F-4D97-AF65-F5344CB8AC3E}">
        <p14:creationId xmlns:p14="http://schemas.microsoft.com/office/powerpoint/2010/main" val="5873776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Effect transition="in" filter="fade">
                                      <p:cBhvr>
                                        <p:cTn id="15" dur="500"/>
                                        <p:tgtEl>
                                          <p:spTgt spid="1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4" end="4"/>
                                            </p:txEl>
                                          </p:spTgt>
                                        </p:tgtEl>
                                        <p:attrNameLst>
                                          <p:attrName>style.visibility</p:attrName>
                                        </p:attrNameLst>
                                      </p:cBhvr>
                                      <p:to>
                                        <p:strVal val="visible"/>
                                      </p:to>
                                    </p:set>
                                    <p:animEffect transition="in" filter="fade">
                                      <p:cBhvr>
                                        <p:cTn id="18" dur="500"/>
                                        <p:tgtEl>
                                          <p:spTgt spid="1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animEffect transition="in" filter="fade">
                                      <p:cBhvr>
                                        <p:cTn id="21" dur="500"/>
                                        <p:tgtEl>
                                          <p:spTgt spid="1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6" end="6"/>
                                            </p:txEl>
                                          </p:spTgt>
                                        </p:tgtEl>
                                        <p:attrNameLst>
                                          <p:attrName>style.visibility</p:attrName>
                                        </p:attrNameLst>
                                      </p:cBhvr>
                                      <p:to>
                                        <p:strVal val="visible"/>
                                      </p:to>
                                    </p:set>
                                    <p:animEffect transition="in" filter="fade">
                                      <p:cBhvr>
                                        <p:cTn id="24"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a:t>Project managers’ Daily Tasks</a:t>
            </a:r>
          </a:p>
        </p:txBody>
      </p:sp>
      <p:sp>
        <p:nvSpPr>
          <p:cNvPr id="13" name="Inhaltsplatzhalter 3"/>
          <p:cNvSpPr>
            <a:spLocks noGrp="1"/>
          </p:cNvSpPr>
          <p:nvPr>
            <p:ph idx="1"/>
          </p:nvPr>
        </p:nvSpPr>
        <p:spPr>
          <a:xfrm>
            <a:off x="611560" y="1484784"/>
            <a:ext cx="7920880" cy="3888432"/>
          </a:xfrm>
        </p:spPr>
        <p:txBody>
          <a:bodyPr/>
          <a:lstStyle/>
          <a:p>
            <a:pPr lvl="0"/>
            <a:r>
              <a:rPr lang="en-US" sz="2200" b="1" dirty="0" smtClean="0">
                <a:solidFill>
                  <a:srgbClr val="000000"/>
                </a:solidFill>
              </a:rPr>
              <a:t>II. Production</a:t>
            </a:r>
          </a:p>
          <a:p>
            <a:pPr lvl="0"/>
            <a:endParaRPr lang="en-US" sz="2200" dirty="0">
              <a:solidFill>
                <a:srgbClr val="000000"/>
              </a:solidFill>
            </a:endParaRPr>
          </a:p>
          <a:p>
            <a:pPr marL="277200" lvl="0" indent="-457200">
              <a:buFont typeface="+mj-lt"/>
              <a:buAutoNum type="alphaLcPeriod"/>
            </a:pPr>
            <a:r>
              <a:rPr lang="en-US" sz="2200" b="1" dirty="0" smtClean="0"/>
              <a:t> The </a:t>
            </a:r>
            <a:r>
              <a:rPr lang="en-US" sz="2200" b="1" dirty="0"/>
              <a:t>Project Management Application.</a:t>
            </a:r>
            <a:r>
              <a:rPr lang="en-US" sz="2200" dirty="0"/>
              <a:t> </a:t>
            </a:r>
          </a:p>
          <a:p>
            <a:pPr marL="905850" lvl="1" indent="-342900">
              <a:buFont typeface="Arial"/>
              <a:buChar char="•"/>
            </a:pPr>
            <a:r>
              <a:rPr lang="en-US" sz="2200" dirty="0"/>
              <a:t>After listing down all the tasks, open the Project management Web Application: </a:t>
            </a:r>
            <a:r>
              <a:rPr lang="en-US" sz="2200" u="sng" dirty="0">
                <a:solidFill>
                  <a:schemeClr val="accent2">
                    <a:lumMod val="75000"/>
                  </a:schemeClr>
                </a:solidFill>
                <a:hlinkClick r:id="rId2"/>
              </a:rPr>
              <a:t>http://</a:t>
            </a:r>
            <a:r>
              <a:rPr lang="en-US" sz="2200" u="sng" dirty="0">
                <a:solidFill>
                  <a:srgbClr val="3797D7"/>
                </a:solidFill>
                <a:hlinkClick r:id="rId2"/>
              </a:rPr>
              <a:t>gleent.apps/scrum</a:t>
            </a:r>
            <a:r>
              <a:rPr lang="en-US" sz="2200" dirty="0">
                <a:solidFill>
                  <a:srgbClr val="3797D7"/>
                </a:solidFill>
              </a:rPr>
              <a:t> </a:t>
            </a:r>
            <a:r>
              <a:rPr lang="en-US" sz="2200" dirty="0" smtClean="0"/>
              <a:t>.</a:t>
            </a:r>
          </a:p>
          <a:p>
            <a:pPr lvl="0" indent="0"/>
            <a:endParaRPr lang="en-US" sz="2200" dirty="0"/>
          </a:p>
          <a:p>
            <a:pPr marL="1085850" lvl="1" indent="-342900">
              <a:buFont typeface="Arial"/>
              <a:buChar char="•"/>
            </a:pPr>
            <a:r>
              <a:rPr lang="en-US" sz="2200" dirty="0" smtClean="0"/>
              <a:t>Assign </a:t>
            </a:r>
            <a:r>
              <a:rPr lang="en-US" sz="2200" dirty="0"/>
              <a:t>the tasks accordingly. All Design tasks must be delegated to Creative Team Leader. All conversion tasks to the Front-End Developer Team Leader. And all programming tasks to the Software Engineer Team Leader.</a:t>
            </a:r>
          </a:p>
        </p:txBody>
      </p:sp>
    </p:spTree>
    <p:extLst>
      <p:ext uri="{BB962C8B-B14F-4D97-AF65-F5344CB8AC3E}">
        <p14:creationId xmlns:p14="http://schemas.microsoft.com/office/powerpoint/2010/main" val="1352346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2" end="2"/>
                                            </p:txEl>
                                          </p:spTgt>
                                        </p:tgtEl>
                                        <p:attrNameLst>
                                          <p:attrName>style.visibility</p:attrName>
                                        </p:attrNameLst>
                                      </p:cBhvr>
                                      <p:to>
                                        <p:strVal val="visible"/>
                                      </p:to>
                                    </p:set>
                                    <p:animEffect transition="in" filter="fade">
                                      <p:cBhvr>
                                        <p:cTn id="10" dur="500"/>
                                        <p:tgtEl>
                                          <p:spTgt spid="1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animEffect transition="in" filter="fade">
                                      <p:cBhvr>
                                        <p:cTn id="13" dur="500"/>
                                        <p:tgtEl>
                                          <p:spTgt spid="1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xEl>
                                              <p:pRg st="5" end="5"/>
                                            </p:txEl>
                                          </p:spTgt>
                                        </p:tgtEl>
                                        <p:attrNameLst>
                                          <p:attrName>style.visibility</p:attrName>
                                        </p:attrNameLst>
                                      </p:cBhvr>
                                      <p:to>
                                        <p:strVal val="visible"/>
                                      </p:to>
                                    </p:set>
                                    <p:animEffect transition="in" filter="fade">
                                      <p:cBhvr>
                                        <p:cTn id="18"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a:t>Project managers’ Daily Tasks</a:t>
            </a:r>
          </a:p>
        </p:txBody>
      </p:sp>
      <p:sp>
        <p:nvSpPr>
          <p:cNvPr id="13" name="Inhaltsplatzhalter 3"/>
          <p:cNvSpPr>
            <a:spLocks noGrp="1"/>
          </p:cNvSpPr>
          <p:nvPr>
            <p:ph idx="1"/>
          </p:nvPr>
        </p:nvSpPr>
        <p:spPr>
          <a:xfrm>
            <a:off x="611560" y="1484784"/>
            <a:ext cx="7920880" cy="3888432"/>
          </a:xfrm>
        </p:spPr>
        <p:txBody>
          <a:bodyPr/>
          <a:lstStyle/>
          <a:p>
            <a:pPr marL="277200" lvl="0" indent="-457200">
              <a:buFont typeface="+mj-lt"/>
              <a:buAutoNum type="alphaLcPeriod"/>
            </a:pPr>
            <a:r>
              <a:rPr lang="en-US" sz="2200" b="1" dirty="0" smtClean="0"/>
              <a:t>Check </a:t>
            </a:r>
            <a:r>
              <a:rPr lang="en-US" sz="2200" b="1" dirty="0"/>
              <a:t>all the tasks delegated to you.</a:t>
            </a:r>
            <a:r>
              <a:rPr lang="en-US" sz="2200" dirty="0"/>
              <a:t> After assigning all the tasks, open you account in Project Management Application and see all the tasks that were assigned to you</a:t>
            </a:r>
            <a:r>
              <a:rPr lang="en-US" sz="2200" dirty="0" smtClean="0"/>
              <a:t>.</a:t>
            </a:r>
          </a:p>
          <a:p>
            <a:pPr lvl="0" indent="0"/>
            <a:endParaRPr lang="en-US" sz="2200" dirty="0"/>
          </a:p>
          <a:p>
            <a:pPr marL="457200" lvl="0" indent="-457200">
              <a:buFont typeface="+mj-lt"/>
              <a:buAutoNum type="alphaLcPeriod"/>
            </a:pPr>
            <a:r>
              <a:rPr lang="en-US" sz="2200" b="1" dirty="0" smtClean="0"/>
              <a:t> Time </a:t>
            </a:r>
            <a:r>
              <a:rPr lang="en-US" sz="2200" b="1" dirty="0"/>
              <a:t>Tracking</a:t>
            </a:r>
            <a:r>
              <a:rPr lang="en-US" sz="2200" dirty="0"/>
              <a:t>. Every task must be properly timed. Use Active Collab Timer 3 application to track time you are spending in each of the tasks you are assigned to.</a:t>
            </a:r>
          </a:p>
        </p:txBody>
      </p:sp>
    </p:spTree>
    <p:extLst>
      <p:ext uri="{BB962C8B-B14F-4D97-AF65-F5344CB8AC3E}">
        <p14:creationId xmlns:p14="http://schemas.microsoft.com/office/powerpoint/2010/main" val="41800581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a:t>Project managers’ Daily Tasks</a:t>
            </a:r>
          </a:p>
        </p:txBody>
      </p:sp>
      <p:sp>
        <p:nvSpPr>
          <p:cNvPr id="13" name="Inhaltsplatzhalter 3"/>
          <p:cNvSpPr>
            <a:spLocks noGrp="1"/>
          </p:cNvSpPr>
          <p:nvPr>
            <p:ph idx="1"/>
          </p:nvPr>
        </p:nvSpPr>
        <p:spPr>
          <a:xfrm>
            <a:off x="611560" y="1484784"/>
            <a:ext cx="7920880" cy="4104456"/>
          </a:xfrm>
        </p:spPr>
        <p:txBody>
          <a:bodyPr/>
          <a:lstStyle/>
          <a:p>
            <a:pPr lvl="0" indent="0"/>
            <a:r>
              <a:rPr lang="en-US" sz="2200" b="1" dirty="0" smtClean="0"/>
              <a:t>d. Keep </a:t>
            </a:r>
            <a:r>
              <a:rPr lang="en-US" sz="2200" b="1" dirty="0"/>
              <a:t>Focused</a:t>
            </a:r>
            <a:r>
              <a:rPr lang="en-US" sz="2200" dirty="0"/>
              <a:t>. </a:t>
            </a:r>
          </a:p>
          <a:p>
            <a:pPr marL="905850" lvl="1" indent="-342900">
              <a:buFont typeface="Arial"/>
              <a:buChar char="•"/>
            </a:pPr>
            <a:r>
              <a:rPr lang="en-US" sz="2200" dirty="0"/>
              <a:t>As the policy says “Don’t shout just chat”. Avoid destructing your co-workers. Every minute in production is important so keep focused on every task you are assigned to</a:t>
            </a:r>
            <a:r>
              <a:rPr lang="en-US" sz="2200" dirty="0" smtClean="0"/>
              <a:t>.</a:t>
            </a:r>
          </a:p>
          <a:p>
            <a:pPr marL="905850" lvl="1" indent="-342900">
              <a:buFont typeface="Arial"/>
              <a:buChar char="•"/>
            </a:pPr>
            <a:endParaRPr lang="en-US" sz="2200" dirty="0" smtClean="0"/>
          </a:p>
          <a:p>
            <a:pPr marL="905850" lvl="1" indent="-342900">
              <a:buFont typeface="Arial"/>
              <a:buChar char="•"/>
            </a:pPr>
            <a:r>
              <a:rPr lang="en-US" sz="2400" b="1" dirty="0"/>
              <a:t>Silent Mode</a:t>
            </a:r>
            <a:r>
              <a:rPr lang="en-US" sz="2400" dirty="0"/>
              <a:t>. Keep your mobile phones in silent mode to avoid making disturbing call </a:t>
            </a:r>
            <a:r>
              <a:rPr lang="en-US" sz="2400" dirty="0" err="1"/>
              <a:t>allerts</a:t>
            </a:r>
            <a:r>
              <a:rPr lang="en-US" sz="2400" dirty="0"/>
              <a:t>. </a:t>
            </a:r>
            <a:endParaRPr lang="en-US" sz="2200" dirty="0" smtClean="0"/>
          </a:p>
          <a:p>
            <a:pPr lvl="0" indent="0"/>
            <a:endParaRPr lang="en-US" sz="2200" dirty="0"/>
          </a:p>
          <a:p>
            <a:pPr marL="905850" lvl="1" indent="-342900">
              <a:buFont typeface="Arial"/>
              <a:buChar char="•"/>
            </a:pPr>
            <a:r>
              <a:rPr lang="en-US" sz="2200" b="1" dirty="0"/>
              <a:t>Focus time. </a:t>
            </a:r>
            <a:r>
              <a:rPr lang="en-US" sz="2200" dirty="0"/>
              <a:t>That means you are not allowed to make noise or any disturbing act from 8:00 o’clock in the morning till 5:00 o’clock in the afternoon.   </a:t>
            </a:r>
          </a:p>
        </p:txBody>
      </p:sp>
    </p:spTree>
    <p:extLst>
      <p:ext uri="{BB962C8B-B14F-4D97-AF65-F5344CB8AC3E}">
        <p14:creationId xmlns:p14="http://schemas.microsoft.com/office/powerpoint/2010/main" val="4193115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fade">
                                      <p:cBhvr>
                                        <p:cTn id="18" dur="500"/>
                                        <p:tgtEl>
                                          <p:spTgt spid="1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animEffect transition="in" filter="fade">
                                      <p:cBhvr>
                                        <p:cTn id="23"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a:t>Project managers’ Daily Tasks</a:t>
            </a:r>
          </a:p>
        </p:txBody>
      </p:sp>
      <p:sp>
        <p:nvSpPr>
          <p:cNvPr id="13" name="Inhaltsplatzhalter 3"/>
          <p:cNvSpPr>
            <a:spLocks noGrp="1"/>
          </p:cNvSpPr>
          <p:nvPr>
            <p:ph idx="1"/>
          </p:nvPr>
        </p:nvSpPr>
        <p:spPr>
          <a:xfrm>
            <a:off x="611560" y="1484784"/>
            <a:ext cx="7920880" cy="3888432"/>
          </a:xfrm>
        </p:spPr>
        <p:txBody>
          <a:bodyPr/>
          <a:lstStyle/>
          <a:p>
            <a:r>
              <a:rPr lang="en-US" sz="2200" dirty="0"/>
              <a:t> </a:t>
            </a:r>
            <a:r>
              <a:rPr lang="en-US" sz="2200" b="1" dirty="0" smtClean="0"/>
              <a:t>e. Quality </a:t>
            </a:r>
            <a:r>
              <a:rPr lang="en-US" sz="2200" b="1" dirty="0"/>
              <a:t>Assurance.</a:t>
            </a:r>
            <a:r>
              <a:rPr lang="en-US" sz="2200" dirty="0"/>
              <a:t> </a:t>
            </a:r>
            <a:endParaRPr lang="en-US" sz="2200" dirty="0" smtClean="0"/>
          </a:p>
          <a:p>
            <a:endParaRPr lang="en-US" sz="2200" dirty="0"/>
          </a:p>
          <a:p>
            <a:pPr marL="905850" lvl="1" indent="-342900">
              <a:buFont typeface="Arial"/>
              <a:buChar char="•"/>
            </a:pPr>
            <a:r>
              <a:rPr lang="en-US" sz="2200" dirty="0"/>
              <a:t>On each task that you have finished, make it a point that it will pass the quality checking. </a:t>
            </a:r>
            <a:endParaRPr lang="en-US" sz="2200" dirty="0" smtClean="0"/>
          </a:p>
          <a:p>
            <a:pPr marL="162900" lvl="0" indent="-342900">
              <a:buFont typeface="Arial"/>
              <a:buChar char="•"/>
            </a:pPr>
            <a:endParaRPr lang="en-US" sz="2200" dirty="0"/>
          </a:p>
          <a:p>
            <a:pPr marL="905850" lvl="1" indent="-342900">
              <a:buFont typeface="Arial"/>
              <a:buChar char="•"/>
            </a:pPr>
            <a:r>
              <a:rPr lang="en-US" sz="2200" dirty="0"/>
              <a:t>This can be done by sending your finished tasks to the assigner of the task thru the Project Management Application</a:t>
            </a:r>
            <a:r>
              <a:rPr lang="en-US" sz="2200" dirty="0" smtClean="0"/>
              <a:t>.</a:t>
            </a:r>
          </a:p>
          <a:p>
            <a:pPr lvl="0" indent="0"/>
            <a:r>
              <a:rPr lang="en-US" sz="2200" dirty="0" smtClean="0"/>
              <a:t> </a:t>
            </a:r>
            <a:endParaRPr lang="en-US" sz="2200" dirty="0"/>
          </a:p>
          <a:p>
            <a:pPr marL="905850" lvl="1" indent="-342900">
              <a:buFont typeface="Arial"/>
              <a:buChar char="•"/>
            </a:pPr>
            <a:r>
              <a:rPr lang="en-US" sz="2200" dirty="0"/>
              <a:t>And finally the assigner will do the QA checking. If not passed, the project will be returned to you and do the revisions</a:t>
            </a:r>
            <a:r>
              <a:rPr lang="en-US" sz="2200" dirty="0" smtClean="0"/>
              <a:t>.   </a:t>
            </a:r>
            <a:endParaRPr lang="en-US" sz="2200" dirty="0"/>
          </a:p>
        </p:txBody>
      </p:sp>
    </p:spTree>
    <p:extLst>
      <p:ext uri="{BB962C8B-B14F-4D97-AF65-F5344CB8AC3E}">
        <p14:creationId xmlns:p14="http://schemas.microsoft.com/office/powerpoint/2010/main" val="32854436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2" end="2"/>
                                            </p:txEl>
                                          </p:spTgt>
                                        </p:tgtEl>
                                        <p:attrNameLst>
                                          <p:attrName>style.visibility</p:attrName>
                                        </p:attrNameLst>
                                      </p:cBhvr>
                                      <p:to>
                                        <p:strVal val="visible"/>
                                      </p:to>
                                    </p:set>
                                    <p:animEffect transition="in" filter="fade">
                                      <p:cBhvr>
                                        <p:cTn id="10" dur="500"/>
                                        <p:tgtEl>
                                          <p:spTgt spid="1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animEffect transition="in" filter="fade">
                                      <p:cBhvr>
                                        <p:cTn id="15" dur="500"/>
                                        <p:tgtEl>
                                          <p:spTgt spid="1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5" end="5"/>
                                            </p:txEl>
                                          </p:spTgt>
                                        </p:tgtEl>
                                        <p:attrNameLst>
                                          <p:attrName>style.visibility</p:attrName>
                                        </p:attrNameLst>
                                      </p:cBhvr>
                                      <p:to>
                                        <p:strVal val="visible"/>
                                      </p:to>
                                    </p:set>
                                    <p:animEffect transition="in" filter="fade">
                                      <p:cBhvr>
                                        <p:cTn id="20" dur="500"/>
                                        <p:tgtEl>
                                          <p:spTgt spid="1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animEffect transition="in" filter="fade">
                                      <p:cBhvr>
                                        <p:cTn id="23"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Objectives</a:t>
            </a:r>
            <a:endParaRPr lang="de-DE" dirty="0"/>
          </a:p>
        </p:txBody>
      </p:sp>
      <p:sp>
        <p:nvSpPr>
          <p:cNvPr id="13" name="Inhaltsplatzhalter 3"/>
          <p:cNvSpPr>
            <a:spLocks noGrp="1"/>
          </p:cNvSpPr>
          <p:nvPr>
            <p:ph idx="1"/>
          </p:nvPr>
        </p:nvSpPr>
        <p:spPr>
          <a:xfrm>
            <a:off x="611560" y="1556792"/>
            <a:ext cx="7488832" cy="3960440"/>
          </a:xfrm>
        </p:spPr>
        <p:txBody>
          <a:bodyPr/>
          <a:lstStyle/>
          <a:p>
            <a:pPr marL="342900" indent="-342900" algn="l">
              <a:buFont typeface="Wingdings" pitchFamily="2" charset="2"/>
              <a:buChar char="ü"/>
            </a:pPr>
            <a:r>
              <a:rPr lang="en-US" sz="2400" b="1" dirty="0" smtClean="0"/>
              <a:t>To help improve the working procedures in </a:t>
            </a:r>
            <a:r>
              <a:rPr lang="en-US" sz="2400" b="1" dirty="0" err="1" smtClean="0"/>
              <a:t>Bigfish</a:t>
            </a:r>
            <a:r>
              <a:rPr lang="en-US" sz="2400" b="1" dirty="0" smtClean="0"/>
              <a:t> Department.</a:t>
            </a:r>
          </a:p>
          <a:p>
            <a:pPr marL="342900" indent="-342900" algn="l">
              <a:buFont typeface="Wingdings" pitchFamily="2" charset="2"/>
              <a:buChar char="ü"/>
            </a:pPr>
            <a:endParaRPr lang="en-US" sz="2400" b="1" dirty="0" smtClean="0"/>
          </a:p>
          <a:p>
            <a:pPr marL="342900" indent="-342900" algn="l">
              <a:buFont typeface="Wingdings" pitchFamily="2" charset="2"/>
              <a:buChar char="ü"/>
            </a:pPr>
            <a:r>
              <a:rPr lang="en-US" sz="2400" b="1" dirty="0" smtClean="0"/>
              <a:t>To ensure the quality of our work and to deliver our clients with satisfactory web services.</a:t>
            </a:r>
          </a:p>
          <a:p>
            <a:pPr marL="342900" indent="-342900" algn="l">
              <a:buFont typeface="Wingdings" pitchFamily="2" charset="2"/>
              <a:buChar char="ü"/>
            </a:pPr>
            <a:endParaRPr lang="en-US" sz="2400" b="1" dirty="0" smtClean="0"/>
          </a:p>
          <a:p>
            <a:pPr marL="342900" indent="-342900" algn="l">
              <a:buFont typeface="Wingdings" pitchFamily="2" charset="2"/>
              <a:buChar char="ü"/>
            </a:pPr>
            <a:r>
              <a:rPr lang="en-US" sz="2400" b="1" dirty="0" smtClean="0"/>
              <a:t>To create a systematic and well organized working environment with excellence-oriented objectives.</a:t>
            </a:r>
            <a:endParaRPr lang="de-DE" sz="2400" b="1" dirty="0" smtClean="0"/>
          </a:p>
          <a:p>
            <a:pPr indent="0" algn="l"/>
            <a:endParaRPr lang="de-DE" sz="2400" b="1" dirty="0" smtClean="0"/>
          </a:p>
          <a:p>
            <a:r>
              <a:rPr lang="de-DE" sz="2000" b="1" dirty="0"/>
              <a:t>	</a:t>
            </a:r>
            <a:endParaRPr lang="de-DE" sz="2000" b="1" dirty="0" smtClean="0"/>
          </a:p>
          <a:p>
            <a:endParaRPr lang="de-DE" dirty="0" smtClean="0"/>
          </a:p>
          <a:p>
            <a:endParaRPr lang="de-DE" dirty="0"/>
          </a:p>
        </p:txBody>
      </p:sp>
    </p:spTree>
    <p:extLst>
      <p:ext uri="{BB962C8B-B14F-4D97-AF65-F5344CB8AC3E}">
        <p14:creationId xmlns:p14="http://schemas.microsoft.com/office/powerpoint/2010/main" val="4190966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a:t>Project managers’ Daily Tasks</a:t>
            </a:r>
          </a:p>
        </p:txBody>
      </p:sp>
      <p:sp>
        <p:nvSpPr>
          <p:cNvPr id="13" name="Inhaltsplatzhalter 3"/>
          <p:cNvSpPr>
            <a:spLocks noGrp="1"/>
          </p:cNvSpPr>
          <p:nvPr>
            <p:ph idx="1"/>
          </p:nvPr>
        </p:nvSpPr>
        <p:spPr>
          <a:xfrm>
            <a:off x="611560" y="1484784"/>
            <a:ext cx="7920880" cy="3888432"/>
          </a:xfrm>
        </p:spPr>
        <p:txBody>
          <a:bodyPr/>
          <a:lstStyle/>
          <a:p>
            <a:pPr lvl="0"/>
            <a:r>
              <a:rPr lang="en-US" sz="2200" b="1" dirty="0" smtClean="0">
                <a:solidFill>
                  <a:srgbClr val="000000"/>
                </a:solidFill>
              </a:rPr>
              <a:t>III. Post</a:t>
            </a:r>
            <a:r>
              <a:rPr lang="en-US" sz="2200" b="1" dirty="0">
                <a:solidFill>
                  <a:srgbClr val="000000"/>
                </a:solidFill>
              </a:rPr>
              <a:t>-Production</a:t>
            </a:r>
            <a:endParaRPr lang="en-US" sz="2200" dirty="0">
              <a:solidFill>
                <a:srgbClr val="000000"/>
              </a:solidFill>
            </a:endParaRPr>
          </a:p>
          <a:p>
            <a:pPr marL="277200" lvl="0" indent="-457200">
              <a:buFont typeface="+mj-lt"/>
              <a:buAutoNum type="alphaLcPeriod"/>
            </a:pPr>
            <a:r>
              <a:rPr lang="en-US" sz="2200" b="1" dirty="0"/>
              <a:t>Updates.</a:t>
            </a:r>
            <a:r>
              <a:rPr lang="en-US" sz="2200" dirty="0"/>
              <a:t> </a:t>
            </a:r>
          </a:p>
          <a:p>
            <a:pPr marL="905850" lvl="1" indent="-342900">
              <a:buFont typeface="Arial"/>
              <a:buChar char="•"/>
            </a:pPr>
            <a:r>
              <a:rPr lang="en-US" sz="2200" dirty="0"/>
              <a:t>This is the most important part. After you have done the entire tasks, make a report. Send them to the client you are handling via email or what ever mailing application the client prefers. Send your client the following:</a:t>
            </a:r>
          </a:p>
          <a:p>
            <a:pPr marL="1877400" lvl="3" indent="-457200">
              <a:buFont typeface="+mj-lt"/>
              <a:buAutoNum type="arabicPeriod"/>
            </a:pPr>
            <a:r>
              <a:rPr lang="en-US" sz="2200" dirty="0" smtClean="0"/>
              <a:t>All </a:t>
            </a:r>
            <a:r>
              <a:rPr lang="en-US" sz="2200" dirty="0"/>
              <a:t>the finished </a:t>
            </a:r>
            <a:r>
              <a:rPr lang="en-US" sz="2200" dirty="0" smtClean="0"/>
              <a:t>tasks.</a:t>
            </a:r>
          </a:p>
          <a:p>
            <a:pPr marL="1877400" lvl="3" indent="-457200">
              <a:buFont typeface="+mj-lt"/>
              <a:buAutoNum type="arabicPeriod"/>
            </a:pPr>
            <a:r>
              <a:rPr lang="en-US" sz="2200" dirty="0" smtClean="0"/>
              <a:t>Tell </a:t>
            </a:r>
            <a:r>
              <a:rPr lang="en-US" sz="2200" dirty="0"/>
              <a:t>him the </a:t>
            </a:r>
            <a:r>
              <a:rPr lang="en-US" sz="2200" dirty="0" smtClean="0"/>
              <a:t>on-going ones.</a:t>
            </a:r>
          </a:p>
          <a:p>
            <a:pPr marL="1877400" lvl="3" indent="-457200">
              <a:buFont typeface="+mj-lt"/>
              <a:buAutoNum type="arabicPeriod"/>
            </a:pPr>
            <a:r>
              <a:rPr lang="en-US" sz="2200" dirty="0" smtClean="0"/>
              <a:t>And </a:t>
            </a:r>
            <a:r>
              <a:rPr lang="en-US" sz="2200" dirty="0"/>
              <a:t>the problems you have encountered in doing the projects.</a:t>
            </a:r>
          </a:p>
        </p:txBody>
      </p:sp>
    </p:spTree>
    <p:extLst>
      <p:ext uri="{BB962C8B-B14F-4D97-AF65-F5344CB8AC3E}">
        <p14:creationId xmlns:p14="http://schemas.microsoft.com/office/powerpoint/2010/main" val="153115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fade">
                                      <p:cBhvr>
                                        <p:cTn id="18" dur="500"/>
                                        <p:tgtEl>
                                          <p:spTgt spid="1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500"/>
                                        <p:tgtEl>
                                          <p:spTgt spid="1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5" end="5"/>
                                            </p:txEl>
                                          </p:spTgt>
                                        </p:tgtEl>
                                        <p:attrNameLst>
                                          <p:attrName>style.visibility</p:attrName>
                                        </p:attrNameLst>
                                      </p:cBhvr>
                                      <p:to>
                                        <p:strVal val="visible"/>
                                      </p:to>
                                    </p:set>
                                    <p:animEffect transition="in" filter="fade">
                                      <p:cBhvr>
                                        <p:cTn id="24"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a:t>Project managers’ Daily Tasks</a:t>
            </a:r>
          </a:p>
        </p:txBody>
      </p:sp>
      <p:sp>
        <p:nvSpPr>
          <p:cNvPr id="13" name="Inhaltsplatzhalter 3"/>
          <p:cNvSpPr>
            <a:spLocks noGrp="1"/>
          </p:cNvSpPr>
          <p:nvPr>
            <p:ph idx="1"/>
          </p:nvPr>
        </p:nvSpPr>
        <p:spPr>
          <a:xfrm>
            <a:off x="611560" y="1484784"/>
            <a:ext cx="7920880" cy="3888432"/>
          </a:xfrm>
        </p:spPr>
        <p:txBody>
          <a:bodyPr/>
          <a:lstStyle/>
          <a:p>
            <a:pPr lvl="0" indent="0"/>
            <a:r>
              <a:rPr lang="en-US" sz="2200" b="1" dirty="0" smtClean="0"/>
              <a:t>b. Clean </a:t>
            </a:r>
            <a:r>
              <a:rPr lang="en-US" sz="2200" b="1" dirty="0"/>
              <a:t>your area</a:t>
            </a:r>
            <a:r>
              <a:rPr lang="en-US" sz="2200" dirty="0"/>
              <a:t>. </a:t>
            </a:r>
          </a:p>
          <a:p>
            <a:pPr marL="905850" lvl="1" indent="-342900">
              <a:buFont typeface="Arial"/>
              <a:buChar char="•"/>
            </a:pPr>
            <a:r>
              <a:rPr lang="en-US" sz="2200" dirty="0"/>
              <a:t>Your desk may probably reflect your personality. Take out all things that are not related to your work. </a:t>
            </a:r>
          </a:p>
          <a:p>
            <a:pPr marL="905850" lvl="1" indent="-342900">
              <a:buFont typeface="Arial"/>
              <a:buChar char="•"/>
            </a:pPr>
            <a:r>
              <a:rPr lang="en-US" sz="2200" dirty="0"/>
              <a:t>Make sure that your computer is turned off. Before leaving the office.</a:t>
            </a:r>
          </a:p>
          <a:p>
            <a:pPr marL="905850" lvl="1" indent="-342900">
              <a:buFont typeface="Arial"/>
              <a:buChar char="•"/>
            </a:pPr>
            <a:r>
              <a:rPr lang="en-US" sz="2200" dirty="0"/>
              <a:t>Put your keyboard upside-down.</a:t>
            </a:r>
          </a:p>
        </p:txBody>
      </p:sp>
    </p:spTree>
    <p:extLst>
      <p:ext uri="{BB962C8B-B14F-4D97-AF65-F5344CB8AC3E}">
        <p14:creationId xmlns:p14="http://schemas.microsoft.com/office/powerpoint/2010/main" val="2026625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fade">
                                      <p:cBhvr>
                                        <p:cTn id="20"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a:t>Project managers’ Daily Tasks</a:t>
            </a:r>
          </a:p>
        </p:txBody>
      </p:sp>
      <p:sp>
        <p:nvSpPr>
          <p:cNvPr id="13" name="Inhaltsplatzhalter 3"/>
          <p:cNvSpPr>
            <a:spLocks noGrp="1"/>
          </p:cNvSpPr>
          <p:nvPr>
            <p:ph idx="1"/>
          </p:nvPr>
        </p:nvSpPr>
        <p:spPr>
          <a:xfrm>
            <a:off x="611560" y="1484784"/>
            <a:ext cx="7920880" cy="3888432"/>
          </a:xfrm>
        </p:spPr>
        <p:txBody>
          <a:bodyPr/>
          <a:lstStyle/>
          <a:p>
            <a:pPr lvl="0"/>
            <a:r>
              <a:rPr lang="en-US" sz="2200" b="1" dirty="0" smtClean="0">
                <a:solidFill>
                  <a:srgbClr val="000000"/>
                </a:solidFill>
              </a:rPr>
              <a:t>IV. Work </a:t>
            </a:r>
            <a:r>
              <a:rPr lang="en-US" sz="2200" b="1" dirty="0">
                <a:solidFill>
                  <a:srgbClr val="000000"/>
                </a:solidFill>
              </a:rPr>
              <a:t>Ethics</a:t>
            </a:r>
            <a:endParaRPr lang="en-US" sz="2200" dirty="0">
              <a:solidFill>
                <a:srgbClr val="000000"/>
              </a:solidFill>
            </a:endParaRPr>
          </a:p>
          <a:p>
            <a:pPr marL="1020150" lvl="1" indent="-457200">
              <a:buFont typeface="+mj-lt"/>
              <a:buAutoNum type="alphaLcPeriod"/>
            </a:pPr>
            <a:r>
              <a:rPr lang="en-US" sz="2200" b="1" dirty="0"/>
              <a:t>Save time and power.</a:t>
            </a:r>
            <a:endParaRPr lang="en-US" sz="2200" dirty="0"/>
          </a:p>
          <a:p>
            <a:pPr marL="1305900" lvl="2" indent="-342900">
              <a:buFont typeface="Arial"/>
              <a:buChar char="•"/>
            </a:pPr>
            <a:r>
              <a:rPr lang="en-US" sz="2200" dirty="0"/>
              <a:t>After working hours, if you have no more important things to do, we advise you to power off your computer to save power and you can save your time as well</a:t>
            </a:r>
            <a:r>
              <a:rPr lang="en-US" sz="2200" dirty="0" smtClean="0"/>
              <a:t>.</a:t>
            </a:r>
          </a:p>
          <a:p>
            <a:pPr marL="1305900" lvl="2" indent="-342900">
              <a:buFont typeface="Arial"/>
              <a:buChar char="•"/>
            </a:pPr>
            <a:endParaRPr lang="en-US" sz="2200" dirty="0"/>
          </a:p>
          <a:p>
            <a:pPr marL="1305900" lvl="2" indent="-342900">
              <a:buFont typeface="Arial"/>
              <a:buChar char="•"/>
            </a:pPr>
            <a:r>
              <a:rPr lang="en-US" sz="2200" dirty="0" smtClean="0"/>
              <a:t>Make </a:t>
            </a:r>
            <a:r>
              <a:rPr lang="en-US" sz="2200" dirty="0"/>
              <a:t>sure all socket are properly unplugged to avoid short circuit. </a:t>
            </a:r>
          </a:p>
        </p:txBody>
      </p:sp>
    </p:spTree>
    <p:extLst>
      <p:ext uri="{BB962C8B-B14F-4D97-AF65-F5344CB8AC3E}">
        <p14:creationId xmlns:p14="http://schemas.microsoft.com/office/powerpoint/2010/main" val="1972335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xEl>
                                              <p:pRg st="4" end="4"/>
                                            </p:txEl>
                                          </p:spTgt>
                                        </p:tgtEl>
                                        <p:attrNameLst>
                                          <p:attrName>style.visibility</p:attrName>
                                        </p:attrNameLst>
                                      </p:cBhvr>
                                      <p:to>
                                        <p:strVal val="visible"/>
                                      </p:to>
                                    </p:set>
                                    <p:animEffect transition="in" filter="fade">
                                      <p:cBhvr>
                                        <p:cTn id="18"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a:t>Project managers’ Daily Tasks</a:t>
            </a:r>
          </a:p>
        </p:txBody>
      </p:sp>
      <p:sp>
        <p:nvSpPr>
          <p:cNvPr id="13" name="Inhaltsplatzhalter 3"/>
          <p:cNvSpPr>
            <a:spLocks noGrp="1"/>
          </p:cNvSpPr>
          <p:nvPr>
            <p:ph idx="1"/>
          </p:nvPr>
        </p:nvSpPr>
        <p:spPr>
          <a:xfrm>
            <a:off x="611560" y="1484784"/>
            <a:ext cx="7920880" cy="3888432"/>
          </a:xfrm>
        </p:spPr>
        <p:txBody>
          <a:bodyPr/>
          <a:lstStyle/>
          <a:p>
            <a:r>
              <a:rPr lang="en-US" sz="2200" b="1" dirty="0"/>
              <a:t> </a:t>
            </a:r>
            <a:r>
              <a:rPr lang="en-US" sz="2200" b="1" dirty="0" smtClean="0"/>
              <a:t>b. Un</a:t>
            </a:r>
            <a:r>
              <a:rPr lang="en-US" sz="2200" b="1" dirty="0"/>
              <a:t>-Ethical doings.</a:t>
            </a:r>
          </a:p>
          <a:p>
            <a:pPr marL="905850" lvl="1" indent="-342900">
              <a:buFont typeface="Arial"/>
              <a:buChar char="•"/>
            </a:pPr>
            <a:r>
              <a:rPr lang="en-US" sz="2200" dirty="0"/>
              <a:t>Making part-time jobs is strictly prohibited if it will be done inside the company premises and using </a:t>
            </a:r>
            <a:r>
              <a:rPr lang="en-US" sz="2200" dirty="0" smtClean="0"/>
              <a:t>its </a:t>
            </a:r>
            <a:r>
              <a:rPr lang="en-US" sz="2200" dirty="0"/>
              <a:t>property and facilities. </a:t>
            </a:r>
            <a:endParaRPr lang="en-US" sz="2200" dirty="0" smtClean="0"/>
          </a:p>
          <a:p>
            <a:pPr marL="562950" lvl="1" indent="0">
              <a:buNone/>
            </a:pPr>
            <a:endParaRPr lang="en-US" sz="2200" dirty="0"/>
          </a:p>
          <a:p>
            <a:pPr marL="905850" lvl="1" indent="-342900">
              <a:buFont typeface="Arial"/>
              <a:buChar char="•"/>
            </a:pPr>
            <a:r>
              <a:rPr lang="en-US" sz="2200" dirty="0"/>
              <a:t>Above all, never lose your goodness inside and out the company.  That’s one of the best things you can share with everyone. </a:t>
            </a:r>
          </a:p>
        </p:txBody>
      </p:sp>
    </p:spTree>
    <p:extLst>
      <p:ext uri="{BB962C8B-B14F-4D97-AF65-F5344CB8AC3E}">
        <p14:creationId xmlns:p14="http://schemas.microsoft.com/office/powerpoint/2010/main" val="2944366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Effect transition="in" filter="fade">
                                      <p:cBhvr>
                                        <p:cTn id="15"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3400" dirty="0" err="1"/>
              <a:t>Bigfish</a:t>
            </a:r>
            <a:r>
              <a:rPr lang="en-US" sz="3400" dirty="0"/>
              <a:t> Coordinator’s Daily Tasks and Duties</a:t>
            </a:r>
          </a:p>
        </p:txBody>
      </p:sp>
      <p:sp>
        <p:nvSpPr>
          <p:cNvPr id="13" name="Inhaltsplatzhalter 3"/>
          <p:cNvSpPr>
            <a:spLocks noGrp="1"/>
          </p:cNvSpPr>
          <p:nvPr>
            <p:ph idx="1"/>
          </p:nvPr>
        </p:nvSpPr>
        <p:spPr>
          <a:xfrm>
            <a:off x="611560" y="1484784"/>
            <a:ext cx="7920880" cy="3888432"/>
          </a:xfrm>
        </p:spPr>
        <p:txBody>
          <a:bodyPr/>
          <a:lstStyle/>
          <a:p>
            <a:pPr marL="334350" lvl="0" indent="-514350">
              <a:buFont typeface="+mj-lt"/>
              <a:buAutoNum type="romanUcPeriod"/>
            </a:pPr>
            <a:r>
              <a:rPr lang="en-US" sz="2200" b="1" dirty="0" smtClean="0">
                <a:solidFill>
                  <a:srgbClr val="000000"/>
                </a:solidFill>
              </a:rPr>
              <a:t>Production</a:t>
            </a:r>
            <a:endParaRPr lang="en-US" sz="2200" dirty="0"/>
          </a:p>
          <a:p>
            <a:pPr marL="277200" lvl="0" indent="-457200">
              <a:buFont typeface="+mj-lt"/>
              <a:buAutoNum type="alphaLcPeriod"/>
            </a:pPr>
            <a:r>
              <a:rPr lang="en-US" sz="2200" b="1" dirty="0"/>
              <a:t>Personnel and Staff.</a:t>
            </a:r>
            <a:r>
              <a:rPr lang="en-US" sz="2200" dirty="0"/>
              <a:t> </a:t>
            </a:r>
          </a:p>
          <a:p>
            <a:pPr marL="905850" lvl="1" indent="-342900">
              <a:buFont typeface="Arial"/>
              <a:buChar char="•"/>
            </a:pPr>
            <a:r>
              <a:rPr lang="en-US" sz="2200" dirty="0"/>
              <a:t>Check all the personnel in the production if everyone is present from the team leaders down to the members. </a:t>
            </a:r>
          </a:p>
          <a:p>
            <a:pPr marL="905850" lvl="1" indent="-342900">
              <a:buFont typeface="Arial"/>
              <a:buChar char="•"/>
            </a:pPr>
            <a:r>
              <a:rPr lang="en-US" sz="2200" dirty="0"/>
              <a:t>If there are absents, inform the team leader to assign somebody to take over. </a:t>
            </a:r>
            <a:endParaRPr lang="en-US" sz="2200" dirty="0" smtClean="0"/>
          </a:p>
          <a:p>
            <a:pPr marL="905850" lvl="1" indent="-342900">
              <a:buFont typeface="Arial"/>
              <a:buChar char="•"/>
            </a:pPr>
            <a:r>
              <a:rPr lang="en-US" sz="2200" dirty="0" smtClean="0"/>
              <a:t>In </a:t>
            </a:r>
            <a:r>
              <a:rPr lang="en-US" sz="2200" dirty="0"/>
              <a:t>case a team leader is absent, you must take over, organize and delegate to each member their workload and monitor them to make sure it’s done correctly. </a:t>
            </a:r>
          </a:p>
          <a:p>
            <a:pPr marL="905850" lvl="1" indent="-342900">
              <a:buFont typeface="Arial"/>
              <a:buChar char="•"/>
            </a:pPr>
            <a:r>
              <a:rPr lang="en-US" sz="2200" dirty="0"/>
              <a:t>Conduct an emergency meeting if necessary.</a:t>
            </a:r>
          </a:p>
          <a:p>
            <a:pPr marL="162900" lvl="0" indent="-342900">
              <a:buFont typeface="Arial"/>
              <a:buChar char="•"/>
            </a:pPr>
            <a:endParaRPr lang="en-US" sz="2200" dirty="0"/>
          </a:p>
        </p:txBody>
      </p:sp>
    </p:spTree>
    <p:extLst>
      <p:ext uri="{BB962C8B-B14F-4D97-AF65-F5344CB8AC3E}">
        <p14:creationId xmlns:p14="http://schemas.microsoft.com/office/powerpoint/2010/main" val="3415668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fade">
                                      <p:cBhvr>
                                        <p:cTn id="18" dur="500"/>
                                        <p:tgtEl>
                                          <p:spTgt spid="1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err="1"/>
              <a:t>Bigfish</a:t>
            </a:r>
            <a:r>
              <a:rPr lang="en-US" sz="2500" dirty="0"/>
              <a:t> Coordinator’s Daily Tasks and Duties</a:t>
            </a:r>
          </a:p>
        </p:txBody>
      </p:sp>
      <p:sp>
        <p:nvSpPr>
          <p:cNvPr id="13" name="Inhaltsplatzhalter 3"/>
          <p:cNvSpPr>
            <a:spLocks noGrp="1"/>
          </p:cNvSpPr>
          <p:nvPr>
            <p:ph idx="1"/>
          </p:nvPr>
        </p:nvSpPr>
        <p:spPr>
          <a:xfrm>
            <a:off x="611560" y="1484784"/>
            <a:ext cx="7920880" cy="3888432"/>
          </a:xfrm>
        </p:spPr>
        <p:txBody>
          <a:bodyPr/>
          <a:lstStyle/>
          <a:p>
            <a:pPr lvl="0"/>
            <a:r>
              <a:rPr lang="en-US" sz="2200" b="1" dirty="0" smtClean="0"/>
              <a:t>b. Handling </a:t>
            </a:r>
            <a:r>
              <a:rPr lang="en-US" sz="2200" b="1" dirty="0"/>
              <a:t>Complaints.</a:t>
            </a:r>
            <a:r>
              <a:rPr lang="en-US" sz="2200" dirty="0"/>
              <a:t> </a:t>
            </a:r>
            <a:endParaRPr lang="en-US" sz="2200" dirty="0" smtClean="0"/>
          </a:p>
          <a:p>
            <a:pPr lvl="0"/>
            <a:endParaRPr lang="en-US" sz="2200" dirty="0"/>
          </a:p>
          <a:p>
            <a:pPr marL="905850" lvl="1" indent="-342900">
              <a:buFont typeface="Arial"/>
              <a:buChar char="•"/>
            </a:pPr>
            <a:r>
              <a:rPr lang="en-US" sz="2200" dirty="0"/>
              <a:t>It’s inevitable to encounter complaints from both clients and staff. First thing to do is to analyze the complaints and inform the team leader to apply solutions. </a:t>
            </a:r>
            <a:endParaRPr lang="en-US" sz="2200" dirty="0" smtClean="0"/>
          </a:p>
          <a:p>
            <a:pPr marL="562950" lvl="1" indent="0">
              <a:buNone/>
            </a:pPr>
            <a:endParaRPr lang="en-US" sz="2200" dirty="0"/>
          </a:p>
          <a:p>
            <a:pPr marL="905850" lvl="1" indent="-342900">
              <a:buFont typeface="Arial"/>
              <a:buChar char="•"/>
            </a:pPr>
            <a:r>
              <a:rPr lang="en-US" sz="2200" dirty="0"/>
              <a:t>If complaints are beyond the capability of the team leader, refer it to the Coordinator up to the Executive Officer who handles Bigfish Department.</a:t>
            </a:r>
          </a:p>
        </p:txBody>
      </p:sp>
    </p:spTree>
    <p:extLst>
      <p:ext uri="{BB962C8B-B14F-4D97-AF65-F5344CB8AC3E}">
        <p14:creationId xmlns:p14="http://schemas.microsoft.com/office/powerpoint/2010/main" val="3447034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2" end="2"/>
                                            </p:txEl>
                                          </p:spTgt>
                                        </p:tgtEl>
                                        <p:attrNameLst>
                                          <p:attrName>style.visibility</p:attrName>
                                        </p:attrNameLst>
                                      </p:cBhvr>
                                      <p:to>
                                        <p:strVal val="visible"/>
                                      </p:to>
                                    </p:set>
                                    <p:animEffect transition="in" filter="fade">
                                      <p:cBhvr>
                                        <p:cTn id="10" dur="500"/>
                                        <p:tgtEl>
                                          <p:spTgt spid="1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fade">
                                      <p:cBhvr>
                                        <p:cTn id="18" dur="500"/>
                                        <p:tgtEl>
                                          <p:spTgt spid="1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err="1"/>
              <a:t>Bigfish</a:t>
            </a:r>
            <a:r>
              <a:rPr lang="en-US" sz="2500" dirty="0"/>
              <a:t> Coordinator’s Daily Tasks and Duties</a:t>
            </a:r>
          </a:p>
        </p:txBody>
      </p:sp>
      <p:sp>
        <p:nvSpPr>
          <p:cNvPr id="13" name="Inhaltsplatzhalter 3"/>
          <p:cNvSpPr>
            <a:spLocks noGrp="1"/>
          </p:cNvSpPr>
          <p:nvPr>
            <p:ph idx="1"/>
          </p:nvPr>
        </p:nvSpPr>
        <p:spPr>
          <a:xfrm>
            <a:off x="611560" y="1340768"/>
            <a:ext cx="7920880" cy="3888432"/>
          </a:xfrm>
        </p:spPr>
        <p:txBody>
          <a:bodyPr/>
          <a:lstStyle/>
          <a:p>
            <a:r>
              <a:rPr lang="en-US" sz="2200" dirty="0" smtClean="0"/>
              <a:t>c. </a:t>
            </a:r>
            <a:r>
              <a:rPr lang="en-US" sz="2200" b="1" dirty="0" smtClean="0"/>
              <a:t>Issues </a:t>
            </a:r>
            <a:r>
              <a:rPr lang="en-US" sz="2200" b="1" dirty="0"/>
              <a:t>Encountered.</a:t>
            </a:r>
            <a:r>
              <a:rPr lang="en-US" sz="2200" dirty="0"/>
              <a:t> </a:t>
            </a:r>
          </a:p>
          <a:p>
            <a:pPr marL="905850" lvl="1" indent="-342900">
              <a:buFont typeface="Arial"/>
              <a:buChar char="•"/>
            </a:pPr>
            <a:r>
              <a:rPr lang="en-US" sz="2200" dirty="0"/>
              <a:t>Un-anticipated incidents and issues must be dealt properly. First thing to do is to inform the Executive Officer regarding the issues and apply the following:</a:t>
            </a:r>
          </a:p>
          <a:p>
            <a:pPr marL="1705950" lvl="2" indent="-742950">
              <a:buFont typeface="+mj-lt"/>
              <a:buAutoNum type="arabicPeriod"/>
            </a:pPr>
            <a:r>
              <a:rPr lang="en-US" sz="2200" b="1" dirty="0"/>
              <a:t>Interim Solution</a:t>
            </a:r>
            <a:r>
              <a:rPr lang="en-US" sz="2200" dirty="0"/>
              <a:t>. You may apply immediate and temporary solution for the issues.</a:t>
            </a:r>
          </a:p>
          <a:p>
            <a:pPr marL="1705950" lvl="2" indent="-742950">
              <a:buFont typeface="+mj-lt"/>
              <a:buAutoNum type="arabicPeriod"/>
            </a:pPr>
            <a:r>
              <a:rPr lang="en-US" sz="2200" b="1" dirty="0"/>
              <a:t>Corrective Actions</a:t>
            </a:r>
            <a:r>
              <a:rPr lang="en-US" sz="2200" dirty="0"/>
              <a:t>. This must be applied to lessen the negative effect of the issues.</a:t>
            </a:r>
          </a:p>
          <a:p>
            <a:pPr marL="1705950" lvl="2" indent="-742950">
              <a:buFont typeface="+mj-lt"/>
              <a:buAutoNum type="arabicPeriod"/>
            </a:pPr>
            <a:r>
              <a:rPr lang="en-US" sz="2200" b="1" dirty="0"/>
              <a:t>Preventive Action</a:t>
            </a:r>
            <a:r>
              <a:rPr lang="en-US" sz="2200" dirty="0"/>
              <a:t>. This is important to be applied. In doing preventions we can able help improve your productivity and lessen the occurrences of the same issues. </a:t>
            </a:r>
          </a:p>
        </p:txBody>
      </p:sp>
    </p:spTree>
    <p:extLst>
      <p:ext uri="{BB962C8B-B14F-4D97-AF65-F5344CB8AC3E}">
        <p14:creationId xmlns:p14="http://schemas.microsoft.com/office/powerpoint/2010/main" val="3471833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fade">
                                      <p:cBhvr>
                                        <p:cTn id="20" dur="500"/>
                                        <p:tgtEl>
                                          <p:spTgt spid="1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Effect transition="in" filter="fade">
                                      <p:cBhvr>
                                        <p:cTn id="25"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err="1"/>
              <a:t>Bigfish</a:t>
            </a:r>
            <a:r>
              <a:rPr lang="en-US" sz="2500" dirty="0"/>
              <a:t> Coordinator’s Daily Tasks and Duties</a:t>
            </a:r>
          </a:p>
        </p:txBody>
      </p:sp>
      <p:sp>
        <p:nvSpPr>
          <p:cNvPr id="13" name="Inhaltsplatzhalter 3"/>
          <p:cNvSpPr>
            <a:spLocks noGrp="1"/>
          </p:cNvSpPr>
          <p:nvPr>
            <p:ph idx="1"/>
          </p:nvPr>
        </p:nvSpPr>
        <p:spPr>
          <a:xfrm>
            <a:off x="611560" y="1340768"/>
            <a:ext cx="7920880" cy="3888432"/>
          </a:xfrm>
        </p:spPr>
        <p:txBody>
          <a:bodyPr/>
          <a:lstStyle/>
          <a:p>
            <a:pPr lvl="0"/>
            <a:r>
              <a:rPr lang="en-US" sz="2200" b="1" dirty="0" smtClean="0">
                <a:solidFill>
                  <a:srgbClr val="000000"/>
                </a:solidFill>
              </a:rPr>
              <a:t>II. Other</a:t>
            </a:r>
          </a:p>
          <a:p>
            <a:pPr lvl="0"/>
            <a:endParaRPr lang="en-US" sz="2200" dirty="0">
              <a:solidFill>
                <a:srgbClr val="000000"/>
              </a:solidFill>
            </a:endParaRPr>
          </a:p>
          <a:p>
            <a:pPr marL="905850" lvl="1" indent="-342900">
              <a:buFont typeface="Arial"/>
              <a:buChar char="•"/>
            </a:pPr>
            <a:r>
              <a:rPr lang="en-US" sz="2200" b="1" dirty="0" smtClean="0"/>
              <a:t>Payment </a:t>
            </a:r>
            <a:r>
              <a:rPr lang="en-US" sz="2200" b="1" dirty="0"/>
              <a:t>Reminder</a:t>
            </a:r>
            <a:r>
              <a:rPr lang="en-US" sz="2200" dirty="0"/>
              <a:t>. At least 3 days before the payday, inform all Project managers to send reminders for payment to their clients. See another procedure in sending payment reminder.</a:t>
            </a:r>
          </a:p>
          <a:p>
            <a:r>
              <a:rPr lang="en-US" sz="2200" dirty="0"/>
              <a:t> </a:t>
            </a:r>
          </a:p>
          <a:p>
            <a:pPr marL="905850" lvl="1" indent="-342900">
              <a:buFont typeface="Arial"/>
              <a:buChar char="•"/>
            </a:pPr>
            <a:r>
              <a:rPr lang="en-US" sz="2200" b="1" dirty="0" err="1" smtClean="0"/>
              <a:t>Bigfish</a:t>
            </a:r>
            <a:r>
              <a:rPr lang="en-US" sz="2200" b="1" dirty="0" smtClean="0"/>
              <a:t> </a:t>
            </a:r>
            <a:r>
              <a:rPr lang="en-US" sz="2200" b="1" dirty="0"/>
              <a:t>Records and Monitoring.</a:t>
            </a:r>
            <a:r>
              <a:rPr lang="en-US" sz="2200" dirty="0"/>
              <a:t> Always update the “Bigfish Listing” document, which contains the summary and all information of the clients the company is accommodating. </a:t>
            </a:r>
          </a:p>
        </p:txBody>
      </p:sp>
    </p:spTree>
    <p:extLst>
      <p:ext uri="{BB962C8B-B14F-4D97-AF65-F5344CB8AC3E}">
        <p14:creationId xmlns:p14="http://schemas.microsoft.com/office/powerpoint/2010/main" val="37575744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2" end="2"/>
                                            </p:txEl>
                                          </p:spTgt>
                                        </p:tgtEl>
                                        <p:attrNameLst>
                                          <p:attrName>style.visibility</p:attrName>
                                        </p:attrNameLst>
                                      </p:cBhvr>
                                      <p:to>
                                        <p:strVal val="visible"/>
                                      </p:to>
                                    </p:set>
                                    <p:animEffect transition="in" filter="fade">
                                      <p:cBhvr>
                                        <p:cTn id="10" dur="500"/>
                                        <p:tgtEl>
                                          <p:spTgt spid="1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animEffect transition="in" filter="fade">
                                      <p:cBhvr>
                                        <p:cTn id="15"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err="1" smtClean="0"/>
              <a:t>Importance</a:t>
            </a:r>
            <a:r>
              <a:rPr lang="de-DE" dirty="0" smtClean="0"/>
              <a:t> in Gleent</a:t>
            </a:r>
            <a:endParaRPr lang="de-DE" dirty="0"/>
          </a:p>
        </p:txBody>
      </p:sp>
      <p:sp>
        <p:nvSpPr>
          <p:cNvPr id="13" name="Inhaltsplatzhalter 3"/>
          <p:cNvSpPr>
            <a:spLocks noGrp="1"/>
          </p:cNvSpPr>
          <p:nvPr>
            <p:ph idx="1"/>
          </p:nvPr>
        </p:nvSpPr>
        <p:spPr>
          <a:xfrm>
            <a:off x="827584" y="1556792"/>
            <a:ext cx="7488832" cy="3960440"/>
          </a:xfrm>
        </p:spPr>
        <p:txBody>
          <a:bodyPr/>
          <a:lstStyle/>
          <a:p>
            <a:pPr marL="342900" indent="-342900" algn="l">
              <a:buFont typeface="Wingdings" pitchFamily="2" charset="2"/>
              <a:buChar char="ü"/>
            </a:pPr>
            <a:r>
              <a:rPr lang="en-US" sz="2400" b="1" dirty="0" smtClean="0"/>
              <a:t>This will help improve our production and can make it more efficient and more systematic.</a:t>
            </a:r>
          </a:p>
          <a:p>
            <a:pPr marL="342900" indent="-342900" algn="l">
              <a:buFont typeface="Wingdings" pitchFamily="2" charset="2"/>
              <a:buChar char="ü"/>
            </a:pPr>
            <a:endParaRPr lang="en-US" sz="2400" b="1" dirty="0" smtClean="0"/>
          </a:p>
          <a:p>
            <a:pPr marL="342900" indent="-342900" algn="l">
              <a:buFont typeface="Wingdings" pitchFamily="2" charset="2"/>
              <a:buChar char="ü"/>
            </a:pPr>
            <a:r>
              <a:rPr lang="en-US" sz="2400" b="1" dirty="0" smtClean="0"/>
              <a:t>We can lessen the issues we encounter by doing these procedures.</a:t>
            </a:r>
          </a:p>
          <a:p>
            <a:pPr marL="342900" indent="-342900" algn="l">
              <a:buFont typeface="Wingdings" pitchFamily="2" charset="2"/>
              <a:buChar char="ü"/>
            </a:pPr>
            <a:endParaRPr lang="en-US" sz="2400" b="1" dirty="0" smtClean="0"/>
          </a:p>
          <a:p>
            <a:pPr marL="342900" indent="-342900" algn="l">
              <a:buFont typeface="Wingdings" pitchFamily="2" charset="2"/>
              <a:buChar char="ü"/>
            </a:pPr>
            <a:r>
              <a:rPr lang="en-US" sz="2400" b="1" dirty="0" smtClean="0"/>
              <a:t>We will be guided by the documents so we can avoid always asking with our co-workers.</a:t>
            </a:r>
          </a:p>
          <a:p>
            <a:pPr indent="0" algn="l"/>
            <a:endParaRPr lang="de-DE" sz="2400" b="1" dirty="0" smtClean="0"/>
          </a:p>
          <a:p>
            <a:pPr indent="0" algn="l"/>
            <a:endParaRPr lang="de-DE" sz="2400" b="1" dirty="0" smtClean="0"/>
          </a:p>
          <a:p>
            <a:r>
              <a:rPr lang="de-DE" sz="2000" b="1" dirty="0"/>
              <a:t>	</a:t>
            </a:r>
            <a:endParaRPr lang="de-DE" sz="2000" b="1" dirty="0" smtClean="0"/>
          </a:p>
          <a:p>
            <a:endParaRPr lang="de-DE" dirty="0" smtClean="0"/>
          </a:p>
          <a:p>
            <a:endParaRPr lang="de-DE" dirty="0"/>
          </a:p>
        </p:txBody>
      </p:sp>
    </p:spTree>
    <p:extLst>
      <p:ext uri="{BB962C8B-B14F-4D97-AF65-F5344CB8AC3E}">
        <p14:creationId xmlns:p14="http://schemas.microsoft.com/office/powerpoint/2010/main" val="360485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Next Actions</a:t>
            </a:r>
            <a:endParaRPr lang="de-DE" dirty="0"/>
          </a:p>
        </p:txBody>
      </p:sp>
      <p:sp>
        <p:nvSpPr>
          <p:cNvPr id="13" name="Inhaltsplatzhalter 3"/>
          <p:cNvSpPr>
            <a:spLocks noGrp="1"/>
          </p:cNvSpPr>
          <p:nvPr>
            <p:ph idx="1"/>
          </p:nvPr>
        </p:nvSpPr>
        <p:spPr>
          <a:xfrm>
            <a:off x="827584" y="1556792"/>
            <a:ext cx="7488832" cy="3960440"/>
          </a:xfrm>
        </p:spPr>
        <p:txBody>
          <a:bodyPr/>
          <a:lstStyle/>
          <a:p>
            <a:pPr marL="342900" indent="-342900" algn="l">
              <a:buFont typeface="Wingdings" pitchFamily="2" charset="2"/>
              <a:buChar char="ü"/>
            </a:pPr>
            <a:r>
              <a:rPr lang="en-US" sz="2400" b="1" dirty="0" smtClean="0"/>
              <a:t>Proper implementation must be observed. Always refer to our documented procedures to serve as guidelines in doing our daily tasks.</a:t>
            </a:r>
          </a:p>
          <a:p>
            <a:pPr marL="342900" indent="-342900" algn="l">
              <a:buFont typeface="Wingdings" pitchFamily="2" charset="2"/>
              <a:buChar char="ü"/>
            </a:pPr>
            <a:r>
              <a:rPr lang="en-US" sz="2400" b="1" dirty="0" smtClean="0"/>
              <a:t>Implementation: That would be under the instructions of our Superiors and our Team Leaders. But it would be better to implement ASAP.</a:t>
            </a:r>
            <a:endParaRPr lang="de-DE" sz="2400" b="1" dirty="0" smtClean="0"/>
          </a:p>
          <a:p>
            <a:r>
              <a:rPr lang="de-DE" sz="2000" b="1" dirty="0"/>
              <a:t>	</a:t>
            </a:r>
            <a:endParaRPr lang="de-DE" sz="2000" b="1" dirty="0" smtClean="0"/>
          </a:p>
          <a:p>
            <a:endParaRPr lang="de-DE" dirty="0" smtClean="0"/>
          </a:p>
          <a:p>
            <a:endParaRPr lang="de-DE" dirty="0"/>
          </a:p>
        </p:txBody>
      </p:sp>
    </p:spTree>
    <p:extLst>
      <p:ext uri="{BB962C8B-B14F-4D97-AF65-F5344CB8AC3E}">
        <p14:creationId xmlns:p14="http://schemas.microsoft.com/office/powerpoint/2010/main" val="7400907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The </a:t>
            </a:r>
            <a:r>
              <a:rPr lang="de-DE" dirty="0" err="1"/>
              <a:t>I</a:t>
            </a:r>
            <a:r>
              <a:rPr lang="de-DE" dirty="0" err="1" smtClean="0"/>
              <a:t>ncidents</a:t>
            </a:r>
            <a:endParaRPr lang="de-DE" dirty="0"/>
          </a:p>
        </p:txBody>
      </p:sp>
      <p:sp>
        <p:nvSpPr>
          <p:cNvPr id="13" name="Inhaltsplatzhalter 3"/>
          <p:cNvSpPr>
            <a:spLocks noGrp="1"/>
          </p:cNvSpPr>
          <p:nvPr>
            <p:ph idx="1"/>
          </p:nvPr>
        </p:nvSpPr>
        <p:spPr>
          <a:xfrm>
            <a:off x="611560" y="1556792"/>
            <a:ext cx="7488832" cy="3960440"/>
          </a:xfrm>
        </p:spPr>
        <p:txBody>
          <a:bodyPr/>
          <a:lstStyle/>
          <a:p>
            <a:pPr marL="457200" indent="-457200" algn="l">
              <a:buFont typeface="+mj-lt"/>
              <a:buAutoNum type="arabicPeriod"/>
            </a:pPr>
            <a:endParaRPr lang="de-DE" sz="2400" b="1" dirty="0" smtClean="0"/>
          </a:p>
          <a:p>
            <a:pPr marL="457200" indent="-457200" algn="l">
              <a:buFont typeface="+mj-lt"/>
              <a:buAutoNum type="arabicPeriod"/>
            </a:pPr>
            <a:r>
              <a:rPr lang="de-DE" sz="2400" b="1" dirty="0" err="1" smtClean="0"/>
              <a:t>We</a:t>
            </a:r>
            <a:r>
              <a:rPr lang="de-DE" sz="2400" b="1" dirty="0" smtClean="0"/>
              <a:t> </a:t>
            </a:r>
            <a:r>
              <a:rPr lang="de-DE" sz="2400" b="1" dirty="0" err="1" smtClean="0"/>
              <a:t>are</a:t>
            </a:r>
            <a:r>
              <a:rPr lang="de-DE" sz="2400" b="1" dirty="0" smtClean="0"/>
              <a:t> </a:t>
            </a:r>
            <a:r>
              <a:rPr lang="de-DE" sz="2400" b="1" dirty="0" err="1" smtClean="0"/>
              <a:t>having</a:t>
            </a:r>
            <a:r>
              <a:rPr lang="de-DE" sz="2400" b="1" dirty="0" smtClean="0"/>
              <a:t> </a:t>
            </a:r>
            <a:r>
              <a:rPr lang="de-DE" sz="2400" b="1" dirty="0" err="1" smtClean="0"/>
              <a:t>hard</a:t>
            </a:r>
            <a:r>
              <a:rPr lang="de-DE" sz="2400" b="1" dirty="0" smtClean="0"/>
              <a:t> time in </a:t>
            </a:r>
            <a:r>
              <a:rPr lang="de-DE" sz="2400" b="1" dirty="0" err="1" smtClean="0"/>
              <a:t>handling</a:t>
            </a:r>
            <a:r>
              <a:rPr lang="de-DE" sz="2400" b="1" dirty="0" smtClean="0"/>
              <a:t> </a:t>
            </a:r>
            <a:r>
              <a:rPr lang="de-DE" sz="2400" b="1" dirty="0" err="1" smtClean="0"/>
              <a:t>clients</a:t>
            </a:r>
            <a:r>
              <a:rPr lang="de-DE" sz="2400" b="1" dirty="0" smtClean="0"/>
              <a:t>‘ </a:t>
            </a:r>
            <a:r>
              <a:rPr lang="de-DE" sz="2400" b="1" dirty="0" err="1" smtClean="0"/>
              <a:t>task</a:t>
            </a:r>
            <a:r>
              <a:rPr lang="de-DE" sz="2400" b="1" dirty="0" smtClean="0"/>
              <a:t> </a:t>
            </a:r>
            <a:r>
              <a:rPr lang="de-DE" sz="2400" b="1" dirty="0" err="1" smtClean="0"/>
              <a:t>when</a:t>
            </a:r>
            <a:r>
              <a:rPr lang="de-DE" sz="2400" b="1" dirty="0" smtClean="0"/>
              <a:t> </a:t>
            </a:r>
            <a:r>
              <a:rPr lang="de-DE" sz="2400" b="1" dirty="0" err="1" smtClean="0"/>
              <a:t>the</a:t>
            </a:r>
            <a:r>
              <a:rPr lang="de-DE" sz="2400" b="1" dirty="0" smtClean="0"/>
              <a:t> Project Manager </a:t>
            </a:r>
            <a:r>
              <a:rPr lang="de-DE" sz="2400" b="1" dirty="0" err="1" smtClean="0"/>
              <a:t>is</a:t>
            </a:r>
            <a:r>
              <a:rPr lang="de-DE" sz="2400" b="1" dirty="0" smtClean="0"/>
              <a:t> not </a:t>
            </a:r>
            <a:r>
              <a:rPr lang="de-DE" sz="2400" b="1" dirty="0" err="1" smtClean="0"/>
              <a:t>present</a:t>
            </a:r>
            <a:r>
              <a:rPr lang="de-DE" sz="2400" b="1" dirty="0" smtClean="0"/>
              <a:t>. </a:t>
            </a:r>
          </a:p>
          <a:p>
            <a:pPr marL="457200" indent="-457200" algn="l">
              <a:buFont typeface="+mj-lt"/>
              <a:buAutoNum type="arabicPeriod"/>
            </a:pPr>
            <a:endParaRPr lang="de-DE" sz="2400" b="1" dirty="0" smtClean="0"/>
          </a:p>
          <a:p>
            <a:pPr marL="457200" indent="-457200" algn="l">
              <a:buFont typeface="+mj-lt"/>
              <a:buAutoNum type="arabicPeriod"/>
            </a:pPr>
            <a:r>
              <a:rPr lang="de-DE" sz="2400" b="1" dirty="0" err="1" smtClean="0"/>
              <a:t>There</a:t>
            </a:r>
            <a:r>
              <a:rPr lang="de-DE" sz="2400" b="1" dirty="0" smtClean="0"/>
              <a:t> </a:t>
            </a:r>
            <a:r>
              <a:rPr lang="de-DE" sz="2400" b="1" dirty="0" err="1" smtClean="0"/>
              <a:t>are</a:t>
            </a:r>
            <a:r>
              <a:rPr lang="de-DE" sz="2400" b="1" dirty="0" smtClean="0"/>
              <a:t> </a:t>
            </a:r>
            <a:r>
              <a:rPr lang="de-DE" sz="2400" b="1" dirty="0" err="1" smtClean="0"/>
              <a:t>clients</a:t>
            </a:r>
            <a:r>
              <a:rPr lang="de-DE" sz="2400" b="1" dirty="0" smtClean="0"/>
              <a:t> </a:t>
            </a:r>
            <a:r>
              <a:rPr lang="de-DE" sz="2400" b="1" dirty="0" err="1" smtClean="0"/>
              <a:t>who</a:t>
            </a:r>
            <a:r>
              <a:rPr lang="de-DE" sz="2400" b="1" dirty="0" smtClean="0"/>
              <a:t> send </a:t>
            </a:r>
            <a:r>
              <a:rPr lang="de-DE" sz="2400" b="1" dirty="0" err="1" smtClean="0"/>
              <a:t>their</a:t>
            </a:r>
            <a:r>
              <a:rPr lang="de-DE" sz="2400" b="1" dirty="0" smtClean="0"/>
              <a:t> </a:t>
            </a:r>
            <a:r>
              <a:rPr lang="de-DE" sz="2400" b="1" dirty="0" err="1" smtClean="0"/>
              <a:t>payments</a:t>
            </a:r>
            <a:r>
              <a:rPr lang="de-DE" sz="2400" b="1" dirty="0" smtClean="0"/>
              <a:t> </a:t>
            </a:r>
            <a:r>
              <a:rPr lang="de-DE" sz="2400" b="1" dirty="0" err="1" smtClean="0"/>
              <a:t>late</a:t>
            </a:r>
            <a:r>
              <a:rPr lang="de-DE" sz="2400" b="1" dirty="0" smtClean="0"/>
              <a:t>.</a:t>
            </a:r>
          </a:p>
          <a:p>
            <a:pPr marL="457200" indent="-457200" algn="l">
              <a:buFont typeface="+mj-lt"/>
              <a:buAutoNum type="arabicPeriod"/>
            </a:pPr>
            <a:endParaRPr lang="de-DE" sz="2400" b="1" dirty="0" smtClean="0"/>
          </a:p>
          <a:p>
            <a:pPr marL="457200" indent="-457200" algn="l">
              <a:buFont typeface="+mj-lt"/>
              <a:buAutoNum type="arabicPeriod"/>
            </a:pPr>
            <a:r>
              <a:rPr lang="de-DE" sz="2400" b="1" dirty="0" err="1" smtClean="0"/>
              <a:t>Before</a:t>
            </a:r>
            <a:r>
              <a:rPr lang="de-DE" sz="2400" b="1" dirty="0" smtClean="0"/>
              <a:t>, </a:t>
            </a:r>
            <a:r>
              <a:rPr lang="de-DE" sz="2400" b="1" dirty="0" err="1" smtClean="0"/>
              <a:t>there</a:t>
            </a:r>
            <a:r>
              <a:rPr lang="de-DE" sz="2400" b="1" dirty="0" smtClean="0"/>
              <a:t> </a:t>
            </a:r>
            <a:r>
              <a:rPr lang="de-DE" sz="2400" b="1" dirty="0" err="1" smtClean="0"/>
              <a:t>were</a:t>
            </a:r>
            <a:r>
              <a:rPr lang="de-DE" sz="2400" b="1" dirty="0" smtClean="0"/>
              <a:t> </a:t>
            </a:r>
            <a:r>
              <a:rPr lang="de-DE" sz="2400" b="1" dirty="0" err="1" smtClean="0"/>
              <a:t>undelegated</a:t>
            </a:r>
            <a:r>
              <a:rPr lang="de-DE" sz="2400" b="1" dirty="0" smtClean="0"/>
              <a:t> </a:t>
            </a:r>
            <a:r>
              <a:rPr lang="de-DE" sz="2400" b="1" dirty="0" err="1" smtClean="0"/>
              <a:t>tasks</a:t>
            </a:r>
            <a:r>
              <a:rPr lang="de-DE" sz="2400" b="1" dirty="0" smtClean="0"/>
              <a:t> </a:t>
            </a:r>
            <a:r>
              <a:rPr lang="de-DE" sz="2400" b="1" dirty="0" err="1" smtClean="0"/>
              <a:t>resulting</a:t>
            </a:r>
            <a:r>
              <a:rPr lang="de-DE" sz="2400" b="1" dirty="0" smtClean="0"/>
              <a:t> </a:t>
            </a:r>
            <a:r>
              <a:rPr lang="de-DE" sz="2400" b="1" dirty="0" err="1" smtClean="0"/>
              <a:t>to</a:t>
            </a:r>
            <a:r>
              <a:rPr lang="de-DE" sz="2400" b="1" dirty="0" smtClean="0"/>
              <a:t> </a:t>
            </a:r>
            <a:r>
              <a:rPr lang="de-DE" sz="2400" b="1" dirty="0" err="1" smtClean="0"/>
              <a:t>delay</a:t>
            </a:r>
            <a:r>
              <a:rPr lang="de-DE" sz="2400" b="1" dirty="0" smtClean="0"/>
              <a:t> in </a:t>
            </a:r>
            <a:r>
              <a:rPr lang="de-DE" sz="2400" b="1" dirty="0" err="1" smtClean="0"/>
              <a:t>sending</a:t>
            </a:r>
            <a:r>
              <a:rPr lang="de-DE" sz="2400" b="1" dirty="0" smtClean="0"/>
              <a:t> </a:t>
            </a:r>
            <a:r>
              <a:rPr lang="de-DE" sz="2400" b="1" dirty="0" err="1" smtClean="0"/>
              <a:t>updates</a:t>
            </a:r>
            <a:r>
              <a:rPr lang="de-DE" sz="2400" b="1" dirty="0" smtClean="0"/>
              <a:t>. </a:t>
            </a:r>
            <a:r>
              <a:rPr lang="de-DE" sz="2400" b="1" dirty="0" err="1" smtClean="0"/>
              <a:t>We</a:t>
            </a:r>
            <a:r>
              <a:rPr lang="de-DE" sz="2400" b="1" dirty="0" smtClean="0"/>
              <a:t> </a:t>
            </a:r>
            <a:r>
              <a:rPr lang="de-DE" sz="2400" b="1" dirty="0" err="1" smtClean="0"/>
              <a:t>are</a:t>
            </a:r>
            <a:r>
              <a:rPr lang="de-DE" sz="2400" b="1" dirty="0" smtClean="0"/>
              <a:t> not </a:t>
            </a:r>
            <a:r>
              <a:rPr lang="de-DE" sz="2400" b="1" dirty="0" err="1" smtClean="0"/>
              <a:t>properly</a:t>
            </a:r>
            <a:r>
              <a:rPr lang="de-DE" sz="2400" b="1" dirty="0" smtClean="0"/>
              <a:t> </a:t>
            </a:r>
            <a:r>
              <a:rPr lang="de-DE" sz="2400" b="1" dirty="0" err="1" smtClean="0"/>
              <a:t>guided</a:t>
            </a:r>
            <a:r>
              <a:rPr lang="de-DE" sz="2400" b="1" dirty="0" smtClean="0"/>
              <a:t>.</a:t>
            </a:r>
          </a:p>
          <a:p>
            <a:r>
              <a:rPr lang="de-DE" sz="2000" b="1" dirty="0"/>
              <a:t>	</a:t>
            </a:r>
            <a:endParaRPr lang="de-DE" sz="2000" b="1" dirty="0" smtClean="0"/>
          </a:p>
          <a:p>
            <a:endParaRPr lang="de-DE" dirty="0" smtClean="0"/>
          </a:p>
          <a:p>
            <a:endParaRPr lang="de-DE"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3" end="3"/>
                                            </p:txEl>
                                          </p:spTgt>
                                        </p:tgtEl>
                                        <p:attrNameLst>
                                          <p:attrName>style.visibility</p:attrName>
                                        </p:attrNameLst>
                                      </p:cBhvr>
                                      <p:to>
                                        <p:strVal val="visible"/>
                                      </p:to>
                                    </p:set>
                                    <p:animEffect transition="in" filter="fade">
                                      <p:cBhvr>
                                        <p:cTn id="12" dur="500"/>
                                        <p:tgtEl>
                                          <p:spTgt spid="1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animEffect transition="in" filter="fade">
                                      <p:cBhvr>
                                        <p:cTn id="17"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Questions and Answers</a:t>
            </a:r>
            <a:endParaRPr lang="de-DE" dirty="0"/>
          </a:p>
        </p:txBody>
      </p:sp>
      <p:sp>
        <p:nvSpPr>
          <p:cNvPr id="13" name="Inhaltsplatzhalter 3"/>
          <p:cNvSpPr>
            <a:spLocks noGrp="1"/>
          </p:cNvSpPr>
          <p:nvPr>
            <p:ph idx="1"/>
          </p:nvPr>
        </p:nvSpPr>
        <p:spPr>
          <a:xfrm>
            <a:off x="611560" y="1556792"/>
            <a:ext cx="7488832" cy="3960440"/>
          </a:xfrm>
        </p:spPr>
        <p:txBody>
          <a:bodyPr/>
          <a:lstStyle/>
          <a:p>
            <a:pPr indent="0" algn="l"/>
            <a:endParaRPr lang="de-DE" sz="2400" b="1" dirty="0" smtClean="0"/>
          </a:p>
          <a:p>
            <a:pPr indent="0" algn="l"/>
            <a:endParaRPr lang="de-DE" sz="2400" b="1" dirty="0" smtClean="0"/>
          </a:p>
          <a:p>
            <a:r>
              <a:rPr lang="de-DE" sz="2000" b="1" dirty="0"/>
              <a:t>	</a:t>
            </a:r>
            <a:endParaRPr lang="de-DE" sz="2000" b="1" dirty="0" smtClean="0"/>
          </a:p>
          <a:p>
            <a:endParaRPr lang="de-DE" dirty="0" smtClean="0"/>
          </a:p>
          <a:p>
            <a:endParaRPr lang="de-DE" dirty="0"/>
          </a:p>
        </p:txBody>
      </p:sp>
    </p:spTree>
    <p:extLst>
      <p:ext uri="{BB962C8B-B14F-4D97-AF65-F5344CB8AC3E}">
        <p14:creationId xmlns:p14="http://schemas.microsoft.com/office/powerpoint/2010/main" val="93846594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de-DE" dirty="0" smtClean="0"/>
              <a:t>Thank You For Listening</a:t>
            </a:r>
            <a:endParaRPr lang="de-DE" dirty="0"/>
          </a:p>
        </p:txBody>
      </p:sp>
      <p:sp>
        <p:nvSpPr>
          <p:cNvPr id="7" name="Untertitel 6"/>
          <p:cNvSpPr>
            <a:spLocks noGrp="1"/>
          </p:cNvSpPr>
          <p:nvPr>
            <p:ph type="subTitle" idx="1"/>
          </p:nvPr>
        </p:nvSpPr>
        <p:spPr/>
        <p:txBody>
          <a:bodyPr/>
          <a:lstStyle/>
          <a:p>
            <a:r>
              <a:rPr lang="de-DE" dirty="0" smtClean="0"/>
              <a:t>Donald Samson, June 27, 2013</a:t>
            </a:r>
            <a:endParaRPr lang="de-DE" dirty="0"/>
          </a:p>
        </p:txBody>
      </p:sp>
      <p:pic>
        <p:nvPicPr>
          <p:cNvPr id="8" name="Picture 2" descr="\\server01\share\Clients\Internal\Gleent Logo - OFFICIAL\GleentLogoTranspar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24898"/>
            <a:ext cx="2813386" cy="28133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The Problems</a:t>
            </a:r>
            <a:endParaRPr lang="de-DE" dirty="0"/>
          </a:p>
        </p:txBody>
      </p:sp>
      <p:sp>
        <p:nvSpPr>
          <p:cNvPr id="13" name="Inhaltsplatzhalter 3"/>
          <p:cNvSpPr>
            <a:spLocks noGrp="1"/>
          </p:cNvSpPr>
          <p:nvPr>
            <p:ph idx="1"/>
          </p:nvPr>
        </p:nvSpPr>
        <p:spPr>
          <a:xfrm>
            <a:off x="611560" y="1556792"/>
            <a:ext cx="7488832" cy="3960440"/>
          </a:xfrm>
        </p:spPr>
        <p:txBody>
          <a:bodyPr/>
          <a:lstStyle/>
          <a:p>
            <a:pPr indent="0" algn="l"/>
            <a:endParaRPr lang="de-DE" sz="2400" b="1" dirty="0" smtClean="0"/>
          </a:p>
          <a:p>
            <a:pPr marL="457200" indent="-457200" algn="l">
              <a:buFont typeface="+mj-lt"/>
              <a:buAutoNum type="arabicPeriod"/>
            </a:pPr>
            <a:r>
              <a:rPr lang="de-DE" sz="2400" b="1" dirty="0" err="1" smtClean="0"/>
              <a:t>Unfinished</a:t>
            </a:r>
            <a:r>
              <a:rPr lang="de-DE" sz="2400" b="1" dirty="0" smtClean="0"/>
              <a:t> </a:t>
            </a:r>
            <a:r>
              <a:rPr lang="de-DE" sz="2400" b="1" dirty="0" err="1" smtClean="0"/>
              <a:t>and</a:t>
            </a:r>
            <a:r>
              <a:rPr lang="de-DE" sz="2400" b="1" dirty="0" smtClean="0"/>
              <a:t> </a:t>
            </a:r>
            <a:r>
              <a:rPr lang="de-DE" sz="2400" b="1" dirty="0" err="1" smtClean="0"/>
              <a:t>delayed</a:t>
            </a:r>
            <a:r>
              <a:rPr lang="de-DE" sz="2400" b="1" dirty="0" smtClean="0"/>
              <a:t> </a:t>
            </a:r>
            <a:r>
              <a:rPr lang="de-DE" sz="2400" b="1" dirty="0" err="1" smtClean="0"/>
              <a:t>tasks</a:t>
            </a:r>
            <a:r>
              <a:rPr lang="de-DE" sz="2400" b="1" dirty="0" smtClean="0"/>
              <a:t> </a:t>
            </a:r>
            <a:r>
              <a:rPr lang="de-DE" sz="2400" b="1" dirty="0" err="1" smtClean="0"/>
              <a:t>resulted</a:t>
            </a:r>
            <a:r>
              <a:rPr lang="de-DE" sz="2400" b="1" dirty="0" smtClean="0"/>
              <a:t> </a:t>
            </a:r>
            <a:r>
              <a:rPr lang="de-DE" sz="2400" b="1" dirty="0" err="1" smtClean="0"/>
              <a:t>to</a:t>
            </a:r>
            <a:r>
              <a:rPr lang="de-DE" sz="2400" b="1" dirty="0" smtClean="0"/>
              <a:t> </a:t>
            </a:r>
            <a:r>
              <a:rPr lang="de-DE" sz="2400" b="1" dirty="0" err="1" smtClean="0"/>
              <a:t>unsatisfied</a:t>
            </a:r>
            <a:r>
              <a:rPr lang="de-DE" sz="2400" b="1" dirty="0" smtClean="0"/>
              <a:t> </a:t>
            </a:r>
            <a:r>
              <a:rPr lang="de-DE" sz="2400" b="1" dirty="0" err="1" smtClean="0"/>
              <a:t>clients</a:t>
            </a:r>
            <a:r>
              <a:rPr lang="de-DE" sz="2400" b="1" dirty="0" smtClean="0"/>
              <a:t> </a:t>
            </a:r>
            <a:r>
              <a:rPr lang="de-DE" sz="2400" b="1" dirty="0" err="1" smtClean="0"/>
              <a:t>and</a:t>
            </a:r>
            <a:r>
              <a:rPr lang="de-DE" sz="2400" b="1" dirty="0" smtClean="0"/>
              <a:t> </a:t>
            </a:r>
            <a:r>
              <a:rPr lang="de-DE" sz="2400" b="1" dirty="0" err="1" smtClean="0"/>
              <a:t>some</a:t>
            </a:r>
            <a:r>
              <a:rPr lang="de-DE" sz="2400" b="1" dirty="0" smtClean="0"/>
              <a:t> </a:t>
            </a:r>
            <a:r>
              <a:rPr lang="de-DE" sz="2400" b="1" dirty="0" err="1" smtClean="0"/>
              <a:t>had</a:t>
            </a:r>
            <a:r>
              <a:rPr lang="de-DE" sz="2400" b="1" dirty="0" smtClean="0"/>
              <a:t> </a:t>
            </a:r>
            <a:r>
              <a:rPr lang="de-DE" sz="2400" b="1" dirty="0" err="1" smtClean="0"/>
              <a:t>almost</a:t>
            </a:r>
            <a:r>
              <a:rPr lang="de-DE" sz="2400" b="1" dirty="0" smtClean="0"/>
              <a:t> </a:t>
            </a:r>
            <a:r>
              <a:rPr lang="de-DE" sz="2400" b="1" dirty="0" err="1" smtClean="0"/>
              <a:t>hit</a:t>
            </a:r>
            <a:r>
              <a:rPr lang="de-DE" sz="2400" b="1" dirty="0" smtClean="0"/>
              <a:t> </a:t>
            </a:r>
            <a:r>
              <a:rPr lang="de-DE" sz="2400" b="1" dirty="0" err="1" smtClean="0"/>
              <a:t>the</a:t>
            </a:r>
            <a:r>
              <a:rPr lang="de-DE" sz="2400" b="1" dirty="0" smtClean="0"/>
              <a:t> </a:t>
            </a:r>
            <a:r>
              <a:rPr lang="de-DE" sz="2400" b="1" dirty="0" err="1" smtClean="0"/>
              <a:t>roof</a:t>
            </a:r>
            <a:r>
              <a:rPr lang="de-DE" sz="2400" b="1" dirty="0" smtClean="0"/>
              <a:t> </a:t>
            </a:r>
            <a:r>
              <a:rPr lang="de-DE" sz="2400" b="1" dirty="0" err="1" smtClean="0"/>
              <a:t>that</a:t>
            </a:r>
            <a:r>
              <a:rPr lang="de-DE" sz="2400" b="1" dirty="0" smtClean="0"/>
              <a:t> time </a:t>
            </a:r>
            <a:r>
              <a:rPr lang="de-DE" sz="2400" b="1" dirty="0" err="1" smtClean="0"/>
              <a:t>it</a:t>
            </a:r>
            <a:r>
              <a:rPr lang="de-DE" sz="2400" b="1" dirty="0" smtClean="0"/>
              <a:t> </a:t>
            </a:r>
            <a:r>
              <a:rPr lang="de-DE" sz="2400" b="1" dirty="0" err="1" smtClean="0"/>
              <a:t>happened</a:t>
            </a:r>
            <a:r>
              <a:rPr lang="de-DE" sz="2400" b="1" dirty="0" smtClean="0"/>
              <a:t>.</a:t>
            </a:r>
          </a:p>
          <a:p>
            <a:pPr marL="457200" indent="-457200" algn="l">
              <a:buFont typeface="+mj-lt"/>
              <a:buAutoNum type="arabicPeriod"/>
            </a:pPr>
            <a:r>
              <a:rPr lang="de-DE" sz="2400" b="1" dirty="0" err="1" smtClean="0"/>
              <a:t>Un-equal</a:t>
            </a:r>
            <a:r>
              <a:rPr lang="de-DE" sz="2400" b="1" dirty="0" smtClean="0"/>
              <a:t> </a:t>
            </a:r>
            <a:r>
              <a:rPr lang="de-DE" sz="2400" b="1" dirty="0" err="1" smtClean="0"/>
              <a:t>distribution</a:t>
            </a:r>
            <a:r>
              <a:rPr lang="de-DE" sz="2400" b="1" dirty="0" smtClean="0"/>
              <a:t> </a:t>
            </a:r>
            <a:r>
              <a:rPr lang="de-DE" sz="2400" b="1" dirty="0" err="1" smtClean="0"/>
              <a:t>of</a:t>
            </a:r>
            <a:r>
              <a:rPr lang="de-DE" sz="2400" b="1" dirty="0" smtClean="0"/>
              <a:t> </a:t>
            </a:r>
            <a:r>
              <a:rPr lang="de-DE" sz="2400" b="1" dirty="0" err="1" smtClean="0"/>
              <a:t>workloads</a:t>
            </a:r>
            <a:r>
              <a:rPr lang="de-DE" sz="2400" b="1" dirty="0" smtClean="0"/>
              <a:t> </a:t>
            </a:r>
            <a:r>
              <a:rPr lang="de-DE" sz="2400" b="1" dirty="0" err="1" smtClean="0"/>
              <a:t>happens</a:t>
            </a:r>
            <a:r>
              <a:rPr lang="de-DE" sz="2400" b="1" dirty="0" smtClean="0"/>
              <a:t> </a:t>
            </a:r>
            <a:r>
              <a:rPr lang="de-DE" sz="2400" b="1" dirty="0" err="1" smtClean="0"/>
              <a:t>when</a:t>
            </a:r>
            <a:r>
              <a:rPr lang="de-DE" sz="2400" b="1" dirty="0" smtClean="0"/>
              <a:t> a Project Manager </a:t>
            </a:r>
            <a:r>
              <a:rPr lang="de-DE" sz="2400" b="1" dirty="0" err="1" smtClean="0"/>
              <a:t>is</a:t>
            </a:r>
            <a:r>
              <a:rPr lang="de-DE" sz="2400" b="1" dirty="0" smtClean="0"/>
              <a:t> absent </a:t>
            </a:r>
            <a:r>
              <a:rPr lang="de-DE" sz="2400" b="1" dirty="0" err="1" smtClean="0"/>
              <a:t>or</a:t>
            </a:r>
            <a:r>
              <a:rPr lang="de-DE" sz="2400" b="1" dirty="0" smtClean="0"/>
              <a:t> on-</a:t>
            </a:r>
            <a:r>
              <a:rPr lang="de-DE" sz="2400" b="1" dirty="0" err="1" smtClean="0"/>
              <a:t>leave</a:t>
            </a:r>
            <a:r>
              <a:rPr lang="de-DE" sz="2400" b="1" dirty="0"/>
              <a:t>.</a:t>
            </a:r>
            <a:r>
              <a:rPr lang="de-DE" sz="2400" b="1" dirty="0" smtClean="0"/>
              <a:t> </a:t>
            </a:r>
          </a:p>
          <a:p>
            <a:pPr marL="457200" indent="-457200" algn="l">
              <a:buFont typeface="+mj-lt"/>
              <a:buAutoNum type="arabicPeriod"/>
            </a:pPr>
            <a:r>
              <a:rPr lang="de-DE" sz="2400" b="1" dirty="0" err="1" smtClean="0"/>
              <a:t>Having</a:t>
            </a:r>
            <a:r>
              <a:rPr lang="de-DE" sz="2400" b="1" dirty="0" smtClean="0"/>
              <a:t> </a:t>
            </a:r>
            <a:r>
              <a:rPr lang="de-DE" sz="2400" b="1" dirty="0" err="1" smtClean="0"/>
              <a:t>no</a:t>
            </a:r>
            <a:r>
              <a:rPr lang="de-DE" sz="2400" b="1" dirty="0" smtClean="0"/>
              <a:t> proper </a:t>
            </a:r>
            <a:r>
              <a:rPr lang="de-DE" sz="2400" b="1" dirty="0" err="1" smtClean="0"/>
              <a:t>procedure</a:t>
            </a:r>
            <a:r>
              <a:rPr lang="de-DE" sz="2400" b="1" dirty="0" smtClean="0"/>
              <a:t> </a:t>
            </a:r>
            <a:r>
              <a:rPr lang="de-DE" sz="2400" b="1" dirty="0" err="1" smtClean="0"/>
              <a:t>is</a:t>
            </a:r>
            <a:r>
              <a:rPr lang="de-DE" sz="2400" b="1" dirty="0" smtClean="0"/>
              <a:t> not </a:t>
            </a:r>
            <a:r>
              <a:rPr lang="de-DE" sz="2400" b="1" dirty="0" err="1" smtClean="0"/>
              <a:t>systematic</a:t>
            </a:r>
            <a:r>
              <a:rPr lang="de-DE" sz="2400" b="1" dirty="0"/>
              <a:t> </a:t>
            </a:r>
            <a:r>
              <a:rPr lang="de-DE" sz="2400" b="1" dirty="0" err="1" smtClean="0"/>
              <a:t>resulting</a:t>
            </a:r>
            <a:r>
              <a:rPr lang="de-DE" sz="2400" b="1" dirty="0" smtClean="0"/>
              <a:t> </a:t>
            </a:r>
            <a:r>
              <a:rPr lang="de-DE" sz="2400" b="1" dirty="0" err="1" smtClean="0"/>
              <a:t>to</a:t>
            </a:r>
            <a:r>
              <a:rPr lang="de-DE" sz="2400" b="1" dirty="0" smtClean="0"/>
              <a:t> </a:t>
            </a:r>
            <a:r>
              <a:rPr lang="de-DE" sz="2400" b="1" dirty="0" err="1" smtClean="0"/>
              <a:t>slow</a:t>
            </a:r>
            <a:r>
              <a:rPr lang="de-DE" sz="2400" b="1" dirty="0" smtClean="0"/>
              <a:t> </a:t>
            </a:r>
            <a:r>
              <a:rPr lang="de-DE" sz="2400" b="1" dirty="0" err="1" smtClean="0"/>
              <a:t>and</a:t>
            </a:r>
            <a:r>
              <a:rPr lang="de-DE" sz="2400" b="1" dirty="0" smtClean="0"/>
              <a:t> </a:t>
            </a:r>
            <a:r>
              <a:rPr lang="de-DE" sz="2400" b="1" dirty="0" err="1" smtClean="0"/>
              <a:t>unefficient</a:t>
            </a:r>
            <a:r>
              <a:rPr lang="de-DE" sz="2400" b="1" dirty="0" smtClean="0"/>
              <a:t> </a:t>
            </a:r>
            <a:r>
              <a:rPr lang="de-DE" sz="2400" b="1" dirty="0" err="1" smtClean="0"/>
              <a:t>production</a:t>
            </a:r>
            <a:r>
              <a:rPr lang="de-DE" sz="2400" b="1" dirty="0" smtClean="0"/>
              <a:t>. </a:t>
            </a:r>
          </a:p>
          <a:p>
            <a:r>
              <a:rPr lang="de-DE" sz="2000" b="1" dirty="0"/>
              <a:t>	</a:t>
            </a:r>
            <a:endParaRPr lang="de-DE" sz="2000" b="1" dirty="0" smtClean="0"/>
          </a:p>
          <a:p>
            <a:endParaRPr lang="de-DE" dirty="0" smtClean="0"/>
          </a:p>
          <a:p>
            <a:endParaRPr lang="de-DE" dirty="0"/>
          </a:p>
        </p:txBody>
      </p:sp>
    </p:spTree>
    <p:extLst>
      <p:ext uri="{BB962C8B-B14F-4D97-AF65-F5344CB8AC3E}">
        <p14:creationId xmlns:p14="http://schemas.microsoft.com/office/powerpoint/2010/main" val="17030636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Old </a:t>
            </a:r>
            <a:r>
              <a:rPr lang="de-DE" dirty="0" err="1" smtClean="0"/>
              <a:t>Procedures</a:t>
            </a:r>
            <a:endParaRPr lang="de-DE" dirty="0"/>
          </a:p>
        </p:txBody>
      </p:sp>
      <p:sp>
        <p:nvSpPr>
          <p:cNvPr id="13" name="Inhaltsplatzhalter 3"/>
          <p:cNvSpPr>
            <a:spLocks noGrp="1"/>
          </p:cNvSpPr>
          <p:nvPr>
            <p:ph idx="1"/>
          </p:nvPr>
        </p:nvSpPr>
        <p:spPr>
          <a:xfrm>
            <a:off x="611560" y="1556792"/>
            <a:ext cx="7488832" cy="3960440"/>
          </a:xfrm>
        </p:spPr>
        <p:txBody>
          <a:bodyPr/>
          <a:lstStyle/>
          <a:p>
            <a:pPr marL="342900" indent="-342900" algn="l">
              <a:buFont typeface="Wingdings" pitchFamily="2" charset="2"/>
              <a:buChar char="ü"/>
            </a:pPr>
            <a:r>
              <a:rPr lang="en-US" sz="2400" b="1" dirty="0" smtClean="0"/>
              <a:t>Turn-over of tasks are not done properly. We do it via phone calls or messaging.</a:t>
            </a:r>
          </a:p>
          <a:p>
            <a:pPr marL="342900" indent="-342900" algn="l">
              <a:buFont typeface="Wingdings" pitchFamily="2" charset="2"/>
              <a:buChar char="ü"/>
            </a:pPr>
            <a:endParaRPr lang="en-US" sz="2400" b="1" dirty="0" smtClean="0"/>
          </a:p>
          <a:p>
            <a:pPr marL="342900" indent="-342900" algn="l">
              <a:buFont typeface="Wingdings" pitchFamily="2" charset="2"/>
              <a:buChar char="ü"/>
            </a:pPr>
            <a:r>
              <a:rPr lang="en-US" sz="2400" b="1" dirty="0" smtClean="0"/>
              <a:t>We have different ways and schedule of reminding our clients for their payment. </a:t>
            </a:r>
          </a:p>
          <a:p>
            <a:pPr marL="342900" indent="-342900" algn="l">
              <a:buFont typeface="Wingdings" pitchFamily="2" charset="2"/>
              <a:buChar char="ü"/>
            </a:pPr>
            <a:endParaRPr lang="en-US" sz="2400" b="1" dirty="0" smtClean="0"/>
          </a:p>
          <a:p>
            <a:pPr marL="342900" indent="-342900" algn="l">
              <a:buFont typeface="Wingdings" pitchFamily="2" charset="2"/>
              <a:buChar char="ü"/>
            </a:pPr>
            <a:r>
              <a:rPr lang="en-US" sz="2400" b="1" dirty="0" smtClean="0"/>
              <a:t>We are not guided by documented procedures and processes that</a:t>
            </a:r>
            <a:r>
              <a:rPr lang="fr-FR" sz="2400" b="1" dirty="0" smtClean="0"/>
              <a:t>’</a:t>
            </a:r>
            <a:r>
              <a:rPr lang="en-US" sz="2400" b="1" dirty="0" smtClean="0"/>
              <a:t>s why we always ask questions.</a:t>
            </a:r>
          </a:p>
          <a:p>
            <a:pPr indent="0" algn="l"/>
            <a:endParaRPr lang="de-DE" sz="2400" b="1" dirty="0" smtClean="0"/>
          </a:p>
          <a:p>
            <a:pPr indent="0" algn="l"/>
            <a:endParaRPr lang="de-DE" sz="2400" b="1" dirty="0" smtClean="0"/>
          </a:p>
          <a:p>
            <a:r>
              <a:rPr lang="de-DE" sz="2000" b="1" dirty="0"/>
              <a:t>	</a:t>
            </a:r>
            <a:endParaRPr lang="de-DE" sz="2000" b="1" dirty="0" smtClean="0"/>
          </a:p>
          <a:p>
            <a:endParaRPr lang="de-DE" dirty="0" smtClean="0"/>
          </a:p>
          <a:p>
            <a:endParaRPr lang="de-DE" dirty="0"/>
          </a:p>
        </p:txBody>
      </p:sp>
    </p:spTree>
    <p:extLst>
      <p:ext uri="{BB962C8B-B14F-4D97-AF65-F5344CB8AC3E}">
        <p14:creationId xmlns:p14="http://schemas.microsoft.com/office/powerpoint/2010/main" val="443207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3600" dirty="0" smtClean="0"/>
              <a:t>Procedure 1: Sending </a:t>
            </a:r>
            <a:r>
              <a:rPr lang="en-US" sz="3600" dirty="0"/>
              <a:t>Leave Notice to </a:t>
            </a:r>
            <a:r>
              <a:rPr lang="en-US" sz="3600" dirty="0" smtClean="0"/>
              <a:t>BF</a:t>
            </a:r>
            <a:endParaRPr lang="en-US" sz="3600" dirty="0"/>
          </a:p>
        </p:txBody>
      </p:sp>
      <p:sp>
        <p:nvSpPr>
          <p:cNvPr id="13" name="Inhaltsplatzhalter 3"/>
          <p:cNvSpPr>
            <a:spLocks noGrp="1"/>
          </p:cNvSpPr>
          <p:nvPr>
            <p:ph idx="1"/>
          </p:nvPr>
        </p:nvSpPr>
        <p:spPr>
          <a:xfrm>
            <a:off x="611560" y="1556792"/>
            <a:ext cx="7488832" cy="3960440"/>
          </a:xfrm>
        </p:spPr>
        <p:txBody>
          <a:bodyPr/>
          <a:lstStyle/>
          <a:p>
            <a:pPr lvl="0"/>
            <a:r>
              <a:rPr lang="en-US" sz="2200" b="1" dirty="0" smtClean="0">
                <a:solidFill>
                  <a:srgbClr val="000000"/>
                </a:solidFill>
              </a:rPr>
              <a:t>I. Holiday </a:t>
            </a:r>
            <a:r>
              <a:rPr lang="en-US" sz="2200" b="1" dirty="0">
                <a:solidFill>
                  <a:srgbClr val="000000"/>
                </a:solidFill>
              </a:rPr>
              <a:t>Leave</a:t>
            </a:r>
            <a:endParaRPr lang="en-US" sz="2200" dirty="0">
              <a:solidFill>
                <a:srgbClr val="000000"/>
              </a:solidFill>
            </a:endParaRPr>
          </a:p>
          <a:p>
            <a:pPr lvl="1">
              <a:buFont typeface="Arial"/>
              <a:buChar char="•"/>
            </a:pPr>
            <a:r>
              <a:rPr lang="en-US" sz="2200" dirty="0"/>
              <a:t>The </a:t>
            </a:r>
            <a:r>
              <a:rPr lang="en-US" sz="2200" dirty="0" err="1"/>
              <a:t>Bigfish</a:t>
            </a:r>
            <a:r>
              <a:rPr lang="en-US" sz="2200" dirty="0"/>
              <a:t> Coordinator should list down all legal holidays in Philippines for the current year. Check bulletin board.</a:t>
            </a:r>
          </a:p>
          <a:p>
            <a:pPr lvl="1">
              <a:buFont typeface="Arial"/>
              <a:buChar char="•"/>
            </a:pPr>
            <a:r>
              <a:rPr lang="en-US" sz="2200" dirty="0"/>
              <a:t>If there is an upcoming holiday he must inform Project Managers to give their clients notice 3 days before the holiday.</a:t>
            </a:r>
          </a:p>
          <a:p>
            <a:pPr lvl="1">
              <a:buFont typeface="Arial"/>
              <a:buChar char="•"/>
            </a:pPr>
            <a:r>
              <a:rPr lang="en-US" sz="2200" dirty="0"/>
              <a:t>The </a:t>
            </a:r>
            <a:r>
              <a:rPr lang="en-US" sz="2200" dirty="0" err="1"/>
              <a:t>Bigfish</a:t>
            </a:r>
            <a:r>
              <a:rPr lang="en-US" sz="2200" dirty="0"/>
              <a:t> Coordinator will create a template letter for the specific holiday.</a:t>
            </a:r>
          </a:p>
          <a:p>
            <a:pPr lvl="1">
              <a:buFont typeface="Arial"/>
              <a:buChar char="•"/>
            </a:pPr>
            <a:r>
              <a:rPr lang="en-US" sz="2200" dirty="0"/>
              <a:t>Project Managers will send the letter to all </a:t>
            </a:r>
            <a:r>
              <a:rPr lang="en-US" sz="2200" dirty="0" smtClean="0"/>
              <a:t>clients </a:t>
            </a:r>
            <a:r>
              <a:rPr lang="en-US" sz="2200" dirty="0"/>
              <a:t>through email or any medium of communication the clients </a:t>
            </a:r>
            <a:r>
              <a:rPr lang="en-US" sz="2200" dirty="0" smtClean="0"/>
              <a:t>prefer.</a:t>
            </a:r>
            <a:endParaRPr lang="en-US" sz="2200" dirty="0"/>
          </a:p>
          <a:p>
            <a:pPr indent="0" algn="l"/>
            <a:endParaRPr lang="de-DE" sz="2200" b="1" dirty="0" smtClean="0"/>
          </a:p>
          <a:p>
            <a:pPr indent="0" algn="l"/>
            <a:endParaRPr lang="de-DE" sz="2200" b="1" dirty="0" smtClean="0"/>
          </a:p>
          <a:p>
            <a:r>
              <a:rPr lang="de-DE" sz="2200" b="1" dirty="0"/>
              <a:t>	</a:t>
            </a:r>
            <a:endParaRPr lang="de-DE" sz="2200" b="1" dirty="0" smtClean="0"/>
          </a:p>
          <a:p>
            <a:endParaRPr lang="de-DE" sz="2200" dirty="0" smtClean="0"/>
          </a:p>
          <a:p>
            <a:endParaRPr lang="de-DE" sz="2200" dirty="0"/>
          </a:p>
        </p:txBody>
      </p:sp>
    </p:spTree>
    <p:extLst>
      <p:ext uri="{BB962C8B-B14F-4D97-AF65-F5344CB8AC3E}">
        <p14:creationId xmlns:p14="http://schemas.microsoft.com/office/powerpoint/2010/main" val="3607206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smtClean="0"/>
              <a:t>Procedure 1: Sending </a:t>
            </a:r>
            <a:r>
              <a:rPr lang="en-US" sz="2500" dirty="0"/>
              <a:t>Leave Notice to </a:t>
            </a:r>
            <a:r>
              <a:rPr lang="en-US" sz="2500" dirty="0" smtClean="0"/>
              <a:t>BF</a:t>
            </a:r>
            <a:endParaRPr lang="en-US" sz="2500" dirty="0"/>
          </a:p>
        </p:txBody>
      </p:sp>
      <p:sp>
        <p:nvSpPr>
          <p:cNvPr id="13" name="Inhaltsplatzhalter 3"/>
          <p:cNvSpPr>
            <a:spLocks noGrp="1"/>
          </p:cNvSpPr>
          <p:nvPr>
            <p:ph idx="1"/>
          </p:nvPr>
        </p:nvSpPr>
        <p:spPr>
          <a:xfrm>
            <a:off x="611560" y="1556792"/>
            <a:ext cx="7488832" cy="3960440"/>
          </a:xfrm>
        </p:spPr>
        <p:txBody>
          <a:bodyPr/>
          <a:lstStyle/>
          <a:p>
            <a:pPr lvl="0"/>
            <a:r>
              <a:rPr lang="en-US" sz="2200" b="1" dirty="0" smtClean="0">
                <a:solidFill>
                  <a:srgbClr val="000000"/>
                </a:solidFill>
              </a:rPr>
              <a:t>II. Vacation </a:t>
            </a:r>
            <a:r>
              <a:rPr lang="en-US" sz="2200" b="1" dirty="0">
                <a:solidFill>
                  <a:srgbClr val="000000"/>
                </a:solidFill>
              </a:rPr>
              <a:t>Leave (PM who is on vacation)</a:t>
            </a:r>
            <a:endParaRPr lang="en-US" sz="2200" dirty="0">
              <a:solidFill>
                <a:srgbClr val="000000"/>
              </a:solidFill>
            </a:endParaRPr>
          </a:p>
          <a:p>
            <a:pPr lvl="1">
              <a:buFont typeface="Arial"/>
              <a:buChar char="•"/>
            </a:pPr>
            <a:r>
              <a:rPr lang="en-US" sz="2200" dirty="0"/>
              <a:t>Send an email to </a:t>
            </a:r>
            <a:r>
              <a:rPr lang="en-US" sz="2200" dirty="0" smtClean="0"/>
              <a:t>client </a:t>
            </a:r>
            <a:r>
              <a:rPr lang="en-US" sz="2200" b="1" dirty="0" smtClean="0"/>
              <a:t>3 </a:t>
            </a:r>
            <a:r>
              <a:rPr lang="en-US" sz="2200" b="1" dirty="0"/>
              <a:t>days </a:t>
            </a:r>
            <a:r>
              <a:rPr lang="en-US" sz="2200" dirty="0"/>
              <a:t>before the actual vacation leave</a:t>
            </a:r>
            <a:r>
              <a:rPr lang="en-US" sz="2200" dirty="0" smtClean="0"/>
              <a:t>.</a:t>
            </a:r>
          </a:p>
          <a:p>
            <a:pPr lvl="1"/>
            <a:endParaRPr lang="en-US" sz="2200" dirty="0"/>
          </a:p>
          <a:p>
            <a:pPr lvl="1">
              <a:buFont typeface="Arial"/>
              <a:buChar char="•"/>
            </a:pPr>
            <a:r>
              <a:rPr lang="en-US" sz="2200" dirty="0"/>
              <a:t>Team Leader </a:t>
            </a:r>
            <a:r>
              <a:rPr lang="en-US" sz="2200" dirty="0" smtClean="0"/>
              <a:t>may </a:t>
            </a:r>
            <a:r>
              <a:rPr lang="en-US" sz="2200" dirty="0"/>
              <a:t>set a meeting for the proper turn over of tasks and projects</a:t>
            </a:r>
            <a:r>
              <a:rPr lang="en-US" sz="2200" dirty="0" smtClean="0"/>
              <a:t>.</a:t>
            </a:r>
          </a:p>
          <a:p>
            <a:pPr lvl="1"/>
            <a:endParaRPr lang="en-US" sz="2200" dirty="0"/>
          </a:p>
          <a:p>
            <a:pPr lvl="1">
              <a:buFont typeface="Arial"/>
              <a:buChar char="•"/>
            </a:pPr>
            <a:r>
              <a:rPr lang="en-US" sz="2200" dirty="0" smtClean="0"/>
              <a:t>Check all </a:t>
            </a:r>
            <a:r>
              <a:rPr lang="en-US" sz="2200" dirty="0"/>
              <a:t>tasks if properly assigned. Workloads must be delegated equally to prevent delay </a:t>
            </a:r>
            <a:r>
              <a:rPr lang="en-US" sz="2200" dirty="0" smtClean="0"/>
              <a:t>in production.</a:t>
            </a:r>
            <a:endParaRPr lang="en-US" sz="2200" dirty="0"/>
          </a:p>
        </p:txBody>
      </p:sp>
    </p:spTree>
    <p:extLst>
      <p:ext uri="{BB962C8B-B14F-4D97-AF65-F5344CB8AC3E}">
        <p14:creationId xmlns:p14="http://schemas.microsoft.com/office/powerpoint/2010/main" val="539240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Effect transition="in" filter="fade">
                                      <p:cBhvr>
                                        <p:cTn id="15" dur="500"/>
                                        <p:tgtEl>
                                          <p:spTgt spid="1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5" end="5"/>
                                            </p:txEl>
                                          </p:spTgt>
                                        </p:tgtEl>
                                        <p:attrNameLst>
                                          <p:attrName>style.visibility</p:attrName>
                                        </p:attrNameLst>
                                      </p:cBhvr>
                                      <p:to>
                                        <p:strVal val="visible"/>
                                      </p:to>
                                    </p:set>
                                    <p:animEffect transition="in" filter="fade">
                                      <p:cBhvr>
                                        <p:cTn id="20"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2500" dirty="0" smtClean="0"/>
              <a:t>Procedure 1: Sending </a:t>
            </a:r>
            <a:r>
              <a:rPr lang="en-US" sz="2500" dirty="0"/>
              <a:t>Leave Notice to </a:t>
            </a:r>
            <a:r>
              <a:rPr lang="en-US" sz="2500" dirty="0" smtClean="0"/>
              <a:t>BF</a:t>
            </a:r>
            <a:endParaRPr lang="en-US" sz="2500" dirty="0"/>
          </a:p>
        </p:txBody>
      </p:sp>
      <p:sp>
        <p:nvSpPr>
          <p:cNvPr id="13" name="Inhaltsplatzhalter 3"/>
          <p:cNvSpPr>
            <a:spLocks noGrp="1"/>
          </p:cNvSpPr>
          <p:nvPr>
            <p:ph idx="1"/>
          </p:nvPr>
        </p:nvSpPr>
        <p:spPr>
          <a:xfrm>
            <a:off x="611560" y="1556792"/>
            <a:ext cx="7488832" cy="3960440"/>
          </a:xfrm>
        </p:spPr>
        <p:txBody>
          <a:bodyPr/>
          <a:lstStyle/>
          <a:p>
            <a:pPr lvl="0"/>
            <a:r>
              <a:rPr lang="en-US" sz="2200" b="1" dirty="0" smtClean="0">
                <a:solidFill>
                  <a:srgbClr val="000000"/>
                </a:solidFill>
              </a:rPr>
              <a:t>III. Sick </a:t>
            </a:r>
            <a:r>
              <a:rPr lang="en-US" sz="2200" b="1" dirty="0">
                <a:solidFill>
                  <a:srgbClr val="000000"/>
                </a:solidFill>
              </a:rPr>
              <a:t>Leave (PM who is sick)</a:t>
            </a:r>
            <a:endParaRPr lang="en-US" sz="2200" dirty="0">
              <a:solidFill>
                <a:srgbClr val="000000"/>
              </a:solidFill>
            </a:endParaRPr>
          </a:p>
          <a:p>
            <a:pPr lvl="1">
              <a:buFont typeface="Arial"/>
              <a:buChar char="•"/>
            </a:pPr>
            <a:r>
              <a:rPr lang="en-US" sz="2200" dirty="0"/>
              <a:t>The Team Leader should call the PM who's handling specific BF</a:t>
            </a:r>
            <a:r>
              <a:rPr lang="en-US" sz="2200" dirty="0" smtClean="0"/>
              <a:t>.</a:t>
            </a:r>
          </a:p>
          <a:p>
            <a:pPr lvl="1">
              <a:buFont typeface="Arial"/>
              <a:buChar char="•"/>
            </a:pPr>
            <a:endParaRPr lang="en-US" sz="2200" dirty="0"/>
          </a:p>
          <a:p>
            <a:pPr lvl="1">
              <a:buFont typeface="Arial"/>
              <a:buChar char="•"/>
            </a:pPr>
            <a:r>
              <a:rPr lang="en-US" sz="2200" dirty="0"/>
              <a:t>Team Leader </a:t>
            </a:r>
            <a:r>
              <a:rPr lang="en-US" sz="2200" dirty="0" smtClean="0"/>
              <a:t>may </a:t>
            </a:r>
            <a:r>
              <a:rPr lang="en-US" sz="2200" dirty="0"/>
              <a:t>set a meeting for the proper turn over of tasks and projects</a:t>
            </a:r>
            <a:r>
              <a:rPr lang="en-US" sz="2200" dirty="0" smtClean="0"/>
              <a:t>.</a:t>
            </a:r>
          </a:p>
          <a:p>
            <a:pPr lvl="1">
              <a:buFont typeface="Arial"/>
              <a:buChar char="•"/>
            </a:pPr>
            <a:endParaRPr lang="en-US" sz="2200" dirty="0"/>
          </a:p>
          <a:p>
            <a:pPr lvl="1">
              <a:buFont typeface="Arial"/>
              <a:buChar char="•"/>
            </a:pPr>
            <a:r>
              <a:rPr lang="en-US" sz="2200" dirty="0"/>
              <a:t>Check tasks if properly assigned. Workloads must be delegated equally to prevent delay of tasks.</a:t>
            </a:r>
          </a:p>
        </p:txBody>
      </p:sp>
    </p:spTree>
    <p:extLst>
      <p:ext uri="{BB962C8B-B14F-4D97-AF65-F5344CB8AC3E}">
        <p14:creationId xmlns:p14="http://schemas.microsoft.com/office/powerpoint/2010/main" val="699010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Effect transition="in" filter="fade">
                                      <p:cBhvr>
                                        <p:cTn id="15" dur="500"/>
                                        <p:tgtEl>
                                          <p:spTgt spid="1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5" end="5"/>
                                            </p:txEl>
                                          </p:spTgt>
                                        </p:tgtEl>
                                        <p:attrNameLst>
                                          <p:attrName>style.visibility</p:attrName>
                                        </p:attrNameLst>
                                      </p:cBhvr>
                                      <p:to>
                                        <p:strVal val="visible"/>
                                      </p:to>
                                    </p:set>
                                    <p:animEffect transition="in" filter="fade">
                                      <p:cBhvr>
                                        <p:cTn id="20"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en-US" sz="3600" dirty="0" smtClean="0"/>
              <a:t>Procedure 2: Sending Invoice to Client</a:t>
            </a:r>
            <a:endParaRPr lang="en-US" sz="3600" dirty="0"/>
          </a:p>
        </p:txBody>
      </p:sp>
      <p:sp>
        <p:nvSpPr>
          <p:cNvPr id="13" name="Inhaltsplatzhalter 3"/>
          <p:cNvSpPr>
            <a:spLocks noGrp="1"/>
          </p:cNvSpPr>
          <p:nvPr>
            <p:ph idx="1"/>
          </p:nvPr>
        </p:nvSpPr>
        <p:spPr>
          <a:xfrm>
            <a:off x="611560" y="1556792"/>
            <a:ext cx="7488832" cy="3960440"/>
          </a:xfrm>
        </p:spPr>
        <p:txBody>
          <a:bodyPr/>
          <a:lstStyle/>
          <a:p>
            <a:r>
              <a:rPr lang="en-US" sz="2200" b="1" dirty="0" smtClean="0">
                <a:solidFill>
                  <a:srgbClr val="000000"/>
                </a:solidFill>
              </a:rPr>
              <a:t>Payment Schedules</a:t>
            </a:r>
            <a:endParaRPr lang="en-US" sz="2200" b="1" dirty="0">
              <a:solidFill>
                <a:srgbClr val="000000"/>
              </a:solidFill>
            </a:endParaRPr>
          </a:p>
          <a:p>
            <a:pPr marL="914400" lvl="1" indent="-457200">
              <a:buFont typeface="+mj-lt"/>
              <a:buAutoNum type="alphaLcPeriod"/>
            </a:pPr>
            <a:r>
              <a:rPr lang="en-US" sz="2200" b="1" dirty="0"/>
              <a:t>If Weekly,</a:t>
            </a:r>
          </a:p>
          <a:p>
            <a:pPr lvl="2"/>
            <a:r>
              <a:rPr lang="en-US" sz="2200" dirty="0"/>
              <a:t>Inform the BF 2 days before the payment before the end of the week.</a:t>
            </a:r>
          </a:p>
          <a:p>
            <a:pPr lvl="2"/>
            <a:r>
              <a:rPr lang="en-US" sz="2200" dirty="0"/>
              <a:t>Send the invoice through </a:t>
            </a:r>
            <a:r>
              <a:rPr lang="en-US" sz="2200" dirty="0" err="1"/>
              <a:t>skype</a:t>
            </a:r>
            <a:r>
              <a:rPr lang="en-US" sz="2200" dirty="0"/>
              <a:t> chat and email </a:t>
            </a:r>
            <a:r>
              <a:rPr lang="en-US" sz="2200" dirty="0" smtClean="0"/>
              <a:t>letter</a:t>
            </a:r>
          </a:p>
          <a:p>
            <a:pPr lvl="2"/>
            <a:endParaRPr lang="en-US" sz="2200" dirty="0"/>
          </a:p>
          <a:p>
            <a:pPr marL="914400" lvl="1" indent="-457200">
              <a:buFont typeface="+mj-lt"/>
              <a:buAutoNum type="alphaLcPeriod"/>
            </a:pPr>
            <a:r>
              <a:rPr lang="en-US" sz="2200" b="1" dirty="0"/>
              <a:t>If 15/30,</a:t>
            </a:r>
          </a:p>
          <a:p>
            <a:pPr lvl="2"/>
            <a:r>
              <a:rPr lang="en-US" sz="2200" dirty="0"/>
              <a:t>Inform the BF 3 days before the payment before the 15th and 30th day of the Month.</a:t>
            </a:r>
          </a:p>
          <a:p>
            <a:pPr lvl="2"/>
            <a:r>
              <a:rPr lang="en-US" sz="2200" dirty="0"/>
              <a:t>Send the invoice through </a:t>
            </a:r>
            <a:r>
              <a:rPr lang="en-US" sz="2200" dirty="0" err="1"/>
              <a:t>skype</a:t>
            </a:r>
            <a:r>
              <a:rPr lang="en-US" sz="2200" dirty="0"/>
              <a:t> chat and email </a:t>
            </a:r>
            <a:r>
              <a:rPr lang="en-US" sz="2200" dirty="0" smtClean="0"/>
              <a:t>letter</a:t>
            </a:r>
            <a:endParaRPr lang="en-US" sz="2200" dirty="0"/>
          </a:p>
        </p:txBody>
      </p:sp>
    </p:spTree>
    <p:extLst>
      <p:ext uri="{BB962C8B-B14F-4D97-AF65-F5344CB8AC3E}">
        <p14:creationId xmlns:p14="http://schemas.microsoft.com/office/powerpoint/2010/main" val="36554622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xEl>
                                              <p:pRg st="3" end="3"/>
                                            </p:txEl>
                                          </p:spTgt>
                                        </p:tgtEl>
                                        <p:attrNameLst>
                                          <p:attrName>style.visibility</p:attrName>
                                        </p:attrNameLst>
                                      </p:cBhvr>
                                      <p:to>
                                        <p:strVal val="visible"/>
                                      </p:to>
                                    </p:set>
                                    <p:animEffect transition="in" filter="fade">
                                      <p:cBhvr>
                                        <p:cTn id="16" dur="500"/>
                                        <p:tgtEl>
                                          <p:spTgt spid="1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animEffect transition="in" filter="fade">
                                      <p:cBhvr>
                                        <p:cTn id="21" dur="500"/>
                                        <p:tgtEl>
                                          <p:spTgt spid="1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6" end="6"/>
                                            </p:txEl>
                                          </p:spTgt>
                                        </p:tgtEl>
                                        <p:attrNameLst>
                                          <p:attrName>style.visibility</p:attrName>
                                        </p:attrNameLst>
                                      </p:cBhvr>
                                      <p:to>
                                        <p:strVal val="visible"/>
                                      </p:to>
                                    </p:set>
                                    <p:animEffect transition="in" filter="fade">
                                      <p:cBhvr>
                                        <p:cTn id="24" dur="500"/>
                                        <p:tgtEl>
                                          <p:spTgt spid="1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xEl>
                                              <p:pRg st="7" end="7"/>
                                            </p:txEl>
                                          </p:spTgt>
                                        </p:tgtEl>
                                        <p:attrNameLst>
                                          <p:attrName>style.visibility</p:attrName>
                                        </p:attrNameLst>
                                      </p:cBhvr>
                                      <p:to>
                                        <p:strVal val="visible"/>
                                      </p:to>
                                    </p:set>
                                    <p:animEffect transition="in" filter="fade">
                                      <p:cBhvr>
                                        <p:cTn id="27"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ightsOn">
  <a:themeElements>
    <a:clrScheme name="Blue_Moving_Lights">
      <a:dk1>
        <a:srgbClr val="3C3C3C"/>
      </a:dk1>
      <a:lt1>
        <a:srgbClr val="64645A"/>
      </a:lt1>
      <a:dk2>
        <a:srgbClr val="FFFFF0"/>
      </a:dk2>
      <a:lt2>
        <a:srgbClr val="D2D2BE"/>
      </a:lt2>
      <a:accent1>
        <a:srgbClr val="0F4D78"/>
      </a:accent1>
      <a:accent2>
        <a:srgbClr val="82BEE6"/>
      </a:accent2>
      <a:accent3>
        <a:srgbClr val="647300"/>
      </a:accent3>
      <a:accent4>
        <a:srgbClr val="AF8700"/>
      </a:accent4>
      <a:accent5>
        <a:srgbClr val="B4DCF5"/>
      </a:accent5>
      <a:accent6>
        <a:srgbClr val="006464"/>
      </a:accent6>
      <a:hlink>
        <a:srgbClr val="FFA000"/>
      </a:hlink>
      <a:folHlink>
        <a:srgbClr val="006EF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1243</TotalTime>
  <Words>1517</Words>
  <Application>Microsoft Office PowerPoint</Application>
  <PresentationFormat>On-screen Show (4:3)</PresentationFormat>
  <Paragraphs>193</Paragraphs>
  <Slides>31</Slides>
  <Notes>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LightsOn</vt:lpstr>
      <vt:lpstr>Bigfish Department Work Procedure</vt:lpstr>
      <vt:lpstr>Objectives</vt:lpstr>
      <vt:lpstr>The Incidents</vt:lpstr>
      <vt:lpstr>The Problems</vt:lpstr>
      <vt:lpstr>Old Procedures</vt:lpstr>
      <vt:lpstr>Procedure 1: Sending Leave Notice to BF</vt:lpstr>
      <vt:lpstr>Procedure 1: Sending Leave Notice to BF</vt:lpstr>
      <vt:lpstr>Procedure 1: Sending Leave Notice to BF</vt:lpstr>
      <vt:lpstr>Procedure 2: Sending Invoice to Client</vt:lpstr>
      <vt:lpstr>Procedure 2: Sending Invoice to Client</vt:lpstr>
      <vt:lpstr>Procedure 2: Sending Invoice to Client</vt:lpstr>
      <vt:lpstr>Procedure 2: Sending Invoice to Client</vt:lpstr>
      <vt:lpstr>Procedure 2: Sending Invoice to Client</vt:lpstr>
      <vt:lpstr>Project managers’ Daily Tasks</vt:lpstr>
      <vt:lpstr>Project managers’ Daily Tasks</vt:lpstr>
      <vt:lpstr>Project managers’ Daily Tasks</vt:lpstr>
      <vt:lpstr>Project managers’ Daily Tasks</vt:lpstr>
      <vt:lpstr>Project managers’ Daily Tasks</vt:lpstr>
      <vt:lpstr>Project managers’ Daily Tasks</vt:lpstr>
      <vt:lpstr>Project managers’ Daily Tasks</vt:lpstr>
      <vt:lpstr>Project managers’ Daily Tasks</vt:lpstr>
      <vt:lpstr>Project managers’ Daily Tasks</vt:lpstr>
      <vt:lpstr>Project managers’ Daily Tasks</vt:lpstr>
      <vt:lpstr>Bigfish Coordinator’s Daily Tasks and Duties</vt:lpstr>
      <vt:lpstr>Bigfish Coordinator’s Daily Tasks and Duties</vt:lpstr>
      <vt:lpstr>Bigfish Coordinator’s Daily Tasks and Duties</vt:lpstr>
      <vt:lpstr>Bigfish Coordinator’s Daily Tasks and Duties</vt:lpstr>
      <vt:lpstr>Importance in Gleent</vt:lpstr>
      <vt:lpstr>Next Actions</vt:lpstr>
      <vt:lpstr>Questions and Answers</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booboo</dc:creator>
  <cp:lastModifiedBy>G-003</cp:lastModifiedBy>
  <cp:revision>358</cp:revision>
  <dcterms:created xsi:type="dcterms:W3CDTF">2011-04-28T14:24:50Z</dcterms:created>
  <dcterms:modified xsi:type="dcterms:W3CDTF">2014-08-19T08:44:00Z</dcterms:modified>
</cp:coreProperties>
</file>